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35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9" r:id="rId13"/>
    <p:sldId id="291" r:id="rId14"/>
    <p:sldId id="292" r:id="rId15"/>
    <p:sldId id="287" r:id="rId16"/>
    <p:sldId id="293" r:id="rId17"/>
    <p:sldId id="274" r:id="rId18"/>
    <p:sldId id="276" r:id="rId19"/>
    <p:sldId id="290" r:id="rId20"/>
    <p:sldId id="294" r:id="rId21"/>
    <p:sldId id="295" r:id="rId22"/>
    <p:sldId id="280" r:id="rId23"/>
    <p:sldId id="288" r:id="rId24"/>
    <p:sldId id="282" r:id="rId25"/>
    <p:sldId id="283" r:id="rId26"/>
    <p:sldId id="284" r:id="rId27"/>
    <p:sldId id="285" r:id="rId28"/>
    <p:sldId id="264" r:id="rId29"/>
    <p:sldId id="272" r:id="rId30"/>
    <p:sldId id="273" r:id="rId31"/>
    <p:sldId id="296" r:id="rId32"/>
    <p:sldId id="297" r:id="rId33"/>
    <p:sldId id="277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" panose="02000000000000000000" charset="0"/>
      <p:regular r:id="rId40"/>
      <p:bold r:id="rId41"/>
      <p:italic r:id="rId42"/>
      <p:boldItalic r:id="rId43"/>
    </p:embeddedFont>
    <p:embeddedFont>
      <p:font typeface="Roboto Medium" panose="02000000000000000000" charset="0"/>
      <p:regular r:id="rId44"/>
      <p:bold r:id="rId45"/>
      <p:italic r:id="rId46"/>
      <p:boldItalic r:id="rId47"/>
    </p:embeddedFont>
  </p:embeddedFontLst>
  <p:custDataLst>
    <p:tags r:id="rId4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4" y="6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7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Cycles vs Optimization levels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Sheet1!$B$113</c:f>
              <c:strCache>
                <c:ptCount val="1"/>
                <c:pt idx="0">
                  <c:v>Rust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Sheet1!$A$114:$A$119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Sheet1!$B$114:$B$119</c:f>
              <c:numCache>
                <c:formatCode>General</c:formatCode>
                <c:ptCount val="6"/>
                <c:pt idx="0">
                  <c:v>127516</c:v>
                </c:pt>
                <c:pt idx="1">
                  <c:v>45691</c:v>
                </c:pt>
                <c:pt idx="2">
                  <c:v>3338</c:v>
                </c:pt>
                <c:pt idx="3">
                  <c:v>3774</c:v>
                </c:pt>
                <c:pt idx="4">
                  <c:v>6655</c:v>
                </c:pt>
                <c:pt idx="5">
                  <c:v>8534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35-481B-85C9-9951B4CE7D23}"/>
            </c:ext>
          </c:extLst>
        </c:ser>
        <c:ser>
          <c:idx val="1"/>
          <c:order val="1"/>
          <c:tx>
            <c:strRef>
              <c:f>Sheet1!$C$113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Sheet1!$A$114:$A$119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Sheet1!$C$114:$C$119</c:f>
              <c:numCache>
                <c:formatCode>General</c:formatCode>
                <c:ptCount val="6"/>
                <c:pt idx="0">
                  <c:v>15877</c:v>
                </c:pt>
                <c:pt idx="1">
                  <c:v>10562</c:v>
                </c:pt>
                <c:pt idx="2">
                  <c:v>5987</c:v>
                </c:pt>
                <c:pt idx="3">
                  <c:v>5806</c:v>
                </c:pt>
                <c:pt idx="4">
                  <c:v>7071</c:v>
                </c:pt>
                <c:pt idx="5">
                  <c:v>8397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35-481B-85C9-9951B4CE7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6662848"/>
        <c:axId val="1286634096"/>
      </c:lineChart>
      <c:catAx>
        <c:axId val="1276662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Levels</a:t>
                </a:r>
              </a:p>
            </c:rich>
          </c:tx>
          <c:layout>
            <c:manualLayout>
              <c:xMode val="edge"/>
              <c:yMode val="edge"/>
              <c:x val="0.38069725720234249"/>
              <c:y val="0.805931690614764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1286634096"/>
        <c:crosses val="autoZero"/>
        <c:auto val="1"/>
        <c:lblAlgn val="ctr"/>
        <c:lblOffset val="100"/>
        <c:noMultiLvlLbl val="0"/>
      </c:catAx>
      <c:valAx>
        <c:axId val="128663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CPU 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7666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98408429268908"/>
          <c:y val="0.9072650594103443"/>
          <c:w val="0.27431514169175142"/>
          <c:h val="7.05127105906248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de-DE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 NVM</a:t>
            </a:r>
            <a:r>
              <a:rPr lang="de-DE" sz="1400" b="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Size in Bytes vs Optimization Levels</a:t>
            </a:r>
            <a:endParaRPr lang="de-DE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Sheet1!$B$124</c:f>
              <c:strCache>
                <c:ptCount val="1"/>
                <c:pt idx="0">
                  <c:v>Rust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Sheet1!$A$125:$A$130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Sheet1!$B$125:$B$130</c:f>
              <c:numCache>
                <c:formatCode>General</c:formatCode>
                <c:ptCount val="6"/>
                <c:pt idx="0">
                  <c:v>5338</c:v>
                </c:pt>
                <c:pt idx="1">
                  <c:v>1806</c:v>
                </c:pt>
                <c:pt idx="2">
                  <c:v>1567</c:v>
                </c:pt>
                <c:pt idx="3">
                  <c:v>1462</c:v>
                </c:pt>
                <c:pt idx="4">
                  <c:v>600</c:v>
                </c:pt>
                <c:pt idx="5">
                  <c:v>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F5-4AA9-9C51-255CFCE35DE6}"/>
            </c:ext>
          </c:extLst>
        </c:ser>
        <c:ser>
          <c:idx val="1"/>
          <c:order val="1"/>
          <c:tx>
            <c:strRef>
              <c:f>Sheet1!$C$124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Sheet1!$A$125:$A$130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Sheet1!$C$125:$C$130</c:f>
              <c:numCache>
                <c:formatCode>General</c:formatCode>
                <c:ptCount val="6"/>
                <c:pt idx="0">
                  <c:v>1164</c:v>
                </c:pt>
                <c:pt idx="1">
                  <c:v>592</c:v>
                </c:pt>
                <c:pt idx="2">
                  <c:v>1010</c:v>
                </c:pt>
                <c:pt idx="3">
                  <c:v>1464</c:v>
                </c:pt>
                <c:pt idx="4">
                  <c:v>542</c:v>
                </c:pt>
                <c:pt idx="5">
                  <c:v>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F5-4AA9-9C51-255CFCE35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648304"/>
        <c:axId val="1278665328"/>
      </c:lineChart>
      <c:catAx>
        <c:axId val="89564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Levels</a:t>
                </a:r>
              </a:p>
            </c:rich>
          </c:tx>
          <c:layout>
            <c:manualLayout>
              <c:xMode val="edge"/>
              <c:yMode val="edge"/>
              <c:x val="0.40417869252108612"/>
              <c:y val="0.802972878390201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1278665328"/>
        <c:crosses val="autoZero"/>
        <c:auto val="1"/>
        <c:lblAlgn val="ctr"/>
        <c:lblOffset val="100"/>
        <c:noMultiLvlLbl val="0"/>
      </c:catAx>
      <c:valAx>
        <c:axId val="12786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NVM Size in 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56483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8195141087791068"/>
          <c:y val="0.91571478565179354"/>
          <c:w val="0.25982197065224499"/>
          <c:h val="7.5396325459317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Cycles with NVM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Sheet1!$B$59</c:f>
              <c:strCache>
                <c:ptCount val="1"/>
                <c:pt idx="0">
                  <c:v>Rust CPU cycles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Sheet1!$A$60:$A$65</c15:sqref>
                  </c15:fullRef>
                </c:ext>
              </c:extLst>
              <c:f>Sheet1!$A$62:$A$65</c:f>
              <c:strCache>
                <c:ptCount val="4"/>
                <c:pt idx="0">
                  <c:v>O2</c:v>
                </c:pt>
                <c:pt idx="1">
                  <c:v>O3</c:v>
                </c:pt>
                <c:pt idx="2">
                  <c:v>Os</c:v>
                </c:pt>
                <c:pt idx="3">
                  <c:v>Oz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Sheet1!$B$60:$B$65</c15:sqref>
                  </c15:fullRef>
                </c:ext>
              </c:extLst>
              <c:f>Sheet1!$B$62:$B$65</c:f>
              <c:numCache>
                <c:formatCode>General</c:formatCode>
                <c:ptCount val="4"/>
                <c:pt idx="0">
                  <c:v>3338</c:v>
                </c:pt>
                <c:pt idx="1">
                  <c:v>3774</c:v>
                </c:pt>
                <c:pt idx="2">
                  <c:v>6655</c:v>
                </c:pt>
                <c:pt idx="3">
                  <c:v>8534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56-4497-9A4A-13B38C6EF634}"/>
            </c:ext>
          </c:extLst>
        </c:ser>
        <c:ser>
          <c:idx val="2"/>
          <c:order val="1"/>
          <c:tx>
            <c:strRef>
              <c:f>Sheet1!$D$59</c:f>
              <c:strCache>
                <c:ptCount val="1"/>
                <c:pt idx="0">
                  <c:v>C CPU cycles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Sheet1!$A$60:$A$65</c15:sqref>
                  </c15:fullRef>
                </c:ext>
              </c:extLst>
              <c:f>Sheet1!$A$62:$A$65</c:f>
              <c:strCache>
                <c:ptCount val="4"/>
                <c:pt idx="0">
                  <c:v>O2</c:v>
                </c:pt>
                <c:pt idx="1">
                  <c:v>O3</c:v>
                </c:pt>
                <c:pt idx="2">
                  <c:v>Os</c:v>
                </c:pt>
                <c:pt idx="3">
                  <c:v>Oz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Sheet1!$D$60:$D$65</c15:sqref>
                  </c15:fullRef>
                </c:ext>
              </c:extLst>
              <c:f>Sheet1!$D$62:$D$65</c:f>
              <c:numCache>
                <c:formatCode>General</c:formatCode>
                <c:ptCount val="4"/>
                <c:pt idx="0">
                  <c:v>5987</c:v>
                </c:pt>
                <c:pt idx="1">
                  <c:v>5806</c:v>
                </c:pt>
                <c:pt idx="2">
                  <c:v>7071</c:v>
                </c:pt>
                <c:pt idx="3">
                  <c:v>8397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56-4497-9A4A-13B38C6EF634}"/>
            </c:ext>
          </c:extLst>
        </c:ser>
        <c:ser>
          <c:idx val="1"/>
          <c:order val="2"/>
          <c:tx>
            <c:strRef>
              <c:f>Sheet1!$C$59</c:f>
              <c:strCache>
                <c:ptCount val="1"/>
                <c:pt idx="0">
                  <c:v>Rust NVM Size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Sheet1!$A$60:$A$65</c15:sqref>
                  </c15:fullRef>
                </c:ext>
              </c:extLst>
              <c:f>Sheet1!$A$62:$A$65</c:f>
              <c:strCache>
                <c:ptCount val="4"/>
                <c:pt idx="0">
                  <c:v>O2</c:v>
                </c:pt>
                <c:pt idx="1">
                  <c:v>O3</c:v>
                </c:pt>
                <c:pt idx="2">
                  <c:v>Os</c:v>
                </c:pt>
                <c:pt idx="3">
                  <c:v>Oz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Sheet1!$C$60:$C$65</c15:sqref>
                  </c15:fullRef>
                </c:ext>
              </c:extLst>
              <c:f>Sheet1!$C$62:$C$65</c:f>
              <c:numCache>
                <c:formatCode>General</c:formatCode>
                <c:ptCount val="4"/>
                <c:pt idx="0">
                  <c:v>1567</c:v>
                </c:pt>
                <c:pt idx="1">
                  <c:v>1462</c:v>
                </c:pt>
                <c:pt idx="2">
                  <c:v>600</c:v>
                </c:pt>
                <c:pt idx="3">
                  <c:v>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56-4497-9A4A-13B38C6EF634}"/>
            </c:ext>
          </c:extLst>
        </c:ser>
        <c:ser>
          <c:idx val="3"/>
          <c:order val="3"/>
          <c:tx>
            <c:strRef>
              <c:f>Sheet1!$E$59</c:f>
              <c:strCache>
                <c:ptCount val="1"/>
                <c:pt idx="0">
                  <c:v>C NVM size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Sheet1!$A$60:$A$65</c15:sqref>
                  </c15:fullRef>
                </c:ext>
              </c:extLst>
              <c:f>Sheet1!$A$62:$A$65</c:f>
              <c:strCache>
                <c:ptCount val="4"/>
                <c:pt idx="0">
                  <c:v>O2</c:v>
                </c:pt>
                <c:pt idx="1">
                  <c:v>O3</c:v>
                </c:pt>
                <c:pt idx="2">
                  <c:v>Os</c:v>
                </c:pt>
                <c:pt idx="3">
                  <c:v>Oz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Sheet1!$E$60:$E$65</c15:sqref>
                  </c15:fullRef>
                </c:ext>
              </c:extLst>
              <c:f>Sheet1!$E$62:$E$65</c:f>
              <c:numCache>
                <c:formatCode>General</c:formatCode>
                <c:ptCount val="4"/>
                <c:pt idx="0">
                  <c:v>1010</c:v>
                </c:pt>
                <c:pt idx="1">
                  <c:v>1464</c:v>
                </c:pt>
                <c:pt idx="2">
                  <c:v>542</c:v>
                </c:pt>
                <c:pt idx="3">
                  <c:v>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56-4497-9A4A-13B38C6EF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04321791"/>
        <c:axId val="792243935"/>
      </c:barChart>
      <c:catAx>
        <c:axId val="804321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Optimisation</a:t>
                </a:r>
                <a:r>
                  <a:rPr lang="de-D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levels</a:t>
                </a:r>
                <a:endParaRPr lang="de-DE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792243935"/>
        <c:crosses val="autoZero"/>
        <c:auto val="1"/>
        <c:lblAlgn val="ctr"/>
        <c:lblOffset val="100"/>
        <c:noMultiLvlLbl val="0"/>
      </c:catAx>
      <c:valAx>
        <c:axId val="79224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80432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Usage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Sheet1!$H$23</c:f>
              <c:strCache>
                <c:ptCount val="1"/>
                <c:pt idx="0">
                  <c:v>Rust--release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Sheet1!$F$24:$F$29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Oz</c:v>
                </c:pt>
                <c:pt idx="5">
                  <c:v>Os</c:v>
                </c:pt>
              </c:strCache>
            </c:strRef>
          </c:cat>
          <c:val>
            <c:numRef>
              <c:f>Sheet1!$H$24:$H$29</c:f>
              <c:numCache>
                <c:formatCode>General</c:formatCode>
                <c:ptCount val="6"/>
                <c:pt idx="0">
                  <c:v>888</c:v>
                </c:pt>
                <c:pt idx="1">
                  <c:v>400</c:v>
                </c:pt>
                <c:pt idx="2">
                  <c:v>136</c:v>
                </c:pt>
                <c:pt idx="3">
                  <c:v>144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C1-46CA-9A84-99FAF0B752EB}"/>
            </c:ext>
          </c:extLst>
        </c:ser>
        <c:ser>
          <c:idx val="2"/>
          <c:order val="2"/>
          <c:tx>
            <c:strRef>
              <c:f>Sheet1!$I$23</c:f>
              <c:strCache>
                <c:ptCount val="1"/>
                <c:pt idx="0">
                  <c:v>C --release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Sheet1!$F$24:$F$29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Oz</c:v>
                </c:pt>
                <c:pt idx="5">
                  <c:v>Os</c:v>
                </c:pt>
              </c:strCache>
            </c:strRef>
          </c:cat>
          <c:val>
            <c:numRef>
              <c:f>Sheet1!$I$24:$I$29</c:f>
              <c:numCache>
                <c:formatCode>General</c:formatCode>
                <c:ptCount val="6"/>
                <c:pt idx="0">
                  <c:v>216</c:v>
                </c:pt>
                <c:pt idx="1">
                  <c:v>128</c:v>
                </c:pt>
                <c:pt idx="2">
                  <c:v>132</c:v>
                </c:pt>
                <c:pt idx="3">
                  <c:v>132</c:v>
                </c:pt>
                <c:pt idx="4">
                  <c:v>112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C1-46CA-9A84-99FAF0B75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8280192"/>
        <c:axId val="14857681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Sheet1!$G$23</c15:sqref>
                        </c15:formulaRef>
                      </c:ext>
                    </c:extLst>
                    <c:strCache>
                      <c:ptCount val="1"/>
                      <c:pt idx="0">
                        <c:v>Rust --debug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Sheet1!$F$24:$F$29</c15:sqref>
                        </c15:formulaRef>
                      </c:ext>
                    </c:extLst>
                    <c:strCache>
                      <c:ptCount val="6"/>
                      <c:pt idx="0">
                        <c:v>O0</c:v>
                      </c:pt>
                      <c:pt idx="1">
                        <c:v>O1</c:v>
                      </c:pt>
                      <c:pt idx="2">
                        <c:v>O2</c:v>
                      </c:pt>
                      <c:pt idx="3">
                        <c:v>O3</c:v>
                      </c:pt>
                      <c:pt idx="4">
                        <c:v>Oz</c:v>
                      </c:pt>
                      <c:pt idx="5">
                        <c:v>Os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Sheet1!$G$24:$G$29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1056</c:v>
                      </c:pt>
                      <c:pt idx="1">
                        <c:v>375</c:v>
                      </c:pt>
                      <c:pt idx="2">
                        <c:v>248</c:v>
                      </c:pt>
                      <c:pt idx="3">
                        <c:v>360</c:v>
                      </c:pt>
                      <c:pt idx="4">
                        <c:v>264</c:v>
                      </c:pt>
                      <c:pt idx="5">
                        <c:v>256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AAC1-46CA-9A84-99FAF0B752EB}"/>
                  </c:ext>
                </c:extLst>
              </c15:ser>
            </c15:filteredLineSeries>
          </c:ext>
        </c:extLst>
      </c:lineChart>
      <c:catAx>
        <c:axId val="1478280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Optimisation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levels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1485768176"/>
        <c:crosses val="autoZero"/>
        <c:auto val="1"/>
        <c:lblAlgn val="ctr"/>
        <c:lblOffset val="100"/>
        <c:noMultiLvlLbl val="0"/>
      </c:catAx>
      <c:valAx>
        <c:axId val="148576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Stack usage in 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828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4a051c2c_2_11:notes"/>
          <p:cNvSpPr txBox="1">
            <a:spLocks noGrp="1"/>
          </p:cNvSpPr>
          <p:nvPr>
            <p:ph type="body" idx="1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gd94a051c2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230aff989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230aff989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230aff989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230aff989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379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230aff9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230aff98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63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230aff98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230aff98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18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230aff9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230aff98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940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230aff989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230aff989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230aff989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230aff989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230aff989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230aff989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625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230aff989_0_1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230aff989_0_1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230aff989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230aff989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0a4e36a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0a4e36a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230aff989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230aff989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230aff989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230aff989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842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20a4e36a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20a4e36a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230aff989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230aff989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230aff98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230aff98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7d6e32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7d6e32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230aff989_0_1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230aff989_0_1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635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230aff98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230aff98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405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230aff98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230aff989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78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230aff989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230aff989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05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0a4e36a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20a4e36a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230aff989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230aff989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890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230aff989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230aff989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82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230aff98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230aff98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230aff989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230aff989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20a4e36a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20a4e36a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230aff9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230aff98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230aff989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230aff989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230aff989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230aff989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774934" y="4854986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1162" y="4854986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r formatfüllend">
  <p:cSld name="Bilder formatfüllend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0" y="1268730"/>
            <a:ext cx="9144000" cy="3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9090" y="745750"/>
            <a:ext cx="850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165202" y="608527"/>
            <a:ext cx="8828544" cy="415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8285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7255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3">
          <p15:clr>
            <a:srgbClr val="FBAE40"/>
          </p15:clr>
        </p15:guide>
        <p15:guide id="2" pos="111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Text">
  <p:cSld name="Inhalt +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165202" y="1249250"/>
            <a:ext cx="8662887" cy="34869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165202" y="633815"/>
            <a:ext cx="8508999" cy="5362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165202" y="524814"/>
            <a:ext cx="4334799" cy="41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2"/>
          </p:nvPr>
        </p:nvSpPr>
        <p:spPr>
          <a:xfrm>
            <a:off x="4647179" y="524814"/>
            <a:ext cx="4180910" cy="41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">
  <p:cSld name="Zwei Inhalte +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165202" y="545689"/>
            <a:ext cx="8508999" cy="53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2"/>
          </p:nvPr>
        </p:nvSpPr>
        <p:spPr>
          <a:xfrm>
            <a:off x="165202" y="1162056"/>
            <a:ext cx="4394606" cy="356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3"/>
          </p:nvPr>
        </p:nvSpPr>
        <p:spPr>
          <a:xfrm>
            <a:off x="4584192" y="1162056"/>
            <a:ext cx="4244400" cy="356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 (Hintergrund)">
  <p:cSld name="Zwei Inhalte + Text (Hintergrund)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12192" y="1168496"/>
            <a:ext cx="9144000" cy="35548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165202" y="548909"/>
            <a:ext cx="8508999" cy="53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165202" y="1168496"/>
            <a:ext cx="4394606" cy="3554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>
            <a:spLocks noGrp="1"/>
          </p:cNvSpPr>
          <p:nvPr>
            <p:ph type="pic" idx="3"/>
          </p:nvPr>
        </p:nvSpPr>
        <p:spPr>
          <a:xfrm>
            <a:off x="4584192" y="1168496"/>
            <a:ext cx="4244400" cy="3554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ße Bilder">
  <p:cSld name="große Bil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165202" y="574667"/>
            <a:ext cx="8802787" cy="53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21" name="Google Shape;121;p25"/>
          <p:cNvSpPr>
            <a:spLocks noGrp="1"/>
          </p:cNvSpPr>
          <p:nvPr>
            <p:ph type="pic" idx="2"/>
          </p:nvPr>
        </p:nvSpPr>
        <p:spPr>
          <a:xfrm>
            <a:off x="165202" y="1220012"/>
            <a:ext cx="8802787" cy="347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8027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r formatfüllend">
  <p:cSld name="Bilder formatfülle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165202" y="595808"/>
            <a:ext cx="8811373" cy="413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8113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16">
  <p:cSld name="201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dt" idx="10"/>
          </p:nvPr>
        </p:nvSpPr>
        <p:spPr>
          <a:xfrm>
            <a:off x="457200" y="48400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ftr" idx="11"/>
          </p:nvPr>
        </p:nvSpPr>
        <p:spPr>
          <a:xfrm>
            <a:off x="3124200" y="484000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ldNum" idx="12"/>
          </p:nvPr>
        </p:nvSpPr>
        <p:spPr>
          <a:xfrm>
            <a:off x="6553200" y="48400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774934" y="4854986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1162" y="4854986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48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774934" y="4854986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1162" y="4854986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320401" y="235745"/>
            <a:ext cx="7699650" cy="26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Associate Professorship of Embedded Systems and Internet of Things</a:t>
            </a:r>
            <a:endParaRPr sz="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Department of Electrical and Computer Engineering</a:t>
            </a:r>
            <a:endParaRPr sz="1100"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University of Munich</a:t>
            </a:r>
            <a:endParaRPr sz="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 descr="TUM-blau-Jubiläumsbadge-blau-A4-oben.png"/>
          <p:cNvPicPr preferRelativeResize="0"/>
          <p:nvPr/>
        </p:nvPicPr>
        <p:blipFill rotWithShape="1">
          <a:blip r:embed="rId4">
            <a:alphaModFix/>
          </a:blip>
          <a:srcRect l="53868"/>
          <a:stretch/>
        </p:blipFill>
        <p:spPr>
          <a:xfrm>
            <a:off x="8237764" y="0"/>
            <a:ext cx="906235" cy="7203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pic>
        <p:nvPicPr>
          <p:cNvPr id="74" name="Google Shape;74;p17" descr="20150416 tum logo blau png fina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563279" y="4849218"/>
            <a:ext cx="456264" cy="2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7551021" y="4872536"/>
            <a:ext cx="1108850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Embedded Systems </a:t>
            </a:r>
            <a:endParaRPr sz="1100"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and Internet of Things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7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93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93vep@mytum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.com/2014/6/19/18076318/heartblee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.rustlang.org/book/" TargetMode="External"/><Relationship Id="rId4" Type="http://schemas.openxmlformats.org/officeDocument/2006/relationships/hyperlink" Target="https://cwe.mitre.org/top25/archive/2020/2020_cwe_top25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331495" y="927599"/>
            <a:ext cx="8441700" cy="38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Evaluation of Rust language for Embedded System</a:t>
            </a:r>
            <a:r>
              <a:rPr lang="de-DE" sz="3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 </a:t>
            </a:r>
            <a:r>
              <a:rPr lang="en" sz="3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terms of Security, Usability, and Performance</a:t>
            </a:r>
            <a:endParaRPr sz="3000" dirty="0">
              <a:solidFill>
                <a:schemeClr val="dk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</a:pPr>
            <a:br>
              <a:rPr lang="en" sz="1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" sz="1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Ankita Kumari</a:t>
            </a:r>
            <a:b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ge93ve</a:t>
            </a:r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p@mytum.de</a:t>
            </a:r>
            <a:b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Advisor: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Andreas Finkenzeller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Electrical and Computer Engineering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Technical University of Munich</a:t>
            </a:r>
            <a:br>
              <a:rPr lang="en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sz="15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2300" y="2250275"/>
            <a:ext cx="3742527" cy="24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D3FC6-AFFE-4687-B2B4-A721263FA4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FDA1C-B5DF-4A94-8FC3-D9D73FBD62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>
            <a:spLocks noGrp="1"/>
          </p:cNvSpPr>
          <p:nvPr>
            <p:ph type="body" idx="1"/>
          </p:nvPr>
        </p:nvSpPr>
        <p:spPr>
          <a:xfrm>
            <a:off x="4730574" y="1445646"/>
            <a:ext cx="4171599" cy="362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1. Raw Pointer dereferencing</a:t>
            </a:r>
            <a:b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69CD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unsafe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dereferencing the pointer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when it is freed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Exploits Using Unsafe Keyword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43"/>
          <p:cNvSpPr/>
          <p:nvPr/>
        </p:nvSpPr>
        <p:spPr>
          <a:xfrm>
            <a:off x="5148479" y="1907346"/>
            <a:ext cx="2795400" cy="199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let p;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lvl="2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let mut x: u8 = 1;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lvl="2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p = x as *const i32;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} // x goes out of scope here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let c = p;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unsafe{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hprintln!("{}",*p);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}    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A36D-59B5-40E5-9031-30ED6D3387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706E0D-2E66-4D7C-8DC8-455155B4EF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22BBE6-6DD7-43A3-9E07-821C424C5C0D}"/>
              </a:ext>
            </a:extLst>
          </p:cNvPr>
          <p:cNvSpPr/>
          <p:nvPr/>
        </p:nvSpPr>
        <p:spPr>
          <a:xfrm>
            <a:off x="4647694" y="1355078"/>
            <a:ext cx="4254479" cy="3499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C6DDE-0624-4680-9A30-72040A8D7EAD}"/>
              </a:ext>
            </a:extLst>
          </p:cNvPr>
          <p:cNvSpPr/>
          <p:nvPr/>
        </p:nvSpPr>
        <p:spPr>
          <a:xfrm>
            <a:off x="311162" y="1341687"/>
            <a:ext cx="4254479" cy="3499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oogle Shape;256;p42">
            <a:extLst>
              <a:ext uri="{FF2B5EF4-FFF2-40B4-BE49-F238E27FC236}">
                <a16:creationId xmlns:a16="http://schemas.microsoft.com/office/drawing/2014/main" id="{5ED06DA0-6A3E-4F6F-80B1-5FB8D1AD2EDB}"/>
              </a:ext>
            </a:extLst>
          </p:cNvPr>
          <p:cNvSpPr/>
          <p:nvPr/>
        </p:nvSpPr>
        <p:spPr>
          <a:xfrm>
            <a:off x="125379" y="1346427"/>
            <a:ext cx="88005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en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5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alling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functions from other languages</a:t>
            </a:r>
          </a:p>
          <a:p>
            <a:pPr marL="457200" lvl="1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 the compiler </a:t>
            </a:r>
            <a:r>
              <a:rPr lang="de-DE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30200">
              <a:lnSpc>
                <a:spcPct val="150000"/>
              </a:lnSpc>
              <a:buSzPts val="1600"/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hardware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00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Google Shape;257;p42">
            <a:extLst>
              <a:ext uri="{FF2B5EF4-FFF2-40B4-BE49-F238E27FC236}">
                <a16:creationId xmlns:a16="http://schemas.microsoft.com/office/drawing/2014/main" id="{079E6209-1593-4455-A2CB-D3D439F4E0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3" y="3467962"/>
            <a:ext cx="2309730" cy="10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29365F-4EF7-4CE7-AC20-030FB41718C5}"/>
              </a:ext>
            </a:extLst>
          </p:cNvPr>
          <p:cNvSpPr txBox="1"/>
          <p:nvPr/>
        </p:nvSpPr>
        <p:spPr>
          <a:xfrm flipH="1">
            <a:off x="471712" y="1499890"/>
            <a:ext cx="393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Unsafe</a:t>
            </a:r>
            <a:r>
              <a:rPr lang="de-DE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Keyword</a:t>
            </a:r>
          </a:p>
        </p:txBody>
      </p:sp>
      <p:sp>
        <p:nvSpPr>
          <p:cNvPr id="14" name="Google Shape;261;p42">
            <a:extLst>
              <a:ext uri="{FF2B5EF4-FFF2-40B4-BE49-F238E27FC236}">
                <a16:creationId xmlns:a16="http://schemas.microsoft.com/office/drawing/2014/main" id="{2310D837-5131-4988-A2EA-97925C3FEA02}"/>
              </a:ext>
            </a:extLst>
          </p:cNvPr>
          <p:cNvSpPr txBox="1"/>
          <p:nvPr/>
        </p:nvSpPr>
        <p:spPr>
          <a:xfrm>
            <a:off x="3150672" y="3823263"/>
            <a:ext cx="155619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Unsafe Keyword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C3E4E1-7244-4213-9327-35B985544AFC}"/>
              </a:ext>
            </a:extLst>
          </p:cNvPr>
          <p:cNvCxnSpPr>
            <a:cxnSpLocks/>
          </p:cNvCxnSpPr>
          <p:nvPr/>
        </p:nvCxnSpPr>
        <p:spPr>
          <a:xfrm flipH="1">
            <a:off x="2842577" y="4023303"/>
            <a:ext cx="29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body" idx="1"/>
          </p:nvPr>
        </p:nvSpPr>
        <p:spPr>
          <a:xfrm>
            <a:off x="319090" y="3375660"/>
            <a:ext cx="4001449" cy="1082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big_ptr 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the contents of </a:t>
            </a:r>
            <a:r>
              <a:rPr lang="en" sz="14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big_ptr 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de-DE" sz="14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new_</a:t>
            </a:r>
            <a:r>
              <a:rPr lang="en" sz="14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array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</a:t>
            </a:r>
            <a:r>
              <a:rPr lang="de-DE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reading the memory past the length of </a:t>
            </a:r>
            <a:r>
              <a:rPr lang="en" sz="14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a</a:t>
            </a:r>
            <a:endParaRPr sz="14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Overread </a:t>
            </a: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Immutability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4"/>
          <p:cNvSpPr/>
          <p:nvPr/>
        </p:nvSpPr>
        <p:spPr>
          <a:xfrm>
            <a:off x="319090" y="1629838"/>
            <a:ext cx="4001449" cy="16881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mut a: [u8; 3] = [2,3,4];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prt: *mut [u8;3] = &amp;mut a;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big_ptr: *mut [u8;20] = prt as *mut [u8;20];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unsafe 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let mut new_array: [u8;20] = *big_ptr;</a:t>
            </a:r>
            <a:endParaRPr sz="1000" b="1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new_array[10] = 10;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	}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1F28B-AD40-4737-A8DC-B11615E0AF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937CD-70EA-4524-BC59-FAB4103C9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Google Shape;287;p45">
            <a:extLst>
              <a:ext uri="{FF2B5EF4-FFF2-40B4-BE49-F238E27FC236}">
                <a16:creationId xmlns:a16="http://schemas.microsoft.com/office/drawing/2014/main" id="{4A3E4897-50E1-43EB-B93C-FE93A5CFF39B}"/>
              </a:ext>
            </a:extLst>
          </p:cNvPr>
          <p:cNvSpPr/>
          <p:nvPr/>
        </p:nvSpPr>
        <p:spPr>
          <a:xfrm>
            <a:off x="4713905" y="1692678"/>
            <a:ext cx="4144598" cy="156246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let a: [u8; 3] = [2,3,4];</a:t>
            </a:r>
            <a:endParaRPr sz="1000" b="1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prt: *const [u8;3] = &amp;a;</a:t>
            </a:r>
            <a:endParaRPr sz="1000" b="1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big_ptr: *mut [u8;20] = prt as *mut [u8;20];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unsafe 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let mut new_array: &amp;mut [u8;20] = &amp;mut *big_ptr;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new_array[0] = 11;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}</a:t>
            </a:r>
          </a:p>
        </p:txBody>
      </p:sp>
      <p:pic>
        <p:nvPicPr>
          <p:cNvPr id="8" name="Google Shape;285;p45">
            <a:extLst>
              <a:ext uri="{FF2B5EF4-FFF2-40B4-BE49-F238E27FC236}">
                <a16:creationId xmlns:a16="http://schemas.microsoft.com/office/drawing/2014/main" id="{805DA3E2-9EAA-49BD-A309-DC79F1A241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958" y="3317986"/>
            <a:ext cx="3493215" cy="153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B3C841-84D6-40DF-B9B8-64B1078BCFCB}"/>
              </a:ext>
            </a:extLst>
          </p:cNvPr>
          <p:cNvSpPr/>
          <p:nvPr/>
        </p:nvSpPr>
        <p:spPr>
          <a:xfrm>
            <a:off x="218966" y="1239732"/>
            <a:ext cx="4271733" cy="3615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F929A1-E820-49A6-82DA-49B0C1D3F8A9}"/>
              </a:ext>
            </a:extLst>
          </p:cNvPr>
          <p:cNvSpPr/>
          <p:nvPr/>
        </p:nvSpPr>
        <p:spPr>
          <a:xfrm>
            <a:off x="4629149" y="1239730"/>
            <a:ext cx="4271733" cy="3615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CF3E7-084C-429A-BB7C-E856C2F74645}"/>
              </a:ext>
            </a:extLst>
          </p:cNvPr>
          <p:cNvSpPr txBox="1"/>
          <p:nvPr/>
        </p:nvSpPr>
        <p:spPr>
          <a:xfrm>
            <a:off x="4713905" y="128596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Immutability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B161E-0C54-42B3-8921-6DC6CCF771C8}"/>
              </a:ext>
            </a:extLst>
          </p:cNvPr>
          <p:cNvSpPr txBox="1"/>
          <p:nvPr/>
        </p:nvSpPr>
        <p:spPr>
          <a:xfrm>
            <a:off x="357416" y="128596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Overread</a:t>
            </a:r>
          </a:p>
        </p:txBody>
      </p:sp>
    </p:spTree>
    <p:extLst>
      <p:ext uri="{BB962C8B-B14F-4D97-AF65-F5344CB8AC3E}">
        <p14:creationId xmlns:p14="http://schemas.microsoft.com/office/powerpoint/2010/main" val="284991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3427169" y="149755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480541" y="2397257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1656873" y="2397257"/>
            <a:ext cx="1408712" cy="385413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2361229" y="3225195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Buffer Over</a:t>
            </a: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</a:t>
            </a: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2361229" y="2846987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4273062" y="3296959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6475996" y="3280598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Non-Invasive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Google Shape;216;p37"/>
          <p:cNvCxnSpPr>
            <a:stCxn id="209" idx="2"/>
            <a:endCxn id="210" idx="0"/>
          </p:cNvCxnSpPr>
          <p:nvPr/>
        </p:nvCxnSpPr>
        <p:spPr>
          <a:xfrm rot="16200000" flipH="1">
            <a:off x="4994305" y="1141970"/>
            <a:ext cx="457201" cy="20533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7"/>
          <p:cNvCxnSpPr>
            <a:cxnSpLocks/>
            <a:stCxn id="211" idx="0"/>
            <a:endCxn id="209" idx="2"/>
          </p:cNvCxnSpPr>
          <p:nvPr/>
        </p:nvCxnSpPr>
        <p:spPr>
          <a:xfrm rot="5400000" flipH="1" flipV="1">
            <a:off x="3050124" y="1251162"/>
            <a:ext cx="457201" cy="18349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7"/>
          <p:cNvCxnSpPr>
            <a:stCxn id="210" idx="2"/>
            <a:endCxn id="215" idx="0"/>
          </p:cNvCxnSpPr>
          <p:nvPr/>
        </p:nvCxnSpPr>
        <p:spPr>
          <a:xfrm rot="16200000" flipH="1">
            <a:off x="6526898" y="2562449"/>
            <a:ext cx="440841" cy="9954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7"/>
          <p:cNvCxnSpPr>
            <a:cxnSpLocks/>
            <a:stCxn id="214" idx="0"/>
          </p:cNvCxnSpPr>
          <p:nvPr/>
        </p:nvCxnSpPr>
        <p:spPr>
          <a:xfrm rot="5400000" flipH="1" flipV="1">
            <a:off x="5236131" y="2645738"/>
            <a:ext cx="457202" cy="8452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E649B825-C801-4A8A-9894-A4AA058CBA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624E-A34D-46B7-887C-0978FE049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0" name="Google Shape;209;p37">
            <a:extLst>
              <a:ext uri="{FF2B5EF4-FFF2-40B4-BE49-F238E27FC236}">
                <a16:creationId xmlns:a16="http://schemas.microsoft.com/office/drawing/2014/main" id="{5278C382-5AF5-4CB9-984B-30E508D432D9}"/>
              </a:ext>
            </a:extLst>
          </p:cNvPr>
          <p:cNvSpPr/>
          <p:nvPr/>
        </p:nvSpPr>
        <p:spPr>
          <a:xfrm>
            <a:off x="3427169" y="14975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210;p37">
            <a:extLst>
              <a:ext uri="{FF2B5EF4-FFF2-40B4-BE49-F238E27FC236}">
                <a16:creationId xmlns:a16="http://schemas.microsoft.com/office/drawing/2014/main" id="{70B32A63-9EF3-47C8-BC42-DE38A6056C7D}"/>
              </a:ext>
            </a:extLst>
          </p:cNvPr>
          <p:cNvSpPr/>
          <p:nvPr/>
        </p:nvSpPr>
        <p:spPr>
          <a:xfrm>
            <a:off x="5480541" y="2397254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211;p37">
            <a:extLst>
              <a:ext uri="{FF2B5EF4-FFF2-40B4-BE49-F238E27FC236}">
                <a16:creationId xmlns:a16="http://schemas.microsoft.com/office/drawing/2014/main" id="{87DA58D1-5FF0-41E8-8620-840D30E4E938}"/>
              </a:ext>
            </a:extLst>
          </p:cNvPr>
          <p:cNvSpPr/>
          <p:nvPr/>
        </p:nvSpPr>
        <p:spPr>
          <a:xfrm>
            <a:off x="1656873" y="2397254"/>
            <a:ext cx="1408712" cy="32447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214;p37">
            <a:extLst>
              <a:ext uri="{FF2B5EF4-FFF2-40B4-BE49-F238E27FC236}">
                <a16:creationId xmlns:a16="http://schemas.microsoft.com/office/drawing/2014/main" id="{4D6A9CB4-9134-4E05-8EE3-16737140FE15}"/>
              </a:ext>
            </a:extLst>
          </p:cNvPr>
          <p:cNvSpPr/>
          <p:nvPr/>
        </p:nvSpPr>
        <p:spPr>
          <a:xfrm>
            <a:off x="4273062" y="329695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Google Shape;213;p37">
            <a:extLst>
              <a:ext uri="{FF2B5EF4-FFF2-40B4-BE49-F238E27FC236}">
                <a16:creationId xmlns:a16="http://schemas.microsoft.com/office/drawing/2014/main" id="{8B6B7055-AD2A-4674-8A6B-3820B54BA67E}"/>
              </a:ext>
            </a:extLst>
          </p:cNvPr>
          <p:cNvSpPr/>
          <p:nvPr/>
        </p:nvSpPr>
        <p:spPr>
          <a:xfrm>
            <a:off x="2393763" y="3612556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after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213;p37">
            <a:extLst>
              <a:ext uri="{FF2B5EF4-FFF2-40B4-BE49-F238E27FC236}">
                <a16:creationId xmlns:a16="http://schemas.microsoft.com/office/drawing/2014/main" id="{2B73B95A-B4A3-44C2-9B0B-C65133BCD83B}"/>
              </a:ext>
            </a:extLst>
          </p:cNvPr>
          <p:cNvSpPr/>
          <p:nvPr/>
        </p:nvSpPr>
        <p:spPr>
          <a:xfrm>
            <a:off x="7132945" y="3778523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Channel Attacks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213;p37">
            <a:extLst>
              <a:ext uri="{FF2B5EF4-FFF2-40B4-BE49-F238E27FC236}">
                <a16:creationId xmlns:a16="http://schemas.microsoft.com/office/drawing/2014/main" id="{4EEFF44F-C9CE-42BE-BEBB-B41AE2D55DB5}"/>
              </a:ext>
            </a:extLst>
          </p:cNvPr>
          <p:cNvSpPr/>
          <p:nvPr/>
        </p:nvSpPr>
        <p:spPr>
          <a:xfrm>
            <a:off x="5028946" y="4146211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Microprobing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213;p37">
            <a:extLst>
              <a:ext uri="{FF2B5EF4-FFF2-40B4-BE49-F238E27FC236}">
                <a16:creationId xmlns:a16="http://schemas.microsoft.com/office/drawing/2014/main" id="{F1D2AD2C-BDF1-4F5D-8D06-030BA8BC028C}"/>
              </a:ext>
            </a:extLst>
          </p:cNvPr>
          <p:cNvSpPr/>
          <p:nvPr/>
        </p:nvSpPr>
        <p:spPr>
          <a:xfrm>
            <a:off x="5009895" y="3793941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7A9FAF2-3975-45EB-AA83-46DA49A2C4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56871" y="2589963"/>
            <a:ext cx="704356" cy="422991"/>
          </a:xfrm>
          <a:prstGeom prst="curvedConnector3">
            <a:avLst>
              <a:gd name="adj1" fmla="val -3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86C2DEB1-6DBF-4BA2-874D-1911AD13206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73795" y="2946232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A8BC3B2-BE21-4A5A-97A0-A596C8130BA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89407" y="3300106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96E0E4C-CE66-4EFB-BA07-FFB9DE827B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97335" y="3545062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636FDCF-522D-4B47-8711-C2E3F5A18E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97335" y="3881017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213;p37">
            <a:extLst>
              <a:ext uri="{FF2B5EF4-FFF2-40B4-BE49-F238E27FC236}">
                <a16:creationId xmlns:a16="http://schemas.microsoft.com/office/drawing/2014/main" id="{3A64D0E4-E551-4670-9887-76EE9D8C06EA}"/>
              </a:ext>
            </a:extLst>
          </p:cNvPr>
          <p:cNvSpPr/>
          <p:nvPr/>
        </p:nvSpPr>
        <p:spPr>
          <a:xfrm>
            <a:off x="7691736" y="4206290"/>
            <a:ext cx="644720" cy="18113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DPA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02B348-00BE-48D6-A0B9-47B95583847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75996" y="3547661"/>
            <a:ext cx="704356" cy="422991"/>
          </a:xfrm>
          <a:prstGeom prst="curvedConnector3">
            <a:avLst>
              <a:gd name="adj1" fmla="val -3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41ACB9F-9BBF-43B2-BB63-718CB32A60D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132944" y="3968054"/>
            <a:ext cx="558791" cy="352364"/>
          </a:xfrm>
          <a:prstGeom prst="curvedConnector3">
            <a:avLst>
              <a:gd name="adj1" fmla="val -40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48B88CA-3415-4E0D-853F-95B8D9B328A5}"/>
              </a:ext>
            </a:extLst>
          </p:cNvPr>
          <p:cNvSpPr/>
          <p:nvPr/>
        </p:nvSpPr>
        <p:spPr>
          <a:xfrm>
            <a:off x="6108054" y="2957789"/>
            <a:ext cx="2309116" cy="16572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oogle Shape;198;p36">
            <a:extLst>
              <a:ext uri="{FF2B5EF4-FFF2-40B4-BE49-F238E27FC236}">
                <a16:creationId xmlns:a16="http://schemas.microsoft.com/office/drawing/2014/main" id="{8117243E-9B6B-4CCC-835A-F8503038638C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vulnerabilities in Embedded System</a:t>
            </a:r>
            <a:endParaRPr lang="de-DE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567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6363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Non-Invasive Attacks - DPA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60782-7A54-4B28-90BB-7F47D044D5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C0C22-3EEE-470E-9A09-47556E88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03" y="2251968"/>
            <a:ext cx="4020257" cy="130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4DBBA-59EA-47BA-BF00-414FD7F4C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35" y="2262835"/>
            <a:ext cx="4447722" cy="1301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98977-8828-4CB6-BA45-EED24BDC9144}"/>
              </a:ext>
            </a:extLst>
          </p:cNvPr>
          <p:cNvSpPr txBox="1"/>
          <p:nvPr/>
        </p:nvSpPr>
        <p:spPr>
          <a:xfrm flipH="1">
            <a:off x="277935" y="1418458"/>
            <a:ext cx="8394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analysis of 255 different values of the key position 0 for 1000 traces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6C6C6-B475-4EC5-8A72-22194D0F906D}"/>
              </a:ext>
            </a:extLst>
          </p:cNvPr>
          <p:cNvSpPr txBox="1"/>
          <p:nvPr/>
        </p:nvSpPr>
        <p:spPr>
          <a:xfrm>
            <a:off x="2238149" y="373211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F739D-F21C-479E-BC0B-384DC7B850D5}"/>
              </a:ext>
            </a:extLst>
          </p:cNvPr>
          <p:cNvSpPr/>
          <p:nvPr/>
        </p:nvSpPr>
        <p:spPr>
          <a:xfrm>
            <a:off x="6385652" y="3732119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C0D1A-9928-478A-A00C-4B374A55384E}"/>
              </a:ext>
            </a:extLst>
          </p:cNvPr>
          <p:cNvSpPr txBox="1"/>
          <p:nvPr/>
        </p:nvSpPr>
        <p:spPr>
          <a:xfrm flipH="1">
            <a:off x="321370" y="4155053"/>
            <a:ext cx="8307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safety against the </a:t>
            </a:r>
            <a:r>
              <a:rPr lang="de-DE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side-channel</a:t>
            </a: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read out in less than 100 power traces.</a:t>
            </a:r>
            <a:endParaRPr lang="de-DE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920F12D-2847-4260-98A6-96A5CC60A1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599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3532676" y="1446362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586048" y="234606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1762380" y="2346063"/>
            <a:ext cx="1408712" cy="385413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2466736" y="3174001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Buffer Over</a:t>
            </a: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</a:t>
            </a: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2466736" y="2795793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4378569" y="3245765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6581503" y="3229404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Non-Invasive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Google Shape;216;p37"/>
          <p:cNvCxnSpPr>
            <a:stCxn id="209" idx="2"/>
            <a:endCxn id="210" idx="0"/>
          </p:cNvCxnSpPr>
          <p:nvPr/>
        </p:nvCxnSpPr>
        <p:spPr>
          <a:xfrm rot="16200000" flipH="1">
            <a:off x="5099812" y="1090776"/>
            <a:ext cx="457201" cy="20533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7"/>
          <p:cNvCxnSpPr>
            <a:cxnSpLocks/>
            <a:stCxn id="211" idx="0"/>
            <a:endCxn id="209" idx="2"/>
          </p:cNvCxnSpPr>
          <p:nvPr/>
        </p:nvCxnSpPr>
        <p:spPr>
          <a:xfrm rot="5400000" flipH="1" flipV="1">
            <a:off x="3155631" y="1199968"/>
            <a:ext cx="457201" cy="18349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7"/>
          <p:cNvCxnSpPr>
            <a:stCxn id="210" idx="2"/>
            <a:endCxn id="215" idx="0"/>
          </p:cNvCxnSpPr>
          <p:nvPr/>
        </p:nvCxnSpPr>
        <p:spPr>
          <a:xfrm rot="16200000" flipH="1">
            <a:off x="6632405" y="2511255"/>
            <a:ext cx="440841" cy="9954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7"/>
          <p:cNvCxnSpPr>
            <a:cxnSpLocks/>
            <a:stCxn id="214" idx="0"/>
          </p:cNvCxnSpPr>
          <p:nvPr/>
        </p:nvCxnSpPr>
        <p:spPr>
          <a:xfrm rot="5400000" flipH="1" flipV="1">
            <a:off x="5341638" y="2594544"/>
            <a:ext cx="457202" cy="8452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E649B825-C801-4A8A-9894-A4AA058CBA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624E-A34D-46B7-887C-0978FE049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0" name="Google Shape;209;p37">
            <a:extLst>
              <a:ext uri="{FF2B5EF4-FFF2-40B4-BE49-F238E27FC236}">
                <a16:creationId xmlns:a16="http://schemas.microsoft.com/office/drawing/2014/main" id="{5278C382-5AF5-4CB9-984B-30E508D432D9}"/>
              </a:ext>
            </a:extLst>
          </p:cNvPr>
          <p:cNvSpPr/>
          <p:nvPr/>
        </p:nvSpPr>
        <p:spPr>
          <a:xfrm>
            <a:off x="3532676" y="1446359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210;p37">
            <a:extLst>
              <a:ext uri="{FF2B5EF4-FFF2-40B4-BE49-F238E27FC236}">
                <a16:creationId xmlns:a16="http://schemas.microsoft.com/office/drawing/2014/main" id="{70B32A63-9EF3-47C8-BC42-DE38A6056C7D}"/>
              </a:ext>
            </a:extLst>
          </p:cNvPr>
          <p:cNvSpPr/>
          <p:nvPr/>
        </p:nvSpPr>
        <p:spPr>
          <a:xfrm>
            <a:off x="5586048" y="234606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211;p37">
            <a:extLst>
              <a:ext uri="{FF2B5EF4-FFF2-40B4-BE49-F238E27FC236}">
                <a16:creationId xmlns:a16="http://schemas.microsoft.com/office/drawing/2014/main" id="{87DA58D1-5FF0-41E8-8620-840D30E4E938}"/>
              </a:ext>
            </a:extLst>
          </p:cNvPr>
          <p:cNvSpPr/>
          <p:nvPr/>
        </p:nvSpPr>
        <p:spPr>
          <a:xfrm>
            <a:off x="1762380" y="2346060"/>
            <a:ext cx="1408712" cy="32447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214;p37">
            <a:extLst>
              <a:ext uri="{FF2B5EF4-FFF2-40B4-BE49-F238E27FC236}">
                <a16:creationId xmlns:a16="http://schemas.microsoft.com/office/drawing/2014/main" id="{4D6A9CB4-9134-4E05-8EE3-16737140FE15}"/>
              </a:ext>
            </a:extLst>
          </p:cNvPr>
          <p:cNvSpPr/>
          <p:nvPr/>
        </p:nvSpPr>
        <p:spPr>
          <a:xfrm>
            <a:off x="4378569" y="3245762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Google Shape;213;p37">
            <a:extLst>
              <a:ext uri="{FF2B5EF4-FFF2-40B4-BE49-F238E27FC236}">
                <a16:creationId xmlns:a16="http://schemas.microsoft.com/office/drawing/2014/main" id="{8B6B7055-AD2A-4674-8A6B-3820B54BA67E}"/>
              </a:ext>
            </a:extLst>
          </p:cNvPr>
          <p:cNvSpPr/>
          <p:nvPr/>
        </p:nvSpPr>
        <p:spPr>
          <a:xfrm>
            <a:off x="2499270" y="3561362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after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213;p37">
            <a:extLst>
              <a:ext uri="{FF2B5EF4-FFF2-40B4-BE49-F238E27FC236}">
                <a16:creationId xmlns:a16="http://schemas.microsoft.com/office/drawing/2014/main" id="{2B73B95A-B4A3-44C2-9B0B-C65133BCD83B}"/>
              </a:ext>
            </a:extLst>
          </p:cNvPr>
          <p:cNvSpPr/>
          <p:nvPr/>
        </p:nvSpPr>
        <p:spPr>
          <a:xfrm>
            <a:off x="7238452" y="3727329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Channel Attacks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213;p37">
            <a:extLst>
              <a:ext uri="{FF2B5EF4-FFF2-40B4-BE49-F238E27FC236}">
                <a16:creationId xmlns:a16="http://schemas.microsoft.com/office/drawing/2014/main" id="{4EEFF44F-C9CE-42BE-BEBB-B41AE2D55DB5}"/>
              </a:ext>
            </a:extLst>
          </p:cNvPr>
          <p:cNvSpPr/>
          <p:nvPr/>
        </p:nvSpPr>
        <p:spPr>
          <a:xfrm>
            <a:off x="5134453" y="4095017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Microprobing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213;p37">
            <a:extLst>
              <a:ext uri="{FF2B5EF4-FFF2-40B4-BE49-F238E27FC236}">
                <a16:creationId xmlns:a16="http://schemas.microsoft.com/office/drawing/2014/main" id="{F1D2AD2C-BDF1-4F5D-8D06-030BA8BC028C}"/>
              </a:ext>
            </a:extLst>
          </p:cNvPr>
          <p:cNvSpPr/>
          <p:nvPr/>
        </p:nvSpPr>
        <p:spPr>
          <a:xfrm>
            <a:off x="5115402" y="3742747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7A9FAF2-3975-45EB-AA83-46DA49A2C4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762378" y="2538769"/>
            <a:ext cx="704356" cy="422991"/>
          </a:xfrm>
          <a:prstGeom prst="curvedConnector3">
            <a:avLst>
              <a:gd name="adj1" fmla="val -3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86C2DEB1-6DBF-4BA2-874D-1911AD13206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779302" y="2895038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A8BC3B2-BE21-4A5A-97A0-A596C8130BA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794914" y="3248912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96E0E4C-CE66-4EFB-BA07-FFB9DE827B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402842" y="3493868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636FDCF-522D-4B47-8711-C2E3F5A18E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402842" y="3829823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213;p37">
            <a:extLst>
              <a:ext uri="{FF2B5EF4-FFF2-40B4-BE49-F238E27FC236}">
                <a16:creationId xmlns:a16="http://schemas.microsoft.com/office/drawing/2014/main" id="{3A64D0E4-E551-4670-9887-76EE9D8C06EA}"/>
              </a:ext>
            </a:extLst>
          </p:cNvPr>
          <p:cNvSpPr/>
          <p:nvPr/>
        </p:nvSpPr>
        <p:spPr>
          <a:xfrm>
            <a:off x="7797243" y="4155096"/>
            <a:ext cx="644720" cy="18113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DPA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02B348-00BE-48D6-A0B9-47B95583847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81503" y="3496467"/>
            <a:ext cx="704356" cy="422991"/>
          </a:xfrm>
          <a:prstGeom prst="curvedConnector3">
            <a:avLst>
              <a:gd name="adj1" fmla="val -3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41ACB9F-9BBF-43B2-BB63-718CB32A60D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38451" y="3916860"/>
            <a:ext cx="558791" cy="352364"/>
          </a:xfrm>
          <a:prstGeom prst="curvedConnector3">
            <a:avLst>
              <a:gd name="adj1" fmla="val -40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48B88CA-3415-4E0D-853F-95B8D9B328A5}"/>
              </a:ext>
            </a:extLst>
          </p:cNvPr>
          <p:cNvSpPr/>
          <p:nvPr/>
        </p:nvSpPr>
        <p:spPr>
          <a:xfrm>
            <a:off x="3932836" y="3008982"/>
            <a:ext cx="2309116" cy="16572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oogle Shape;198;p36">
            <a:extLst>
              <a:ext uri="{FF2B5EF4-FFF2-40B4-BE49-F238E27FC236}">
                <a16:creationId xmlns:a16="http://schemas.microsoft.com/office/drawing/2014/main" id="{3B2958C7-90E6-4C28-ADBB-939C2F0FC9D7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vulnerabilities in Embedded System</a:t>
            </a:r>
            <a:endParaRPr lang="de-DE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129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body" idx="1"/>
          </p:nvPr>
        </p:nvSpPr>
        <p:spPr>
          <a:xfrm>
            <a:off x="319088" y="1447800"/>
            <a:ext cx="4437329" cy="3276599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Boolean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Non-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zero values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in True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255 possibilities to flip a bit and bypass a check</a:t>
            </a:r>
          </a:p>
          <a:p>
            <a:pPr marL="571500" lvl="1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de-DE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Same hamming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weight and hamming distance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90960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Coding patterns against </a:t>
            </a: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nvasive Attacks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4F78FD-5B28-4A0F-B356-02A093330760}"/>
              </a:ext>
            </a:extLst>
          </p:cNvPr>
          <p:cNvSpPr/>
          <p:nvPr/>
        </p:nvSpPr>
        <p:spPr>
          <a:xfrm>
            <a:off x="5143500" y="1630751"/>
            <a:ext cx="3810000" cy="29260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enum SecBool {</a:t>
            </a:r>
          </a:p>
          <a:p>
            <a:pPr lvl="3"/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SecTrue = 0x9999,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\\Hamming Weight(HW)=8                          </a:t>
            </a:r>
            <a:b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SecFalse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= 0x3C3C, \\ HW = 8        </a:t>
            </a:r>
          </a:p>
          <a:p>
            <a:pPr lvl="3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SecInit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= 0x5A5A  \\ HW = 8</a:t>
            </a:r>
          </a:p>
          <a:p>
            <a:pPr lvl="3"/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match</a:t>
            </a:r>
            <a:r>
              <a:rPr lang="de-DE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unsafe { *core::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read_volatile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(&amp;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)}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SecBool::SecTrue=&gt;  hprintln!("TRUE“),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SecBool::SecFalse =&gt;hprintln!("FALSE),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_ =&gt; panic!()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};</a:t>
            </a:r>
          </a:p>
          <a:p>
            <a:pPr algn="ctr"/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350F-3629-4C53-ABD4-07D14A6BA0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38B3F-53B1-4DA6-B604-179BAA4D28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>
            <a:off x="317550" y="1376465"/>
            <a:ext cx="4998263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Return parameter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assembly instruction </a:t>
            </a:r>
            <a:r>
              <a:rPr lang="en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bl</a:t>
            </a:r>
          </a:p>
          <a:p>
            <a: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previous value of </a:t>
            </a:r>
            <a:r>
              <a:rPr lang="en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r0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moved to variable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indent="-349250">
              <a:lnSpc>
                <a:spcPct val="115000"/>
              </a:lnSpc>
              <a:buSzPts val="19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by reference</a:t>
            </a:r>
          </a:p>
          <a:p>
            <a:pPr lvl="1" indent="-349250">
              <a:lnSpc>
                <a:spcPct val="115000"/>
              </a:lnSpc>
              <a:buSzPts val="19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the 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mov password, r0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endParaRPr lang="en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Loop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de-DE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Branch Handling</a:t>
            </a:r>
            <a:endParaRPr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5858D0-8B4B-4F56-99F2-1B1475C11D6F}"/>
              </a:ext>
            </a:extLst>
          </p:cNvPr>
          <p:cNvSpPr/>
          <p:nvPr/>
        </p:nvSpPr>
        <p:spPr>
          <a:xfrm>
            <a:off x="5837481" y="1614108"/>
            <a:ext cx="1874905" cy="95550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movs r0, #20 	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bl check_password 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mov password, r0</a:t>
            </a:r>
          </a:p>
          <a:p>
            <a:pPr algn="ctr"/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BDB6A-B34D-43DE-9E56-F585252E0DD5}"/>
              </a:ext>
            </a:extLst>
          </p:cNvPr>
          <p:cNvSpPr/>
          <p:nvPr/>
        </p:nvSpPr>
        <p:spPr>
          <a:xfrm>
            <a:off x="5315813" y="2822985"/>
            <a:ext cx="3515413" cy="140424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movs r0,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, #8 </a:t>
            </a:r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bl check_password </a:t>
            </a:r>
          </a:p>
          <a:p>
            <a:pPr marL="0" indent="0">
              <a:buNone/>
            </a:pPr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In check_password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mov r4, r0  //r0 contains address</a:t>
            </a:r>
          </a:p>
          <a:p>
            <a:pPr marL="0" indent="0">
              <a:buNone/>
            </a:pPr>
            <a:r>
              <a:rPr lang="pt-BR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movs r0, #5 	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str r0, [r4] </a:t>
            </a:r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F42C3-8B63-44FF-BCCA-DEB1BAA100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79A4A-ED49-4207-A10D-2F21C0838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8" name="Google Shape;305;p48">
            <a:extLst>
              <a:ext uri="{FF2B5EF4-FFF2-40B4-BE49-F238E27FC236}">
                <a16:creationId xmlns:a16="http://schemas.microsoft.com/office/drawing/2014/main" id="{177EEAF1-AA08-48FD-BC12-053B3EFD3265}"/>
              </a:ext>
            </a:extLst>
          </p:cNvPr>
          <p:cNvSpPr txBox="1">
            <a:spLocks/>
          </p:cNvSpPr>
          <p:nvPr/>
        </p:nvSpPr>
        <p:spPr>
          <a:xfrm>
            <a:off x="459768" y="759879"/>
            <a:ext cx="8508900" cy="909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endParaRPr lang="en-US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15" name="Google Shape;293;p46">
            <a:extLst>
              <a:ext uri="{FF2B5EF4-FFF2-40B4-BE49-F238E27FC236}">
                <a16:creationId xmlns:a16="http://schemas.microsoft.com/office/drawing/2014/main" id="{B1774AA0-33BD-48C0-9828-CEE6B3DE99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Return parameter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Evaluation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8A78F1-481E-4153-85F8-757027F4E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34745"/>
              </p:ext>
            </p:extLst>
          </p:nvPr>
        </p:nvGraphicFramePr>
        <p:xfrm>
          <a:off x="2242873" y="2141846"/>
          <a:ext cx="4048653" cy="32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873">
                  <a:extLst>
                    <a:ext uri="{9D8B030D-6E8A-4147-A177-3AD203B41FA5}">
                      <a16:colId xmlns:a16="http://schemas.microsoft.com/office/drawing/2014/main" val="3213800792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58040378"/>
                    </a:ext>
                  </a:extLst>
                </a:gridCol>
              </a:tblGrid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O0, O1, O2, O3, Os, Oz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465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8CD72-8EAF-456F-A807-6E6B38F163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765B0-234F-4B61-9D94-FD30815CA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Google Shape;322;p51">
            <a:extLst>
              <a:ext uri="{FF2B5EF4-FFF2-40B4-BE49-F238E27FC236}">
                <a16:creationId xmlns:a16="http://schemas.microsoft.com/office/drawing/2014/main" id="{01F733DC-7549-441C-A786-ED51AD67783D}"/>
              </a:ext>
            </a:extLst>
          </p:cNvPr>
          <p:cNvSpPr txBox="1">
            <a:spLocks/>
          </p:cNvSpPr>
          <p:nvPr/>
        </p:nvSpPr>
        <p:spPr>
          <a:xfrm>
            <a:off x="311162" y="1484041"/>
            <a:ext cx="8516826" cy="5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42900">
              <a:lnSpc>
                <a:spcPct val="115000"/>
              </a:lnSpc>
              <a:buSzPts val="1800"/>
              <a:buFont typeface="Times New Roman"/>
              <a:buChar char="❖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AES algorithm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for the performance evaluation</a:t>
            </a:r>
          </a:p>
          <a:p>
            <a:pPr marL="114300" indent="0">
              <a:lnSpc>
                <a:spcPct val="115000"/>
              </a:lnSpc>
              <a:buSzPts val="18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114300" indent="0">
              <a:lnSpc>
                <a:spcPct val="115000"/>
              </a:lnSpc>
              <a:buSzPts val="1800"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lnSpc>
                <a:spcPct val="115000"/>
              </a:lnSpc>
              <a:buSzPts val="1800"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15000"/>
              </a:lnSpc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Evaluation is done based on</a:t>
            </a:r>
          </a:p>
          <a:p>
            <a:pPr lvl="1" indent="-342900">
              <a:lnSpc>
                <a:spcPct val="115000"/>
              </a:lnSpc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 Cycles</a:t>
            </a:r>
          </a:p>
          <a:p>
            <a:pPr lvl="1" indent="-342900">
              <a:lnSpc>
                <a:spcPct val="115000"/>
              </a:lnSpc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NVM Size</a:t>
            </a:r>
          </a:p>
          <a:p>
            <a:pPr lvl="1" indent="-342900">
              <a:lnSpc>
                <a:spcPct val="115000"/>
              </a:lnSpc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Size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/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53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of Clock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cycles </a:t>
            </a: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NVM Size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21CCF-5BC7-4E40-91F0-45F24BF1E4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F6E9FE1-F21D-4011-AC9F-C201F866C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925709"/>
              </p:ext>
            </p:extLst>
          </p:nvPr>
        </p:nvGraphicFramePr>
        <p:xfrm>
          <a:off x="443565" y="1560349"/>
          <a:ext cx="4042296" cy="285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72F7C-9B61-4693-9F31-77AC44D87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7424199-32D3-4E5D-B7F3-E2B2EE0F71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69543"/>
              </p:ext>
            </p:extLst>
          </p:nvPr>
        </p:nvGraphicFramePr>
        <p:xfrm>
          <a:off x="4419600" y="1501673"/>
          <a:ext cx="428244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>
            <a:spLocks noGrp="1"/>
          </p:cNvSpPr>
          <p:nvPr>
            <p:ph type="body" idx="1"/>
          </p:nvPr>
        </p:nvSpPr>
        <p:spPr>
          <a:xfrm>
            <a:off x="281464" y="4648961"/>
            <a:ext cx="8581072" cy="273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Cycles varying with 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Size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1F42E-723E-4060-8382-9E58BC3ACA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5052" y="4882322"/>
            <a:ext cx="6464280" cy="273844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302A1B-4613-401F-9D98-965B3A267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588152C-8BCF-41D6-8CDA-CFC06ADF6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480770"/>
              </p:ext>
            </p:extLst>
          </p:nvPr>
        </p:nvGraphicFramePr>
        <p:xfrm>
          <a:off x="319091" y="1310641"/>
          <a:ext cx="821530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6039CF2-366D-4535-8AA4-39E6319BFD61}"/>
              </a:ext>
            </a:extLst>
          </p:cNvPr>
          <p:cNvSpPr/>
          <p:nvPr/>
        </p:nvSpPr>
        <p:spPr>
          <a:xfrm>
            <a:off x="1196340" y="2374568"/>
            <a:ext cx="1450698" cy="159452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DFAC1-313A-4135-9CB8-2F83E18226DF}"/>
              </a:ext>
            </a:extLst>
          </p:cNvPr>
          <p:cNvSpPr/>
          <p:nvPr/>
        </p:nvSpPr>
        <p:spPr>
          <a:xfrm>
            <a:off x="2975174" y="2374568"/>
            <a:ext cx="1568270" cy="159309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CED4D-64A9-4E3A-8B26-921933DC6B86}"/>
              </a:ext>
            </a:extLst>
          </p:cNvPr>
          <p:cNvSpPr/>
          <p:nvPr/>
        </p:nvSpPr>
        <p:spPr>
          <a:xfrm>
            <a:off x="4808220" y="1996440"/>
            <a:ext cx="1504511" cy="19712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2204FA-6507-4733-B8C8-EB1175B11413}"/>
              </a:ext>
            </a:extLst>
          </p:cNvPr>
          <p:cNvSpPr/>
          <p:nvPr/>
        </p:nvSpPr>
        <p:spPr>
          <a:xfrm>
            <a:off x="6704626" y="1767197"/>
            <a:ext cx="1504511" cy="220046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463754" y="3886157"/>
            <a:ext cx="2587568" cy="4039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SzPts val="1800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Heartbleed Vulnerability [1]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0C8B6-5930-4B7E-A6F4-F9FCB52759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231E4-0568-4972-BFFA-181F789D2A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Google Shape;158;p32">
            <a:extLst>
              <a:ext uri="{FF2B5EF4-FFF2-40B4-BE49-F238E27FC236}">
                <a16:creationId xmlns:a16="http://schemas.microsoft.com/office/drawing/2014/main" id="{1D40BA87-E2EC-4B8A-A6A4-C40B911A57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79" y="1954774"/>
            <a:ext cx="1526248" cy="1759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eartbleed_bad">
            <a:extLst>
              <a:ext uri="{FF2B5EF4-FFF2-40B4-BE49-F238E27FC236}">
                <a16:creationId xmlns:a16="http://schemas.microsoft.com/office/drawing/2014/main" id="{E422E1C0-E164-49F2-AFA7-0F5B3FCE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02" y="1842721"/>
            <a:ext cx="3361423" cy="17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568B4-C7A5-494F-ADCC-C1A47301E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089" y="1996153"/>
            <a:ext cx="1428750" cy="1428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BBDA38-D1A8-423F-B93F-251D3E14E6AA}"/>
              </a:ext>
            </a:extLst>
          </p:cNvPr>
          <p:cNvSpPr/>
          <p:nvPr/>
        </p:nvSpPr>
        <p:spPr>
          <a:xfrm>
            <a:off x="5958648" y="3854459"/>
            <a:ext cx="224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Buffer overread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EDF9-57CA-4E14-B573-24275DBAB9DF}"/>
              </a:ext>
            </a:extLst>
          </p:cNvPr>
          <p:cNvSpPr txBox="1"/>
          <p:nvPr/>
        </p:nvSpPr>
        <p:spPr>
          <a:xfrm flipH="1">
            <a:off x="3185353" y="3886157"/>
            <a:ext cx="2164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for Embedded Systems </a:t>
            </a:r>
          </a:p>
        </p:txBody>
      </p:sp>
      <p:pic>
        <p:nvPicPr>
          <p:cNvPr id="13" name="Graphic 12" descr="Devil face with no fill">
            <a:extLst>
              <a:ext uri="{FF2B5EF4-FFF2-40B4-BE49-F238E27FC236}">
                <a16:creationId xmlns:a16="http://schemas.microsoft.com/office/drawing/2014/main" id="{4386C4B5-09E2-47E0-966F-BAD8DB563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2587" y="2355651"/>
            <a:ext cx="709753" cy="709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>
            <a:spLocks noGrp="1"/>
          </p:cNvSpPr>
          <p:nvPr>
            <p:ph type="body" idx="1"/>
          </p:nvPr>
        </p:nvSpPr>
        <p:spPr>
          <a:xfrm>
            <a:off x="311162" y="4648754"/>
            <a:ext cx="8508900" cy="1294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5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</a:t>
            </a: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sage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6C9DB-D172-4E0B-9261-6BA391B2C6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A1FE999-FCC9-42B5-82CB-3C59DC3CC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505543"/>
              </p:ext>
            </p:extLst>
          </p:nvPr>
        </p:nvGraphicFramePr>
        <p:xfrm>
          <a:off x="1624263" y="1491916"/>
          <a:ext cx="6003757" cy="3080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61E18B-C406-4E93-B70A-B94A6E62B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>
            <a:spLocks noGrp="1"/>
          </p:cNvSpPr>
          <p:nvPr>
            <p:ph type="body" idx="1"/>
          </p:nvPr>
        </p:nvSpPr>
        <p:spPr>
          <a:xfrm>
            <a:off x="311162" y="4648754"/>
            <a:ext cx="8508900" cy="1294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5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6C9DB-D172-4E0B-9261-6BA391B2C6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FBF1A-507E-42C2-A50A-00499DD8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53837"/>
              </p:ext>
            </p:extLst>
          </p:nvPr>
        </p:nvGraphicFramePr>
        <p:xfrm>
          <a:off x="311162" y="1316486"/>
          <a:ext cx="8471292" cy="308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3035619103"/>
                    </a:ext>
                  </a:extLst>
                </a:gridCol>
                <a:gridCol w="926431">
                  <a:extLst>
                    <a:ext uri="{9D8B030D-6E8A-4147-A177-3AD203B41FA5}">
                      <a16:colId xmlns:a16="http://schemas.microsoft.com/office/drawing/2014/main" val="2043619420"/>
                    </a:ext>
                  </a:extLst>
                </a:gridCol>
                <a:gridCol w="998622">
                  <a:extLst>
                    <a:ext uri="{9D8B030D-6E8A-4147-A177-3AD203B41FA5}">
                      <a16:colId xmlns:a16="http://schemas.microsoft.com/office/drawing/2014/main" val="1615766060"/>
                    </a:ext>
                  </a:extLst>
                </a:gridCol>
                <a:gridCol w="1035683">
                  <a:extLst>
                    <a:ext uri="{9D8B030D-6E8A-4147-A177-3AD203B41FA5}">
                      <a16:colId xmlns:a16="http://schemas.microsoft.com/office/drawing/2014/main" val="2750150044"/>
                    </a:ext>
                  </a:extLst>
                </a:gridCol>
                <a:gridCol w="620386">
                  <a:extLst>
                    <a:ext uri="{9D8B030D-6E8A-4147-A177-3AD203B41FA5}">
                      <a16:colId xmlns:a16="http://schemas.microsoft.com/office/drawing/2014/main" val="3841520726"/>
                    </a:ext>
                  </a:extLst>
                </a:gridCol>
                <a:gridCol w="1265503">
                  <a:extLst>
                    <a:ext uri="{9D8B030D-6E8A-4147-A177-3AD203B41FA5}">
                      <a16:colId xmlns:a16="http://schemas.microsoft.com/office/drawing/2014/main" val="2891734155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28844239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749119710"/>
                    </a:ext>
                  </a:extLst>
                </a:gridCol>
                <a:gridCol w="987194">
                  <a:extLst>
                    <a:ext uri="{9D8B030D-6E8A-4147-A177-3AD203B41FA5}">
                      <a16:colId xmlns:a16="http://schemas.microsoft.com/office/drawing/2014/main" val="3307130242"/>
                    </a:ext>
                  </a:extLst>
                </a:gridCol>
              </a:tblGrid>
              <a:tr h="7703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Security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Usability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21498"/>
                  </a:ext>
                </a:extLst>
              </a:tr>
              <a:tr h="7703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Software</a:t>
                      </a:r>
                    </a:p>
                    <a:p>
                      <a:r>
                        <a:rPr lang="de-DE" sz="1400" dirty="0"/>
                        <a:t>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Hardware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Execution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NVM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RAM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Inter-portability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Embedded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Learning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40238"/>
                  </a:ext>
                </a:extLst>
              </a:tr>
              <a:tr h="770316">
                <a:tc>
                  <a:txBody>
                    <a:bodyPr/>
                    <a:lstStyle/>
                    <a:p>
                      <a:r>
                        <a:rPr lang="de-DE" b="1" dirty="0"/>
                        <a:t>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48735"/>
                  </a:ext>
                </a:extLst>
              </a:tr>
              <a:tr h="770316">
                <a:tc>
                  <a:txBody>
                    <a:bodyPr/>
                    <a:lstStyle/>
                    <a:p>
                      <a:r>
                        <a:rPr lang="de-DE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6909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B1ED0-36E6-488E-96B9-B1177EA4BB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55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>
            <a:spLocks noGrp="1"/>
          </p:cNvSpPr>
          <p:nvPr>
            <p:ph type="body" idx="1"/>
          </p:nvPr>
        </p:nvSpPr>
        <p:spPr>
          <a:xfrm>
            <a:off x="319091" y="1234708"/>
            <a:ext cx="8508900" cy="37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de-DE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</a:p>
          <a:p>
            <a:pPr lvl="1" indent="-342900">
              <a:buSzPts val="1800"/>
              <a:buFont typeface="Times New Roman"/>
              <a:buChar char="❖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Prevents memory exploits.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42900">
              <a:buSzPts val="1800"/>
              <a:buFont typeface="Times New Roman"/>
              <a:buChar char="❖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Unsafe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vulnerabilities, </a:t>
            </a:r>
            <a:r>
              <a:rPr lang="de-DE" sz="1600" dirty="0">
                <a:latin typeface="Times New Roman"/>
                <a:ea typeface="Times New Roman"/>
                <a:cs typeface="Times New Roman"/>
                <a:sym typeface="Times New Roman"/>
              </a:rPr>
              <a:t>review time.</a:t>
            </a:r>
          </a:p>
          <a:p>
            <a:pPr lvl="1" indent="-342900">
              <a:buSzPts val="1800"/>
              <a:buFont typeface="Times New Roman"/>
              <a:buChar char="❖"/>
            </a:pPr>
            <a:r>
              <a:rPr lang="de-DE" sz="1600" dirty="0">
                <a:latin typeface="Times New Roman"/>
                <a:ea typeface="Times New Roman"/>
                <a:cs typeface="Times New Roman"/>
                <a:sym typeface="Times New Roman"/>
              </a:rPr>
              <a:t>HW attacks </a:t>
            </a:r>
            <a:r>
              <a:rPr lang="de-DE" sz="16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de-DE" sz="1600" dirty="0">
                <a:latin typeface="Times New Roman"/>
                <a:ea typeface="Times New Roman"/>
                <a:cs typeface="Times New Roman"/>
                <a:sym typeface="Times New Roman"/>
              </a:rPr>
              <a:t> secure coding patterns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de-DE" sz="1600" b="1" dirty="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</a:p>
          <a:p>
            <a:pPr lvl="1" indent="-342900">
              <a:buSzPts val="1800"/>
              <a:buFont typeface="Times New Roman"/>
              <a:buChar char="❖"/>
            </a:pPr>
            <a:r>
              <a:rPr lang="de-DE" sz="1600" dirty="0">
                <a:latin typeface="Times New Roman"/>
                <a:ea typeface="Times New Roman"/>
                <a:cs typeface="Times New Roman"/>
                <a:sym typeface="Times New Roman"/>
              </a:rPr>
              <a:t>Stack usage (Higher execution speed and NVM size)</a:t>
            </a:r>
          </a:p>
          <a:p>
            <a:pPr lvl="1" indent="-342900">
              <a:buSzPts val="1800"/>
              <a:buFont typeface="Times New Roman"/>
              <a:buChar char="❖"/>
            </a:pPr>
            <a:r>
              <a:rPr lang="de-DE" sz="1600" dirty="0">
                <a:latin typeface="Times New Roman"/>
                <a:ea typeface="Times New Roman"/>
                <a:cs typeface="Times New Roman"/>
                <a:sym typeface="Times New Roman"/>
              </a:rPr>
              <a:t>O3 better speed at constant NVM size</a:t>
            </a:r>
            <a:endParaRPr lang="de-DE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de-DE" sz="1600" b="1" dirty="0"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</a:p>
          <a:p>
            <a:pPr lvl="1" indent="-342900">
              <a:buSzPts val="1800"/>
              <a:buFont typeface="Times New Roman"/>
              <a:buChar char="❖"/>
            </a:pPr>
            <a:r>
              <a:rPr lang="de-DE" sz="1600" dirty="0">
                <a:latin typeface="Times New Roman"/>
                <a:ea typeface="Times New Roman"/>
                <a:cs typeface="Times New Roman"/>
                <a:sym typeface="Times New Roman"/>
              </a:rPr>
              <a:t>Interportable with C</a:t>
            </a:r>
          </a:p>
          <a:p>
            <a:pPr lvl="1" indent="-342900">
              <a:buSzPts val="1800"/>
              <a:buFont typeface="Times New Roman"/>
              <a:buChar char="❖"/>
            </a:pPr>
            <a:r>
              <a:rPr lang="de-DE" sz="1600" dirty="0">
                <a:latin typeface="Times New Roman"/>
                <a:ea typeface="Times New Roman"/>
                <a:cs typeface="Times New Roman"/>
                <a:sym typeface="Times New Roman"/>
              </a:rPr>
              <a:t>Support for Embedded System</a:t>
            </a:r>
          </a:p>
          <a:p>
            <a:pPr lvl="1" indent="-342900">
              <a:buSzPts val="1800"/>
              <a:buFont typeface="Times New Roman"/>
              <a:buChar char="❖"/>
            </a:pPr>
            <a:r>
              <a:rPr lang="de-DE" sz="1600" dirty="0">
                <a:latin typeface="Times New Roman"/>
                <a:ea typeface="Times New Roman"/>
                <a:cs typeface="Times New Roman"/>
                <a:sym typeface="Times New Roman"/>
              </a:rPr>
              <a:t>Reduces testing and review time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b="1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“Rust is a secure substitute for C for Embedded Software Development”</a:t>
            </a:r>
          </a:p>
        </p:txBody>
      </p:sp>
      <p:sp>
        <p:nvSpPr>
          <p:cNvPr id="357" name="Google Shape;357;p56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EA937-2CD0-4CF4-8ED3-FCF05A2618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3F6E9-7A46-4F6B-8644-4DAF317134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Implementing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further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randomization in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AES algorithm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Analysis of Oz optimization level</a:t>
            </a: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Dynamic memory allocation and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run-time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checks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Using Rust for multi-threaded programming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57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34A34-388B-468D-A58B-85404918EF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ACF950-7C01-4499-9E64-E9B289A990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>
            <a:spLocks noGrp="1"/>
          </p:cNvSpPr>
          <p:nvPr>
            <p:ph type="pic" idx="2"/>
          </p:nvPr>
        </p:nvSpPr>
        <p:spPr>
          <a:xfrm>
            <a:off x="0" y="1390650"/>
            <a:ext cx="9144000" cy="387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>
              <a:lnSpc>
                <a:spcPct val="150000"/>
              </a:lnSpc>
              <a:buSzPts val="1600"/>
            </a:pPr>
            <a:r>
              <a:rPr lang="e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[1]	 “The Heartbleed Bug”, 	</a:t>
            </a:r>
            <a:r>
              <a:rPr lang="en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https://heartbleed.com/#:~:text=The%20Heartbleed%20Bug%20is%20a,used%20to%</a:t>
            </a:r>
            <a:r>
              <a:rPr lang="e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e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[2]	“</a:t>
            </a:r>
            <a:r>
              <a:rPr lang="de-DE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Buffer Overread“ </a:t>
            </a:r>
            <a:r>
              <a:rPr lang="de-DE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https://www.vox.com/2014/6/19/18076318/heartbleed</a:t>
            </a:r>
            <a:endParaRPr lang="de-DE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4300" lvl="0">
              <a:lnSpc>
                <a:spcPct val="150000"/>
              </a:lnSpc>
              <a:buSzPts val="1800"/>
            </a:pPr>
            <a:r>
              <a:rPr lang="e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[3]	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“CWE Top 25 Dangerous Software Weakness”, </a:t>
            </a:r>
            <a:r>
              <a:rPr lang="en-US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4"/>
              </a:rPr>
              <a:t>https://cwe.mitre.org/top25/archive/2020/2020_cwe_top25.html</a:t>
            </a:r>
            <a:endParaRPr lang="en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4300" lvl="0">
              <a:lnSpc>
                <a:spcPct val="150000"/>
              </a:lnSpc>
              <a:buSzPts val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‘The Rust Programming Language’. [Online]. Available: 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https://doc.rustlang.org/book/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[Accessed: 17-Feb-2016].</a:t>
            </a: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69" name="Google Shape;369;p58"/>
          <p:cNvSpPr txBox="1">
            <a:spLocks noGrp="1"/>
          </p:cNvSpPr>
          <p:nvPr>
            <p:ph type="title"/>
          </p:nvPr>
        </p:nvSpPr>
        <p:spPr>
          <a:xfrm>
            <a:off x="319090" y="745750"/>
            <a:ext cx="85089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26C7C-F4C9-4BEE-BF3A-DA6F0811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8802D-38AF-440F-997C-5B0DF309E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/>
        </p:nvSpPr>
        <p:spPr>
          <a:xfrm>
            <a:off x="391350" y="391350"/>
            <a:ext cx="645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5" name="Google Shape;37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299" y="637800"/>
            <a:ext cx="4047150" cy="40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6D987-ECBC-4745-BE78-E0D95801852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03302" y="4869656"/>
            <a:ext cx="5227400" cy="273844"/>
          </a:xfrm>
        </p:spPr>
        <p:txBody>
          <a:bodyPr/>
          <a:lstStyle/>
          <a:p>
            <a:r>
              <a:rPr lang="de-DE" sz="900" dirty="0">
                <a:solidFill>
                  <a:schemeClr val="tx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CDB9C-1EE0-4E73-A4C3-5F3088D076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attacks are carried out on the system by executing a piece of code to take control of the device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Overflow Attacks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Free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after free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Null Pointer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Vulnerabilities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14682-9AB6-4C3A-BAFD-D014ADB14C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D7AB7-BE59-4653-968A-7EDFBB0538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692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Non-Invasive Attacks:</a:t>
            </a:r>
          </a:p>
          <a:p>
            <a:pPr lvl="1" indent="-342900">
              <a:lnSpc>
                <a:spcPct val="115000"/>
              </a:lnSpc>
              <a:buSzPts val="1800"/>
              <a:buFont typeface="Times New Roman"/>
              <a:buChar char="❖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harm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device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1" indent="-285750">
              <a:lnSpc>
                <a:spcPct val="115000"/>
              </a:lnSpc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prerequisite knowledge. </a:t>
            </a:r>
          </a:p>
          <a:p>
            <a:pPr lvl="2" indent="-342900">
              <a:lnSpc>
                <a:spcPct val="115000"/>
              </a:lnSpc>
              <a:buSzPts val="1800"/>
              <a:buFont typeface="Times New Roman"/>
              <a:buChar char="➢"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Side Channel Attacks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342900">
              <a:buSzPts val="1800"/>
              <a:buFont typeface="Times New Roman"/>
              <a:buChar char="➢"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Eavesdropping</a:t>
            </a: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ifferential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ower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nalysis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is performed on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AES implementation with Rust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compared with C.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Attacks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60782-7A54-4B28-90BB-7F47D044D5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A181E-6FCD-4F86-B98E-2A41E95C4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2546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attacks that require physical manipulations on semiconductors are called invasive attacks. They are very powerful than non invasive attacks but expensive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Reverse Engineering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Microprobing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Laser Attack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invasive attacks, the assembly code was analysed and some of the secure coding methods were implemented in Rust that helped prevent some prevailing attacks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Invasive Attacks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FB01-9B8C-4B50-BEFC-2F0ABB6520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4BDEE-C92D-49CF-B389-F7DB3A1F17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14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>
            <a:off x="317550" y="1376465"/>
            <a:ext cx="4998263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Return parameter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return value is stored in a register an</a:t>
            </a:r>
            <a:r>
              <a:rPr lang="de-DE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moved from the register to the variable </a:t>
            </a:r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can skip the assembly instruction „bl“.</a:t>
            </a:r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previous/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r0 moved to this variable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the value by reference.</a:t>
            </a:r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kip the „mov password, r0“ command.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Google Shape;317;p50"/>
          <p:cNvSpPr txBox="1">
            <a:spLocks noGrp="1"/>
          </p:cNvSpPr>
          <p:nvPr>
            <p:ph type="title"/>
          </p:nvPr>
        </p:nvSpPr>
        <p:spPr>
          <a:xfrm>
            <a:off x="317550" y="656718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Return parameter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5858D0-8B4B-4F56-99F2-1B1475C11D6F}"/>
              </a:ext>
            </a:extLst>
          </p:cNvPr>
          <p:cNvSpPr/>
          <p:nvPr/>
        </p:nvSpPr>
        <p:spPr>
          <a:xfrm>
            <a:off x="6254802" y="1976501"/>
            <a:ext cx="1874905" cy="95550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movs r0, #20 	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bl check_password 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mov password, r0</a:t>
            </a:r>
          </a:p>
          <a:p>
            <a:pPr algn="ctr"/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BDB6A-B34D-43DE-9E56-F585252E0DD5}"/>
              </a:ext>
            </a:extLst>
          </p:cNvPr>
          <p:cNvSpPr/>
          <p:nvPr/>
        </p:nvSpPr>
        <p:spPr>
          <a:xfrm>
            <a:off x="5815849" y="3396343"/>
            <a:ext cx="3096666" cy="140424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movs r0,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, #8 </a:t>
            </a:r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bl check_password </a:t>
            </a:r>
          </a:p>
          <a:p>
            <a:pPr marL="0" indent="0">
              <a:buNone/>
            </a:pPr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In check_password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	mov r4, r0  //r0 contains address</a:t>
            </a:r>
          </a:p>
          <a:p>
            <a:pPr marL="0" indent="0">
              <a:buNone/>
            </a:pPr>
            <a:r>
              <a:rPr lang="pt-BR" sz="1000" dirty="0">
                <a:solidFill>
                  <a:schemeClr val="tx1"/>
                </a:solidFill>
                <a:latin typeface="Consolas" panose="020B0609020204030204" pitchFamily="49" charset="0"/>
              </a:rPr>
              <a:t>	movs r0, #5 	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	str r0, [r4] </a:t>
            </a:r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F42C3-8B63-44FF-BCCA-DEB1BAA100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79A4A-ED49-4207-A10D-2F21C0838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80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9100" y="1316356"/>
            <a:ext cx="8508900" cy="16017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Defense mechanism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Address Space Layout Randomisation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Data Execution Prevention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Secure Coding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Performance overhead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FCE1D-8799-40B1-8A16-047C731B4C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08D828-CA70-45F6-BDBD-BBF64353D0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D141A-34AB-4268-8981-A4793DC1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71" y="1185103"/>
            <a:ext cx="1700131" cy="1700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F946B6-C20A-4CD3-8FF2-2BF6F350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083" y="3437110"/>
            <a:ext cx="1678316" cy="6307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10E88F-8A4A-45F4-B0C1-3C8C4A19C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89" y="3026978"/>
            <a:ext cx="680581" cy="1244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597B78-B0B8-46D5-B6C5-8C78805256F4}"/>
              </a:ext>
            </a:extLst>
          </p:cNvPr>
          <p:cNvSpPr txBox="1"/>
          <p:nvPr/>
        </p:nvSpPr>
        <p:spPr>
          <a:xfrm>
            <a:off x="1514753" y="3283047"/>
            <a:ext cx="3057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2" indent="-342900">
              <a:buSzPts val="1800"/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Portable</a:t>
            </a:r>
          </a:p>
          <a:p>
            <a:pPr marL="457200" lvl="0" indent="-342900">
              <a:buSzPts val="1800"/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Garbage Collector</a:t>
            </a:r>
          </a:p>
          <a:p>
            <a:pPr marL="457200" lvl="0" indent="-342900">
              <a:buSzPts val="1800"/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Does not port to assembly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473-D93C-494B-8805-BD6A4D2B5A8D}"/>
              </a:ext>
            </a:extLst>
          </p:cNvPr>
          <p:cNvSpPr txBox="1"/>
          <p:nvPr/>
        </p:nvSpPr>
        <p:spPr>
          <a:xfrm>
            <a:off x="6509736" y="3382016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cross-compiling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branches can be skipped easily with a physical attack and normal flow execution is continued, leading to skipping of certain checks.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93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password == 777       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93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93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//Give admin rights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93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attacker can flip the output of the compare assembly code to branch to equal even when not equal.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</a:p>
          <a:p>
            <a:pPr marL="857250" lvl="1" indent="-285750">
              <a:lnSpc>
                <a:spcPct val="115000"/>
              </a:lnSpc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comparison should be done again inside the branch to make sure the comparison is still valid and there was no attack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51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Branch handling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51"/>
          <p:cNvSpPr/>
          <p:nvPr/>
        </p:nvSpPr>
        <p:spPr>
          <a:xfrm>
            <a:off x="4877950" y="2277660"/>
            <a:ext cx="2082600" cy="85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</a:rPr>
              <a:t>cmp r7, #777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279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</a:rPr>
              <a:t>bneq security_alert()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</a:rPr>
              <a:t>    str r4, [sp,10]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99B70-A7B0-4B76-8F08-DBEB5169C2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D3491-2FF3-4C76-AA0F-4BC9CE6848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794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42900">
              <a:lnSpc>
                <a:spcPct val="115000"/>
              </a:lnSpc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 the output of the </a:t>
            </a:r>
            <a:r>
              <a:rPr lang="de-DE" sz="18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cmp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14300" lvl="0" indent="0">
              <a:lnSpc>
                <a:spcPct val="115000"/>
              </a:lnSpc>
              <a:buSzPts val="1800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114300" lvl="0" indent="0">
              <a:lnSpc>
                <a:spcPct val="115000"/>
              </a:lnSpc>
              <a:buSzPts val="1800"/>
            </a:pPr>
            <a:endParaRPr lang="e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>
              <a:lnSpc>
                <a:spcPct val="115000"/>
              </a:lnSpc>
              <a:buSzPts val="1800"/>
            </a:pPr>
            <a:endParaRPr lang="e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</a:p>
          <a:p>
            <a:pPr marL="857250" lvl="1" indent="-285750">
              <a:lnSpc>
                <a:spcPct val="115000"/>
              </a:lnSpc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comparison should be done again inside the branch to make sure the comparison is still valid and there was no attack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51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Branch handling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51"/>
          <p:cNvSpPr/>
          <p:nvPr/>
        </p:nvSpPr>
        <p:spPr>
          <a:xfrm>
            <a:off x="4572000" y="1927547"/>
            <a:ext cx="2082600" cy="85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</a:rPr>
              <a:t>cmp r7, #777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279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</a:rPr>
              <a:t>bneq security_alert()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</a:rPr>
              <a:t>    str r4, [sp,10]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99B70-A7B0-4B76-8F08-DBEB5169C2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D3491-2FF3-4C76-AA0F-4BC9CE6848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7" name="Google Shape;324;p51">
            <a:extLst>
              <a:ext uri="{FF2B5EF4-FFF2-40B4-BE49-F238E27FC236}">
                <a16:creationId xmlns:a16="http://schemas.microsoft.com/office/drawing/2014/main" id="{25869955-8EC0-4474-901B-ED222A6DECA7}"/>
              </a:ext>
            </a:extLst>
          </p:cNvPr>
          <p:cNvSpPr/>
          <p:nvPr/>
        </p:nvSpPr>
        <p:spPr>
          <a:xfrm>
            <a:off x="2063261" y="1927547"/>
            <a:ext cx="2082600" cy="85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lnSpc>
                <a:spcPct val="115000"/>
              </a:lnSpc>
              <a:buSzPts val="1800"/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if password == 777</a:t>
            </a:r>
          </a:p>
          <a:p>
            <a:pPr marL="114300" lvl="0" indent="0">
              <a:lnSpc>
                <a:spcPct val="115000"/>
              </a:lnSpc>
              <a:buSzPts val="1800"/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{</a:t>
            </a:r>
          </a:p>
          <a:p>
            <a:pPr marL="114300" lvl="0" indent="0">
              <a:lnSpc>
                <a:spcPct val="115000"/>
              </a:lnSpc>
              <a:buSzPts val="1800"/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//Give admin rights</a:t>
            </a:r>
          </a:p>
          <a:p>
            <a:pPr marL="114300" lvl="0" indent="0">
              <a:lnSpc>
                <a:spcPct val="115000"/>
              </a:lnSpc>
              <a:buSzPts val="1800"/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04612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319091" y="1323562"/>
            <a:ext cx="8508900" cy="34236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[4] </a:t>
            </a:r>
          </a:p>
          <a:p>
            <a:pPr marL="571500" lvl="1" indent="0">
              <a:buSzPts val="1800"/>
              <a:buNone/>
            </a:pPr>
            <a:endParaRPr lang="de-DE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0">
              <a:buSzPts val="1800"/>
              <a:buNone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0">
              <a:buSzPts val="1800"/>
              <a:buNone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0">
              <a:buSzPts val="1800"/>
              <a:buNone/>
            </a:pPr>
            <a:endParaRPr lang="de-DE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0">
              <a:buSzPts val="1800"/>
              <a:buNone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0">
              <a:buSzPts val="1800"/>
              <a:buNone/>
            </a:pPr>
            <a:endParaRPr lang="de-DE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de-DE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claims of </a:t>
            </a: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</a:t>
            </a:r>
            <a:r>
              <a:rPr lang="de-DE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Embedded Systems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Secur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ity provided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Rust</a:t>
            </a:r>
          </a:p>
          <a:p>
            <a:pPr lvl="1" indent="-342900"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Performance of Rust compare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to C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ompatib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ity of Rust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(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Usability)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3428-C9DB-451D-9A33-87527F11FD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2EC72-E36B-4434-928C-6F2E1F1E2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6135595-911A-48AC-B92A-C951FE97F1BB}"/>
              </a:ext>
            </a:extLst>
          </p:cNvPr>
          <p:cNvSpPr/>
          <p:nvPr/>
        </p:nvSpPr>
        <p:spPr>
          <a:xfrm>
            <a:off x="3101788" y="1323562"/>
            <a:ext cx="1959094" cy="1914938"/>
          </a:xfrm>
          <a:prstGeom prst="flowChartConnector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A4DD773-AC98-437B-87AC-7202E96115BA}"/>
              </a:ext>
            </a:extLst>
          </p:cNvPr>
          <p:cNvSpPr/>
          <p:nvPr/>
        </p:nvSpPr>
        <p:spPr>
          <a:xfrm>
            <a:off x="4133034" y="1338802"/>
            <a:ext cx="1959094" cy="1914938"/>
          </a:xfrm>
          <a:prstGeom prst="flowChartConnector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15870C-7107-462E-B172-B025EB673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71" y="1943690"/>
            <a:ext cx="586582" cy="586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5D1898-36FE-4551-B307-D4EA1FD0C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233" y="1957425"/>
            <a:ext cx="637085" cy="6370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822BC5-19DA-4ED2-9C7B-02A8740B6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608" y="1910250"/>
            <a:ext cx="357245" cy="653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88E8E7-1B9F-4F26-B909-B6817322B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783" y="2815064"/>
            <a:ext cx="564070" cy="211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10252B-71B6-403F-94B7-C33874FBF5A5}"/>
              </a:ext>
            </a:extLst>
          </p:cNvPr>
          <p:cNvSpPr txBox="1"/>
          <p:nvPr/>
        </p:nvSpPr>
        <p:spPr>
          <a:xfrm>
            <a:off x="3353019" y="1485525"/>
            <a:ext cx="132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control</a:t>
            </a:r>
          </a:p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7BAE1-7E75-4712-8811-C797E42FD68E}"/>
              </a:ext>
            </a:extLst>
          </p:cNvPr>
          <p:cNvSpPr txBox="1"/>
          <p:nvPr/>
        </p:nvSpPr>
        <p:spPr>
          <a:xfrm>
            <a:off x="4861899" y="1452193"/>
            <a:ext cx="1071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</a:t>
            </a:r>
          </a:p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317550" y="1282163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embedded programming: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Produces predictable assembly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No garbage collection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Rust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8" name="Google Shape;178;p35"/>
          <p:cNvGrpSpPr/>
          <p:nvPr/>
        </p:nvGrpSpPr>
        <p:grpSpPr>
          <a:xfrm>
            <a:off x="826216" y="3448919"/>
            <a:ext cx="7155201" cy="275872"/>
            <a:chOff x="630730" y="931175"/>
            <a:chExt cx="7049459" cy="629700"/>
          </a:xfrm>
        </p:grpSpPr>
        <p:sp>
          <p:nvSpPr>
            <p:cNvPr id="179" name="Google Shape;179;p35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bg2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endParaRPr>
            </a:p>
          </p:txBody>
        </p:sp>
        <p:sp>
          <p:nvSpPr>
            <p:cNvPr id="181" name="Google Shape;181;p35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C93E0C-EE45-41F3-99D7-DE6E6A842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24097"/>
              </p:ext>
            </p:extLst>
          </p:nvPr>
        </p:nvGraphicFramePr>
        <p:xfrm>
          <a:off x="826216" y="3189471"/>
          <a:ext cx="7155201" cy="149937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6320">
                  <a:extLst>
                    <a:ext uri="{9D8B030D-6E8A-4147-A177-3AD203B41FA5}">
                      <a16:colId xmlns:a16="http://schemas.microsoft.com/office/drawing/2014/main" val="2802743067"/>
                    </a:ext>
                  </a:extLst>
                </a:gridCol>
                <a:gridCol w="5478881">
                  <a:extLst>
                    <a:ext uri="{9D8B030D-6E8A-4147-A177-3AD203B41FA5}">
                      <a16:colId xmlns:a16="http://schemas.microsoft.com/office/drawing/2014/main" val="2753561195"/>
                    </a:ext>
                  </a:extLst>
                </a:gridCol>
              </a:tblGrid>
              <a:tr h="354576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Ownership</a:t>
                      </a:r>
                      <a:endParaRPr lang="de-D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Every value in Rust has a single owner at a given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1086907"/>
                  </a:ext>
                </a:extLst>
              </a:tr>
              <a:tr h="341451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Borrowing</a:t>
                      </a:r>
                      <a:endParaRPr lang="de-DE" sz="1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Used to pass the reference but keep the ownership</a:t>
                      </a:r>
                      <a:endParaRPr lang="de-D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17380298"/>
                  </a:ext>
                </a:extLst>
              </a:tr>
              <a:tr h="385214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Mutability</a:t>
                      </a:r>
                      <a:endParaRPr lang="de-DE" sz="1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Immutable by default. Makes sharing of data easier. Prevents overwriting</a:t>
                      </a:r>
                      <a:endParaRPr lang="de-D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1795679"/>
                  </a:ext>
                </a:extLst>
              </a:tr>
              <a:tr h="418134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Lifetime</a:t>
                      </a:r>
                      <a:endParaRPr lang="de-DE" sz="1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A variable only lives in its defined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5975541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36275-3FB9-4C88-8D77-FC23F587E0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5D281-AE42-465C-ABA8-053E5F7B8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ED1E63-FB69-4F2D-9684-F948538ED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60" y="1465144"/>
            <a:ext cx="1378147" cy="13781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7151C9-9944-4FB9-AC47-153B3F19EFC0}"/>
              </a:ext>
            </a:extLst>
          </p:cNvPr>
          <p:cNvSpPr/>
          <p:nvPr/>
        </p:nvSpPr>
        <p:spPr>
          <a:xfrm>
            <a:off x="6435307" y="1646385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8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</a:p>
          <a:p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 Safety</a:t>
            </a:r>
          </a:p>
          <a:p>
            <a:r>
              <a:rPr lang="en-US" sz="18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317550" y="763587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Ownership, Borrowing and Lifetime</a:t>
            </a:r>
            <a:endParaRPr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6"/>
          <p:cNvSpPr>
            <a:spLocks noGrp="1"/>
          </p:cNvSpPr>
          <p:nvPr>
            <p:ph type="pic" idx="2"/>
          </p:nvPr>
        </p:nvSpPr>
        <p:spPr>
          <a:xfrm>
            <a:off x="510100" y="1565834"/>
            <a:ext cx="8508900" cy="350067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6"/>
          <p:cNvSpPr/>
          <p:nvPr/>
        </p:nvSpPr>
        <p:spPr>
          <a:xfrm>
            <a:off x="6761998" y="3498449"/>
            <a:ext cx="433500" cy="403200"/>
          </a:xfrm>
          <a:prstGeom prst="downArrow">
            <a:avLst>
              <a:gd name="adj1" fmla="val 50000"/>
              <a:gd name="adj2" fmla="val 49833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1842527" y="3498449"/>
            <a:ext cx="433501" cy="40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96A87E-B9FF-4CB3-949E-CFD8D60C40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34D2A-7EDC-402D-A560-BE0597DF88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B8A92-A034-4908-ACDE-1ABBB1EDF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30" y="1618038"/>
            <a:ext cx="4654563" cy="1522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8308C8-FCE6-4329-8F9B-12DF5A0D6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755" y="2265606"/>
            <a:ext cx="3675757" cy="874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006C0E-2820-4167-9326-383F9BA4E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755" y="1618038"/>
            <a:ext cx="2458469" cy="580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05E99-B34E-41D1-9B99-E42C4149A737}"/>
              </a:ext>
            </a:extLst>
          </p:cNvPr>
          <p:cNvSpPr txBox="1"/>
          <p:nvPr/>
        </p:nvSpPr>
        <p:spPr>
          <a:xfrm>
            <a:off x="1546860" y="3979525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7CC69-8762-411B-A604-3B831EBA1364}"/>
              </a:ext>
            </a:extLst>
          </p:cNvPr>
          <p:cNvSpPr txBox="1"/>
          <p:nvPr/>
        </p:nvSpPr>
        <p:spPr>
          <a:xfrm>
            <a:off x="6173095" y="3968957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Race Freedom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01" grpId="0" animBg="1"/>
      <p:bldP spid="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3591292" y="156598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644664" y="2465684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1820996" y="2465684"/>
            <a:ext cx="1408712" cy="385413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2525352" y="3293622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Buffer Over</a:t>
            </a: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</a:t>
            </a: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2525352" y="2915414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4437185" y="336538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6640119" y="3349025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Non-Invasive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Google Shape;216;p37"/>
          <p:cNvCxnSpPr>
            <a:stCxn id="209" idx="2"/>
            <a:endCxn id="210" idx="0"/>
          </p:cNvCxnSpPr>
          <p:nvPr/>
        </p:nvCxnSpPr>
        <p:spPr>
          <a:xfrm rot="16200000" flipH="1">
            <a:off x="5158428" y="1210397"/>
            <a:ext cx="457201" cy="20533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7"/>
          <p:cNvCxnSpPr>
            <a:cxnSpLocks/>
            <a:stCxn id="211" idx="0"/>
            <a:endCxn id="209" idx="2"/>
          </p:cNvCxnSpPr>
          <p:nvPr/>
        </p:nvCxnSpPr>
        <p:spPr>
          <a:xfrm rot="5400000" flipH="1" flipV="1">
            <a:off x="3214247" y="1319589"/>
            <a:ext cx="457201" cy="18349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7"/>
          <p:cNvCxnSpPr>
            <a:stCxn id="210" idx="2"/>
            <a:endCxn id="215" idx="0"/>
          </p:cNvCxnSpPr>
          <p:nvPr/>
        </p:nvCxnSpPr>
        <p:spPr>
          <a:xfrm rot="16200000" flipH="1">
            <a:off x="6691021" y="2630876"/>
            <a:ext cx="440841" cy="9954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7"/>
          <p:cNvCxnSpPr>
            <a:cxnSpLocks/>
            <a:stCxn id="214" idx="0"/>
          </p:cNvCxnSpPr>
          <p:nvPr/>
        </p:nvCxnSpPr>
        <p:spPr>
          <a:xfrm rot="5400000" flipH="1" flipV="1">
            <a:off x="5400254" y="2714165"/>
            <a:ext cx="457202" cy="8452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E649B825-C801-4A8A-9894-A4AA058CBA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624E-A34D-46B7-887C-0978FE049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0" name="Google Shape;209;p37">
            <a:extLst>
              <a:ext uri="{FF2B5EF4-FFF2-40B4-BE49-F238E27FC236}">
                <a16:creationId xmlns:a16="http://schemas.microsoft.com/office/drawing/2014/main" id="{5278C382-5AF5-4CB9-984B-30E508D432D9}"/>
              </a:ext>
            </a:extLst>
          </p:cNvPr>
          <p:cNvSpPr/>
          <p:nvPr/>
        </p:nvSpPr>
        <p:spPr>
          <a:xfrm>
            <a:off x="3591292" y="156598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210;p37">
            <a:extLst>
              <a:ext uri="{FF2B5EF4-FFF2-40B4-BE49-F238E27FC236}">
                <a16:creationId xmlns:a16="http://schemas.microsoft.com/office/drawing/2014/main" id="{70B32A63-9EF3-47C8-BC42-DE38A6056C7D}"/>
              </a:ext>
            </a:extLst>
          </p:cNvPr>
          <p:cNvSpPr/>
          <p:nvPr/>
        </p:nvSpPr>
        <p:spPr>
          <a:xfrm>
            <a:off x="5644664" y="246568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211;p37">
            <a:extLst>
              <a:ext uri="{FF2B5EF4-FFF2-40B4-BE49-F238E27FC236}">
                <a16:creationId xmlns:a16="http://schemas.microsoft.com/office/drawing/2014/main" id="{87DA58D1-5FF0-41E8-8620-840D30E4E938}"/>
              </a:ext>
            </a:extLst>
          </p:cNvPr>
          <p:cNvSpPr/>
          <p:nvPr/>
        </p:nvSpPr>
        <p:spPr>
          <a:xfrm>
            <a:off x="1820996" y="2465681"/>
            <a:ext cx="1408712" cy="32447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214;p37">
            <a:extLst>
              <a:ext uri="{FF2B5EF4-FFF2-40B4-BE49-F238E27FC236}">
                <a16:creationId xmlns:a16="http://schemas.microsoft.com/office/drawing/2014/main" id="{4D6A9CB4-9134-4E05-8EE3-16737140FE15}"/>
              </a:ext>
            </a:extLst>
          </p:cNvPr>
          <p:cNvSpPr/>
          <p:nvPr/>
        </p:nvSpPr>
        <p:spPr>
          <a:xfrm>
            <a:off x="4437185" y="336538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Google Shape;213;p37">
            <a:extLst>
              <a:ext uri="{FF2B5EF4-FFF2-40B4-BE49-F238E27FC236}">
                <a16:creationId xmlns:a16="http://schemas.microsoft.com/office/drawing/2014/main" id="{8B6B7055-AD2A-4674-8A6B-3820B54BA67E}"/>
              </a:ext>
            </a:extLst>
          </p:cNvPr>
          <p:cNvSpPr/>
          <p:nvPr/>
        </p:nvSpPr>
        <p:spPr>
          <a:xfrm>
            <a:off x="2557886" y="3680983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after Free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213;p37">
            <a:extLst>
              <a:ext uri="{FF2B5EF4-FFF2-40B4-BE49-F238E27FC236}">
                <a16:creationId xmlns:a16="http://schemas.microsoft.com/office/drawing/2014/main" id="{2B73B95A-B4A3-44C2-9B0B-C65133BCD83B}"/>
              </a:ext>
            </a:extLst>
          </p:cNvPr>
          <p:cNvSpPr/>
          <p:nvPr/>
        </p:nvSpPr>
        <p:spPr>
          <a:xfrm>
            <a:off x="7297068" y="3846950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Channel Attacks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213;p37">
            <a:extLst>
              <a:ext uri="{FF2B5EF4-FFF2-40B4-BE49-F238E27FC236}">
                <a16:creationId xmlns:a16="http://schemas.microsoft.com/office/drawing/2014/main" id="{4EEFF44F-C9CE-42BE-BEBB-B41AE2D55DB5}"/>
              </a:ext>
            </a:extLst>
          </p:cNvPr>
          <p:cNvSpPr/>
          <p:nvPr/>
        </p:nvSpPr>
        <p:spPr>
          <a:xfrm>
            <a:off x="5193069" y="4214638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Microprobing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213;p37">
            <a:extLst>
              <a:ext uri="{FF2B5EF4-FFF2-40B4-BE49-F238E27FC236}">
                <a16:creationId xmlns:a16="http://schemas.microsoft.com/office/drawing/2014/main" id="{F1D2AD2C-BDF1-4F5D-8D06-030BA8BC028C}"/>
              </a:ext>
            </a:extLst>
          </p:cNvPr>
          <p:cNvSpPr/>
          <p:nvPr/>
        </p:nvSpPr>
        <p:spPr>
          <a:xfrm>
            <a:off x="5174018" y="3862368"/>
            <a:ext cx="1033406" cy="331935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7A9FAF2-3975-45EB-AA83-46DA49A2C4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20994" y="2658390"/>
            <a:ext cx="704356" cy="422991"/>
          </a:xfrm>
          <a:prstGeom prst="curvedConnector3">
            <a:avLst>
              <a:gd name="adj1" fmla="val -3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86C2DEB1-6DBF-4BA2-874D-1911AD13206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37918" y="3014659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A8BC3B2-BE21-4A5A-97A0-A596C8130BA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53530" y="3368533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96E0E4C-CE66-4EFB-BA07-FFB9DE827B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461458" y="3613489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636FDCF-522D-4B47-8711-C2E3F5A18E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461458" y="3949444"/>
            <a:ext cx="704356" cy="422991"/>
          </a:xfrm>
          <a:prstGeom prst="curvedConnector3">
            <a:avLst>
              <a:gd name="adj1" fmla="val -32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213;p37">
            <a:extLst>
              <a:ext uri="{FF2B5EF4-FFF2-40B4-BE49-F238E27FC236}">
                <a16:creationId xmlns:a16="http://schemas.microsoft.com/office/drawing/2014/main" id="{3A64D0E4-E551-4670-9887-76EE9D8C06EA}"/>
              </a:ext>
            </a:extLst>
          </p:cNvPr>
          <p:cNvSpPr/>
          <p:nvPr/>
        </p:nvSpPr>
        <p:spPr>
          <a:xfrm>
            <a:off x="7855859" y="4274717"/>
            <a:ext cx="644720" cy="18113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DPA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02B348-00BE-48D6-A0B9-47B95583847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40119" y="3616088"/>
            <a:ext cx="704356" cy="422991"/>
          </a:xfrm>
          <a:prstGeom prst="curvedConnector3">
            <a:avLst>
              <a:gd name="adj1" fmla="val -3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41ACB9F-9BBF-43B2-BB63-718CB32A60D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97067" y="4036481"/>
            <a:ext cx="558791" cy="352364"/>
          </a:xfrm>
          <a:prstGeom prst="curvedConnector3">
            <a:avLst>
              <a:gd name="adj1" fmla="val -40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48B88CA-3415-4E0D-853F-95B8D9B328A5}"/>
              </a:ext>
            </a:extLst>
          </p:cNvPr>
          <p:cNvSpPr/>
          <p:nvPr/>
        </p:nvSpPr>
        <p:spPr>
          <a:xfrm>
            <a:off x="1354015" y="2110212"/>
            <a:ext cx="2494525" cy="216450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oogle Shape;198;p36">
            <a:extLst>
              <a:ext uri="{FF2B5EF4-FFF2-40B4-BE49-F238E27FC236}">
                <a16:creationId xmlns:a16="http://schemas.microsoft.com/office/drawing/2014/main" id="{6FE2FBD7-4338-4B90-98AB-EEE37A5863B6}"/>
              </a:ext>
            </a:extLst>
          </p:cNvPr>
          <p:cNvSpPr txBox="1">
            <a:spLocks/>
          </p:cNvSpPr>
          <p:nvPr/>
        </p:nvSpPr>
        <p:spPr>
          <a:xfrm>
            <a:off x="317550" y="763587"/>
            <a:ext cx="8508900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vulnerabilities in Embedded System</a:t>
            </a:r>
            <a:endParaRPr lang="de-DE"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4110280" y="1699336"/>
            <a:ext cx="4183797" cy="4939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panics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terminates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program.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Attacks - 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Overflow</a:t>
            </a:r>
            <a:endParaRPr dirty="0"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898" y="2511439"/>
            <a:ext cx="4920102" cy="8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D353E8-3183-4D85-A9DF-8D07FA15C42F}"/>
              </a:ext>
            </a:extLst>
          </p:cNvPr>
          <p:cNvSpPr/>
          <p:nvPr/>
        </p:nvSpPr>
        <p:spPr>
          <a:xfrm>
            <a:off x="360106" y="1619332"/>
            <a:ext cx="3242313" cy="653984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mut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a: [char; 2] = ['1', '2'];</a:t>
            </a:r>
          </a:p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b: [char; 3] = ['1', '2', '3'];</a:t>
            </a:r>
          </a:p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a.copy_from_slice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(&amp;b);</a:t>
            </a:r>
          </a:p>
          <a:p>
            <a:pPr algn="ctr"/>
            <a:endParaRPr lang="de-DE" sz="10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045FFE-BCD3-491B-8892-E6A5F621F15A}"/>
              </a:ext>
            </a:extLst>
          </p:cNvPr>
          <p:cNvSpPr/>
          <p:nvPr/>
        </p:nvSpPr>
        <p:spPr>
          <a:xfrm>
            <a:off x="814420" y="2571750"/>
            <a:ext cx="2333686" cy="766119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lvl="0" indent="457200">
              <a:lnSpc>
                <a:spcPct val="115000"/>
              </a:lnSpc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buffer : [u8;30];</a:t>
            </a:r>
          </a:p>
          <a:p>
            <a:pPr lvl="0" indent="457200">
              <a:lnSpc>
                <a:spcPct val="115000"/>
              </a:lnSpc>
              <a:spcBef>
                <a:spcPts val="300"/>
              </a:spcBef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s: [u8;21];</a:t>
            </a:r>
          </a:p>
          <a:p>
            <a:pPr lvl="0" indent="457200">
              <a:lnSpc>
                <a:spcPct val="115000"/>
              </a:lnSpc>
              <a:spcBef>
                <a:spcPts val="300"/>
              </a:spcBef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buffer = &amp;s;</a:t>
            </a:r>
          </a:p>
          <a:p>
            <a:pPr algn="ctr"/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C5B2-3BB6-4AC3-9B1F-E2BA03C3C3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2AE11-5595-4F74-B4F3-461226C1AC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48882-50F1-414D-B613-4E6C9FCCF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898" y="3516738"/>
            <a:ext cx="4920102" cy="12232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FA9AB-CC9A-463F-83D2-A1C170E9A446}"/>
              </a:ext>
            </a:extLst>
          </p:cNvPr>
          <p:cNvSpPr/>
          <p:nvPr/>
        </p:nvSpPr>
        <p:spPr>
          <a:xfrm>
            <a:off x="1044002" y="3789121"/>
            <a:ext cx="1874520" cy="434454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buffer = &amp;s[2..21]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49944A-3154-4001-8842-68ACFB4DC44D}"/>
              </a:ext>
            </a:extLst>
          </p:cNvPr>
          <p:cNvCxnSpPr/>
          <p:nvPr/>
        </p:nvCxnSpPr>
        <p:spPr>
          <a:xfrm>
            <a:off x="3764280" y="1946324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E8E8BE-891D-4EB7-941F-C0756084987F}"/>
              </a:ext>
            </a:extLst>
          </p:cNvPr>
          <p:cNvCxnSpPr/>
          <p:nvPr/>
        </p:nvCxnSpPr>
        <p:spPr>
          <a:xfrm>
            <a:off x="3312859" y="2960536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376DA6-15B7-45C5-B8B8-B87E0619AD77}"/>
              </a:ext>
            </a:extLst>
          </p:cNvPr>
          <p:cNvCxnSpPr/>
          <p:nvPr/>
        </p:nvCxnSpPr>
        <p:spPr>
          <a:xfrm>
            <a:off x="3253742" y="404159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319100" y="1302375"/>
            <a:ext cx="8508900" cy="3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endParaRPr lang="de-DE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de-DE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8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payload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 large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the buffer </a:t>
            </a:r>
            <a:r>
              <a:rPr lang="en" sz="18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pl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additional data was copied to the buffer bp.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i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3+payload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upper index of the slice to be copied.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will panic if trie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access out of bound value from </a:t>
            </a:r>
            <a:r>
              <a:rPr lang="en" sz="1800" i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[2]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Heartbleed Vulnerability in Rust</a:t>
            </a:r>
            <a:endParaRPr sz="3000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866575" y="3144800"/>
            <a:ext cx="73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1"/>
          <p:cNvSpPr/>
          <p:nvPr/>
        </p:nvSpPr>
        <p:spPr>
          <a:xfrm>
            <a:off x="731519" y="2749590"/>
            <a:ext cx="7399021" cy="79041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payload:usize = ((p[1] as usize) &lt;&lt; 8) + p[2] as usize</a:t>
            </a:r>
            <a:r>
              <a:rPr lang="en" sz="1000" dirty="0">
                <a:solidFill>
                  <a:srgbClr val="D4D4D4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rgbClr val="4EC9B0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//p is the user  input string</a:t>
            </a:r>
            <a:endParaRPr sz="1000" dirty="0">
              <a:solidFill>
                <a:srgbClr val="4EC9B0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mut bp: [u8;payload+PADDING]; </a:t>
            </a:r>
            <a:r>
              <a:rPr lang="en" sz="1000" dirty="0">
                <a:solidFill>
                  <a:srgbClr val="6A9955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		//needs constant size of array</a:t>
            </a:r>
            <a:endParaRPr sz="1000" dirty="0">
              <a:solidFill>
                <a:srgbClr val="6A9955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bp.extend(p[3..3+payload].iter().cloned());  </a:t>
            </a:r>
            <a:r>
              <a:rPr lang="en" sz="1000" dirty="0">
                <a:solidFill>
                  <a:srgbClr val="4EC9B0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//copy of payload string happens here.</a:t>
            </a: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</a:t>
            </a:r>
            <a:endParaRPr sz="1000" dirty="0"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FA3E4-8F6D-4AA5-AB1B-6197A95A87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8" name="Google Shape;249;p41">
            <a:extLst>
              <a:ext uri="{FF2B5EF4-FFF2-40B4-BE49-F238E27FC236}">
                <a16:creationId xmlns:a16="http://schemas.microsoft.com/office/drawing/2014/main" id="{E0F8246B-5D32-4E16-9781-7478ABB35CAB}"/>
              </a:ext>
            </a:extLst>
          </p:cNvPr>
          <p:cNvSpPr/>
          <p:nvPr/>
        </p:nvSpPr>
        <p:spPr>
          <a:xfrm>
            <a:off x="731519" y="1540731"/>
            <a:ext cx="2811781" cy="40998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memcpy(bp, pl, payload);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C34EF5-124F-4191-8B0F-B12075A800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3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InfineonColors">
    <a:dk1>
      <a:srgbClr val="000000"/>
    </a:dk1>
    <a:lt1>
      <a:srgbClr val="FFFFFF"/>
    </a:lt1>
    <a:dk2>
      <a:srgbClr val="84B6A7"/>
    </a:dk2>
    <a:lt2>
      <a:srgbClr val="E9E6E6"/>
    </a:lt2>
    <a:accent1>
      <a:srgbClr val="E30034"/>
    </a:accent1>
    <a:accent2>
      <a:srgbClr val="928285"/>
    </a:accent2>
    <a:accent3>
      <a:srgbClr val="FFE054"/>
    </a:accent3>
    <a:accent4>
      <a:srgbClr val="AEC067"/>
    </a:accent4>
    <a:accent5>
      <a:srgbClr val="EE813C"/>
    </a:accent5>
    <a:accent6>
      <a:srgbClr val="AB377A"/>
    </a:accent6>
    <a:hlink>
      <a:srgbClr val="1122CC"/>
    </a:hlink>
    <a:folHlink>
      <a:srgbClr val="1122CC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2086</Words>
  <Application>Microsoft Office PowerPoint</Application>
  <PresentationFormat>On-screen Show (16:9)</PresentationFormat>
  <Paragraphs>433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Noto Sans Symbols</vt:lpstr>
      <vt:lpstr>Roboto Medium</vt:lpstr>
      <vt:lpstr>Courier New</vt:lpstr>
      <vt:lpstr>Roboto</vt:lpstr>
      <vt:lpstr>Arial</vt:lpstr>
      <vt:lpstr>Times New Roman</vt:lpstr>
      <vt:lpstr>Consolas</vt:lpstr>
      <vt:lpstr>Wingdings</vt:lpstr>
      <vt:lpstr>Simple Light</vt:lpstr>
      <vt:lpstr>Titel 3</vt:lpstr>
      <vt:lpstr>Inhalt</vt:lpstr>
      <vt:lpstr>Evaluation of Rust language for Embedded Systems in terms of Security, Usability, and Performance   Ankita Kumari ge93vep@mytum.de  Advisor: Andreas Finkenzeller  Department of Electrical and Computer Engineering Technical University of Munich </vt:lpstr>
      <vt:lpstr>Introduction</vt:lpstr>
      <vt:lpstr>Motivation</vt:lpstr>
      <vt:lpstr>Aim</vt:lpstr>
      <vt:lpstr>Introduction to Rust</vt:lpstr>
      <vt:lpstr>Ownership, Borrowing and Lifetime</vt:lpstr>
      <vt:lpstr>PowerPoint Presentation</vt:lpstr>
      <vt:lpstr>Software Attacks - Buffer Overflow</vt:lpstr>
      <vt:lpstr>Heartbleed Vulnerability in Rust</vt:lpstr>
      <vt:lpstr>Memory Exploits Using Unsafe Keyword</vt:lpstr>
      <vt:lpstr>Buffer Overread and Immutability</vt:lpstr>
      <vt:lpstr>PowerPoint Presentation</vt:lpstr>
      <vt:lpstr>Non-Invasive Attacks - DPA</vt:lpstr>
      <vt:lpstr>PowerPoint Presentation</vt:lpstr>
      <vt:lpstr>Secure Coding patterns against Invasive Attacks </vt:lpstr>
      <vt:lpstr>Secure Return parameter</vt:lpstr>
      <vt:lpstr>Performance Evaluation</vt:lpstr>
      <vt:lpstr>Evaluation of Clock cycles and NVM Size</vt:lpstr>
      <vt:lpstr>CPU Cycles varying with NVM Size</vt:lpstr>
      <vt:lpstr>Stack Usage</vt:lpstr>
      <vt:lpstr>Discussion</vt:lpstr>
      <vt:lpstr>Conclusion</vt:lpstr>
      <vt:lpstr>Future work</vt:lpstr>
      <vt:lpstr>References</vt:lpstr>
      <vt:lpstr>PowerPoint Presentation</vt:lpstr>
      <vt:lpstr>Software Vulnerabilities</vt:lpstr>
      <vt:lpstr>Hardware Attacks</vt:lpstr>
      <vt:lpstr>Invasive Attacks</vt:lpstr>
      <vt:lpstr>Secure Return parameter</vt:lpstr>
      <vt:lpstr>Secure Branch handling</vt:lpstr>
      <vt:lpstr>Secure Branch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Rust language for Embedded System Development in terms of Security, Usability and Performance.   Ankita Kumari ge93vep@tum.de  Department of Electrical and Computer Engineering Technical University of Munich</dc:title>
  <dc:creator>Kumari Ankita (IFAG CSS TI SW SWA)</dc:creator>
  <cp:lastModifiedBy>Kumari Ankita (IFAG CSS ESS D SW A)</cp:lastModifiedBy>
  <cp:revision>123</cp:revision>
  <dcterms:modified xsi:type="dcterms:W3CDTF">2022-04-20T14:33:10Z</dcterms:modified>
</cp:coreProperties>
</file>