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29"/>
  </p:notesMasterIdLst>
  <p:sldIdLst>
    <p:sldId id="256" r:id="rId4"/>
    <p:sldId id="257" r:id="rId5"/>
    <p:sldId id="303" r:id="rId6"/>
    <p:sldId id="259" r:id="rId7"/>
    <p:sldId id="260" r:id="rId8"/>
    <p:sldId id="261" r:id="rId9"/>
    <p:sldId id="263" r:id="rId10"/>
    <p:sldId id="265" r:id="rId11"/>
    <p:sldId id="267" r:id="rId12"/>
    <p:sldId id="269" r:id="rId13"/>
    <p:sldId id="291" r:id="rId14"/>
    <p:sldId id="298" r:id="rId15"/>
    <p:sldId id="287" r:id="rId16"/>
    <p:sldId id="299" r:id="rId17"/>
    <p:sldId id="274" r:id="rId18"/>
    <p:sldId id="304" r:id="rId19"/>
    <p:sldId id="290" r:id="rId20"/>
    <p:sldId id="294" r:id="rId21"/>
    <p:sldId id="295" r:id="rId22"/>
    <p:sldId id="280" r:id="rId23"/>
    <p:sldId id="288" r:id="rId24"/>
    <p:sldId id="305" r:id="rId25"/>
    <p:sldId id="283" r:id="rId26"/>
    <p:sldId id="284" r:id="rId27"/>
    <p:sldId id="285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00000000000000000" charset="0"/>
      <p:regular r:id="rId34"/>
      <p:bold r:id="rId35"/>
      <p:italic r:id="rId36"/>
      <p:boldItalic r:id="rId37"/>
    </p:embeddedFont>
    <p:embeddedFont>
      <p:font typeface="Roboto Medium" panose="02000000000000000000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4441" autoAdjust="0"/>
  </p:normalViewPr>
  <p:slideViewPr>
    <p:cSldViewPr snapToGrid="0">
      <p:cViewPr varScale="1">
        <p:scale>
          <a:sx n="76" d="100"/>
          <a:sy n="76" d="100"/>
        </p:scale>
        <p:origin x="384" y="3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KumarAnkita\Documents\trying_on_win\masterarbeit\new_updated_valu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KumarAnkita\Documents\trying_on_win\masterarbeit\new_updated_valu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Cycles vs Optimisation levels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Sheet1!$B$113</c:f>
              <c:strCache>
                <c:ptCount val="1"/>
                <c:pt idx="0">
                  <c:v>Rust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Sheet1!$A$114:$A$119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Sheet1!$B$114:$B$119</c:f>
              <c:numCache>
                <c:formatCode>General</c:formatCode>
                <c:ptCount val="6"/>
                <c:pt idx="0">
                  <c:v>127516</c:v>
                </c:pt>
                <c:pt idx="1">
                  <c:v>45691</c:v>
                </c:pt>
                <c:pt idx="2">
                  <c:v>3338</c:v>
                </c:pt>
                <c:pt idx="3">
                  <c:v>3774</c:v>
                </c:pt>
                <c:pt idx="4">
                  <c:v>6655</c:v>
                </c:pt>
                <c:pt idx="5">
                  <c:v>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35-481B-85C9-9951B4CE7D23}"/>
            </c:ext>
          </c:extLst>
        </c:ser>
        <c:ser>
          <c:idx val="1"/>
          <c:order val="1"/>
          <c:tx>
            <c:strRef>
              <c:f>Sheet1!$C$113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Sheet1!$A$114:$A$119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Sheet1!$C$114:$C$119</c:f>
              <c:numCache>
                <c:formatCode>General</c:formatCode>
                <c:ptCount val="6"/>
                <c:pt idx="0">
                  <c:v>15877</c:v>
                </c:pt>
                <c:pt idx="1">
                  <c:v>10562</c:v>
                </c:pt>
                <c:pt idx="2">
                  <c:v>5987</c:v>
                </c:pt>
                <c:pt idx="3">
                  <c:v>5806</c:v>
                </c:pt>
                <c:pt idx="4">
                  <c:v>7071</c:v>
                </c:pt>
                <c:pt idx="5">
                  <c:v>8397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35-481B-85C9-9951B4CE7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6662848"/>
        <c:axId val="1286634096"/>
      </c:lineChart>
      <c:catAx>
        <c:axId val="127666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Optimisation Levels</a:t>
                </a:r>
              </a:p>
            </c:rich>
          </c:tx>
          <c:layout>
            <c:manualLayout>
              <c:xMode val="edge"/>
              <c:yMode val="edge"/>
              <c:x val="0.38069725720234249"/>
              <c:y val="0.805931690614764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286634096"/>
        <c:crosses val="autoZero"/>
        <c:auto val="1"/>
        <c:lblAlgn val="ctr"/>
        <c:lblOffset val="100"/>
        <c:noMultiLvlLbl val="0"/>
      </c:catAx>
      <c:valAx>
        <c:axId val="1286634096"/>
        <c:scaling>
          <c:orientation val="minMax"/>
          <c:max val="1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CPU 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276662848"/>
        <c:crosses val="autoZero"/>
        <c:crossBetween val="between"/>
        <c:majorUnit val="3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98408429268908"/>
          <c:y val="0.9072650594103443"/>
          <c:w val="0.27431514169175142"/>
          <c:h val="7.0512710590624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NVM Size vs Optimisation levels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Rust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Sheet1!$J$3:$J$8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Sheet1!$K$3:$K$8</c:f>
              <c:numCache>
                <c:formatCode>General</c:formatCode>
                <c:ptCount val="6"/>
                <c:pt idx="0">
                  <c:v>2292</c:v>
                </c:pt>
                <c:pt idx="1">
                  <c:v>918</c:v>
                </c:pt>
                <c:pt idx="2">
                  <c:v>1385</c:v>
                </c:pt>
                <c:pt idx="3">
                  <c:v>1280</c:v>
                </c:pt>
                <c:pt idx="4">
                  <c:v>456</c:v>
                </c:pt>
                <c:pt idx="5">
                  <c:v>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5-4BF0-A072-3B03956A665A}"/>
            </c:ext>
          </c:extLst>
        </c:ser>
        <c:ser>
          <c:idx val="1"/>
          <c:order val="1"/>
          <c:tx>
            <c:strRef>
              <c:f>Sheet1!$L$2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Sheet1!$J$3:$J$8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Sheet1!$L$3:$L$8</c:f>
              <c:numCache>
                <c:formatCode>General</c:formatCode>
                <c:ptCount val="6"/>
                <c:pt idx="0">
                  <c:v>866</c:v>
                </c:pt>
                <c:pt idx="1">
                  <c:v>428</c:v>
                </c:pt>
                <c:pt idx="2">
                  <c:v>1090</c:v>
                </c:pt>
                <c:pt idx="3">
                  <c:v>1616</c:v>
                </c:pt>
                <c:pt idx="4">
                  <c:v>394</c:v>
                </c:pt>
                <c:pt idx="5">
                  <c:v>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5-4BF0-A072-3B03956A6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5143391"/>
        <c:axId val="964332479"/>
      </c:lineChart>
      <c:catAx>
        <c:axId val="965143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Optimisation Levels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964332479"/>
        <c:crosses val="autoZero"/>
        <c:auto val="1"/>
        <c:lblAlgn val="ctr"/>
        <c:lblOffset val="100"/>
        <c:noMultiLvlLbl val="0"/>
      </c:catAx>
      <c:valAx>
        <c:axId val="96433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NVM size in 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96514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42882804658235"/>
          <c:y val="0.90087488117586545"/>
          <c:w val="0.33518866894404076"/>
          <c:h val="7.19245208393347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 sz="1400" b="0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Cycles with NVM Size</a:t>
            </a:r>
            <a:endParaRPr lang="de-DE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Sheet1!$M$2</c:f>
              <c:strCache>
                <c:ptCount val="1"/>
                <c:pt idx="0">
                  <c:v>Rust CPU cycles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Sheet1!$J$3:$J$7</c15:sqref>
                  </c15:fullRef>
                </c:ext>
              </c:extLst>
              <c:f>Sheet1!$J$5:$J$7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Sheet1!$M$3:$M$7</c15:sqref>
                  </c15:fullRef>
                </c:ext>
              </c:extLst>
              <c:f>Sheet1!$M$5:$M$7</c:f>
              <c:numCache>
                <c:formatCode>General</c:formatCode>
                <c:ptCount val="3"/>
                <c:pt idx="0">
                  <c:v>3338</c:v>
                </c:pt>
                <c:pt idx="1">
                  <c:v>3774</c:v>
                </c:pt>
                <c:pt idx="2">
                  <c:v>6655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50-4787-8B39-AEEB0766F6C1}"/>
            </c:ext>
          </c:extLst>
        </c:ser>
        <c:ser>
          <c:idx val="3"/>
          <c:order val="1"/>
          <c:tx>
            <c:strRef>
              <c:f>Sheet1!$N$2</c:f>
              <c:strCache>
                <c:ptCount val="1"/>
                <c:pt idx="0">
                  <c:v>C CPU cycles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Sheet1!$J$3:$J$7</c15:sqref>
                  </c15:fullRef>
                </c:ext>
              </c:extLst>
              <c:f>Sheet1!$J$5:$J$7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Sheet1!$N$3:$N$7</c15:sqref>
                  </c15:fullRef>
                </c:ext>
              </c:extLst>
              <c:f>Sheet1!$N$5:$N$7</c:f>
              <c:numCache>
                <c:formatCode>General</c:formatCode>
                <c:ptCount val="3"/>
                <c:pt idx="0">
                  <c:v>5987</c:v>
                </c:pt>
                <c:pt idx="1">
                  <c:v>5806</c:v>
                </c:pt>
                <c:pt idx="2">
                  <c:v>7071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50-4787-8B39-AEEB0766F6C1}"/>
            </c:ext>
          </c:extLst>
        </c:ser>
        <c:ser>
          <c:idx val="0"/>
          <c:order val="2"/>
          <c:tx>
            <c:strRef>
              <c:f>Sheet1!$K$2</c:f>
              <c:strCache>
                <c:ptCount val="1"/>
                <c:pt idx="0">
                  <c:v>Rust NVM 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Sheet1!$J$3:$J$7</c15:sqref>
                  </c15:fullRef>
                </c:ext>
              </c:extLst>
              <c:f>Sheet1!$J$5:$J$7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Sheet1!$K$3:$K$7</c15:sqref>
                  </c15:fullRef>
                </c:ext>
              </c:extLst>
              <c:f>Sheet1!$K$5:$K$7</c:f>
              <c:numCache>
                <c:formatCode>General</c:formatCode>
                <c:ptCount val="3"/>
                <c:pt idx="0">
                  <c:v>1385</c:v>
                </c:pt>
                <c:pt idx="1">
                  <c:v>1280</c:v>
                </c:pt>
                <c:pt idx="2">
                  <c:v>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50-4787-8B39-AEEB0766F6C1}"/>
            </c:ext>
          </c:extLst>
        </c:ser>
        <c:ser>
          <c:idx val="1"/>
          <c:order val="3"/>
          <c:tx>
            <c:strRef>
              <c:f>Sheet1!$L$2</c:f>
              <c:strCache>
                <c:ptCount val="1"/>
                <c:pt idx="0">
                  <c:v>C NVM size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Sheet1!$J$3:$J$7</c15:sqref>
                  </c15:fullRef>
                </c:ext>
              </c:extLst>
              <c:f>Sheet1!$J$5:$J$7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Sheet1!$L$3:$L$7</c15:sqref>
                  </c15:fullRef>
                </c:ext>
              </c:extLst>
              <c:f>Sheet1!$L$5:$L$7</c:f>
              <c:numCache>
                <c:formatCode>General</c:formatCode>
                <c:ptCount val="3"/>
                <c:pt idx="0">
                  <c:v>1090</c:v>
                </c:pt>
                <c:pt idx="1">
                  <c:v>1616</c:v>
                </c:pt>
                <c:pt idx="2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50-4787-8B39-AEEB0766F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01947759"/>
        <c:axId val="955113407"/>
      </c:barChart>
      <c:catAx>
        <c:axId val="801947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Optimisation</a:t>
                </a:r>
                <a:r>
                  <a:rPr lang="de-DE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levels</a:t>
                </a:r>
                <a:endParaRPr lang="de-D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55113407"/>
        <c:crosses val="autoZero"/>
        <c:auto val="1"/>
        <c:lblAlgn val="ctr"/>
        <c:lblOffset val="100"/>
        <c:noMultiLvlLbl val="0"/>
      </c:catAx>
      <c:valAx>
        <c:axId val="95511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</a:t>
                </a:r>
              </a:p>
            </c:rich>
          </c:tx>
          <c:layout>
            <c:manualLayout>
              <c:xMode val="edge"/>
              <c:yMode val="edge"/>
              <c:x val="1.5277142399687816E-2"/>
              <c:y val="0.37994440621831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80194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Usage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Sheet1!$H$23</c:f>
              <c:strCache>
                <c:ptCount val="1"/>
                <c:pt idx="0">
                  <c:v>Rust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2.3268763209437025E-2"/>
                  <c:y val="-4.9479170048609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FB-482E-9279-B29297511EA8}"/>
                </c:ext>
              </c:extLst>
            </c:dLbl>
            <c:dLbl>
              <c:idx val="3"/>
              <c:layout>
                <c:manualLayout>
                  <c:x val="-3.1730131649232308E-2"/>
                  <c:y val="-4.535590587789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FB-482E-9279-B29297511EA8}"/>
                </c:ext>
              </c:extLst>
            </c:dLbl>
            <c:dLbl>
              <c:idx val="4"/>
              <c:layout>
                <c:manualLayout>
                  <c:x val="1.4807394769641742E-2"/>
                  <c:y val="3.7109377536456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FB-482E-9279-B29297511E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Sheet1!$F$24:$F$29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Oz</c:v>
                </c:pt>
                <c:pt idx="5">
                  <c:v>Os</c:v>
                </c:pt>
              </c:strCache>
            </c:strRef>
          </c:cat>
          <c:val>
            <c:numRef>
              <c:f>Sheet1!$H$24:$H$29</c:f>
              <c:numCache>
                <c:formatCode>General</c:formatCode>
                <c:ptCount val="6"/>
                <c:pt idx="0">
                  <c:v>888</c:v>
                </c:pt>
                <c:pt idx="1">
                  <c:v>400</c:v>
                </c:pt>
                <c:pt idx="2">
                  <c:v>136</c:v>
                </c:pt>
                <c:pt idx="3">
                  <c:v>144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C1-46CA-9A84-99FAF0B752EB}"/>
            </c:ext>
          </c:extLst>
        </c:ser>
        <c:ser>
          <c:idx val="2"/>
          <c:order val="2"/>
          <c:tx>
            <c:strRef>
              <c:f>Sheet1!$I$23</c:f>
              <c:strCache>
                <c:ptCount val="1"/>
                <c:pt idx="0">
                  <c:v>C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Sheet1!$F$24:$F$29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Oz</c:v>
                </c:pt>
                <c:pt idx="5">
                  <c:v>Os</c:v>
                </c:pt>
              </c:strCache>
            </c:strRef>
          </c:cat>
          <c:val>
            <c:numRef>
              <c:f>Sheet1!$I$24:$I$29</c:f>
              <c:numCache>
                <c:formatCode>General</c:formatCode>
                <c:ptCount val="6"/>
                <c:pt idx="0">
                  <c:v>216</c:v>
                </c:pt>
                <c:pt idx="1">
                  <c:v>128</c:v>
                </c:pt>
                <c:pt idx="2">
                  <c:v>132</c:v>
                </c:pt>
                <c:pt idx="3">
                  <c:v>132</c:v>
                </c:pt>
                <c:pt idx="4">
                  <c:v>112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C1-46CA-9A84-99FAF0B75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8280192"/>
        <c:axId val="14857681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Sheet1!$G$23</c15:sqref>
                        </c15:formulaRef>
                      </c:ext>
                    </c:extLst>
                    <c:strCache>
                      <c:ptCount val="1"/>
                      <c:pt idx="0">
                        <c:v>Rust --debug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Sheet1!$F$24:$F$29</c15:sqref>
                        </c15:formulaRef>
                      </c:ext>
                    </c:extLst>
                    <c:strCache>
                      <c:ptCount val="6"/>
                      <c:pt idx="0">
                        <c:v>O0</c:v>
                      </c:pt>
                      <c:pt idx="1">
                        <c:v>O1</c:v>
                      </c:pt>
                      <c:pt idx="2">
                        <c:v>O2</c:v>
                      </c:pt>
                      <c:pt idx="3">
                        <c:v>O3</c:v>
                      </c:pt>
                      <c:pt idx="4">
                        <c:v>Oz</c:v>
                      </c:pt>
                      <c:pt idx="5">
                        <c:v>Os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Sheet1!$G$24:$G$29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1056</c:v>
                      </c:pt>
                      <c:pt idx="1">
                        <c:v>375</c:v>
                      </c:pt>
                      <c:pt idx="2">
                        <c:v>248</c:v>
                      </c:pt>
                      <c:pt idx="3">
                        <c:v>360</c:v>
                      </c:pt>
                      <c:pt idx="4">
                        <c:v>264</c:v>
                      </c:pt>
                      <c:pt idx="5">
                        <c:v>256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AAC1-46CA-9A84-99FAF0B752EB}"/>
                  </c:ext>
                </c:extLst>
              </c15:ser>
            </c15:filteredLineSeries>
          </c:ext>
        </c:extLst>
      </c:lineChart>
      <c:catAx>
        <c:axId val="1478280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Optimisation</a:t>
                </a:r>
                <a:r>
                  <a:rPr lang="de-DE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levels</a:t>
                </a:r>
                <a:endParaRPr lang="de-D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485768176"/>
        <c:crosses val="autoZero"/>
        <c:auto val="1"/>
        <c:lblAlgn val="ctr"/>
        <c:lblOffset val="100"/>
        <c:noMultiLvlLbl val="0"/>
      </c:catAx>
      <c:valAx>
        <c:axId val="148576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 usage in 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478280192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4a051c2c_2_11:notes"/>
          <p:cNvSpPr txBox="1">
            <a:spLocks noGrp="1"/>
          </p:cNvSpPr>
          <p:nvPr>
            <p:ph type="body" idx="1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d94a051c2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30aff989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230aff989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230aff989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230aff989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37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30aff9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30aff9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99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230aff98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230aff98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18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30aff9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30aff9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165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230aff989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230aff989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230aff989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230aff989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86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30aff989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30aff989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25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30aff989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30aff989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230aff989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230aff989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0a4e36a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0a4e36a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30aff989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230aff989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30aff989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230aff989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842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20a4e36a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20a4e36a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dirty="0"/>
          </a:p>
        </p:txBody>
      </p:sp>
    </p:spTree>
    <p:extLst>
      <p:ext uri="{BB962C8B-B14F-4D97-AF65-F5344CB8AC3E}">
        <p14:creationId xmlns:p14="http://schemas.microsoft.com/office/powerpoint/2010/main" val="1020848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230aff989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230aff989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230aff98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230aff98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7d6e32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7d6e32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0a4e36a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0a4e36a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5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0a4e36a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0a4e36a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230aff98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230aff98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230aff989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230aff989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30aff9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30aff9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230aff989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230aff989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230aff989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230aff989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774934" y="4854986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0" y="1268730"/>
            <a:ext cx="9144000" cy="3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9090" y="745750"/>
            <a:ext cx="850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165202" y="608527"/>
            <a:ext cx="8828544" cy="415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285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7255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3">
          <p15:clr>
            <a:srgbClr val="FBAE40"/>
          </p15:clr>
        </p15:guide>
        <p15:guide id="2" pos="111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Inhalt +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165202" y="1249250"/>
            <a:ext cx="8662887" cy="34869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165202" y="633815"/>
            <a:ext cx="8508999" cy="536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165202" y="524814"/>
            <a:ext cx="4334799" cy="41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2"/>
          </p:nvPr>
        </p:nvSpPr>
        <p:spPr>
          <a:xfrm>
            <a:off x="4647179" y="524814"/>
            <a:ext cx="4180910" cy="41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">
  <p:cSld name="Zwei Inhalte +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165202" y="545689"/>
            <a:ext cx="8508999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2"/>
          </p:nvPr>
        </p:nvSpPr>
        <p:spPr>
          <a:xfrm>
            <a:off x="165202" y="1162056"/>
            <a:ext cx="4394606" cy="35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3"/>
          </p:nvPr>
        </p:nvSpPr>
        <p:spPr>
          <a:xfrm>
            <a:off x="4584192" y="1162056"/>
            <a:ext cx="4244400" cy="35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12192" y="1168496"/>
            <a:ext cx="9144000" cy="3554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165202" y="548909"/>
            <a:ext cx="8508999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165202" y="1168496"/>
            <a:ext cx="4394606" cy="355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>
            <a:spLocks noGrp="1"/>
          </p:cNvSpPr>
          <p:nvPr>
            <p:ph type="pic" idx="3"/>
          </p:nvPr>
        </p:nvSpPr>
        <p:spPr>
          <a:xfrm>
            <a:off x="4584192" y="1168496"/>
            <a:ext cx="4244400" cy="355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 Bilder">
  <p:cSld name="große Bil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165202" y="574667"/>
            <a:ext cx="8802787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21" name="Google Shape;121;p25"/>
          <p:cNvSpPr>
            <a:spLocks noGrp="1"/>
          </p:cNvSpPr>
          <p:nvPr>
            <p:ph type="pic" idx="2"/>
          </p:nvPr>
        </p:nvSpPr>
        <p:spPr>
          <a:xfrm>
            <a:off x="165202" y="1220012"/>
            <a:ext cx="8802787" cy="347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027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165202" y="595808"/>
            <a:ext cx="8811373" cy="413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113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16">
  <p:cSld name="201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dt" idx="10"/>
          </p:nvPr>
        </p:nvSpPr>
        <p:spPr>
          <a:xfrm>
            <a:off x="457200" y="48400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ftr" idx="11"/>
          </p:nvPr>
        </p:nvSpPr>
        <p:spPr>
          <a:xfrm>
            <a:off x="3124200" y="484000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ldNum" idx="12"/>
          </p:nvPr>
        </p:nvSpPr>
        <p:spPr>
          <a:xfrm>
            <a:off x="6553200" y="48400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774934" y="4854986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320401" y="235745"/>
            <a:ext cx="7699650" cy="26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Associate Professorship of Embedded Systems and Internet of Things</a:t>
            </a:r>
            <a:endParaRPr sz="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</a:t>
            </a:r>
            <a:endParaRPr sz="110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endParaRPr sz="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 descr="TUM-blau-Jubiläumsbadge-blau-A4-oben.png"/>
          <p:cNvPicPr preferRelativeResize="0"/>
          <p:nvPr/>
        </p:nvPicPr>
        <p:blipFill rotWithShape="1">
          <a:blip r:embed="rId4">
            <a:alphaModFix/>
          </a:blip>
          <a:srcRect l="53868"/>
          <a:stretch/>
        </p:blipFill>
        <p:spPr>
          <a:xfrm>
            <a:off x="8237764" y="0"/>
            <a:ext cx="906235" cy="7203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pic>
        <p:nvPicPr>
          <p:cNvPr id="74" name="Google Shape;74;p17" descr="20150416 tum logo blau png final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63279" y="4849218"/>
            <a:ext cx="456264" cy="2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7551021" y="4872536"/>
            <a:ext cx="1108850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Embedded Systems </a:t>
            </a:r>
            <a:endParaRPr sz="110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Internet of Things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3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93vep@my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microsoft.com/office/2007/relationships/hdphoto" Target="../media/hdphoto1.wdp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2014/6/19/18076318/heartblee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.rustlang.org/book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311162" y="679508"/>
            <a:ext cx="8462033" cy="38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Evaluation of Rust for Embedded System</a:t>
            </a:r>
            <a:r>
              <a:rPr lang="de-DE" sz="3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 </a:t>
            </a:r>
            <a:r>
              <a:rPr lang="en" sz="3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terms of Security, Performance, </a:t>
            </a:r>
            <a:r>
              <a:rPr lang="de-DE" sz="3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and Usability</a:t>
            </a:r>
            <a:endParaRPr sz="3000" dirty="0">
              <a:solidFill>
                <a:schemeClr val="dk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</a:pPr>
            <a:br>
              <a:rPr lang="en" sz="1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" sz="1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Ankita Kumari</a:t>
            </a:r>
            <a:b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ge93ve</a:t>
            </a:r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p@mytum.de</a:t>
            </a:r>
            <a:b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Advisor: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Finkenzeller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Electrical and Computer Engineering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Technical University of Munich</a:t>
            </a:r>
            <a:br>
              <a:rPr lang="en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sz="1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2300" y="2250275"/>
            <a:ext cx="3742527" cy="24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D3FC6-AFFE-4687-B2B4-A721263FA4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FDA1C-B5DF-4A94-8FC3-D9D73FBD6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4730574" y="1445646"/>
            <a:ext cx="4171599" cy="362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Dereferencing a dangling pointer</a:t>
            </a: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69CD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unsafe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dereferencing the pointer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when it is freed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5148479" y="1907346"/>
            <a:ext cx="2795400" cy="199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let p;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lvl="2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let mut x: u8 = 1;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lvl="2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p = x as *const i32;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}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unsafe{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hprintln!("{}",*p);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}    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A36D-59B5-40E5-9031-30ED6D3387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06E0D-2E66-4D7C-8DC8-455155B4EF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22BBE6-6DD7-43A3-9E07-821C424C5C0D}"/>
              </a:ext>
            </a:extLst>
          </p:cNvPr>
          <p:cNvSpPr/>
          <p:nvPr/>
        </p:nvSpPr>
        <p:spPr>
          <a:xfrm>
            <a:off x="4647694" y="1355078"/>
            <a:ext cx="4254479" cy="3499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C6DDE-0624-4680-9A30-72040A8D7EAD}"/>
              </a:ext>
            </a:extLst>
          </p:cNvPr>
          <p:cNvSpPr/>
          <p:nvPr/>
        </p:nvSpPr>
        <p:spPr>
          <a:xfrm>
            <a:off x="311162" y="1355077"/>
            <a:ext cx="4254479" cy="3486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oogle Shape;256;p42">
            <a:extLst>
              <a:ext uri="{FF2B5EF4-FFF2-40B4-BE49-F238E27FC236}">
                <a16:creationId xmlns:a16="http://schemas.microsoft.com/office/drawing/2014/main" id="{5ED06DA0-6A3E-4F6F-80B1-5FB8D1AD2EDB}"/>
              </a:ext>
            </a:extLst>
          </p:cNvPr>
          <p:cNvSpPr/>
          <p:nvPr/>
        </p:nvSpPr>
        <p:spPr>
          <a:xfrm>
            <a:off x="125379" y="1346427"/>
            <a:ext cx="88005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5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v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alling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functions from other languages</a:t>
            </a:r>
          </a:p>
          <a:p>
            <a:pPr marL="457200" lvl="1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v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 the compiler </a:t>
            </a:r>
            <a:r>
              <a:rPr lang="de-DE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30200">
              <a:lnSpc>
                <a:spcPct val="150000"/>
              </a:lnSpc>
              <a:buSzPts val="16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hardware</a:t>
            </a:r>
          </a:p>
          <a:p>
            <a:pPr marL="457200" lvl="1" indent="-330200">
              <a:lnSpc>
                <a:spcPct val="150000"/>
              </a:lnSpc>
              <a:buSzPts val="1600"/>
              <a:buFont typeface="Wingdings" panose="05000000000000000000" pitchFamily="2" charset="2"/>
              <a:buChar char="v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Access Unions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00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9365F-4EF7-4CE7-AC20-030FB41718C5}"/>
              </a:ext>
            </a:extLst>
          </p:cNvPr>
          <p:cNvSpPr txBox="1"/>
          <p:nvPr/>
        </p:nvSpPr>
        <p:spPr>
          <a:xfrm flipH="1">
            <a:off x="471712" y="1499890"/>
            <a:ext cx="393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Unsafe</a:t>
            </a:r>
            <a:r>
              <a:rPr lang="de-DE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</p:txBody>
      </p:sp>
      <p:sp>
        <p:nvSpPr>
          <p:cNvPr id="13" name="Google Shape;198;p36">
            <a:extLst>
              <a:ext uri="{FF2B5EF4-FFF2-40B4-BE49-F238E27FC236}">
                <a16:creationId xmlns:a16="http://schemas.microsoft.com/office/drawing/2014/main" id="{6A0D49BC-BDF7-4DDC-B777-979B924F4444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Exploits Using Unsafe Keyword</a:t>
            </a:r>
            <a:endParaRPr lang="de-DE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319090" y="3375660"/>
            <a:ext cx="4001449" cy="1082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big_ptr 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the contents of </a:t>
            </a:r>
            <a:r>
              <a:rPr lang="en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big_ptr 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de-DE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new_</a:t>
            </a:r>
            <a:r>
              <a:rPr lang="en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array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</a:t>
            </a:r>
            <a:r>
              <a:rPr lang="de-DE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reading the memory past the length of </a:t>
            </a:r>
            <a:r>
              <a:rPr lang="en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a</a:t>
            </a:r>
            <a:endParaRPr sz="14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319090" y="1629838"/>
            <a:ext cx="4001449" cy="16881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mut a: [u8; 3] = [2,3,20];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p</a:t>
            </a:r>
            <a:r>
              <a:rPr lang="de-DE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tr</a:t>
            </a: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: *mut [u8;3] = &amp;mut a;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big_ptr: *mut [u8;20] = p</a:t>
            </a:r>
            <a:r>
              <a:rPr lang="de-DE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tr</a:t>
            </a: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as *mut [u8;20];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let mut new_array: [u8;20] = *big_ptr;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new_array[10] = 10;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	}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1F28B-AD40-4737-A8DC-B11615E0AF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937CD-70EA-4524-BC59-FAB4103C9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Google Shape;287;p45">
            <a:extLst>
              <a:ext uri="{FF2B5EF4-FFF2-40B4-BE49-F238E27FC236}">
                <a16:creationId xmlns:a16="http://schemas.microsoft.com/office/drawing/2014/main" id="{4A3E4897-50E1-43EB-B93C-FE93A5CFF39B}"/>
              </a:ext>
            </a:extLst>
          </p:cNvPr>
          <p:cNvSpPr/>
          <p:nvPr/>
        </p:nvSpPr>
        <p:spPr>
          <a:xfrm>
            <a:off x="4713905" y="1692678"/>
            <a:ext cx="4144598" cy="156246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let a: [u8; 3] = [2,3,20];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pt</a:t>
            </a:r>
            <a:r>
              <a:rPr lang="de-DE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: *const [u8;3] = &amp;a;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big_ptr: *mut [u8;20] = pt</a:t>
            </a:r>
            <a:r>
              <a:rPr lang="de-DE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as *mut [u8;20];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let mut new_array: &amp;mut [u8;20] = &amp;mut *big_ptr;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new_array[0] = 11;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}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  hprintln!("{}",a[0]); \\ </a:t>
            </a:r>
            <a:r>
              <a:rPr lang="de-DE" sz="1000" b="1" dirty="0">
                <a:latin typeface="Consolas" panose="020B0609020204030204" pitchFamily="49" charset="0"/>
              </a:rPr>
              <a:t>prints 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3C841-84D6-40DF-B9B8-64B1078BCFCB}"/>
              </a:ext>
            </a:extLst>
          </p:cNvPr>
          <p:cNvSpPr/>
          <p:nvPr/>
        </p:nvSpPr>
        <p:spPr>
          <a:xfrm>
            <a:off x="218966" y="1350628"/>
            <a:ext cx="4271733" cy="3504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929A1-E820-49A6-82DA-49B0C1D3F8A9}"/>
              </a:ext>
            </a:extLst>
          </p:cNvPr>
          <p:cNvSpPr/>
          <p:nvPr/>
        </p:nvSpPr>
        <p:spPr>
          <a:xfrm>
            <a:off x="4629149" y="1350624"/>
            <a:ext cx="4271733" cy="3504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CF3E7-084C-429A-BB7C-E856C2F74645}"/>
              </a:ext>
            </a:extLst>
          </p:cNvPr>
          <p:cNvSpPr txBox="1"/>
          <p:nvPr/>
        </p:nvSpPr>
        <p:spPr>
          <a:xfrm>
            <a:off x="4713905" y="128596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Immutability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B161E-0C54-42B3-8921-6DC6CCF771C8}"/>
              </a:ext>
            </a:extLst>
          </p:cNvPr>
          <p:cNvSpPr txBox="1"/>
          <p:nvPr/>
        </p:nvSpPr>
        <p:spPr>
          <a:xfrm>
            <a:off x="357416" y="128596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Overread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419EF-102B-4905-BFFF-9FFAF72E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40" y="3639848"/>
            <a:ext cx="1429822" cy="1008969"/>
          </a:xfrm>
          <a:prstGeom prst="rect">
            <a:avLst/>
          </a:prstGeom>
        </p:spPr>
      </p:pic>
      <p:sp>
        <p:nvSpPr>
          <p:cNvPr id="14" name="Google Shape;198;p36">
            <a:extLst>
              <a:ext uri="{FF2B5EF4-FFF2-40B4-BE49-F238E27FC236}">
                <a16:creationId xmlns:a16="http://schemas.microsoft.com/office/drawing/2014/main" id="{89B6938F-9CF1-4723-813F-A54FEB6B5541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Overread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Immutability</a:t>
            </a:r>
          </a:p>
        </p:txBody>
      </p:sp>
    </p:spTree>
    <p:extLst>
      <p:ext uri="{BB962C8B-B14F-4D97-AF65-F5344CB8AC3E}">
        <p14:creationId xmlns:p14="http://schemas.microsoft.com/office/powerpoint/2010/main" val="284991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3338073" y="152851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391445" y="242821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1567777" y="2428211"/>
            <a:ext cx="1408712" cy="385413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2272133" y="3256149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Buffer Over</a:t>
            </a: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</a:t>
            </a: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2272133" y="2877941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6503313" y="333441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4318781" y="3327907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Non-Invasive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Google Shape;216;p37"/>
          <p:cNvCxnSpPr>
            <a:stCxn id="209" idx="2"/>
            <a:endCxn id="210" idx="0"/>
          </p:cNvCxnSpPr>
          <p:nvPr/>
        </p:nvCxnSpPr>
        <p:spPr>
          <a:xfrm rot="16200000" flipH="1">
            <a:off x="4905209" y="1172924"/>
            <a:ext cx="457201" cy="20533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7"/>
          <p:cNvCxnSpPr>
            <a:cxnSpLocks/>
            <a:stCxn id="211" idx="0"/>
            <a:endCxn id="209" idx="2"/>
          </p:cNvCxnSpPr>
          <p:nvPr/>
        </p:nvCxnSpPr>
        <p:spPr>
          <a:xfrm rot="5400000" flipH="1" flipV="1">
            <a:off x="2961028" y="1282116"/>
            <a:ext cx="457201" cy="18349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7"/>
          <p:cNvCxnSpPr>
            <a:cxnSpLocks/>
          </p:cNvCxnSpPr>
          <p:nvPr/>
        </p:nvCxnSpPr>
        <p:spPr>
          <a:xfrm rot="16200000" flipH="1">
            <a:off x="6437802" y="2593401"/>
            <a:ext cx="440841" cy="995455"/>
          </a:xfrm>
          <a:prstGeom prst="bentConnector3">
            <a:avLst>
              <a:gd name="adj1" fmla="val 5172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E649B825-C801-4A8A-9894-A4AA058CBA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624E-A34D-46B7-887C-0978FE0498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774934" y="4877846"/>
            <a:ext cx="205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0" name="Google Shape;209;p37">
            <a:extLst>
              <a:ext uri="{FF2B5EF4-FFF2-40B4-BE49-F238E27FC236}">
                <a16:creationId xmlns:a16="http://schemas.microsoft.com/office/drawing/2014/main" id="{5278C382-5AF5-4CB9-984B-30E508D432D9}"/>
              </a:ext>
            </a:extLst>
          </p:cNvPr>
          <p:cNvSpPr/>
          <p:nvPr/>
        </p:nvSpPr>
        <p:spPr>
          <a:xfrm>
            <a:off x="3338073" y="1528507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210;p37">
            <a:extLst>
              <a:ext uri="{FF2B5EF4-FFF2-40B4-BE49-F238E27FC236}">
                <a16:creationId xmlns:a16="http://schemas.microsoft.com/office/drawing/2014/main" id="{70B32A63-9EF3-47C8-BC42-DE38A6056C7D}"/>
              </a:ext>
            </a:extLst>
          </p:cNvPr>
          <p:cNvSpPr/>
          <p:nvPr/>
        </p:nvSpPr>
        <p:spPr>
          <a:xfrm>
            <a:off x="5391445" y="2428208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211;p37">
            <a:extLst>
              <a:ext uri="{FF2B5EF4-FFF2-40B4-BE49-F238E27FC236}">
                <a16:creationId xmlns:a16="http://schemas.microsoft.com/office/drawing/2014/main" id="{87DA58D1-5FF0-41E8-8620-840D30E4E938}"/>
              </a:ext>
            </a:extLst>
          </p:cNvPr>
          <p:cNvSpPr/>
          <p:nvPr/>
        </p:nvSpPr>
        <p:spPr>
          <a:xfrm>
            <a:off x="1567777" y="2428208"/>
            <a:ext cx="1408712" cy="32447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214;p37">
            <a:extLst>
              <a:ext uri="{FF2B5EF4-FFF2-40B4-BE49-F238E27FC236}">
                <a16:creationId xmlns:a16="http://schemas.microsoft.com/office/drawing/2014/main" id="{4D6A9CB4-9134-4E05-8EE3-16737140FE15}"/>
              </a:ext>
            </a:extLst>
          </p:cNvPr>
          <p:cNvSpPr/>
          <p:nvPr/>
        </p:nvSpPr>
        <p:spPr>
          <a:xfrm>
            <a:off x="6503313" y="3334409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213;p37">
            <a:extLst>
              <a:ext uri="{FF2B5EF4-FFF2-40B4-BE49-F238E27FC236}">
                <a16:creationId xmlns:a16="http://schemas.microsoft.com/office/drawing/2014/main" id="{8B6B7055-AD2A-4674-8A6B-3820B54BA67E}"/>
              </a:ext>
            </a:extLst>
          </p:cNvPr>
          <p:cNvSpPr/>
          <p:nvPr/>
        </p:nvSpPr>
        <p:spPr>
          <a:xfrm>
            <a:off x="2304667" y="3643510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after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213;p37">
            <a:extLst>
              <a:ext uri="{FF2B5EF4-FFF2-40B4-BE49-F238E27FC236}">
                <a16:creationId xmlns:a16="http://schemas.microsoft.com/office/drawing/2014/main" id="{2B73B95A-B4A3-44C2-9B0B-C65133BCD83B}"/>
              </a:ext>
            </a:extLst>
          </p:cNvPr>
          <p:cNvSpPr/>
          <p:nvPr/>
        </p:nvSpPr>
        <p:spPr>
          <a:xfrm>
            <a:off x="5036897" y="3839538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Side-Channel Attacks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213;p37">
            <a:extLst>
              <a:ext uri="{FF2B5EF4-FFF2-40B4-BE49-F238E27FC236}">
                <a16:creationId xmlns:a16="http://schemas.microsoft.com/office/drawing/2014/main" id="{4EEFF44F-C9CE-42BE-BEBB-B41AE2D55DB5}"/>
              </a:ext>
            </a:extLst>
          </p:cNvPr>
          <p:cNvSpPr/>
          <p:nvPr/>
        </p:nvSpPr>
        <p:spPr>
          <a:xfrm>
            <a:off x="7259197" y="4183664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Microprobing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213;p37">
            <a:extLst>
              <a:ext uri="{FF2B5EF4-FFF2-40B4-BE49-F238E27FC236}">
                <a16:creationId xmlns:a16="http://schemas.microsoft.com/office/drawing/2014/main" id="{F1D2AD2C-BDF1-4F5D-8D06-030BA8BC028C}"/>
              </a:ext>
            </a:extLst>
          </p:cNvPr>
          <p:cNvSpPr/>
          <p:nvPr/>
        </p:nvSpPr>
        <p:spPr>
          <a:xfrm>
            <a:off x="7240146" y="3831394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7A9FAF2-3975-45EB-AA83-46DA49A2C4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67775" y="2620917"/>
            <a:ext cx="704356" cy="422991"/>
          </a:xfrm>
          <a:prstGeom prst="curvedConnector3">
            <a:avLst>
              <a:gd name="adj1" fmla="val -3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6C2DEB1-6DBF-4BA2-874D-1911AD13206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84699" y="2977186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A8BC3B2-BE21-4A5A-97A0-A596C8130BA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00311" y="3331060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96E0E4C-CE66-4EFB-BA07-FFB9DE827B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27586" y="3582515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636FDCF-522D-4B47-8711-C2E3F5A18E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27586" y="3918470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213;p37">
            <a:extLst>
              <a:ext uri="{FF2B5EF4-FFF2-40B4-BE49-F238E27FC236}">
                <a16:creationId xmlns:a16="http://schemas.microsoft.com/office/drawing/2014/main" id="{3A64D0E4-E551-4670-9887-76EE9D8C06EA}"/>
              </a:ext>
            </a:extLst>
          </p:cNvPr>
          <p:cNvSpPr/>
          <p:nvPr/>
        </p:nvSpPr>
        <p:spPr>
          <a:xfrm>
            <a:off x="5534521" y="4253599"/>
            <a:ext cx="644720" cy="18113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02B348-00BE-48D6-A0B9-47B9558384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18781" y="3594970"/>
            <a:ext cx="704356" cy="422991"/>
          </a:xfrm>
          <a:prstGeom prst="curvedConnector3">
            <a:avLst>
              <a:gd name="adj1" fmla="val -3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41ACB9F-9BBF-43B2-BB63-718CB32A60D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975729" y="4015363"/>
            <a:ext cx="558791" cy="352364"/>
          </a:xfrm>
          <a:prstGeom prst="curvedConnector3">
            <a:avLst>
              <a:gd name="adj1" fmla="val -4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8B88CA-3415-4E0D-853F-95B8D9B328A5}"/>
              </a:ext>
            </a:extLst>
          </p:cNvPr>
          <p:cNvSpPr/>
          <p:nvPr/>
        </p:nvSpPr>
        <p:spPr>
          <a:xfrm>
            <a:off x="3943584" y="3008355"/>
            <a:ext cx="2355360" cy="186949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3EFB33B-11FE-45C3-B238-0D7FEF52EE98}"/>
              </a:ext>
            </a:extLst>
          </p:cNvPr>
          <p:cNvCxnSpPr>
            <a:cxnSpLocks/>
          </p:cNvCxnSpPr>
          <p:nvPr/>
        </p:nvCxnSpPr>
        <p:spPr>
          <a:xfrm rot="5400000">
            <a:off x="5395564" y="2562976"/>
            <a:ext cx="457199" cy="107266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98;p36">
            <a:extLst>
              <a:ext uri="{FF2B5EF4-FFF2-40B4-BE49-F238E27FC236}">
                <a16:creationId xmlns:a16="http://schemas.microsoft.com/office/drawing/2014/main" id="{A6D40FED-5444-4B5D-97EB-A7F91B2850FD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ulnerabilities in Embedded System</a:t>
            </a:r>
            <a:endParaRPr lang="de-DE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6363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60782-7A54-4B28-90BB-7F47D044D5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C0C22-3EEE-470E-9A09-47556E88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03" y="2251968"/>
            <a:ext cx="4020257" cy="130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4DBBA-59EA-47BA-BF00-414FD7F4C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35" y="2262835"/>
            <a:ext cx="4447722" cy="1301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98977-8828-4CB6-BA45-EED24BDC9144}"/>
              </a:ext>
            </a:extLst>
          </p:cNvPr>
          <p:cNvSpPr txBox="1"/>
          <p:nvPr/>
        </p:nvSpPr>
        <p:spPr>
          <a:xfrm flipH="1">
            <a:off x="277935" y="1418458"/>
            <a:ext cx="839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analysis of 255 different values of the key position 0 for 1000 traces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6C6C6-B475-4EC5-8A72-22194D0F906D}"/>
              </a:ext>
            </a:extLst>
          </p:cNvPr>
          <p:cNvSpPr txBox="1"/>
          <p:nvPr/>
        </p:nvSpPr>
        <p:spPr>
          <a:xfrm>
            <a:off x="2238149" y="373211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F739D-F21C-479E-BC0B-384DC7B850D5}"/>
              </a:ext>
            </a:extLst>
          </p:cNvPr>
          <p:cNvSpPr/>
          <p:nvPr/>
        </p:nvSpPr>
        <p:spPr>
          <a:xfrm>
            <a:off x="6385652" y="373211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C0D1A-9928-478A-A00C-4B374A55384E}"/>
              </a:ext>
            </a:extLst>
          </p:cNvPr>
          <p:cNvSpPr txBox="1"/>
          <p:nvPr/>
        </p:nvSpPr>
        <p:spPr>
          <a:xfrm flipH="1">
            <a:off x="321370" y="4155053"/>
            <a:ext cx="830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safety against the </a:t>
            </a:r>
            <a:r>
              <a:rPr lang="de-DE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side-channel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read out in less than 100 power traces.</a:t>
            </a:r>
            <a:endParaRPr lang="de-DE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920F12D-2847-4260-98A6-96A5CC60A1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5" name="Google Shape;198;p36">
            <a:extLst>
              <a:ext uri="{FF2B5EF4-FFF2-40B4-BE49-F238E27FC236}">
                <a16:creationId xmlns:a16="http://schemas.microsoft.com/office/drawing/2014/main" id="{C858E2C0-D6E7-4456-BE90-5E69AD17A67D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Non-Invasive Attacks - DPA</a:t>
            </a:r>
          </a:p>
        </p:txBody>
      </p:sp>
    </p:spTree>
    <p:extLst>
      <p:ext uri="{BB962C8B-B14F-4D97-AF65-F5344CB8AC3E}">
        <p14:creationId xmlns:p14="http://schemas.microsoft.com/office/powerpoint/2010/main" val="291599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3191535" y="1491154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244907" y="2390855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1421239" y="2390855"/>
            <a:ext cx="1408712" cy="385413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2125595" y="3218793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Buffer Over</a:t>
            </a: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</a:t>
            </a: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2125595" y="2840585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6356775" y="329705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4172243" y="329055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Non-Invasive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Google Shape;216;p37"/>
          <p:cNvCxnSpPr>
            <a:stCxn id="209" idx="2"/>
            <a:endCxn id="210" idx="0"/>
          </p:cNvCxnSpPr>
          <p:nvPr/>
        </p:nvCxnSpPr>
        <p:spPr>
          <a:xfrm rot="16200000" flipH="1">
            <a:off x="4758671" y="1135568"/>
            <a:ext cx="457201" cy="20533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7"/>
          <p:cNvCxnSpPr>
            <a:cxnSpLocks/>
            <a:stCxn id="211" idx="0"/>
            <a:endCxn id="209" idx="2"/>
          </p:cNvCxnSpPr>
          <p:nvPr/>
        </p:nvCxnSpPr>
        <p:spPr>
          <a:xfrm rot="5400000" flipH="1" flipV="1">
            <a:off x="2814490" y="1244760"/>
            <a:ext cx="457201" cy="18349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7"/>
          <p:cNvCxnSpPr>
            <a:cxnSpLocks/>
          </p:cNvCxnSpPr>
          <p:nvPr/>
        </p:nvCxnSpPr>
        <p:spPr>
          <a:xfrm rot="16200000" flipH="1">
            <a:off x="6291264" y="2556045"/>
            <a:ext cx="440841" cy="995455"/>
          </a:xfrm>
          <a:prstGeom prst="bentConnector3">
            <a:avLst>
              <a:gd name="adj1" fmla="val 5172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E649B825-C801-4A8A-9894-A4AA058CBA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624E-A34D-46B7-887C-0978FE0498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774934" y="4877846"/>
            <a:ext cx="205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0" name="Google Shape;209;p37">
            <a:extLst>
              <a:ext uri="{FF2B5EF4-FFF2-40B4-BE49-F238E27FC236}">
                <a16:creationId xmlns:a16="http://schemas.microsoft.com/office/drawing/2014/main" id="{5278C382-5AF5-4CB9-984B-30E508D432D9}"/>
              </a:ext>
            </a:extLst>
          </p:cNvPr>
          <p:cNvSpPr/>
          <p:nvPr/>
        </p:nvSpPr>
        <p:spPr>
          <a:xfrm>
            <a:off x="3191535" y="149115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210;p37">
            <a:extLst>
              <a:ext uri="{FF2B5EF4-FFF2-40B4-BE49-F238E27FC236}">
                <a16:creationId xmlns:a16="http://schemas.microsoft.com/office/drawing/2014/main" id="{70B32A63-9EF3-47C8-BC42-DE38A6056C7D}"/>
              </a:ext>
            </a:extLst>
          </p:cNvPr>
          <p:cNvSpPr/>
          <p:nvPr/>
        </p:nvSpPr>
        <p:spPr>
          <a:xfrm>
            <a:off x="5244907" y="239085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211;p37">
            <a:extLst>
              <a:ext uri="{FF2B5EF4-FFF2-40B4-BE49-F238E27FC236}">
                <a16:creationId xmlns:a16="http://schemas.microsoft.com/office/drawing/2014/main" id="{87DA58D1-5FF0-41E8-8620-840D30E4E938}"/>
              </a:ext>
            </a:extLst>
          </p:cNvPr>
          <p:cNvSpPr/>
          <p:nvPr/>
        </p:nvSpPr>
        <p:spPr>
          <a:xfrm>
            <a:off x="1421239" y="2390852"/>
            <a:ext cx="1408712" cy="32447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214;p37">
            <a:extLst>
              <a:ext uri="{FF2B5EF4-FFF2-40B4-BE49-F238E27FC236}">
                <a16:creationId xmlns:a16="http://schemas.microsoft.com/office/drawing/2014/main" id="{4D6A9CB4-9134-4E05-8EE3-16737140FE15}"/>
              </a:ext>
            </a:extLst>
          </p:cNvPr>
          <p:cNvSpPr/>
          <p:nvPr/>
        </p:nvSpPr>
        <p:spPr>
          <a:xfrm>
            <a:off x="6356775" y="32970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213;p37">
            <a:extLst>
              <a:ext uri="{FF2B5EF4-FFF2-40B4-BE49-F238E27FC236}">
                <a16:creationId xmlns:a16="http://schemas.microsoft.com/office/drawing/2014/main" id="{8B6B7055-AD2A-4674-8A6B-3820B54BA67E}"/>
              </a:ext>
            </a:extLst>
          </p:cNvPr>
          <p:cNvSpPr/>
          <p:nvPr/>
        </p:nvSpPr>
        <p:spPr>
          <a:xfrm>
            <a:off x="2158129" y="3606154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after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213;p37">
            <a:extLst>
              <a:ext uri="{FF2B5EF4-FFF2-40B4-BE49-F238E27FC236}">
                <a16:creationId xmlns:a16="http://schemas.microsoft.com/office/drawing/2014/main" id="{2B73B95A-B4A3-44C2-9B0B-C65133BCD83B}"/>
              </a:ext>
            </a:extLst>
          </p:cNvPr>
          <p:cNvSpPr/>
          <p:nvPr/>
        </p:nvSpPr>
        <p:spPr>
          <a:xfrm>
            <a:off x="4890359" y="3802182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Side-Channel Attacks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213;p37">
            <a:extLst>
              <a:ext uri="{FF2B5EF4-FFF2-40B4-BE49-F238E27FC236}">
                <a16:creationId xmlns:a16="http://schemas.microsoft.com/office/drawing/2014/main" id="{4EEFF44F-C9CE-42BE-BEBB-B41AE2D55DB5}"/>
              </a:ext>
            </a:extLst>
          </p:cNvPr>
          <p:cNvSpPr/>
          <p:nvPr/>
        </p:nvSpPr>
        <p:spPr>
          <a:xfrm>
            <a:off x="7112659" y="4146308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Microprobing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213;p37">
            <a:extLst>
              <a:ext uri="{FF2B5EF4-FFF2-40B4-BE49-F238E27FC236}">
                <a16:creationId xmlns:a16="http://schemas.microsoft.com/office/drawing/2014/main" id="{F1D2AD2C-BDF1-4F5D-8D06-030BA8BC028C}"/>
              </a:ext>
            </a:extLst>
          </p:cNvPr>
          <p:cNvSpPr/>
          <p:nvPr/>
        </p:nvSpPr>
        <p:spPr>
          <a:xfrm>
            <a:off x="7093608" y="3794038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7A9FAF2-3975-45EB-AA83-46DA49A2C4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21237" y="2583561"/>
            <a:ext cx="704356" cy="422991"/>
          </a:xfrm>
          <a:prstGeom prst="curvedConnector3">
            <a:avLst>
              <a:gd name="adj1" fmla="val -3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6C2DEB1-6DBF-4BA2-874D-1911AD13206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38161" y="2939830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A8BC3B2-BE21-4A5A-97A0-A596C8130BA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53773" y="3293704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96E0E4C-CE66-4EFB-BA07-FFB9DE827B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81048" y="3545159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636FDCF-522D-4B47-8711-C2E3F5A18E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81048" y="3881114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213;p37">
            <a:extLst>
              <a:ext uri="{FF2B5EF4-FFF2-40B4-BE49-F238E27FC236}">
                <a16:creationId xmlns:a16="http://schemas.microsoft.com/office/drawing/2014/main" id="{3A64D0E4-E551-4670-9887-76EE9D8C06EA}"/>
              </a:ext>
            </a:extLst>
          </p:cNvPr>
          <p:cNvSpPr/>
          <p:nvPr/>
        </p:nvSpPr>
        <p:spPr>
          <a:xfrm>
            <a:off x="5387983" y="4216243"/>
            <a:ext cx="644720" cy="18113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02B348-00BE-48D6-A0B9-47B9558384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172243" y="3557614"/>
            <a:ext cx="704356" cy="422991"/>
          </a:xfrm>
          <a:prstGeom prst="curvedConnector3">
            <a:avLst>
              <a:gd name="adj1" fmla="val -3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41ACB9F-9BBF-43B2-BB63-718CB32A60D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829191" y="3978007"/>
            <a:ext cx="558791" cy="352364"/>
          </a:xfrm>
          <a:prstGeom prst="curvedConnector3">
            <a:avLst>
              <a:gd name="adj1" fmla="val -4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8B88CA-3415-4E0D-853F-95B8D9B328A5}"/>
              </a:ext>
            </a:extLst>
          </p:cNvPr>
          <p:cNvSpPr/>
          <p:nvPr/>
        </p:nvSpPr>
        <p:spPr>
          <a:xfrm>
            <a:off x="6106041" y="2962841"/>
            <a:ext cx="2128465" cy="163570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3EFB33B-11FE-45C3-B238-0D7FEF52EE98}"/>
              </a:ext>
            </a:extLst>
          </p:cNvPr>
          <p:cNvCxnSpPr>
            <a:cxnSpLocks/>
          </p:cNvCxnSpPr>
          <p:nvPr/>
        </p:nvCxnSpPr>
        <p:spPr>
          <a:xfrm rot="5400000">
            <a:off x="5249026" y="2525620"/>
            <a:ext cx="457199" cy="107266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98;p36">
            <a:extLst>
              <a:ext uri="{FF2B5EF4-FFF2-40B4-BE49-F238E27FC236}">
                <a16:creationId xmlns:a16="http://schemas.microsoft.com/office/drawing/2014/main" id="{95EAAD41-36D9-4257-B6D5-A8F8E86E1EA6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ulnerabilities in Embedded System</a:t>
            </a:r>
            <a:endParaRPr lang="de-DE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61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body" idx="1"/>
          </p:nvPr>
        </p:nvSpPr>
        <p:spPr>
          <a:xfrm>
            <a:off x="319088" y="1447800"/>
            <a:ext cx="4637225" cy="3276599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Boolean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Non-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zero values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in True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255 possibilities to flip a bit</a:t>
            </a: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Same hamming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weight and distance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F78FD-5B28-4A0F-B356-02A093330760}"/>
              </a:ext>
            </a:extLst>
          </p:cNvPr>
          <p:cNvSpPr/>
          <p:nvPr/>
        </p:nvSpPr>
        <p:spPr>
          <a:xfrm>
            <a:off x="5143500" y="1630751"/>
            <a:ext cx="3810000" cy="29260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enum SecBool {</a:t>
            </a:r>
          </a:p>
          <a:p>
            <a:pPr lvl="3"/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SecTrue = 0x9999,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\\Hamming Weight(HW)=8                          </a:t>
            </a:r>
            <a:b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SecFalse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= 0x3C3C, \\ HW = 8        </a:t>
            </a:r>
          </a:p>
          <a:p>
            <a:pPr lvl="3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SecInit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= 0x5A5A  \\ HW = 8</a:t>
            </a:r>
          </a:p>
          <a:p>
            <a:pPr lvl="3"/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match</a:t>
            </a:r>
            <a:r>
              <a:rPr lang="de-DE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unsafe { *core::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read_volatile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(&amp;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)}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SecBool::SecTrue=&gt;  hprintln!("TRUE“),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SecBool::SecFalse =&gt;hprintln!("FALSE),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_ =&gt; panic!()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};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350F-3629-4C53-ABD4-07D14A6BA0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38B3F-53B1-4DA6-B604-179BAA4D28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Google Shape;198;p36">
            <a:extLst>
              <a:ext uri="{FF2B5EF4-FFF2-40B4-BE49-F238E27FC236}">
                <a16:creationId xmlns:a16="http://schemas.microsoft.com/office/drawing/2014/main" id="{F60A1C34-2D9A-41B4-AB29-E787A35EA2DA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patterns against Invasive Attacks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F42C3-8B63-44FF-BCCA-DEB1BAA100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79A4A-ED49-4207-A10D-2F21C0838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8" name="Google Shape;305;p48">
            <a:extLst>
              <a:ext uri="{FF2B5EF4-FFF2-40B4-BE49-F238E27FC236}">
                <a16:creationId xmlns:a16="http://schemas.microsoft.com/office/drawing/2014/main" id="{177EEAF1-AA08-48FD-BC12-053B3EFD3265}"/>
              </a:ext>
            </a:extLst>
          </p:cNvPr>
          <p:cNvSpPr txBox="1">
            <a:spLocks/>
          </p:cNvSpPr>
          <p:nvPr/>
        </p:nvSpPr>
        <p:spPr>
          <a:xfrm>
            <a:off x="459768" y="745751"/>
            <a:ext cx="8508900" cy="90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9" name="Google Shape;198;p36">
            <a:extLst>
              <a:ext uri="{FF2B5EF4-FFF2-40B4-BE49-F238E27FC236}">
                <a16:creationId xmlns:a16="http://schemas.microsoft.com/office/drawing/2014/main" id="{5A827C5A-3D66-4230-8823-8C2D1AE07A25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patterns against Invasive Attacks</a:t>
            </a:r>
          </a:p>
        </p:txBody>
      </p:sp>
      <p:sp>
        <p:nvSpPr>
          <p:cNvPr id="10" name="Google Shape;322;p51">
            <a:extLst>
              <a:ext uri="{FF2B5EF4-FFF2-40B4-BE49-F238E27FC236}">
                <a16:creationId xmlns:a16="http://schemas.microsoft.com/office/drawing/2014/main" id="{9FE9A0B3-DEEC-4DA2-8EDB-F2D2C786B6E4}"/>
              </a:ext>
            </a:extLst>
          </p:cNvPr>
          <p:cNvSpPr txBox="1">
            <a:spLocks/>
          </p:cNvSpPr>
          <p:nvPr/>
        </p:nvSpPr>
        <p:spPr>
          <a:xfrm>
            <a:off x="311162" y="1484041"/>
            <a:ext cx="8516826" cy="5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349250">
              <a:buClr>
                <a:schemeClr val="dk1"/>
              </a:buClr>
              <a:buSzPts val="1900"/>
              <a:buChar char="❖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Return parameter</a:t>
            </a:r>
          </a:p>
          <a:p>
            <a:pPr lvl="0" indent="-349250">
              <a:buClr>
                <a:schemeClr val="dk1"/>
              </a:buClr>
              <a:buSzPts val="1900"/>
              <a:buChar char="❖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Branch Handling</a:t>
            </a:r>
          </a:p>
          <a:p>
            <a:pPr indent="-349250">
              <a:buClr>
                <a:schemeClr val="dk1"/>
              </a:buClr>
              <a:buSzPts val="1900"/>
              <a:buFont typeface="Arial"/>
              <a:buChar char="❖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Loop</a:t>
            </a:r>
          </a:p>
          <a:p>
            <a:pPr marL="0" indent="0"/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27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8A78F1-481E-4153-85F8-757027F4E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34745"/>
              </p:ext>
            </p:extLst>
          </p:nvPr>
        </p:nvGraphicFramePr>
        <p:xfrm>
          <a:off x="2242873" y="2141846"/>
          <a:ext cx="4048653" cy="32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873">
                  <a:extLst>
                    <a:ext uri="{9D8B030D-6E8A-4147-A177-3AD203B41FA5}">
                      <a16:colId xmlns:a16="http://schemas.microsoft.com/office/drawing/2014/main" val="3213800792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58040378"/>
                    </a:ext>
                  </a:extLst>
                </a:gridCol>
              </a:tblGrid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O0, O1, O2, O3, Os, Oz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465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8CD72-8EAF-456F-A807-6E6B38F163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765B0-234F-4B61-9D94-FD30815CA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Google Shape;322;p51">
            <a:extLst>
              <a:ext uri="{FF2B5EF4-FFF2-40B4-BE49-F238E27FC236}">
                <a16:creationId xmlns:a16="http://schemas.microsoft.com/office/drawing/2014/main" id="{01F733DC-7549-441C-A786-ED51AD67783D}"/>
              </a:ext>
            </a:extLst>
          </p:cNvPr>
          <p:cNvSpPr txBox="1">
            <a:spLocks/>
          </p:cNvSpPr>
          <p:nvPr/>
        </p:nvSpPr>
        <p:spPr>
          <a:xfrm>
            <a:off x="311162" y="1484041"/>
            <a:ext cx="8516826" cy="5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42900">
              <a:lnSpc>
                <a:spcPct val="115000"/>
              </a:lnSpc>
              <a:buSzPts val="1800"/>
              <a:buFont typeface="Times New Roman"/>
              <a:buChar char="❖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 algorithm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for the performance evaluation</a:t>
            </a:r>
          </a:p>
          <a:p>
            <a:pPr marL="114300" indent="0">
              <a:lnSpc>
                <a:spcPct val="115000"/>
              </a:lnSpc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114300" indent="0">
              <a:lnSpc>
                <a:spcPct val="115000"/>
              </a:lnSpc>
              <a:buSzPts val="1800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lnSpc>
                <a:spcPct val="115000"/>
              </a:lnSpc>
              <a:buSzPts val="1800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15000"/>
              </a:lnSpc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Evaluation is done based on</a:t>
            </a:r>
          </a:p>
          <a:p>
            <a:pPr lvl="1" indent="-342900">
              <a:lnSpc>
                <a:spcPct val="115000"/>
              </a:lnSpc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Cycles</a:t>
            </a:r>
          </a:p>
          <a:p>
            <a:pPr lvl="1" indent="-342900">
              <a:lnSpc>
                <a:spcPct val="115000"/>
              </a:lnSpc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NVM Size</a:t>
            </a:r>
          </a:p>
          <a:p>
            <a:pPr lvl="1" indent="-342900">
              <a:lnSpc>
                <a:spcPct val="115000"/>
              </a:lnSpc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/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24" name="Picture 4" descr="Arm GCC Cortex M4/M7/A53 — SensiML Documentation">
            <a:extLst>
              <a:ext uri="{FF2B5EF4-FFF2-40B4-BE49-F238E27FC236}">
                <a16:creationId xmlns:a16="http://schemas.microsoft.com/office/drawing/2014/main" id="{F4E43800-685B-40D6-A260-0A55279F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72" y="3212545"/>
            <a:ext cx="949673" cy="6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ust 1.58.0 - YouTube">
            <a:extLst>
              <a:ext uri="{FF2B5EF4-FFF2-40B4-BE49-F238E27FC236}">
                <a16:creationId xmlns:a16="http://schemas.microsoft.com/office/drawing/2014/main" id="{DF3DD733-5B94-4CF8-9260-87D941DE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63" y="3274085"/>
            <a:ext cx="754863" cy="4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98;p36">
            <a:extLst>
              <a:ext uri="{FF2B5EF4-FFF2-40B4-BE49-F238E27FC236}">
                <a16:creationId xmlns:a16="http://schemas.microsoft.com/office/drawing/2014/main" id="{C7EB0A3E-919F-4B63-A66D-A37A39B43383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4753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21CCF-5BC7-4E40-91F0-45F24BF1E4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F6E9FE1-F21D-4011-AC9F-C201F866C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677117"/>
              </p:ext>
            </p:extLst>
          </p:nvPr>
        </p:nvGraphicFramePr>
        <p:xfrm>
          <a:off x="441960" y="1501673"/>
          <a:ext cx="4042296" cy="285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72F7C-9B61-4693-9F31-77AC44D87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1758C3-5033-472E-9BC4-2B1041EF1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166482"/>
              </p:ext>
            </p:extLst>
          </p:nvPr>
        </p:nvGraphicFramePr>
        <p:xfrm>
          <a:off x="4371351" y="1501673"/>
          <a:ext cx="4569883" cy="280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Google Shape;198;p36">
            <a:extLst>
              <a:ext uri="{FF2B5EF4-FFF2-40B4-BE49-F238E27FC236}">
                <a16:creationId xmlns:a16="http://schemas.microsoft.com/office/drawing/2014/main" id="{F6A41DD6-5652-4D6F-836D-52677209DBBA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Clock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cycles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NVM Size</a:t>
            </a: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02A1B-4613-401F-9D98-965B3A267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154CC81-340F-4BA5-A87B-EB6E948197E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67E6BDF-D202-46D8-96CB-09FB14A2B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671977"/>
              </p:ext>
            </p:extLst>
          </p:nvPr>
        </p:nvGraphicFramePr>
        <p:xfrm>
          <a:off x="319091" y="1388771"/>
          <a:ext cx="8313073" cy="346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6039CF2-366D-4535-8AA4-39E6319BFD61}"/>
              </a:ext>
            </a:extLst>
          </p:cNvPr>
          <p:cNvSpPr/>
          <p:nvPr/>
        </p:nvSpPr>
        <p:spPr>
          <a:xfrm>
            <a:off x="1315335" y="2112259"/>
            <a:ext cx="1768683" cy="186935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DFAC1-313A-4135-9CB8-2F83E18226DF}"/>
              </a:ext>
            </a:extLst>
          </p:cNvPr>
          <p:cNvSpPr/>
          <p:nvPr/>
        </p:nvSpPr>
        <p:spPr>
          <a:xfrm>
            <a:off x="3771993" y="2112259"/>
            <a:ext cx="1863599" cy="186935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CED4D-64A9-4E3A-8B26-921933DC6B86}"/>
              </a:ext>
            </a:extLst>
          </p:cNvPr>
          <p:cNvSpPr/>
          <p:nvPr/>
        </p:nvSpPr>
        <p:spPr>
          <a:xfrm>
            <a:off x="6323567" y="1790300"/>
            <a:ext cx="1863599" cy="219215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oogle Shape;198;p36">
            <a:extLst>
              <a:ext uri="{FF2B5EF4-FFF2-40B4-BE49-F238E27FC236}">
                <a16:creationId xmlns:a16="http://schemas.microsoft.com/office/drawing/2014/main" id="{764899AB-A9DC-40BB-BB03-FB29F0F808BF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Cycles varying with 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Size</a:t>
            </a: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8B6-5930-4B7E-A6F4-F9FCB52759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231E4-0568-4972-BFFA-181F789D2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Google Shape;170;p34">
            <a:extLst>
              <a:ext uri="{FF2B5EF4-FFF2-40B4-BE49-F238E27FC236}">
                <a16:creationId xmlns:a16="http://schemas.microsoft.com/office/drawing/2014/main" id="{F738FF19-5F77-4B22-9AB8-8BBD3A45EE40}"/>
              </a:ext>
            </a:extLst>
          </p:cNvPr>
          <p:cNvSpPr txBox="1">
            <a:spLocks/>
          </p:cNvSpPr>
          <p:nvPr/>
        </p:nvSpPr>
        <p:spPr>
          <a:xfrm>
            <a:off x="311162" y="1335510"/>
            <a:ext cx="8508900" cy="342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42900"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Problem Statement</a:t>
            </a:r>
          </a:p>
          <a:p>
            <a:pPr indent="-342900"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Vulnerabilities</a:t>
            </a:r>
          </a:p>
          <a:p>
            <a:pPr indent="-342900"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</a:p>
          <a:p>
            <a:pPr indent="-342900"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Rust with C</a:t>
            </a:r>
          </a:p>
          <a:p>
            <a:pPr indent="-342900"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C9DB-D172-4E0B-9261-6BA391B2C6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A1FE999-FCC9-42B5-82CB-3C59DC3CC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999543"/>
              </p:ext>
            </p:extLst>
          </p:nvPr>
        </p:nvGraphicFramePr>
        <p:xfrm>
          <a:off x="1624263" y="1491916"/>
          <a:ext cx="6003757" cy="3080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1E18B-C406-4E93-B70A-B94A6E62B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9" name="Google Shape;198;p36">
            <a:extLst>
              <a:ext uri="{FF2B5EF4-FFF2-40B4-BE49-F238E27FC236}">
                <a16:creationId xmlns:a16="http://schemas.microsoft.com/office/drawing/2014/main" id="{D4163E85-C3B2-40BA-8755-9F7CA950E3DE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Usage</a:t>
            </a: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C9DB-D172-4E0B-9261-6BA391B2C6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FBF1A-507E-42C2-A50A-00499DD8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01917"/>
              </p:ext>
            </p:extLst>
          </p:nvPr>
        </p:nvGraphicFramePr>
        <p:xfrm>
          <a:off x="311162" y="1316486"/>
          <a:ext cx="8471292" cy="308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3035619103"/>
                    </a:ext>
                  </a:extLst>
                </a:gridCol>
                <a:gridCol w="926431">
                  <a:extLst>
                    <a:ext uri="{9D8B030D-6E8A-4147-A177-3AD203B41FA5}">
                      <a16:colId xmlns:a16="http://schemas.microsoft.com/office/drawing/2014/main" val="2043619420"/>
                    </a:ext>
                  </a:extLst>
                </a:gridCol>
                <a:gridCol w="998622">
                  <a:extLst>
                    <a:ext uri="{9D8B030D-6E8A-4147-A177-3AD203B41FA5}">
                      <a16:colId xmlns:a16="http://schemas.microsoft.com/office/drawing/2014/main" val="1615766060"/>
                    </a:ext>
                  </a:extLst>
                </a:gridCol>
                <a:gridCol w="1035683">
                  <a:extLst>
                    <a:ext uri="{9D8B030D-6E8A-4147-A177-3AD203B41FA5}">
                      <a16:colId xmlns:a16="http://schemas.microsoft.com/office/drawing/2014/main" val="2750150044"/>
                    </a:ext>
                  </a:extLst>
                </a:gridCol>
                <a:gridCol w="620386">
                  <a:extLst>
                    <a:ext uri="{9D8B030D-6E8A-4147-A177-3AD203B41FA5}">
                      <a16:colId xmlns:a16="http://schemas.microsoft.com/office/drawing/2014/main" val="3841520726"/>
                    </a:ext>
                  </a:extLst>
                </a:gridCol>
                <a:gridCol w="1265503">
                  <a:extLst>
                    <a:ext uri="{9D8B030D-6E8A-4147-A177-3AD203B41FA5}">
                      <a16:colId xmlns:a16="http://schemas.microsoft.com/office/drawing/2014/main" val="2891734155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8844239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49119710"/>
                    </a:ext>
                  </a:extLst>
                </a:gridCol>
                <a:gridCol w="987194">
                  <a:extLst>
                    <a:ext uri="{9D8B030D-6E8A-4147-A177-3AD203B41FA5}">
                      <a16:colId xmlns:a16="http://schemas.microsoft.com/office/drawing/2014/main" val="3307130242"/>
                    </a:ext>
                  </a:extLst>
                </a:gridCol>
              </a:tblGrid>
              <a:tr h="7703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Security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Usability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1498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Software</a:t>
                      </a:r>
                    </a:p>
                    <a:p>
                      <a:r>
                        <a:rPr lang="de-DE" sz="1400" dirty="0"/>
                        <a:t>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Hardware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Execution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NVM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RAM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Inter-portability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Embedded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40238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r>
                        <a:rPr lang="de-DE" b="1" dirty="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48735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r>
                        <a:rPr lang="de-DE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6909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B1ED0-36E6-488E-96B9-B1177EA4BB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8" name="Google Shape;198;p36">
            <a:extLst>
              <a:ext uri="{FF2B5EF4-FFF2-40B4-BE49-F238E27FC236}">
                <a16:creationId xmlns:a16="http://schemas.microsoft.com/office/drawing/2014/main" id="{DFF7C72C-5216-4000-8302-D12C653B2353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55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EA937-2CD0-4CF4-8ED3-FCF05A2618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3F6E9-7A46-4F6B-8644-4DAF317134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ADAD812-0914-4FB8-B561-218AE9296931}"/>
              </a:ext>
            </a:extLst>
          </p:cNvPr>
          <p:cNvSpPr/>
          <p:nvPr/>
        </p:nvSpPr>
        <p:spPr>
          <a:xfrm>
            <a:off x="2597441" y="1635376"/>
            <a:ext cx="3949117" cy="2273416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23C8E-12BA-4CB6-A8B8-A995A35931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96534" y="1978179"/>
            <a:ext cx="350931" cy="350931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C05A79AC-2578-46D6-99F2-1F30904A5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150919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0EE8A8-8FE3-4838-9D05-DF9AB1989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856" y="3420808"/>
            <a:ext cx="767276" cy="76727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CB926C-6062-4158-9FD2-FB74EF344E64}"/>
              </a:ext>
            </a:extLst>
          </p:cNvPr>
          <p:cNvSpPr/>
          <p:nvPr/>
        </p:nvSpPr>
        <p:spPr>
          <a:xfrm>
            <a:off x="6379170" y="3626022"/>
            <a:ext cx="576572" cy="56206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E6E42468-0F4D-4D81-BD0B-4DF2233CA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2046" y="3677713"/>
            <a:ext cx="458680" cy="4586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90861E-7BF0-473F-ADC3-9953CE6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649" y="3326782"/>
            <a:ext cx="350931" cy="3509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734773-4C57-4322-B681-AF82C9634D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35520" y="3326782"/>
            <a:ext cx="350931" cy="3509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FCA7E1-9621-42CB-B2F0-FDAF22E4ABA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8037" y="2308553"/>
            <a:ext cx="1014879" cy="1014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3D2186-7B22-4ED3-8E35-A9F8AC8E9A1B}"/>
              </a:ext>
            </a:extLst>
          </p:cNvPr>
          <p:cNvSpPr txBox="1"/>
          <p:nvPr/>
        </p:nvSpPr>
        <p:spPr>
          <a:xfrm>
            <a:off x="1992948" y="420320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9A03D3-9CEB-4BC6-8E17-3EB07F15E7A6}"/>
              </a:ext>
            </a:extLst>
          </p:cNvPr>
          <p:cNvSpPr txBox="1"/>
          <p:nvPr/>
        </p:nvSpPr>
        <p:spPr>
          <a:xfrm>
            <a:off x="4800145" y="158872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E898AB-79E6-4780-BE1D-2A2EBE9EC6A2}"/>
              </a:ext>
            </a:extLst>
          </p:cNvPr>
          <p:cNvSpPr txBox="1"/>
          <p:nvPr/>
        </p:nvSpPr>
        <p:spPr>
          <a:xfrm>
            <a:off x="6228698" y="420320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</p:txBody>
      </p:sp>
      <p:sp>
        <p:nvSpPr>
          <p:cNvPr id="21" name="Google Shape;198;p36">
            <a:extLst>
              <a:ext uri="{FF2B5EF4-FFF2-40B4-BE49-F238E27FC236}">
                <a16:creationId xmlns:a16="http://schemas.microsoft.com/office/drawing/2014/main" id="{11F09E06-34EF-4D9C-AF07-6D4BCDDD6E5B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66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30687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Analysis of Oz optimization level</a:t>
            </a: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Dynamic memory allocation and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run-time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checks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Using Rust for multi-threaded programming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4A34-388B-468D-A58B-85404918EF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CF950-7C01-4499-9E64-E9B289A990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Google Shape;198;p36">
            <a:extLst>
              <a:ext uri="{FF2B5EF4-FFF2-40B4-BE49-F238E27FC236}">
                <a16:creationId xmlns:a16="http://schemas.microsoft.com/office/drawing/2014/main" id="{85C2F3C1-2454-477D-B459-C178F8DF733C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>
            <a:spLocks noGrp="1"/>
          </p:cNvSpPr>
          <p:nvPr>
            <p:ph type="pic" idx="2"/>
          </p:nvPr>
        </p:nvSpPr>
        <p:spPr>
          <a:xfrm>
            <a:off x="319090" y="1390650"/>
            <a:ext cx="8507844" cy="23256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>
              <a:lnSpc>
                <a:spcPct val="150000"/>
              </a:lnSpc>
              <a:buSzPts val="1600"/>
            </a:pPr>
            <a:r>
              <a:rPr lang="e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[1]	“The Heartbleed Bug”, 	</a:t>
            </a:r>
            <a:r>
              <a:rPr lang="en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https://heartbleed.com/#:~:text=The%20Heartbleed%20Bug%20is%20a,used%20to%</a:t>
            </a:r>
            <a:r>
              <a:rPr lang="e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[2]	“</a:t>
            </a:r>
            <a:r>
              <a:rPr lang="de-DE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Buffer Overread“ </a:t>
            </a:r>
            <a:r>
              <a:rPr lang="de-DE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https://www.vox.com/2014/6/19/18076318/heartbleed</a:t>
            </a:r>
            <a:endParaRPr lang="de-DE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4300" lvl="0">
              <a:lnSpc>
                <a:spcPct val="150000"/>
              </a:lnSpc>
              <a:buSzPts val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‘The Rust Programming Language’. [Online]. Available: 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https://doc.rustlang.org/book/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>
              <a:lnSpc>
                <a:spcPct val="150000"/>
              </a:lnSpc>
              <a:buSzPts val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[Accessed: 17-Feb-2016].</a:t>
            </a: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26C7C-F4C9-4BEE-BF3A-DA6F0811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802D-38AF-440F-997C-5B0DF309E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8" name="Google Shape;198;p36">
            <a:extLst>
              <a:ext uri="{FF2B5EF4-FFF2-40B4-BE49-F238E27FC236}">
                <a16:creationId xmlns:a16="http://schemas.microsoft.com/office/drawing/2014/main" id="{291B28E6-E95A-41D6-8C70-478B1F244A05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959" y="933567"/>
            <a:ext cx="3692082" cy="39214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CDB9C-1EE0-4E73-A4C3-5F3088D076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78FD02C-1653-4480-A6F2-FCD0AF3651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srgbClr val="0065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29.04.2022 | Ankita Kumari | Technical University Munich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0065B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98;p36">
            <a:extLst>
              <a:ext uri="{FF2B5EF4-FFF2-40B4-BE49-F238E27FC236}">
                <a16:creationId xmlns:a16="http://schemas.microsoft.com/office/drawing/2014/main" id="{BA224A31-7251-424C-A1C9-85B6A91D1D49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de-DE" sz="3000" dirty="0">
                <a:solidFill>
                  <a:srgbClr val="0065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lang="en-US" sz="3000" dirty="0">
              <a:solidFill>
                <a:srgbClr val="0065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463754" y="3886157"/>
            <a:ext cx="2587568" cy="4039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SzPts val="1800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Heartbleed Vulnerability [1]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8B6-5930-4B7E-A6F4-F9FCB52759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231E4-0568-4972-BFFA-181F789D2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Google Shape;158;p32">
            <a:extLst>
              <a:ext uri="{FF2B5EF4-FFF2-40B4-BE49-F238E27FC236}">
                <a16:creationId xmlns:a16="http://schemas.microsoft.com/office/drawing/2014/main" id="{1D40BA87-E2EC-4B8A-A6A4-C40B911A57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79" y="1954774"/>
            <a:ext cx="1526248" cy="175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eartbleed_bad">
            <a:extLst>
              <a:ext uri="{FF2B5EF4-FFF2-40B4-BE49-F238E27FC236}">
                <a16:creationId xmlns:a16="http://schemas.microsoft.com/office/drawing/2014/main" id="{E422E1C0-E164-49F2-AFA7-0F5B3FCE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02" y="1842721"/>
            <a:ext cx="3361423" cy="17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568B4-C7A5-494F-ADCC-C1A47301E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089" y="1996153"/>
            <a:ext cx="1428750" cy="1428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BDA38-D1A8-423F-B93F-251D3E14E6AA}"/>
              </a:ext>
            </a:extLst>
          </p:cNvPr>
          <p:cNvSpPr/>
          <p:nvPr/>
        </p:nvSpPr>
        <p:spPr>
          <a:xfrm>
            <a:off x="5958648" y="3854459"/>
            <a:ext cx="224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Buffer overread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EDF9-57CA-4E14-B573-24275DBAB9DF}"/>
              </a:ext>
            </a:extLst>
          </p:cNvPr>
          <p:cNvSpPr txBox="1"/>
          <p:nvPr/>
        </p:nvSpPr>
        <p:spPr>
          <a:xfrm flipH="1">
            <a:off x="3185353" y="3886157"/>
            <a:ext cx="2164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for Embedded Systems </a:t>
            </a:r>
          </a:p>
        </p:txBody>
      </p:sp>
      <p:pic>
        <p:nvPicPr>
          <p:cNvPr id="13" name="Graphic 12" descr="Devil face with no fill">
            <a:extLst>
              <a:ext uri="{FF2B5EF4-FFF2-40B4-BE49-F238E27FC236}">
                <a16:creationId xmlns:a16="http://schemas.microsoft.com/office/drawing/2014/main" id="{4386C4B5-09E2-47E0-966F-BAD8DB563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2587" y="2355651"/>
            <a:ext cx="709753" cy="7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1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9100" y="1316356"/>
            <a:ext cx="8508900" cy="1601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Defense mechanism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Address Space Layout Randomisation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Secure Coding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Performance overhead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FCE1D-8799-40B1-8A16-047C731B4C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08D828-CA70-45F6-BDBD-BBF64353D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D141A-34AB-4268-8981-A4793DC1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71" y="1185103"/>
            <a:ext cx="1700131" cy="1700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946B6-C20A-4CD3-8FF2-2BF6F350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83" y="3437110"/>
            <a:ext cx="1678316" cy="6307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10E88F-8A4A-45F4-B0C1-3C8C4A19C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89" y="3026978"/>
            <a:ext cx="680581" cy="1244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597B78-B0B8-46D5-B6C5-8C78805256F4}"/>
              </a:ext>
            </a:extLst>
          </p:cNvPr>
          <p:cNvSpPr txBox="1"/>
          <p:nvPr/>
        </p:nvSpPr>
        <p:spPr>
          <a:xfrm>
            <a:off x="1514753" y="3382016"/>
            <a:ext cx="3057247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Garbage Collector</a:t>
            </a:r>
          </a:p>
          <a:p>
            <a:pPr marL="457200" lvl="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Does not port to assembly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473-D93C-494B-8805-BD6A4D2B5A8D}"/>
              </a:ext>
            </a:extLst>
          </p:cNvPr>
          <p:cNvSpPr txBox="1"/>
          <p:nvPr/>
        </p:nvSpPr>
        <p:spPr>
          <a:xfrm>
            <a:off x="6509736" y="3382016"/>
            <a:ext cx="2390398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cross-compiling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319091" y="1323562"/>
            <a:ext cx="8508900" cy="34236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[3] </a:t>
            </a:r>
          </a:p>
          <a:p>
            <a:pPr marL="571500" lvl="1" indent="0">
              <a:lnSpc>
                <a:spcPct val="150000"/>
              </a:lnSpc>
              <a:buSzPts val="1800"/>
              <a:buNone/>
            </a:pP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>
              <a:lnSpc>
                <a:spcPct val="150000"/>
              </a:lnSpc>
              <a:buSzPts val="1800"/>
              <a:buNone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>
              <a:lnSpc>
                <a:spcPct val="150000"/>
              </a:lnSpc>
              <a:buSzPts val="1800"/>
              <a:buNone/>
            </a:pP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claims of </a:t>
            </a: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</a:t>
            </a:r>
            <a:r>
              <a:rPr lang="de-DE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Embedded Systems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Secur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ity provided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Rust</a:t>
            </a:r>
          </a:p>
          <a:p>
            <a:pPr lvl="1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Performance of Rust compare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to C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ompatib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ity of Rust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(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3428-C9DB-451D-9A33-87527F11FD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EC72-E36B-4434-928C-6F2E1F1E2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6135595-911A-48AC-B92A-C951FE97F1BB}"/>
              </a:ext>
            </a:extLst>
          </p:cNvPr>
          <p:cNvSpPr/>
          <p:nvPr/>
        </p:nvSpPr>
        <p:spPr>
          <a:xfrm>
            <a:off x="2229333" y="1382550"/>
            <a:ext cx="1688926" cy="1592594"/>
          </a:xfrm>
          <a:prstGeom prst="flowChartConnector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A4DD773-AC98-437B-87AC-7202E96115BA}"/>
              </a:ext>
            </a:extLst>
          </p:cNvPr>
          <p:cNvSpPr/>
          <p:nvPr/>
        </p:nvSpPr>
        <p:spPr>
          <a:xfrm>
            <a:off x="3260579" y="1397790"/>
            <a:ext cx="1688926" cy="1592594"/>
          </a:xfrm>
          <a:prstGeom prst="flowChartConnector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15870C-7107-462E-B172-B025EB673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16" y="2002678"/>
            <a:ext cx="505690" cy="5056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5D1898-36FE-4551-B307-D4EA1FD0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467" y="1936012"/>
            <a:ext cx="549228" cy="549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822BC5-19DA-4ED2-9C7B-02A8740B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53" y="1969238"/>
            <a:ext cx="307979" cy="56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88E8E7-1B9F-4F26-B909-B6817322B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259" y="2648694"/>
            <a:ext cx="486282" cy="182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10252B-71B6-403F-94B7-C33874FBF5A5}"/>
              </a:ext>
            </a:extLst>
          </p:cNvPr>
          <p:cNvSpPr txBox="1"/>
          <p:nvPr/>
        </p:nvSpPr>
        <p:spPr>
          <a:xfrm>
            <a:off x="2400329" y="1535902"/>
            <a:ext cx="114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control</a:t>
            </a:r>
          </a:p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7BAE1-7E75-4712-8811-C797E42FD68E}"/>
              </a:ext>
            </a:extLst>
          </p:cNvPr>
          <p:cNvSpPr txBox="1"/>
          <p:nvPr/>
        </p:nvSpPr>
        <p:spPr>
          <a:xfrm>
            <a:off x="3769848" y="1511181"/>
            <a:ext cx="1142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</a:t>
            </a:r>
          </a:p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17550" y="1282163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for embedded programming: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Produces predictable assembly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No garbage collection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Rust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" name="Google Shape;178;p35"/>
          <p:cNvGrpSpPr/>
          <p:nvPr/>
        </p:nvGrpSpPr>
        <p:grpSpPr>
          <a:xfrm>
            <a:off x="826216" y="3448919"/>
            <a:ext cx="7155201" cy="275872"/>
            <a:chOff x="630730" y="931175"/>
            <a:chExt cx="7049459" cy="629700"/>
          </a:xfrm>
        </p:grpSpPr>
        <p:sp>
          <p:nvSpPr>
            <p:cNvPr id="179" name="Google Shape;179;p35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bg2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endParaRPr>
            </a:p>
          </p:txBody>
        </p:sp>
        <p:sp>
          <p:nvSpPr>
            <p:cNvPr id="181" name="Google Shape;181;p35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C93E0C-EE45-41F3-99D7-DE6E6A84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40586"/>
              </p:ext>
            </p:extLst>
          </p:nvPr>
        </p:nvGraphicFramePr>
        <p:xfrm>
          <a:off x="826216" y="3284153"/>
          <a:ext cx="7155201" cy="10812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6320">
                  <a:extLst>
                    <a:ext uri="{9D8B030D-6E8A-4147-A177-3AD203B41FA5}">
                      <a16:colId xmlns:a16="http://schemas.microsoft.com/office/drawing/2014/main" val="2802743067"/>
                    </a:ext>
                  </a:extLst>
                </a:gridCol>
                <a:gridCol w="5478881">
                  <a:extLst>
                    <a:ext uri="{9D8B030D-6E8A-4147-A177-3AD203B41FA5}">
                      <a16:colId xmlns:a16="http://schemas.microsoft.com/office/drawing/2014/main" val="2753561195"/>
                    </a:ext>
                  </a:extLst>
                </a:gridCol>
              </a:tblGrid>
              <a:tr h="354576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Ownership</a:t>
                      </a:r>
                      <a:endParaRPr lang="de-D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Every value in Rust has a single owner at a given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1086907"/>
                  </a:ext>
                </a:extLst>
              </a:tr>
              <a:tr h="341451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Borrowing</a:t>
                      </a:r>
                      <a:endParaRPr lang="de-DE" sz="1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Used to pass the reference but keep the ownership</a:t>
                      </a:r>
                      <a:endParaRPr lang="de-D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17380298"/>
                  </a:ext>
                </a:extLst>
              </a:tr>
              <a:tr h="385214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Mutability</a:t>
                      </a:r>
                      <a:endParaRPr lang="de-DE" sz="1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Immutable by default. Makes sharing of data easier. Prevents overwriting</a:t>
                      </a:r>
                      <a:endParaRPr lang="de-D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1795679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36275-3FB9-4C88-8D77-FC23F587E07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5D281-AE42-465C-ABA8-053E5F7B8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D1E63-FB69-4F2D-9684-F948538ED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60" y="1465144"/>
            <a:ext cx="1378147" cy="1378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7151C9-9944-4FB9-AC47-153B3F19EFC0}"/>
              </a:ext>
            </a:extLst>
          </p:cNvPr>
          <p:cNvSpPr/>
          <p:nvPr/>
        </p:nvSpPr>
        <p:spPr>
          <a:xfrm>
            <a:off x="6435307" y="1797025"/>
            <a:ext cx="16273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</a:p>
          <a:p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3560812" y="1562734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614184" y="2462435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1790516" y="2462435"/>
            <a:ext cx="1408712" cy="385413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2494872" y="3290373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Buffer Over</a:t>
            </a: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</a:t>
            </a: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2494872" y="2912165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6726052" y="336863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4541520" y="336213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Non-Invasive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Google Shape;216;p37"/>
          <p:cNvCxnSpPr>
            <a:stCxn id="209" idx="2"/>
            <a:endCxn id="210" idx="0"/>
          </p:cNvCxnSpPr>
          <p:nvPr/>
        </p:nvCxnSpPr>
        <p:spPr>
          <a:xfrm rot="16200000" flipH="1">
            <a:off x="5127948" y="1207148"/>
            <a:ext cx="457201" cy="20533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7"/>
          <p:cNvCxnSpPr>
            <a:cxnSpLocks/>
            <a:stCxn id="211" idx="0"/>
            <a:endCxn id="209" idx="2"/>
          </p:cNvCxnSpPr>
          <p:nvPr/>
        </p:nvCxnSpPr>
        <p:spPr>
          <a:xfrm rot="5400000" flipH="1" flipV="1">
            <a:off x="3183767" y="1316340"/>
            <a:ext cx="457201" cy="18349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7"/>
          <p:cNvCxnSpPr>
            <a:cxnSpLocks/>
          </p:cNvCxnSpPr>
          <p:nvPr/>
        </p:nvCxnSpPr>
        <p:spPr>
          <a:xfrm rot="16200000" flipH="1">
            <a:off x="6660541" y="2627625"/>
            <a:ext cx="440841" cy="995455"/>
          </a:xfrm>
          <a:prstGeom prst="bentConnector3">
            <a:avLst>
              <a:gd name="adj1" fmla="val 5172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E649B825-C801-4A8A-9894-A4AA058CBA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624E-A34D-46B7-887C-0978FE0498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774934" y="4877846"/>
            <a:ext cx="205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0" name="Google Shape;209;p37">
            <a:extLst>
              <a:ext uri="{FF2B5EF4-FFF2-40B4-BE49-F238E27FC236}">
                <a16:creationId xmlns:a16="http://schemas.microsoft.com/office/drawing/2014/main" id="{5278C382-5AF5-4CB9-984B-30E508D432D9}"/>
              </a:ext>
            </a:extLst>
          </p:cNvPr>
          <p:cNvSpPr/>
          <p:nvPr/>
        </p:nvSpPr>
        <p:spPr>
          <a:xfrm>
            <a:off x="3560812" y="156273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210;p37">
            <a:extLst>
              <a:ext uri="{FF2B5EF4-FFF2-40B4-BE49-F238E27FC236}">
                <a16:creationId xmlns:a16="http://schemas.microsoft.com/office/drawing/2014/main" id="{70B32A63-9EF3-47C8-BC42-DE38A6056C7D}"/>
              </a:ext>
            </a:extLst>
          </p:cNvPr>
          <p:cNvSpPr/>
          <p:nvPr/>
        </p:nvSpPr>
        <p:spPr>
          <a:xfrm>
            <a:off x="5614184" y="246243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211;p37">
            <a:extLst>
              <a:ext uri="{FF2B5EF4-FFF2-40B4-BE49-F238E27FC236}">
                <a16:creationId xmlns:a16="http://schemas.microsoft.com/office/drawing/2014/main" id="{87DA58D1-5FF0-41E8-8620-840D30E4E938}"/>
              </a:ext>
            </a:extLst>
          </p:cNvPr>
          <p:cNvSpPr/>
          <p:nvPr/>
        </p:nvSpPr>
        <p:spPr>
          <a:xfrm>
            <a:off x="1790516" y="2462432"/>
            <a:ext cx="1408712" cy="32447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214;p37">
            <a:extLst>
              <a:ext uri="{FF2B5EF4-FFF2-40B4-BE49-F238E27FC236}">
                <a16:creationId xmlns:a16="http://schemas.microsoft.com/office/drawing/2014/main" id="{4D6A9CB4-9134-4E05-8EE3-16737140FE15}"/>
              </a:ext>
            </a:extLst>
          </p:cNvPr>
          <p:cNvSpPr/>
          <p:nvPr/>
        </p:nvSpPr>
        <p:spPr>
          <a:xfrm>
            <a:off x="6726052" y="336863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213;p37">
            <a:extLst>
              <a:ext uri="{FF2B5EF4-FFF2-40B4-BE49-F238E27FC236}">
                <a16:creationId xmlns:a16="http://schemas.microsoft.com/office/drawing/2014/main" id="{8B6B7055-AD2A-4674-8A6B-3820B54BA67E}"/>
              </a:ext>
            </a:extLst>
          </p:cNvPr>
          <p:cNvSpPr/>
          <p:nvPr/>
        </p:nvSpPr>
        <p:spPr>
          <a:xfrm>
            <a:off x="2527406" y="3677734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after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213;p37">
            <a:extLst>
              <a:ext uri="{FF2B5EF4-FFF2-40B4-BE49-F238E27FC236}">
                <a16:creationId xmlns:a16="http://schemas.microsoft.com/office/drawing/2014/main" id="{2B73B95A-B4A3-44C2-9B0B-C65133BCD83B}"/>
              </a:ext>
            </a:extLst>
          </p:cNvPr>
          <p:cNvSpPr/>
          <p:nvPr/>
        </p:nvSpPr>
        <p:spPr>
          <a:xfrm>
            <a:off x="5259636" y="3873762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Side-Channel Attacks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213;p37">
            <a:extLst>
              <a:ext uri="{FF2B5EF4-FFF2-40B4-BE49-F238E27FC236}">
                <a16:creationId xmlns:a16="http://schemas.microsoft.com/office/drawing/2014/main" id="{4EEFF44F-C9CE-42BE-BEBB-B41AE2D55DB5}"/>
              </a:ext>
            </a:extLst>
          </p:cNvPr>
          <p:cNvSpPr/>
          <p:nvPr/>
        </p:nvSpPr>
        <p:spPr>
          <a:xfrm>
            <a:off x="7481936" y="4217888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Microprobing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213;p37">
            <a:extLst>
              <a:ext uri="{FF2B5EF4-FFF2-40B4-BE49-F238E27FC236}">
                <a16:creationId xmlns:a16="http://schemas.microsoft.com/office/drawing/2014/main" id="{F1D2AD2C-BDF1-4F5D-8D06-030BA8BC028C}"/>
              </a:ext>
            </a:extLst>
          </p:cNvPr>
          <p:cNvSpPr/>
          <p:nvPr/>
        </p:nvSpPr>
        <p:spPr>
          <a:xfrm>
            <a:off x="7462885" y="3865618"/>
            <a:ext cx="1033406" cy="331935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7A9FAF2-3975-45EB-AA83-46DA49A2C4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90514" y="2655141"/>
            <a:ext cx="704356" cy="422991"/>
          </a:xfrm>
          <a:prstGeom prst="curvedConnector3">
            <a:avLst>
              <a:gd name="adj1" fmla="val -3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6C2DEB1-6DBF-4BA2-874D-1911AD13206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07438" y="3011410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A8BC3B2-BE21-4A5A-97A0-A596C8130BA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23050" y="3365284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96E0E4C-CE66-4EFB-BA07-FFB9DE827B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50325" y="3616739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636FDCF-522D-4B47-8711-C2E3F5A18E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50325" y="3952694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213;p37">
            <a:extLst>
              <a:ext uri="{FF2B5EF4-FFF2-40B4-BE49-F238E27FC236}">
                <a16:creationId xmlns:a16="http://schemas.microsoft.com/office/drawing/2014/main" id="{3A64D0E4-E551-4670-9887-76EE9D8C06EA}"/>
              </a:ext>
            </a:extLst>
          </p:cNvPr>
          <p:cNvSpPr/>
          <p:nvPr/>
        </p:nvSpPr>
        <p:spPr>
          <a:xfrm>
            <a:off x="5757260" y="4287823"/>
            <a:ext cx="644720" cy="18113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02B348-00BE-48D6-A0B9-47B9558384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41520" y="3629194"/>
            <a:ext cx="704356" cy="422991"/>
          </a:xfrm>
          <a:prstGeom prst="curvedConnector3">
            <a:avLst>
              <a:gd name="adj1" fmla="val -3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41ACB9F-9BBF-43B2-BB63-718CB32A60D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198468" y="4049587"/>
            <a:ext cx="558791" cy="352364"/>
          </a:xfrm>
          <a:prstGeom prst="curvedConnector3">
            <a:avLst>
              <a:gd name="adj1" fmla="val -4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8B88CA-3415-4E0D-853F-95B8D9B328A5}"/>
              </a:ext>
            </a:extLst>
          </p:cNvPr>
          <p:cNvSpPr/>
          <p:nvPr/>
        </p:nvSpPr>
        <p:spPr>
          <a:xfrm>
            <a:off x="1323535" y="2106963"/>
            <a:ext cx="2494525" cy="21645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oogle Shape;198;p36">
            <a:extLst>
              <a:ext uri="{FF2B5EF4-FFF2-40B4-BE49-F238E27FC236}">
                <a16:creationId xmlns:a16="http://schemas.microsoft.com/office/drawing/2014/main" id="{6FE2FBD7-4338-4B90-98AB-EEE37A5863B6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ulnerabilities in Embedded System</a:t>
            </a:r>
            <a:endParaRPr lang="de-DE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3EFB33B-11FE-45C3-B238-0D7FEF52EE98}"/>
              </a:ext>
            </a:extLst>
          </p:cNvPr>
          <p:cNvCxnSpPr>
            <a:cxnSpLocks/>
          </p:cNvCxnSpPr>
          <p:nvPr/>
        </p:nvCxnSpPr>
        <p:spPr>
          <a:xfrm rot="5400000">
            <a:off x="5618303" y="2597200"/>
            <a:ext cx="457199" cy="107266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4274984" y="2103010"/>
            <a:ext cx="4183797" cy="4939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panics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terminates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832" y="3223709"/>
            <a:ext cx="4920102" cy="8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D353E8-3183-4D85-A9DF-8D07FA15C42F}"/>
              </a:ext>
            </a:extLst>
          </p:cNvPr>
          <p:cNvSpPr/>
          <p:nvPr/>
        </p:nvSpPr>
        <p:spPr>
          <a:xfrm>
            <a:off x="589872" y="2044579"/>
            <a:ext cx="3242313" cy="653984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mut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a: [char; 2] = ['1', '2'];</a:t>
            </a: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b: [char; 3] = ['1', '2', '3'];</a:t>
            </a: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a.copy_from_slice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(&amp;b);</a:t>
            </a:r>
          </a:p>
          <a:p>
            <a:pPr algn="ctr"/>
            <a:endParaRPr lang="de-DE" sz="10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045FFE-BCD3-491B-8892-E6A5F621F15A}"/>
              </a:ext>
            </a:extLst>
          </p:cNvPr>
          <p:cNvSpPr/>
          <p:nvPr/>
        </p:nvSpPr>
        <p:spPr>
          <a:xfrm>
            <a:off x="878354" y="3284020"/>
            <a:ext cx="2333686" cy="76611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lvl="0" indent="457200">
              <a:lnSpc>
                <a:spcPct val="115000"/>
              </a:lnSpc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buffer : [u8;30];</a:t>
            </a:r>
          </a:p>
          <a:p>
            <a:pPr lvl="0" indent="457200">
              <a:lnSpc>
                <a:spcPct val="115000"/>
              </a:lnSpc>
              <a:spcBef>
                <a:spcPts val="300"/>
              </a:spcBef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s: [u8;21];</a:t>
            </a:r>
          </a:p>
          <a:p>
            <a:pPr lvl="0" indent="457200">
              <a:lnSpc>
                <a:spcPct val="115000"/>
              </a:lnSpc>
              <a:spcBef>
                <a:spcPts val="300"/>
              </a:spcBef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buffer = &amp;s;</a:t>
            </a: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C5B2-3BB6-4AC3-9B1F-E2BA03C3C3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2AE11-5595-4F74-B4F3-461226C1A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49944A-3154-4001-8842-68ACFB4DC44D}"/>
              </a:ext>
            </a:extLst>
          </p:cNvPr>
          <p:cNvCxnSpPr/>
          <p:nvPr/>
        </p:nvCxnSpPr>
        <p:spPr>
          <a:xfrm>
            <a:off x="3928984" y="234999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8E8BE-891D-4EB7-941F-C0756084987F}"/>
              </a:ext>
            </a:extLst>
          </p:cNvPr>
          <p:cNvCxnSpPr/>
          <p:nvPr/>
        </p:nvCxnSpPr>
        <p:spPr>
          <a:xfrm>
            <a:off x="3376793" y="3672806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98;p36">
            <a:extLst>
              <a:ext uri="{FF2B5EF4-FFF2-40B4-BE49-F238E27FC236}">
                <a16:creationId xmlns:a16="http://schemas.microsoft.com/office/drawing/2014/main" id="{CFB2415D-85F3-458E-8FC0-A9242CE0EDCD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Attacks - 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Overflow</a:t>
            </a:r>
            <a:endParaRPr lang="de-DE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319100" y="1302375"/>
            <a:ext cx="8673898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endParaRPr lang="de-DE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de-DE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8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payload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buffer </a:t>
            </a:r>
            <a:r>
              <a:rPr lang="de-DE" sz="18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input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additional data copied to the </a:t>
            </a:r>
            <a:r>
              <a:rPr lang="en" sz="18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output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i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i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ayload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upper index of the slice to be copied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panic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trie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access out of bound value from </a:t>
            </a:r>
            <a:r>
              <a:rPr lang="en" sz="1800" i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866575" y="3144800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1"/>
          <p:cNvSpPr/>
          <p:nvPr/>
        </p:nvSpPr>
        <p:spPr>
          <a:xfrm>
            <a:off x="731519" y="2568515"/>
            <a:ext cx="7399021" cy="79041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payload:usize = ((</a:t>
            </a: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input</a:t>
            </a:r>
            <a:r>
              <a:rPr lang="en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[1] as usize) &lt;&lt; 8) + </a:t>
            </a: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input</a:t>
            </a:r>
            <a:r>
              <a:rPr lang="en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[2] as usize;</a:t>
            </a:r>
            <a:endParaRPr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mut </a:t>
            </a: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: [u8;payload+PADDING]; 		//needs constant size of array</a:t>
            </a:r>
            <a:endParaRPr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1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.extend(</a:t>
            </a:r>
            <a:r>
              <a:rPr lang="de-DE" sz="1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input</a:t>
            </a:r>
            <a:r>
              <a:rPr lang="en" sz="1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[3..payload].iter().cloned());  </a:t>
            </a:r>
            <a:r>
              <a:rPr lang="en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//copy of payload string happens here </a:t>
            </a:r>
            <a:endParaRPr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A3E4-8F6D-4AA5-AB1B-6197A95A87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8" name="Google Shape;249;p41">
            <a:extLst>
              <a:ext uri="{FF2B5EF4-FFF2-40B4-BE49-F238E27FC236}">
                <a16:creationId xmlns:a16="http://schemas.microsoft.com/office/drawing/2014/main" id="{E0F8246B-5D32-4E16-9781-7478ABB35CAB}"/>
              </a:ext>
            </a:extLst>
          </p:cNvPr>
          <p:cNvSpPr/>
          <p:nvPr/>
        </p:nvSpPr>
        <p:spPr>
          <a:xfrm>
            <a:off x="731519" y="1540731"/>
            <a:ext cx="3328753" cy="40998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memcpy(output, input, payload);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34EF5-124F-4191-8B0F-B12075A80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9" name="Google Shape;198;p36">
            <a:extLst>
              <a:ext uri="{FF2B5EF4-FFF2-40B4-BE49-F238E27FC236}">
                <a16:creationId xmlns:a16="http://schemas.microsoft.com/office/drawing/2014/main" id="{10BEB3F7-143A-4A24-95AC-D6CE8633ADFD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Heartbleed Vulnerability in Rust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InfineonColors">
    <a:dk1>
      <a:srgbClr val="000000"/>
    </a:dk1>
    <a:lt1>
      <a:srgbClr val="FFFFFF"/>
    </a:lt1>
    <a:dk2>
      <a:srgbClr val="84B6A7"/>
    </a:dk2>
    <a:lt2>
      <a:srgbClr val="E9E6E6"/>
    </a:lt2>
    <a:accent1>
      <a:srgbClr val="E30034"/>
    </a:accent1>
    <a:accent2>
      <a:srgbClr val="928285"/>
    </a:accent2>
    <a:accent3>
      <a:srgbClr val="FFE054"/>
    </a:accent3>
    <a:accent4>
      <a:srgbClr val="AEC067"/>
    </a:accent4>
    <a:accent5>
      <a:srgbClr val="EE813C"/>
    </a:accent5>
    <a:accent6>
      <a:srgbClr val="AB377A"/>
    </a:accent6>
    <a:hlink>
      <a:srgbClr val="1122CC"/>
    </a:hlink>
    <a:folHlink>
      <a:srgbClr val="1122CC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Microsoft Office PowerPoint</Application>
  <PresentationFormat>On-screen Show (16:9)</PresentationFormat>
  <Paragraphs>317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Roboto</vt:lpstr>
      <vt:lpstr>Times New Roman</vt:lpstr>
      <vt:lpstr>Consolas</vt:lpstr>
      <vt:lpstr>Roboto Medium</vt:lpstr>
      <vt:lpstr>Wingdings</vt:lpstr>
      <vt:lpstr>Noto Sans Symbols</vt:lpstr>
      <vt:lpstr>Courier New</vt:lpstr>
      <vt:lpstr>Arial</vt:lpstr>
      <vt:lpstr>Simple Light</vt:lpstr>
      <vt:lpstr>Titel 3</vt:lpstr>
      <vt:lpstr>Inhalt</vt:lpstr>
      <vt:lpstr>Evaluation of Rust for Embedded Systems in terms of Security, Performance, and Usability   Ankita Kumari ge93vep@mytum.de  Advisor: Andreas Finkenzeller  Department of Electrical and Computer Engineering Technical University of Munich </vt:lpstr>
      <vt:lpstr>Contents</vt:lpstr>
      <vt:lpstr>Introduction</vt:lpstr>
      <vt:lpstr>Motivation</vt:lpstr>
      <vt:lpstr>Aim</vt:lpstr>
      <vt:lpstr>Introduction to Rust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Rust language for Embedded System Development in terms of Security, Usability and Performance.   Ankita Kumari ge93vep@tum.de  Department of Electrical and Computer Engineering Technical University of Munich</dc:title>
  <dc:creator>Kumari Ankita (IFAG CSS TI SW SWA)</dc:creator>
  <cp:lastModifiedBy>Kumari Ankita (IFAG CSS ESS D SW A)</cp:lastModifiedBy>
  <cp:revision>210</cp:revision>
  <dcterms:modified xsi:type="dcterms:W3CDTF">2022-04-30T21:39:43Z</dcterms:modified>
</cp:coreProperties>
</file>