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6" r:id="rId3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7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0" r:id="rId30"/>
    <p:sldId id="288" r:id="rId31"/>
    <p:sldId id="282" r:id="rId32"/>
    <p:sldId id="283" r:id="rId33"/>
    <p:sldId id="284" r:id="rId34"/>
    <p:sldId id="285" r:id="rId35"/>
    <p:sldId id="289" r:id="rId36"/>
    <p:sldId id="290" r:id="rId37"/>
    <p:sldId id="291" r:id="rId38"/>
    <p:sldId id="292" r:id="rId39"/>
    <p:sldId id="293" r:id="rId4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Roboto" panose="02000000000000000000" charset="0"/>
      <p:regular r:id="rId46"/>
      <p:bold r:id="rId47"/>
      <p:italic r:id="rId48"/>
      <p:boldItalic r:id="rId49"/>
    </p:embeddedFont>
    <p:embeddedFont>
      <p:font typeface="Roboto Medium" panose="02000000000000000000" charset="0"/>
      <p:regular r:id="rId50"/>
      <p:bold r:id="rId51"/>
      <p:italic r:id="rId52"/>
      <p:boldItalic r:id="rId53"/>
    </p:embeddedFont>
  </p:embeddedFontLst>
  <p:custDataLst>
    <p:tags r:id="rId5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5.fntdata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8.fntdata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CPU Cycles vs Optimization levels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Sheet1!$B$113</c:f>
              <c:strCache>
                <c:ptCount val="1"/>
                <c:pt idx="0">
                  <c:v>Rust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Sheet1!$A$114:$A$119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  <c:pt idx="5">
                  <c:v>Oz</c:v>
                </c:pt>
              </c:strCache>
            </c:strRef>
          </c:cat>
          <c:val>
            <c:numRef>
              <c:f>Sheet1!$B$114:$B$119</c:f>
              <c:numCache>
                <c:formatCode>General</c:formatCode>
                <c:ptCount val="6"/>
                <c:pt idx="0">
                  <c:v>127516</c:v>
                </c:pt>
                <c:pt idx="1">
                  <c:v>45691</c:v>
                </c:pt>
                <c:pt idx="2">
                  <c:v>3338</c:v>
                </c:pt>
                <c:pt idx="3">
                  <c:v>3774</c:v>
                </c:pt>
                <c:pt idx="4">
                  <c:v>6655</c:v>
                </c:pt>
                <c:pt idx="5">
                  <c:v>8534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35-481B-85C9-9951B4CE7D23}"/>
            </c:ext>
          </c:extLst>
        </c:ser>
        <c:ser>
          <c:idx val="1"/>
          <c:order val="1"/>
          <c:tx>
            <c:strRef>
              <c:f>Sheet1!$C$113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Sheet1!$A$114:$A$119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  <c:pt idx="5">
                  <c:v>Oz</c:v>
                </c:pt>
              </c:strCache>
            </c:strRef>
          </c:cat>
          <c:val>
            <c:numRef>
              <c:f>Sheet1!$C$114:$C$119</c:f>
              <c:numCache>
                <c:formatCode>General</c:formatCode>
                <c:ptCount val="6"/>
                <c:pt idx="0">
                  <c:v>15877</c:v>
                </c:pt>
                <c:pt idx="1">
                  <c:v>10562</c:v>
                </c:pt>
                <c:pt idx="2">
                  <c:v>5987</c:v>
                </c:pt>
                <c:pt idx="3">
                  <c:v>5806</c:v>
                </c:pt>
                <c:pt idx="4">
                  <c:v>7071</c:v>
                </c:pt>
                <c:pt idx="5">
                  <c:v>8397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35-481B-85C9-9951B4CE7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6662848"/>
        <c:axId val="1286634096"/>
      </c:lineChart>
      <c:catAx>
        <c:axId val="1276662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Optimisation Levels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6634096"/>
        <c:crosses val="autoZero"/>
        <c:auto val="1"/>
        <c:lblAlgn val="ctr"/>
        <c:lblOffset val="100"/>
        <c:noMultiLvlLbl val="0"/>
      </c:catAx>
      <c:valAx>
        <c:axId val="128663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Number of CPU Cycles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7666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/>
              <a:t> NVM</a:t>
            </a:r>
            <a:r>
              <a:rPr lang="de-DE" sz="1600" b="1" baseline="0"/>
              <a:t> Size in Bytes vs Optimization Levels</a:t>
            </a:r>
            <a:endParaRPr lang="de-DE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Sheet1!$B$124</c:f>
              <c:strCache>
                <c:ptCount val="1"/>
                <c:pt idx="0">
                  <c:v>Rust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Sheet1!$A$125:$A$130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  <c:pt idx="5">
                  <c:v>Oz</c:v>
                </c:pt>
              </c:strCache>
            </c:strRef>
          </c:cat>
          <c:val>
            <c:numRef>
              <c:f>Sheet1!$B$125:$B$130</c:f>
              <c:numCache>
                <c:formatCode>General</c:formatCode>
                <c:ptCount val="6"/>
                <c:pt idx="0">
                  <c:v>5338</c:v>
                </c:pt>
                <c:pt idx="1">
                  <c:v>1806</c:v>
                </c:pt>
                <c:pt idx="2">
                  <c:v>1567</c:v>
                </c:pt>
                <c:pt idx="3">
                  <c:v>1462</c:v>
                </c:pt>
                <c:pt idx="4">
                  <c:v>600</c:v>
                </c:pt>
                <c:pt idx="5">
                  <c:v>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C4-4B6C-9E01-85A17257EE64}"/>
            </c:ext>
          </c:extLst>
        </c:ser>
        <c:ser>
          <c:idx val="1"/>
          <c:order val="1"/>
          <c:tx>
            <c:strRef>
              <c:f>Sheet1!$C$124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Sheet1!$A$125:$A$130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  <c:pt idx="5">
                  <c:v>Oz</c:v>
                </c:pt>
              </c:strCache>
            </c:strRef>
          </c:cat>
          <c:val>
            <c:numRef>
              <c:f>Sheet1!$C$125:$C$130</c:f>
              <c:numCache>
                <c:formatCode>General</c:formatCode>
                <c:ptCount val="6"/>
                <c:pt idx="0">
                  <c:v>1164</c:v>
                </c:pt>
                <c:pt idx="1">
                  <c:v>592</c:v>
                </c:pt>
                <c:pt idx="2">
                  <c:v>1010</c:v>
                </c:pt>
                <c:pt idx="3">
                  <c:v>1464</c:v>
                </c:pt>
                <c:pt idx="4">
                  <c:v>542</c:v>
                </c:pt>
                <c:pt idx="5">
                  <c:v>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C4-4B6C-9E01-85A17257E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5648304"/>
        <c:axId val="1278665328"/>
      </c:lineChart>
      <c:catAx>
        <c:axId val="895648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/>
                  <a:t>Optimization Level</a:t>
                </a:r>
              </a:p>
            </c:rich>
          </c:tx>
          <c:layout>
            <c:manualLayout>
              <c:xMode val="edge"/>
              <c:yMode val="edge"/>
              <c:x val="0.40714429591649881"/>
              <c:y val="0.820750656167978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78665328"/>
        <c:crosses val="autoZero"/>
        <c:auto val="1"/>
        <c:lblAlgn val="ctr"/>
        <c:lblOffset val="100"/>
        <c:noMultiLvlLbl val="0"/>
      </c:catAx>
      <c:valAx>
        <c:axId val="12786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/>
                  <a:t>NVM Size in 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56483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Stack Usage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Sheet1!$H$23</c:f>
              <c:strCache>
                <c:ptCount val="1"/>
                <c:pt idx="0">
                  <c:v>Rust--release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Sheet1!$F$24:$F$29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Oz</c:v>
                </c:pt>
                <c:pt idx="5">
                  <c:v>Os</c:v>
                </c:pt>
              </c:strCache>
            </c:strRef>
          </c:cat>
          <c:val>
            <c:numRef>
              <c:f>Sheet1!$H$24:$H$29</c:f>
              <c:numCache>
                <c:formatCode>General</c:formatCode>
                <c:ptCount val="6"/>
                <c:pt idx="0">
                  <c:v>888</c:v>
                </c:pt>
                <c:pt idx="1">
                  <c:v>400</c:v>
                </c:pt>
                <c:pt idx="2">
                  <c:v>136</c:v>
                </c:pt>
                <c:pt idx="3">
                  <c:v>144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C1-46CA-9A84-99FAF0B752EB}"/>
            </c:ext>
          </c:extLst>
        </c:ser>
        <c:ser>
          <c:idx val="2"/>
          <c:order val="2"/>
          <c:tx>
            <c:strRef>
              <c:f>Sheet1!$I$23</c:f>
              <c:strCache>
                <c:ptCount val="1"/>
                <c:pt idx="0">
                  <c:v>C --release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Sheet1!$F$24:$F$29</c:f>
              <c:strCache>
                <c:ptCount val="6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Oz</c:v>
                </c:pt>
                <c:pt idx="5">
                  <c:v>Os</c:v>
                </c:pt>
              </c:strCache>
            </c:strRef>
          </c:cat>
          <c:val>
            <c:numRef>
              <c:f>Sheet1!$I$24:$I$29</c:f>
              <c:numCache>
                <c:formatCode>General</c:formatCode>
                <c:ptCount val="6"/>
                <c:pt idx="0">
                  <c:v>216</c:v>
                </c:pt>
                <c:pt idx="1">
                  <c:v>128</c:v>
                </c:pt>
                <c:pt idx="2">
                  <c:v>132</c:v>
                </c:pt>
                <c:pt idx="3">
                  <c:v>132</c:v>
                </c:pt>
                <c:pt idx="4">
                  <c:v>112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C1-46CA-9A84-99FAF0B75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8280192"/>
        <c:axId val="148576817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Sheet1!$G$23</c15:sqref>
                        </c15:formulaRef>
                      </c:ext>
                    </c:extLst>
                    <c:strCache>
                      <c:ptCount val="1"/>
                      <c:pt idx="0">
                        <c:v>Rust --debug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Sheet1!$F$24:$F$29</c15:sqref>
                        </c15:formulaRef>
                      </c:ext>
                    </c:extLst>
                    <c:strCache>
                      <c:ptCount val="6"/>
                      <c:pt idx="0">
                        <c:v>O0</c:v>
                      </c:pt>
                      <c:pt idx="1">
                        <c:v>O1</c:v>
                      </c:pt>
                      <c:pt idx="2">
                        <c:v>O2</c:v>
                      </c:pt>
                      <c:pt idx="3">
                        <c:v>O3</c:v>
                      </c:pt>
                      <c:pt idx="4">
                        <c:v>Oz</c:v>
                      </c:pt>
                      <c:pt idx="5">
                        <c:v>Os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Sheet1!$G$24:$G$29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1056</c:v>
                      </c:pt>
                      <c:pt idx="1">
                        <c:v>375</c:v>
                      </c:pt>
                      <c:pt idx="2">
                        <c:v>248</c:v>
                      </c:pt>
                      <c:pt idx="3">
                        <c:v>360</c:v>
                      </c:pt>
                      <c:pt idx="4">
                        <c:v>264</c:v>
                      </c:pt>
                      <c:pt idx="5">
                        <c:v>256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AAC1-46CA-9A84-99FAF0B752EB}"/>
                  </c:ext>
                </c:extLst>
              </c15:ser>
            </c15:filteredLineSeries>
          </c:ext>
        </c:extLst>
      </c:lineChart>
      <c:catAx>
        <c:axId val="147828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85768176"/>
        <c:crosses val="autoZero"/>
        <c:auto val="1"/>
        <c:lblAlgn val="ctr"/>
        <c:lblOffset val="100"/>
        <c:noMultiLvlLbl val="0"/>
      </c:catAx>
      <c:valAx>
        <c:axId val="148576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828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94a051c2c_2_11:notes"/>
          <p:cNvSpPr txBox="1">
            <a:spLocks noGrp="1"/>
          </p:cNvSpPr>
          <p:nvPr>
            <p:ph type="body" idx="1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gd94a051c2c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230aff989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230aff989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230aff98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230aff98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230aff989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230aff989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230aff989_0_1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230aff989_0_1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230aff989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230aff989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230aff989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230aff989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230aff989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230aff989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230aff989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230aff989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230aff989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230aff989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181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230aff989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230aff989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0a4e36a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20a4e36a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230aff989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230aff989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230aff989_0_1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230aff989_0_1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230aff989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230aff989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230aff989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230aff989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230aff989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230aff989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230aff989_0_1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230aff989_0_1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230aff989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230aff989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230aff989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230aff989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230aff989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230aff989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842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20a4e36a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20a4e36a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20a4e36a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20a4e36a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230aff989_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230aff989_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230aff98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230aff98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7d6e32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7d6e32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0a4e36a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20a4e36a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9948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20a4e36a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20a4e36a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274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230aff989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230aff989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230aff989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230aff989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804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230aff989_0_1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230aff989_0_1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64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20a4e36a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20a4e36a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230aff98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230aff98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230aff989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230aff989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20a4e36a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20a4e36a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230aff98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230aff98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230aff989_0_1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230aff989_0_1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774934" y="4854986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1162" y="4854986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r formatfüllend">
  <p:cSld name="Bilder formatfüllend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0" y="1268730"/>
            <a:ext cx="9144000" cy="3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9090" y="745750"/>
            <a:ext cx="850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165202" y="608527"/>
            <a:ext cx="8828544" cy="415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8285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165201" y="1487261"/>
            <a:ext cx="8725514" cy="95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7255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3">
          <p15:clr>
            <a:srgbClr val="FBAE40"/>
          </p15:clr>
        </p15:guide>
        <p15:guide id="2" pos="111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7255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3">
          <p15:clr>
            <a:srgbClr val="FBAE40"/>
          </p15:clr>
        </p15:guide>
        <p15:guide id="2" pos="111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Text">
  <p:cSld name="Inhalt +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165202" y="1249250"/>
            <a:ext cx="8662887" cy="34869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165202" y="633815"/>
            <a:ext cx="8508999" cy="5362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165202" y="524814"/>
            <a:ext cx="4334799" cy="41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2"/>
          </p:nvPr>
        </p:nvSpPr>
        <p:spPr>
          <a:xfrm>
            <a:off x="4647179" y="524814"/>
            <a:ext cx="4180910" cy="41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">
  <p:cSld name="Zwei Inhalte +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165202" y="545689"/>
            <a:ext cx="8508999" cy="53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2"/>
          </p:nvPr>
        </p:nvSpPr>
        <p:spPr>
          <a:xfrm>
            <a:off x="165202" y="1162056"/>
            <a:ext cx="4394606" cy="356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>
            <a:spLocks noGrp="1"/>
          </p:cNvSpPr>
          <p:nvPr>
            <p:ph type="pic" idx="3"/>
          </p:nvPr>
        </p:nvSpPr>
        <p:spPr>
          <a:xfrm>
            <a:off x="4584192" y="1162056"/>
            <a:ext cx="4244400" cy="356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 (Hintergrund)">
  <p:cSld name="Zwei Inhalte + Text (Hintergrund)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12192" y="1168496"/>
            <a:ext cx="9144000" cy="35548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165202" y="548909"/>
            <a:ext cx="8508999" cy="53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165202" y="1168496"/>
            <a:ext cx="4394606" cy="3554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>
            <a:spLocks noGrp="1"/>
          </p:cNvSpPr>
          <p:nvPr>
            <p:ph type="pic" idx="3"/>
          </p:nvPr>
        </p:nvSpPr>
        <p:spPr>
          <a:xfrm>
            <a:off x="4584192" y="1168496"/>
            <a:ext cx="4244400" cy="3554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508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ße Bilder">
  <p:cSld name="große Bil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165202" y="574667"/>
            <a:ext cx="8802787" cy="53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21" name="Google Shape;121;p25"/>
          <p:cNvSpPr>
            <a:spLocks noGrp="1"/>
          </p:cNvSpPr>
          <p:nvPr>
            <p:ph type="pic" idx="2"/>
          </p:nvPr>
        </p:nvSpPr>
        <p:spPr>
          <a:xfrm>
            <a:off x="165202" y="1220012"/>
            <a:ext cx="8802787" cy="347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8027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r formatfüllend">
  <p:cSld name="Bilder formatfüllen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165202" y="595808"/>
            <a:ext cx="8811373" cy="413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165202" y="157759"/>
            <a:ext cx="88113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16">
  <p:cSld name="201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dt" idx="10"/>
          </p:nvPr>
        </p:nvSpPr>
        <p:spPr>
          <a:xfrm>
            <a:off x="457200" y="48400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ftr" idx="11"/>
          </p:nvPr>
        </p:nvSpPr>
        <p:spPr>
          <a:xfrm>
            <a:off x="3124200" y="484000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ldNum" idx="12"/>
          </p:nvPr>
        </p:nvSpPr>
        <p:spPr>
          <a:xfrm>
            <a:off x="6553200" y="48400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774934" y="4854986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1162" y="4854986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320401" y="235745"/>
            <a:ext cx="7699650" cy="26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Associate Professorship of Embedded Systems and Internet of Things</a:t>
            </a:r>
            <a:endParaRPr sz="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Department of Electrical and Computer Engineering</a:t>
            </a:r>
            <a:endParaRPr sz="1100"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University of Munich</a:t>
            </a:r>
            <a:endParaRPr sz="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3" descr="TUM-blau-Jubiläumsbadge-blau-A4-oben.png"/>
          <p:cNvPicPr preferRelativeResize="0"/>
          <p:nvPr/>
        </p:nvPicPr>
        <p:blipFill rotWithShape="1">
          <a:blip r:embed="rId4">
            <a:alphaModFix/>
          </a:blip>
          <a:srcRect l="53868"/>
          <a:stretch/>
        </p:blipFill>
        <p:spPr>
          <a:xfrm>
            <a:off x="8237764" y="0"/>
            <a:ext cx="906235" cy="7203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5538563" y="4854986"/>
            <a:ext cx="849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165202" y="4854986"/>
            <a:ext cx="522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29.04.2022 | Ankita Kumari | Technical University Munich</a:t>
            </a:r>
            <a:endParaRPr/>
          </a:p>
        </p:txBody>
      </p:sp>
      <p:pic>
        <p:nvPicPr>
          <p:cNvPr id="74" name="Google Shape;74;p17" descr="20150416 tum logo blau png final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563279" y="4849218"/>
            <a:ext cx="456264" cy="2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7551021" y="4872536"/>
            <a:ext cx="1108850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Embedded Systems </a:t>
            </a:r>
            <a:endParaRPr sz="1100"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and Internet of Things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93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93vep@mytum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.com/2014/6/19/18076318/heartbleed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.rustlang.org/book/" TargetMode="External"/><Relationship Id="rId4" Type="http://schemas.openxmlformats.org/officeDocument/2006/relationships/hyperlink" Target="https://cwe.mitre.org/top25/archive/2020/2020_cwe_top25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331495" y="927599"/>
            <a:ext cx="8441700" cy="38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of Rust language for Embedded System</a:t>
            </a: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terms of Security, Usability and Performance.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</a:pPr>
            <a:b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Ankita Kumari</a:t>
            </a:r>
            <a:b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ge93ve</a:t>
            </a:r>
            <a:r>
              <a:rPr lang="de-DE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p@mytum.de</a:t>
            </a:r>
            <a:br>
              <a:rPr lang="de-DE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de-DE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de-DE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 </a:t>
            </a:r>
            <a:r>
              <a:rPr lang="de-DE" sz="1400" dirty="0"/>
              <a:t>Andreas Finkenzeller</a:t>
            </a:r>
            <a:br>
              <a:rPr lang="de-DE" sz="1400" dirty="0"/>
            </a:br>
            <a:b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Department of Electrical and Computer Engineering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Technical University of Munich</a:t>
            </a:r>
            <a:b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2300" y="2250275"/>
            <a:ext cx="3742527" cy="24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D3FC6-AFFE-4687-B2B4-A721263FA4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FDA1C-B5DF-4A94-8FC3-D9D73FBD62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4495308" y="1484041"/>
            <a:ext cx="433268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Rust panics. Usually the panic function, terminate the program.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Trying Buffer Overflow Using Rust</a:t>
            </a:r>
            <a:endParaRPr dirty="0"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010" y="2716131"/>
            <a:ext cx="5209130" cy="8180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D353E8-3183-4D85-A9DF-8D07FA15C42F}"/>
              </a:ext>
            </a:extLst>
          </p:cNvPr>
          <p:cNvSpPr/>
          <p:nvPr/>
        </p:nvSpPr>
        <p:spPr>
          <a:xfrm>
            <a:off x="716280" y="1397929"/>
            <a:ext cx="3183194" cy="9555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mut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a: [char; 2] = ['1', '2'];</a:t>
            </a:r>
          </a:p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b: [char; 3] = ['1', '2', '3'];</a:t>
            </a:r>
          </a:p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a.copy_from_slice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(&amp;b);</a:t>
            </a:r>
          </a:p>
          <a:p>
            <a:pPr algn="ctr"/>
            <a:endParaRPr lang="de-DE" sz="10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045FFE-BCD3-491B-8892-E6A5F621F15A}"/>
              </a:ext>
            </a:extLst>
          </p:cNvPr>
          <p:cNvSpPr/>
          <p:nvPr/>
        </p:nvSpPr>
        <p:spPr>
          <a:xfrm>
            <a:off x="716280" y="2716131"/>
            <a:ext cx="2333686" cy="766119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lvl="0" indent="457200">
              <a:lnSpc>
                <a:spcPct val="115000"/>
              </a:lnSpc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buffer : [u8;30];</a:t>
            </a:r>
          </a:p>
          <a:p>
            <a:pPr lvl="0" indent="457200">
              <a:lnSpc>
                <a:spcPct val="115000"/>
              </a:lnSpc>
              <a:spcBef>
                <a:spcPts val="300"/>
              </a:spcBef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s: [u8;21];</a:t>
            </a:r>
          </a:p>
          <a:p>
            <a:pPr algn="ctr"/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C5B2-3BB6-4AC3-9B1F-E2BA03C3C3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2AE11-5595-4F74-B4F3-461226C1AC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</p:txBody>
      </p:sp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Overflow Cont.</a:t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80" y="1903252"/>
            <a:ext cx="8131480" cy="26611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A6E3EB-A040-4B14-84C4-99CAA4D8308F}"/>
              </a:ext>
            </a:extLst>
          </p:cNvPr>
          <p:cNvSpPr/>
          <p:nvPr/>
        </p:nvSpPr>
        <p:spPr>
          <a:xfrm>
            <a:off x="487680" y="1468799"/>
            <a:ext cx="1615440" cy="29357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p = s;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A0632-8953-4B69-88B7-31B54614149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45595-EE0D-4D47-9D8C-7B96D24DD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319100" y="1302375"/>
            <a:ext cx="8508900" cy="3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endParaRPr lang="de-DE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de-DE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 size large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the buffer pl, additional data was copied to the buffer bp.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3+payload is the upper index of the slice to be copied.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Rust will panic if trie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access out of bound value from p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Heartbleed Vulnerability in Rust</a:t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866575" y="3144800"/>
            <a:ext cx="73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1"/>
          <p:cNvSpPr/>
          <p:nvPr/>
        </p:nvSpPr>
        <p:spPr>
          <a:xfrm>
            <a:off x="731519" y="2749590"/>
            <a:ext cx="7399021" cy="79041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payload:usize = ((p[1] as usize) &lt;&lt; 8) + p[2] as usize</a:t>
            </a:r>
            <a:r>
              <a:rPr lang="en" sz="1000" dirty="0">
                <a:solidFill>
                  <a:srgbClr val="D4D4D4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rgbClr val="4EC9B0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//p is the user  input string</a:t>
            </a:r>
            <a:endParaRPr sz="1000" dirty="0">
              <a:solidFill>
                <a:srgbClr val="4EC9B0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let mut bp: [u8;payload+PADDING]; </a:t>
            </a:r>
            <a:r>
              <a:rPr lang="en" sz="1000" dirty="0">
                <a:solidFill>
                  <a:srgbClr val="6A9955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		//needs constant size of array</a:t>
            </a:r>
            <a:endParaRPr sz="1000" dirty="0">
              <a:solidFill>
                <a:srgbClr val="6A9955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bp.extend(p[3..3+payload].iter().cloned());  </a:t>
            </a:r>
            <a:r>
              <a:rPr lang="en" sz="1000" dirty="0">
                <a:solidFill>
                  <a:srgbClr val="4EC9B0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//copy of payload string happens here.</a:t>
            </a: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</a:t>
            </a:r>
            <a:endParaRPr sz="1000" dirty="0"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FA3E4-8F6D-4AA5-AB1B-6197A95A87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8" name="Google Shape;249;p41">
            <a:extLst>
              <a:ext uri="{FF2B5EF4-FFF2-40B4-BE49-F238E27FC236}">
                <a16:creationId xmlns:a16="http://schemas.microsoft.com/office/drawing/2014/main" id="{E0F8246B-5D32-4E16-9781-7478ABB35CAB}"/>
              </a:ext>
            </a:extLst>
          </p:cNvPr>
          <p:cNvSpPr/>
          <p:nvPr/>
        </p:nvSpPr>
        <p:spPr>
          <a:xfrm>
            <a:off x="731519" y="1540731"/>
            <a:ext cx="2811781" cy="40998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memcpy(bp, pl, payload);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C34EF5-124F-4191-8B0F-B12075A800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Unsafe Keyword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42"/>
          <p:cNvSpPr/>
          <p:nvPr/>
        </p:nvSpPr>
        <p:spPr>
          <a:xfrm>
            <a:off x="72625" y="1739150"/>
            <a:ext cx="88005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llows to call functions from other languages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unsafe to develop some functions that cannot pass the compiler’s default inspection.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Allowing the code to interact with system/hardware components directly.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00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75" y="3258190"/>
            <a:ext cx="4186950" cy="15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/>
          <p:nvPr/>
        </p:nvSpPr>
        <p:spPr>
          <a:xfrm>
            <a:off x="4660675" y="4123849"/>
            <a:ext cx="553800" cy="273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0033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2"/>
          <p:cNvSpPr txBox="1"/>
          <p:nvPr/>
        </p:nvSpPr>
        <p:spPr>
          <a:xfrm>
            <a:off x="5464900" y="4060699"/>
            <a:ext cx="315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Unsafe Keyword</a:t>
            </a:r>
            <a:endParaRPr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909BB-C5AE-43A6-9385-1D9ECDB989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19FDE8-C811-4CD3-A8F5-E51066419B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>
            <a:spLocks noGrp="1"/>
          </p:cNvSpPr>
          <p:nvPr>
            <p:ph type="body" idx="1"/>
          </p:nvPr>
        </p:nvSpPr>
        <p:spPr>
          <a:xfrm>
            <a:off x="319100" y="1330300"/>
            <a:ext cx="4649140" cy="3714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Raw Pointer dereferencing</a:t>
            </a:r>
            <a:b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69CD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unsafe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dereferencing the pointer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when it is freed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Exploits Using Unsafe Keywords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43"/>
          <p:cNvSpPr/>
          <p:nvPr/>
        </p:nvSpPr>
        <p:spPr>
          <a:xfrm>
            <a:off x="5800425" y="1837900"/>
            <a:ext cx="2683500" cy="170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let k = 0usize;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unsafe 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  let l = k as *const i32;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  hprintln!("{}", *l);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}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43"/>
          <p:cNvSpPr/>
          <p:nvPr/>
        </p:nvSpPr>
        <p:spPr>
          <a:xfrm>
            <a:off x="782725" y="1691200"/>
            <a:ext cx="2795400" cy="199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p;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mut x: u8 = 1;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p = x as *const i32;;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} // x goes out of scope here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c = p;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unsafe{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hprintln!("{}",*p);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}    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43"/>
          <p:cNvSpPr txBox="1"/>
          <p:nvPr/>
        </p:nvSpPr>
        <p:spPr>
          <a:xfrm>
            <a:off x="5143325" y="1330300"/>
            <a:ext cx="378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pointer is undefined in Rust</a:t>
            </a:r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8A36D-59B5-40E5-9031-30ED6D3387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706E0D-2E66-4D7C-8DC8-455155B4EF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body" idx="1"/>
          </p:nvPr>
        </p:nvSpPr>
        <p:spPr>
          <a:xfrm>
            <a:off x="319100" y="1260450"/>
            <a:ext cx="4321200" cy="36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new_array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located past the length of array a in the memory.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*big_ptr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the contents of </a:t>
            </a:r>
            <a:r>
              <a:rPr lang="en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big_ptr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</a:t>
            </a:r>
            <a:r>
              <a:rPr lang="de-DE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</a:t>
            </a:r>
            <a:r>
              <a:rPr lang="en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So there is an over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reading the memory past the length of </a:t>
            </a:r>
            <a:r>
              <a:rPr lang="en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Exploited if memory after array </a:t>
            </a:r>
            <a:r>
              <a:rPr lang="en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 some secret, the attacker could retrieve it.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Overread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44"/>
          <p:cNvSpPr/>
          <p:nvPr/>
        </p:nvSpPr>
        <p:spPr>
          <a:xfrm>
            <a:off x="4766679" y="1020325"/>
            <a:ext cx="4150421" cy="226561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mut a: [u8; 3] = [2,3,4];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prt: *mut [u8;3] = &amp;mut a;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big_ptr: *mut [u8;20] = prt as *mut [u8;20];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unsafe 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let mut new_array: [u8;20] = *big_ptr;</a:t>
            </a:r>
            <a:endParaRPr sz="1000" b="1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new_array[10] = 10;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	}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1F28B-AD40-4737-A8DC-B11615E0AF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937CD-70EA-4524-BC59-FAB4103C9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Immutability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325" y="1484050"/>
            <a:ext cx="4501899" cy="28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5"/>
          <p:cNvSpPr txBox="1"/>
          <p:nvPr/>
        </p:nvSpPr>
        <p:spPr>
          <a:xfrm>
            <a:off x="319100" y="4257400"/>
            <a:ext cx="733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With Unsafe all memory exploits are possible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45"/>
          <p:cNvSpPr/>
          <p:nvPr/>
        </p:nvSpPr>
        <p:spPr>
          <a:xfrm>
            <a:off x="319100" y="1565425"/>
            <a:ext cx="4125600" cy="234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000" b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let a: [u8; 3] = [2,3,4];</a:t>
            </a:r>
            <a:endParaRPr sz="1000" b="1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prt: *const [u8;3] = &amp;a;</a:t>
            </a:r>
            <a:endParaRPr sz="1000" b="1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big_ptr: *mut [u8;20] = prt as *mut [u8;20];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unsafe 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let mut new_array: &amp;mut [u8;20] = &amp;mut *big_ptr;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new_array[0] = 11;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}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C7605-1201-4044-AA1F-CE535C6FD7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6C2F6-327B-4CD8-9441-ABC04D6709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Non-Invasive Attacks: A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non-invasive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 does not harm the device during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and does not need any prerequisite knowledge about the device under attack.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Side Channel Attacks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Eavesdropping</a:t>
            </a: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ifferential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ower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nalysis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 is performed on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AES implementation with Rust 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compared with C.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Attacks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60782-7A54-4B28-90BB-7F47D044D5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A181E-6FCD-4F86-B98E-2A41E95C4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6363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DPA on AES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60782-7A54-4B28-90BB-7F47D044D5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C0C22-3EEE-470E-9A09-47556E88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03" y="2251968"/>
            <a:ext cx="4020257" cy="130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4DBBA-59EA-47BA-BF00-414FD7F4C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35" y="2262835"/>
            <a:ext cx="4447722" cy="1301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E98977-8828-4CB6-BA45-EED24BDC9144}"/>
              </a:ext>
            </a:extLst>
          </p:cNvPr>
          <p:cNvSpPr txBox="1"/>
          <p:nvPr/>
        </p:nvSpPr>
        <p:spPr>
          <a:xfrm flipH="1">
            <a:off x="277935" y="1418458"/>
            <a:ext cx="839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analysis results for 255 different values of the key position 0 obtained for 1000 different traces of the AES encryption implemented in Rust and C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6C6C6-B475-4EC5-8A72-22194D0F906D}"/>
              </a:ext>
            </a:extLst>
          </p:cNvPr>
          <p:cNvSpPr txBox="1"/>
          <p:nvPr/>
        </p:nvSpPr>
        <p:spPr>
          <a:xfrm>
            <a:off x="2238149" y="373211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Rust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F739D-F21C-479E-BC0B-384DC7B850D5}"/>
              </a:ext>
            </a:extLst>
          </p:cNvPr>
          <p:cNvSpPr/>
          <p:nvPr/>
        </p:nvSpPr>
        <p:spPr>
          <a:xfrm>
            <a:off x="6385652" y="3732119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C0D1A-9928-478A-A00C-4B374A55384E}"/>
              </a:ext>
            </a:extLst>
          </p:cNvPr>
          <p:cNvSpPr txBox="1"/>
          <p:nvPr/>
        </p:nvSpPr>
        <p:spPr>
          <a:xfrm flipH="1">
            <a:off x="364807" y="4218622"/>
            <a:ext cx="8307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Rust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provide any additional safety against the </a:t>
            </a:r>
            <a:r>
              <a:rPr lang="de-D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side-channel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can be read out in less than 100 power traces.</a:t>
            </a:r>
            <a:endParaRPr lang="de-DE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920F12D-2847-4260-98A6-96A5CC60A1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599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attacks that require physical manipulations on semiconductors are called invasive attacks. They are very powerful than non invasive attacks but expensive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Reverse Engineering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Microprobing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Laser Attack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invasive attacks, the assembly code was analysed and some of the secure coding methods were implemented in Rust that helped prevent some prevailing attacks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47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Invasive Attacks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7FB01-9B8C-4B50-BEFC-2F0ABB6520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4BDEE-C92D-49CF-B389-F7DB3A1F17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319100" y="1233325"/>
            <a:ext cx="8508900" cy="36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Introduction to Rust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Memory Exploits in Rust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Invasive and Non Invasive attacks in Rust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Performance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of Rust vs C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0C8B6-5930-4B7E-A6F4-F9FCB52759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0231E4-0568-4972-BFFA-181F789D2A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body" idx="1"/>
          </p:nvPr>
        </p:nvSpPr>
        <p:spPr>
          <a:xfrm>
            <a:off x="319088" y="1447800"/>
            <a:ext cx="4437329" cy="3276599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Boolean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All non zero values results in True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255 possibilities to flip a bit and bypass a check</a:t>
            </a: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Instead of True/False, use specific values and these values should have same hamming distance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Make the variable volatile so that secure coding is not replaced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885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Coding patterns against invasive attacks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4F78FD-5B28-4A0F-B356-02A093330760}"/>
              </a:ext>
            </a:extLst>
          </p:cNvPr>
          <p:cNvSpPr/>
          <p:nvPr/>
        </p:nvSpPr>
        <p:spPr>
          <a:xfrm>
            <a:off x="5143500" y="1630751"/>
            <a:ext cx="3810000" cy="29260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enum SecBool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SecTrue = 3333,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SecFalse =2222,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SecInit = 1111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match</a:t>
            </a:r>
            <a:r>
              <a:rPr lang="de-DE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unsafe { *core::</a:t>
            </a:r>
            <a:r>
              <a:rPr lang="en-US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read_volatile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(&amp;</a:t>
            </a:r>
            <a:r>
              <a:rPr lang="en-US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)}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SecBool::SecTrue=&gt;  hprintln!("TRUE“),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SecBool::SecFalse =&gt;hprintln!("FALSE),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_ =&gt; panic!()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};</a:t>
            </a:r>
          </a:p>
          <a:p>
            <a:pPr algn="ctr"/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A350F-3629-4C53-ABD4-07D14A6BA0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38B3F-53B1-4DA6-B604-179BAA4D28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body" idx="1"/>
          </p:nvPr>
        </p:nvSpPr>
        <p:spPr>
          <a:xfrm>
            <a:off x="319088" y="1484040"/>
            <a:ext cx="4445013" cy="30572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Loop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iterators of the loop can be modified using the hardware attack or the program counter can be modified leading to interruption of loop or completely skipping of the loop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the attack, 2 iterators can be used and checked for their values in and out of the loop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Google Shape;311;p49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Loop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42D1DA-DA71-40D3-921F-39E5CD8B09D0}"/>
              </a:ext>
            </a:extLst>
          </p:cNvPr>
          <p:cNvSpPr/>
          <p:nvPr/>
        </p:nvSpPr>
        <p:spPr>
          <a:xfrm>
            <a:off x="5140618" y="1990674"/>
            <a:ext cx="3837974" cy="204395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for (i,j) in (0 .. COUNT).zip((0 ..COUNT).rev())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 if i+j != COUNT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     sec_reset();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//perform critical operations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}</a:t>
            </a:r>
          </a:p>
          <a:p>
            <a:pPr algn="ctr"/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628F4-D1ED-4E1F-BA4D-2BE71B7D06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12684-5005-4934-BB14-3226D7D7AF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body" idx="1"/>
          </p:nvPr>
        </p:nvSpPr>
        <p:spPr>
          <a:xfrm>
            <a:off x="317550" y="1376465"/>
            <a:ext cx="4998263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Return parameter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➢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return value is stored in a register an</a:t>
            </a:r>
            <a:r>
              <a:rPr lang="de-DE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moved from the register to the variable </a:t>
            </a:r>
            <a:endParaRPr lang="e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➢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attacker can skip the assembly instruction „bl“.</a:t>
            </a:r>
          </a:p>
          <a:p>
            <a:pPr marL="91440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previous/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of r0 moved to this variable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the value by reference.</a:t>
            </a:r>
          </a:p>
          <a:p>
            <a:pPr marL="91440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kip the „mov password, r0“ command.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Google Shape;317;p50"/>
          <p:cNvSpPr txBox="1">
            <a:spLocks noGrp="1"/>
          </p:cNvSpPr>
          <p:nvPr>
            <p:ph type="title"/>
          </p:nvPr>
        </p:nvSpPr>
        <p:spPr>
          <a:xfrm>
            <a:off x="317550" y="656718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Return parameter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5858D0-8B4B-4F56-99F2-1B1475C11D6F}"/>
              </a:ext>
            </a:extLst>
          </p:cNvPr>
          <p:cNvSpPr/>
          <p:nvPr/>
        </p:nvSpPr>
        <p:spPr>
          <a:xfrm>
            <a:off x="6254802" y="1976501"/>
            <a:ext cx="1874905" cy="95550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movs r0, #20 	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bl check_password 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mov password, r0</a:t>
            </a:r>
          </a:p>
          <a:p>
            <a:pPr algn="ctr"/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BDB6A-B34D-43DE-9E56-F585252E0DD5}"/>
              </a:ext>
            </a:extLst>
          </p:cNvPr>
          <p:cNvSpPr/>
          <p:nvPr/>
        </p:nvSpPr>
        <p:spPr>
          <a:xfrm>
            <a:off x="5815849" y="3396343"/>
            <a:ext cx="3096666" cy="140424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movs r0,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, #8 </a:t>
            </a:r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bl check_password </a:t>
            </a:r>
          </a:p>
          <a:p>
            <a:pPr marL="0" indent="0">
              <a:buNone/>
            </a:pPr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In check_password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	mov r4, r0  //r0 contains address</a:t>
            </a:r>
          </a:p>
          <a:p>
            <a:pPr marL="0" indent="0">
              <a:buNone/>
            </a:pPr>
            <a:r>
              <a:rPr lang="pt-BR" sz="1000" dirty="0">
                <a:solidFill>
                  <a:schemeClr val="tx1"/>
                </a:solidFill>
                <a:latin typeface="Consolas" panose="020B0609020204030204" pitchFamily="49" charset="0"/>
              </a:rPr>
              <a:t>	movs r0, #5 	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	str r0, [r4] </a:t>
            </a:r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de-DE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F42C3-8B63-44FF-BCCA-DEB1BAA100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79A4A-ED49-4207-A10D-2F21C0838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branches can be skipped easily with a physical attack and normal flow execution is continued, leading to skipping of certain checks.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93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password == 777       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93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93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//Give admin rights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93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attacker can flip the output of the compare assembly code to branch to equal even when not equal.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</a:p>
          <a:p>
            <a:pPr marL="857250" lvl="1" indent="-285750">
              <a:lnSpc>
                <a:spcPct val="115000"/>
              </a:lnSpc>
              <a:buSzPts val="1800"/>
              <a:buFont typeface="Wingdings" panose="05000000000000000000" pitchFamily="2" charset="2"/>
              <a:buChar char="Ø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comparison should be done again inside the branch to make sure the comparison is still valid and there was no attack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51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Branch handling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51"/>
          <p:cNvSpPr/>
          <p:nvPr/>
        </p:nvSpPr>
        <p:spPr>
          <a:xfrm>
            <a:off x="4877950" y="2277660"/>
            <a:ext cx="2082600" cy="85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</a:rPr>
              <a:t>cmp r7, #777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279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</a:rPr>
              <a:t>bneq security_alert()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</a:rPr>
              <a:t>    str r4, [sp,10]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99B70-A7B0-4B76-8F08-DBEB5169C2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D3491-2FF3-4C76-AA0F-4BC9CE6848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>
            <a:spLocks noGrp="1"/>
          </p:cNvSpPr>
          <p:nvPr>
            <p:ph type="body" idx="1"/>
          </p:nvPr>
        </p:nvSpPr>
        <p:spPr>
          <a:xfrm>
            <a:off x="319088" y="1484040"/>
            <a:ext cx="8508900" cy="34644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AES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Algorithm was implemented in safe Rust and this implementation was used for performance evaluation with varying compiler optimization.</a:t>
            </a:r>
          </a:p>
        </p:txBody>
      </p:sp>
      <p:sp>
        <p:nvSpPr>
          <p:cNvPr id="330" name="Google Shape;330;p52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Analysis with AES Implementation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8A78F1-481E-4153-85F8-757027F4E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71693"/>
              </p:ext>
            </p:extLst>
          </p:nvPr>
        </p:nvGraphicFramePr>
        <p:xfrm>
          <a:off x="1232007" y="2390215"/>
          <a:ext cx="5938413" cy="228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145">
                  <a:extLst>
                    <a:ext uri="{9D8B030D-6E8A-4147-A177-3AD203B41FA5}">
                      <a16:colId xmlns:a16="http://schemas.microsoft.com/office/drawing/2014/main" val="3213800792"/>
                    </a:ext>
                  </a:extLst>
                </a:gridCol>
                <a:gridCol w="4219268">
                  <a:extLst>
                    <a:ext uri="{9D8B030D-6E8A-4147-A177-3AD203B41FA5}">
                      <a16:colId xmlns:a16="http://schemas.microsoft.com/office/drawing/2014/main" val="58040378"/>
                    </a:ext>
                  </a:extLst>
                </a:gridCol>
              </a:tblGrid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4653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Optimization, fast copilation, most debuggable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31699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between O0 and O1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73234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enables most optimizations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20441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may generate larger code to make the program run faster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55585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O2, Optimization for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35872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–Os but reduces code size further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7893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8CD72-8EAF-456F-A807-6E6B38F163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765B0-234F-4B61-9D94-FD30815CA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>
            <a:spLocks noGrp="1"/>
          </p:cNvSpPr>
          <p:nvPr>
            <p:ph type="body" idx="1"/>
          </p:nvPr>
        </p:nvSpPr>
        <p:spPr>
          <a:xfrm>
            <a:off x="311162" y="4641528"/>
            <a:ext cx="8508900" cy="6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53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cycles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21CCF-5BC7-4E40-91F0-45F24BF1E4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F6E9FE1-F21D-4011-AC9F-C201F866C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885303"/>
              </p:ext>
            </p:extLst>
          </p:nvPr>
        </p:nvGraphicFramePr>
        <p:xfrm>
          <a:off x="1251285" y="1225258"/>
          <a:ext cx="6906126" cy="3335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72F7C-9B61-4693-9F31-77AC44D87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>
            <a:spLocks noGrp="1"/>
          </p:cNvSpPr>
          <p:nvPr>
            <p:ph type="body" idx="1"/>
          </p:nvPr>
        </p:nvSpPr>
        <p:spPr>
          <a:xfrm>
            <a:off x="281464" y="4648961"/>
            <a:ext cx="8581072" cy="2738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55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Size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1F42E-723E-4060-8382-9E58BC3ACA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ED3B59-544B-41FF-9379-F4D6A775E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777427"/>
              </p:ext>
            </p:extLst>
          </p:nvPr>
        </p:nvGraphicFramePr>
        <p:xfrm>
          <a:off x="1493520" y="1359870"/>
          <a:ext cx="6096000" cy="3356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302A1B-4613-401F-9D98-965B3A267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>
            <a:spLocks noGrp="1"/>
          </p:cNvSpPr>
          <p:nvPr>
            <p:ph type="body" idx="1"/>
          </p:nvPr>
        </p:nvSpPr>
        <p:spPr>
          <a:xfrm>
            <a:off x="311162" y="4648754"/>
            <a:ext cx="8508900" cy="1294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5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</a:t>
            </a: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sage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6C9DB-D172-4E0B-9261-6BA391B2C6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A1FE999-FCC9-42B5-82CB-3C59DC3CC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091735"/>
              </p:ext>
            </p:extLst>
          </p:nvPr>
        </p:nvGraphicFramePr>
        <p:xfrm>
          <a:off x="1624263" y="1491916"/>
          <a:ext cx="6003757" cy="3080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61E18B-C406-4E93-B70A-B94A6E62B7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>
            <a:spLocks noGrp="1"/>
          </p:cNvSpPr>
          <p:nvPr>
            <p:ph type="body" idx="1"/>
          </p:nvPr>
        </p:nvSpPr>
        <p:spPr>
          <a:xfrm>
            <a:off x="311162" y="4648754"/>
            <a:ext cx="8508900" cy="1294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5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6C9DB-D172-4E0B-9261-6BA391B2C6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FBF1A-507E-42C2-A50A-00499DD82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19531"/>
              </p:ext>
            </p:extLst>
          </p:nvPr>
        </p:nvGraphicFramePr>
        <p:xfrm>
          <a:off x="311162" y="1316486"/>
          <a:ext cx="8471292" cy="308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3035619103"/>
                    </a:ext>
                  </a:extLst>
                </a:gridCol>
                <a:gridCol w="926431">
                  <a:extLst>
                    <a:ext uri="{9D8B030D-6E8A-4147-A177-3AD203B41FA5}">
                      <a16:colId xmlns:a16="http://schemas.microsoft.com/office/drawing/2014/main" val="2043619420"/>
                    </a:ext>
                  </a:extLst>
                </a:gridCol>
                <a:gridCol w="998622">
                  <a:extLst>
                    <a:ext uri="{9D8B030D-6E8A-4147-A177-3AD203B41FA5}">
                      <a16:colId xmlns:a16="http://schemas.microsoft.com/office/drawing/2014/main" val="1615766060"/>
                    </a:ext>
                  </a:extLst>
                </a:gridCol>
                <a:gridCol w="1035683">
                  <a:extLst>
                    <a:ext uri="{9D8B030D-6E8A-4147-A177-3AD203B41FA5}">
                      <a16:colId xmlns:a16="http://schemas.microsoft.com/office/drawing/2014/main" val="2750150044"/>
                    </a:ext>
                  </a:extLst>
                </a:gridCol>
                <a:gridCol w="620386">
                  <a:extLst>
                    <a:ext uri="{9D8B030D-6E8A-4147-A177-3AD203B41FA5}">
                      <a16:colId xmlns:a16="http://schemas.microsoft.com/office/drawing/2014/main" val="3841520726"/>
                    </a:ext>
                  </a:extLst>
                </a:gridCol>
                <a:gridCol w="1207446">
                  <a:extLst>
                    <a:ext uri="{9D8B030D-6E8A-4147-A177-3AD203B41FA5}">
                      <a16:colId xmlns:a16="http://schemas.microsoft.com/office/drawing/2014/main" val="2891734155"/>
                    </a:ext>
                  </a:extLst>
                </a:gridCol>
                <a:gridCol w="781957">
                  <a:extLst>
                    <a:ext uri="{9D8B030D-6E8A-4147-A177-3AD203B41FA5}">
                      <a16:colId xmlns:a16="http://schemas.microsoft.com/office/drawing/2014/main" val="1288442393"/>
                    </a:ext>
                  </a:extLst>
                </a:gridCol>
                <a:gridCol w="1263412">
                  <a:extLst>
                    <a:ext uri="{9D8B030D-6E8A-4147-A177-3AD203B41FA5}">
                      <a16:colId xmlns:a16="http://schemas.microsoft.com/office/drawing/2014/main" val="2749119710"/>
                    </a:ext>
                  </a:extLst>
                </a:gridCol>
                <a:gridCol w="1011562">
                  <a:extLst>
                    <a:ext uri="{9D8B030D-6E8A-4147-A177-3AD203B41FA5}">
                      <a16:colId xmlns:a16="http://schemas.microsoft.com/office/drawing/2014/main" val="3307130242"/>
                    </a:ext>
                  </a:extLst>
                </a:gridCol>
              </a:tblGrid>
              <a:tr h="7703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Security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2200" dirty="0"/>
                        <a:t>Usability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21498"/>
                  </a:ext>
                </a:extLst>
              </a:tr>
              <a:tr h="7703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Software</a:t>
                      </a:r>
                    </a:p>
                    <a:p>
                      <a:r>
                        <a:rPr lang="de-DE" sz="1400" dirty="0"/>
                        <a:t>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Hardware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Execution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NVM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RAM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Inter-portability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Embedded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Learning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40238"/>
                  </a:ext>
                </a:extLst>
              </a:tr>
              <a:tr h="770316">
                <a:tc>
                  <a:txBody>
                    <a:bodyPr/>
                    <a:lstStyle/>
                    <a:p>
                      <a:r>
                        <a:rPr lang="de-DE" b="1" dirty="0"/>
                        <a:t>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48735"/>
                  </a:ext>
                </a:extLst>
              </a:tr>
              <a:tr h="770316">
                <a:tc>
                  <a:txBody>
                    <a:bodyPr/>
                    <a:lstStyle/>
                    <a:p>
                      <a:r>
                        <a:rPr lang="de-DE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6909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B1ED0-36E6-488E-96B9-B1177EA4BB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6556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>
            <a:spLocks noGrp="1"/>
          </p:cNvSpPr>
          <p:nvPr>
            <p:ph type="body" idx="1"/>
          </p:nvPr>
        </p:nvSpPr>
        <p:spPr>
          <a:xfrm>
            <a:off x="319091" y="1485312"/>
            <a:ext cx="8508900" cy="37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Prevents memory exploits.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Unsafe -&gt; vulnerabilities,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review time.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HW attacks -&gt; secure coding patterns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Similar performance to C </a:t>
            </a:r>
          </a:p>
          <a:p>
            <a:pPr lvl="1" indent="-342900">
              <a:buSzPts val="1800"/>
              <a:buFont typeface="Times New Roman"/>
              <a:buChar char="❖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Stack usage (Higher execution speed and NVM size)</a:t>
            </a:r>
          </a:p>
          <a:p>
            <a:pPr lvl="1" indent="-342900">
              <a:buSzPts val="1800"/>
              <a:buFont typeface="Times New Roman"/>
              <a:buChar char="❖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O3 better speed at constant NVM size</a:t>
            </a:r>
          </a:p>
          <a:p>
            <a:pPr lvl="1" indent="-342900">
              <a:buSzPts val="1800"/>
              <a:buFont typeface="Times New Roman"/>
              <a:buChar char="❖"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	“Rust is a secure substitute for C for Embedded Software Development”</a:t>
            </a:r>
          </a:p>
        </p:txBody>
      </p:sp>
      <p:sp>
        <p:nvSpPr>
          <p:cNvPr id="357" name="Google Shape;357;p56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EA937-2CD0-4CF4-8ED3-FCF05A2618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3F6E9-7A46-4F6B-8644-4DAF317134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319099" y="1330525"/>
            <a:ext cx="4919527" cy="35836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for E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mbedded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ystems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Portability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Control over resources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Efficient Code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Smashing the </a:t>
            </a:r>
            <a:r>
              <a:rPr lang="de-DE" sz="1800" i="1" dirty="0"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for Fun and Profit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Heartbleed Vulnerability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[2].</a:t>
            </a:r>
          </a:p>
          <a:p>
            <a:pPr lvl="0" indent="-342900"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exploits in C</a:t>
            </a:r>
          </a:p>
          <a:p>
            <a:pPr lvl="1" indent="-342900">
              <a:buSzPts val="1800"/>
              <a:buFont typeface="Times New Roman"/>
              <a:buChar char="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Pointer manipulation</a:t>
            </a:r>
          </a:p>
          <a:p>
            <a:pPr lvl="1" indent="-342900">
              <a:buSzPts val="1800"/>
              <a:buFont typeface="Times New Roman"/>
              <a:buChar char="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No bound checking</a:t>
            </a:r>
          </a:p>
          <a:p>
            <a:pPr lvl="1" indent="-342900">
              <a:buSzPts val="1800"/>
              <a:buFont typeface="Times New Roman"/>
              <a:buChar char="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Security up to the programmer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972" y="1207451"/>
            <a:ext cx="1071295" cy="117100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 txBox="1"/>
          <p:nvPr/>
        </p:nvSpPr>
        <p:spPr>
          <a:xfrm>
            <a:off x="5644470" y="2274748"/>
            <a:ext cx="32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Heartbleed Vulnerability [2]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FDD1B-AB31-4854-B22A-5921625400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pic>
        <p:nvPicPr>
          <p:cNvPr id="1026" name="Picture 2" descr="Heartbleed_bad">
            <a:extLst>
              <a:ext uri="{FF2B5EF4-FFF2-40B4-BE49-F238E27FC236}">
                <a16:creationId xmlns:a16="http://schemas.microsoft.com/office/drawing/2014/main" id="{C2454F49-A91A-47D0-A0F1-9AE05A57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80" y="2751372"/>
            <a:ext cx="3402480" cy="175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565D57-2868-4F68-8581-8F9BFC3BB5E6}"/>
              </a:ext>
            </a:extLst>
          </p:cNvPr>
          <p:cNvSpPr txBox="1"/>
          <p:nvPr/>
        </p:nvSpPr>
        <p:spPr>
          <a:xfrm flipH="1">
            <a:off x="5591099" y="4610100"/>
            <a:ext cx="324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Buffer overread 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E92AD-8C31-4D2F-81CE-008B8D9A0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Implementing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further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randomization in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AES algorithm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Analysis of Oz optimization level</a:t>
            </a: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Dynamic memory allocation and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run-time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checks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Using Rust for multi-threaded programming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endParaRPr lang="de-DE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57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34A34-388B-468D-A58B-85404918EF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ACF950-7C01-4499-9E64-E9B289A990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>
            <a:spLocks noGrp="1"/>
          </p:cNvSpPr>
          <p:nvPr>
            <p:ph type="pic" idx="2"/>
          </p:nvPr>
        </p:nvSpPr>
        <p:spPr>
          <a:xfrm>
            <a:off x="0" y="1390650"/>
            <a:ext cx="9144000" cy="387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[1]	One, Aleph. “Smashing The Stack For Fun And Profit.” (1996).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0" lvl="0">
              <a:lnSpc>
                <a:spcPct val="150000"/>
              </a:lnSpc>
              <a:buSzPts val="1600"/>
            </a:pPr>
            <a:r>
              <a:rPr lang="e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[2]	 “The Heartbleed Bug”, 	</a:t>
            </a:r>
            <a:r>
              <a:rPr lang="en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https://heartbleed.com/#:~:text=The%20Heartbleed%20Bug%20is%20a,used%20to%</a:t>
            </a:r>
            <a:r>
              <a:rPr lang="e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114300" lvl="0">
              <a:lnSpc>
                <a:spcPct val="150000"/>
              </a:lnSpc>
              <a:buSzPts val="1800"/>
            </a:pPr>
            <a:r>
              <a:rPr lang="e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[3]	“</a:t>
            </a:r>
            <a:r>
              <a:rPr lang="de-DE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Buffer Overread“ </a:t>
            </a:r>
            <a:r>
              <a:rPr lang="de-DE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/>
              </a:rPr>
              <a:t>https://www.vox.com/2014/6/19/18076318/heartbleed</a:t>
            </a:r>
            <a:endParaRPr lang="de-DE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14300" lvl="0">
              <a:lnSpc>
                <a:spcPct val="150000"/>
              </a:lnSpc>
              <a:buSzPts val="1800"/>
            </a:pPr>
            <a:r>
              <a:rPr lang="e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[4]	</a:t>
            </a: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“CWE Top 25 Dangerous Software Weakness”, 	</a:t>
            </a:r>
            <a:r>
              <a:rPr lang="en-US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4"/>
              </a:rPr>
              <a:t>https://cwe.mitre.org/top25/archive/2020/2020_cwe_top25.html</a:t>
            </a:r>
            <a:endParaRPr lang="en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14300" lvl="0">
              <a:lnSpc>
                <a:spcPct val="150000"/>
              </a:lnSpc>
              <a:buSzPts val="18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	‘The Rust Programming Language’. [Online]. Available: 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https://doc.rustlang.org/book/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[Accessed: 17-Feb-2016].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69" name="Google Shape;369;p58"/>
          <p:cNvSpPr txBox="1">
            <a:spLocks noGrp="1"/>
          </p:cNvSpPr>
          <p:nvPr>
            <p:ph type="title"/>
          </p:nvPr>
        </p:nvSpPr>
        <p:spPr>
          <a:xfrm>
            <a:off x="319090" y="745750"/>
            <a:ext cx="85089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26C7C-F4C9-4BEE-BF3A-DA6F0811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8802D-38AF-440F-997C-5B0DF309E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/>
        </p:nvSpPr>
        <p:spPr>
          <a:xfrm>
            <a:off x="391350" y="391350"/>
            <a:ext cx="645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5" name="Google Shape;37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299" y="637800"/>
            <a:ext cx="4047150" cy="40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6D987-ECBC-4745-BE78-E0D95801852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03302" y="4869656"/>
            <a:ext cx="5227400" cy="273844"/>
          </a:xfrm>
        </p:spPr>
        <p:txBody>
          <a:bodyPr/>
          <a:lstStyle/>
          <a:p>
            <a:r>
              <a:rPr lang="de-DE" sz="900" dirty="0">
                <a:solidFill>
                  <a:schemeClr val="tx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CDB9C-1EE0-4E73-A4C3-5F3088D076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570434" y="3974962"/>
            <a:ext cx="3582466" cy="5075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939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 Slides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0C8B6-5930-4B7E-A6F4-F9FCB52759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0231E4-0568-4972-BFFA-181F789D2A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0237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319099" y="1330525"/>
            <a:ext cx="4919527" cy="35836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for E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mbedded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ystems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Portability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Direct memory access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Smashing the </a:t>
            </a:r>
            <a:r>
              <a:rPr lang="de-DE" sz="1800" i="1" dirty="0"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for Fun and Profit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Heartbleed Vulnerability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[2].</a:t>
            </a:r>
          </a:p>
          <a:p>
            <a:pPr lvl="0" indent="-342900"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exploits in C</a:t>
            </a:r>
          </a:p>
          <a:p>
            <a:pPr lvl="1" indent="-342900">
              <a:buSzPts val="1800"/>
              <a:buFont typeface="Times New Roman"/>
              <a:buChar char="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Pointer manipulation</a:t>
            </a:r>
          </a:p>
          <a:p>
            <a:pPr lvl="1" indent="-342900">
              <a:buSzPts val="1800"/>
              <a:buFont typeface="Times New Roman"/>
              <a:buChar char="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No bound checking</a:t>
            </a:r>
          </a:p>
          <a:p>
            <a:pPr lvl="1" indent="-342900">
              <a:buSzPts val="1800"/>
              <a:buFont typeface="Times New Roman"/>
              <a:buChar char="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Security up to the programmer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972" y="1207451"/>
            <a:ext cx="1071295" cy="117100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 txBox="1"/>
          <p:nvPr/>
        </p:nvSpPr>
        <p:spPr>
          <a:xfrm>
            <a:off x="5644470" y="2274748"/>
            <a:ext cx="32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Heartbleed Vulnerability [2]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FDD1B-AB31-4854-B22A-5921625400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pic>
        <p:nvPicPr>
          <p:cNvPr id="1026" name="Picture 2" descr="Heartbleed_bad">
            <a:extLst>
              <a:ext uri="{FF2B5EF4-FFF2-40B4-BE49-F238E27FC236}">
                <a16:creationId xmlns:a16="http://schemas.microsoft.com/office/drawing/2014/main" id="{C2454F49-A91A-47D0-A0F1-9AE05A57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80" y="2751372"/>
            <a:ext cx="3402480" cy="175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565D57-2868-4F68-8581-8F9BFC3BB5E6}"/>
              </a:ext>
            </a:extLst>
          </p:cNvPr>
          <p:cNvSpPr txBox="1"/>
          <p:nvPr/>
        </p:nvSpPr>
        <p:spPr>
          <a:xfrm flipH="1">
            <a:off x="5591099" y="4610100"/>
            <a:ext cx="324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Buffer overread 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E92AD-8C31-4D2F-81CE-008B8D9A0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0619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>
            <a:spLocks noGrp="1"/>
          </p:cNvSpPr>
          <p:nvPr>
            <p:ph type="body" idx="1"/>
          </p:nvPr>
        </p:nvSpPr>
        <p:spPr>
          <a:xfrm>
            <a:off x="319088" y="1484040"/>
            <a:ext cx="8508900" cy="34644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AES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Algorithm was implemented in safe Rust and this implementation was used for performance evaluation with varying compiler optimization.</a:t>
            </a:r>
          </a:p>
        </p:txBody>
      </p:sp>
      <p:sp>
        <p:nvSpPr>
          <p:cNvPr id="330" name="Google Shape;330;p52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Analysis with AES Implementation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8A78F1-481E-4153-85F8-757027F4EE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2007" y="2390215"/>
          <a:ext cx="5938413" cy="228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145">
                  <a:extLst>
                    <a:ext uri="{9D8B030D-6E8A-4147-A177-3AD203B41FA5}">
                      <a16:colId xmlns:a16="http://schemas.microsoft.com/office/drawing/2014/main" val="3213800792"/>
                    </a:ext>
                  </a:extLst>
                </a:gridCol>
                <a:gridCol w="4219268">
                  <a:extLst>
                    <a:ext uri="{9D8B030D-6E8A-4147-A177-3AD203B41FA5}">
                      <a16:colId xmlns:a16="http://schemas.microsoft.com/office/drawing/2014/main" val="58040378"/>
                    </a:ext>
                  </a:extLst>
                </a:gridCol>
              </a:tblGrid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O0, O1, O2, O3, Os, Oz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4653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Optimization, fast copilation, most debuggable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31699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between O0 and O1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73234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enables most optimizations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20441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may generate larger code to make the program run faster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55585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O2, Optimization for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35872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–Os but reduces code size further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7893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8CD72-8EAF-456F-A807-6E6B38F163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765B0-234F-4B61-9D94-FD30815CA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body" idx="1"/>
          </p:nvPr>
        </p:nvSpPr>
        <p:spPr>
          <a:xfrm>
            <a:off x="319100" y="1260450"/>
            <a:ext cx="4321200" cy="36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new_array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located past the length of array a in the memory.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*big_ptr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the contents of </a:t>
            </a:r>
            <a:r>
              <a:rPr lang="en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big_ptr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</a:t>
            </a:r>
            <a:r>
              <a:rPr lang="de-DE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</a:t>
            </a:r>
            <a:r>
              <a:rPr lang="en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So there is an over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reading the memory past the length of </a:t>
            </a:r>
            <a:r>
              <a:rPr lang="en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Exploited if memory after array </a:t>
            </a:r>
            <a:r>
              <a:rPr lang="en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 some secret, the attacker could retrieve it.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Overread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44"/>
          <p:cNvSpPr/>
          <p:nvPr/>
        </p:nvSpPr>
        <p:spPr>
          <a:xfrm>
            <a:off x="4766679" y="1207451"/>
            <a:ext cx="4150421" cy="226561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mut a: [u8; 3] = [2,3,4];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prt: *mut [u8;3] = &amp;mut a;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let big_ptr: *mut [u8;20] = prt as *mut [u8;20];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unsafe {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let mut new_array: [u8;20] = *big_ptr;</a:t>
            </a:r>
            <a:endParaRPr sz="1000" b="1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     new_array[10] = 10;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	}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1F28B-AD40-4737-A8DC-B11615E0AF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937CD-70EA-4524-BC59-FAB4103C9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972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body" idx="1"/>
          </p:nvPr>
        </p:nvSpPr>
        <p:spPr>
          <a:xfrm>
            <a:off x="319088" y="1484040"/>
            <a:ext cx="4445013" cy="30572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Loop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iterators of the loop can be modified using the hardware attack or the program counter can be modified leading to interruption of loop or completely skipping of the loop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the attack, 2 iterators can be used and checked for their values in and out of the loop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Google Shape;311;p49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Loop</a:t>
            </a: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42D1DA-DA71-40D3-921F-39E5CD8B09D0}"/>
              </a:ext>
            </a:extLst>
          </p:cNvPr>
          <p:cNvSpPr/>
          <p:nvPr/>
        </p:nvSpPr>
        <p:spPr>
          <a:xfrm>
            <a:off x="5140618" y="1990674"/>
            <a:ext cx="3837974" cy="204395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for (i,j) in (0 .. COUNT).zip((0 ..COUNT).rev())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 if i+j != COUNT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     sec_reset();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   //perform critical operations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/>
                </a:solidFill>
                <a:latin typeface="Consolas" panose="020B0609020204030204" pitchFamily="49" charset="0"/>
              </a:rPr>
              <a:t>    }</a:t>
            </a:r>
          </a:p>
          <a:p>
            <a:pPr algn="ctr"/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628F4-D1ED-4E1F-BA4D-2BE71B7D06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12684-5005-4934-BB14-3226D7D7AF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12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9100" y="1316356"/>
            <a:ext cx="8508900" cy="368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Defense mechanism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Address Space Layout Randomisation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Data Execution Prevention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Secure Coding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Not used mostly, performance overhead</a:t>
            </a:r>
          </a:p>
          <a:p>
            <a:pPr indent="-342900">
              <a:buSzPts val="1800"/>
              <a:buFont typeface="Times New Roman"/>
              <a:buChar char="❖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Memory Exploits remains most dangerous vulnerabilities (CWE [4])</a:t>
            </a:r>
          </a:p>
          <a:p>
            <a:pPr lvl="0" indent="-342900"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secure languages</a:t>
            </a:r>
          </a:p>
          <a:p>
            <a:pPr lvl="1" indent="-342900">
              <a:buSzPts val="1800"/>
              <a:buFont typeface="Times New Roman"/>
              <a:buChar char="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Portable but not map to assembler &amp; has Garbage Collection (Java)</a:t>
            </a:r>
          </a:p>
          <a:p>
            <a:pPr lvl="1" indent="-342900">
              <a:buSzPts val="1800"/>
              <a:buFont typeface="Times New Roman"/>
              <a:buChar char="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Safe but bad cross-compiling (Google Go)</a:t>
            </a:r>
          </a:p>
          <a:p>
            <a:pPr indent="-342900">
              <a:buSzPts val="1800"/>
              <a:buFont typeface="Times New Roman"/>
              <a:buChar char="❖"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FCE1D-8799-40B1-8A16-047C731B4C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08D828-CA70-45F6-BDBD-BBF64353D0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317550" y="1323562"/>
            <a:ext cx="8508900" cy="31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Rust [5] </a:t>
            </a:r>
          </a:p>
          <a:p>
            <a:pPr lvl="1" indent="-342900">
              <a:lnSpc>
                <a:spcPct val="150000"/>
              </a:lnSpc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Safety </a:t>
            </a: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42900">
              <a:lnSpc>
                <a:spcPct val="150000"/>
              </a:lnSpc>
              <a:buSzPts val="1800"/>
              <a:buFont typeface="Times New Roman"/>
              <a:buChar char="❖"/>
            </a:pP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compile-time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checks</a:t>
            </a:r>
            <a:endParaRPr lang="de-DE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presentation would mainly focus on the security aspects of Embedded Systems with Rust.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Secur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ity provided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Rust</a:t>
            </a:r>
          </a:p>
          <a:p>
            <a:pPr lvl="1" indent="-342900">
              <a:lnSpc>
                <a:spcPct val="150000"/>
              </a:lnSpc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Performance of Rust compare</a:t>
            </a:r>
            <a:r>
              <a:rPr lang="de-DE" sz="1800" dirty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to C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ompatib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ity of Rust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libraries written in C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73428-C9DB-451D-9A33-87527F11FD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2EC72-E36B-4434-928C-6F2E1F1E2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body" idx="1"/>
          </p:nvPr>
        </p:nvSpPr>
        <p:spPr>
          <a:xfrm>
            <a:off x="317550" y="1282163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 embedded programming: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Produces predictable assembly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Interoperability with C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No garbage collection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security features including memory safety, type safety, and error handling.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Rust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8" name="Google Shape;178;p35"/>
          <p:cNvGrpSpPr/>
          <p:nvPr/>
        </p:nvGrpSpPr>
        <p:grpSpPr>
          <a:xfrm>
            <a:off x="826216" y="3448919"/>
            <a:ext cx="7155201" cy="275872"/>
            <a:chOff x="630730" y="931175"/>
            <a:chExt cx="7049459" cy="629700"/>
          </a:xfrm>
        </p:grpSpPr>
        <p:sp>
          <p:nvSpPr>
            <p:cNvPr id="179" name="Google Shape;179;p35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bg2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endParaRPr>
            </a:p>
          </p:txBody>
        </p:sp>
        <p:sp>
          <p:nvSpPr>
            <p:cNvPr id="181" name="Google Shape;181;p35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C93E0C-EE45-41F3-99D7-DE6E6A842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94178"/>
              </p:ext>
            </p:extLst>
          </p:nvPr>
        </p:nvGraphicFramePr>
        <p:xfrm>
          <a:off x="835098" y="3296432"/>
          <a:ext cx="7155201" cy="144586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6320">
                  <a:extLst>
                    <a:ext uri="{9D8B030D-6E8A-4147-A177-3AD203B41FA5}">
                      <a16:colId xmlns:a16="http://schemas.microsoft.com/office/drawing/2014/main" val="2802743067"/>
                    </a:ext>
                  </a:extLst>
                </a:gridCol>
                <a:gridCol w="5478881">
                  <a:extLst>
                    <a:ext uri="{9D8B030D-6E8A-4147-A177-3AD203B41FA5}">
                      <a16:colId xmlns:a16="http://schemas.microsoft.com/office/drawing/2014/main" val="2753561195"/>
                    </a:ext>
                  </a:extLst>
                </a:gridCol>
              </a:tblGrid>
              <a:tr h="418134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rgbClr val="0944A1"/>
                          </a:solidFill>
                          <a:latin typeface="Times New Roman" panose="02020603050405020304" pitchFamily="18" charset="0"/>
                          <a:ea typeface="Roboto Medium"/>
                          <a:cs typeface="Times New Roman" panose="02020603050405020304" pitchFamily="18" charset="0"/>
                          <a:sym typeface="Roboto Medium"/>
                        </a:rPr>
                        <a:t> </a:t>
                      </a:r>
                      <a:r>
                        <a:rPr lang="en" sz="1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Roboto Medium"/>
                          <a:cs typeface="Times New Roman" panose="02020603050405020304" pitchFamily="18" charset="0"/>
                          <a:sym typeface="Roboto Medium"/>
                        </a:rPr>
                        <a:t>Ownership</a:t>
                      </a:r>
                      <a:endParaRPr lang="de-D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Every Value in Rust has a single owner at a given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86907"/>
                  </a:ext>
                </a:extLst>
              </a:tr>
              <a:tr h="272990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rgbClr val="0C58D3"/>
                          </a:solidFill>
                          <a:latin typeface="Times New Roman" panose="02020603050405020304" pitchFamily="18" charset="0"/>
                          <a:ea typeface="Roboto Medium"/>
                          <a:cs typeface="Times New Roman" panose="02020603050405020304" pitchFamily="18" charset="0"/>
                          <a:sym typeface="Roboto Medium"/>
                        </a:rPr>
                        <a:t>Borrowing</a:t>
                      </a:r>
                      <a:endParaRPr lang="de-D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Used to pass the reference but keep the ownership</a:t>
                      </a:r>
                      <a:endParaRPr lang="de-D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80298"/>
                  </a:ext>
                </a:extLst>
              </a:tr>
              <a:tr h="272990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rgbClr val="0D5DDF"/>
                          </a:solidFill>
                          <a:latin typeface="Times New Roman" panose="02020603050405020304" pitchFamily="18" charset="0"/>
                          <a:ea typeface="Roboto Medium"/>
                          <a:cs typeface="Times New Roman" panose="02020603050405020304" pitchFamily="18" charset="0"/>
                          <a:sym typeface="Roboto Medium"/>
                        </a:rPr>
                        <a:t>Mutability</a:t>
                      </a:r>
                      <a:endParaRPr lang="de-D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Immutable by default. Makes sharing of data easier. Prevents overwriting</a:t>
                      </a:r>
                      <a:endParaRPr lang="de-D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5679"/>
                  </a:ext>
                </a:extLst>
              </a:tr>
              <a:tr h="418134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rgbClr val="0E65F0"/>
                          </a:solidFill>
                          <a:latin typeface="Times New Roman" panose="02020603050405020304" pitchFamily="18" charset="0"/>
                          <a:ea typeface="Roboto Medium"/>
                          <a:cs typeface="Times New Roman" panose="02020603050405020304" pitchFamily="18" charset="0"/>
                          <a:sym typeface="Roboto Medium"/>
                        </a:rPr>
                        <a:t>Lifetime</a:t>
                      </a:r>
                      <a:endParaRPr lang="de-D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A variable only lives in its defined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5541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36275-3FB9-4C88-8D77-FC23F587E0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5D281-AE42-465C-ABA8-053E5F7B8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317550" y="763587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Ownership, Borrowing and Lifetime</a:t>
            </a:r>
            <a:endParaRPr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6"/>
          <p:cNvSpPr>
            <a:spLocks noGrp="1"/>
          </p:cNvSpPr>
          <p:nvPr>
            <p:ph type="pic" idx="2"/>
          </p:nvPr>
        </p:nvSpPr>
        <p:spPr>
          <a:xfrm>
            <a:off x="125200" y="1609014"/>
            <a:ext cx="8893800" cy="345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Memory Safety	   Data Race Freedom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6"/>
          <p:cNvSpPr/>
          <p:nvPr/>
        </p:nvSpPr>
        <p:spPr>
          <a:xfrm>
            <a:off x="994500" y="4085664"/>
            <a:ext cx="433500" cy="403200"/>
          </a:xfrm>
          <a:prstGeom prst="downArrow">
            <a:avLst>
              <a:gd name="adj1" fmla="val 50000"/>
              <a:gd name="adj2" fmla="val 49833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3800068" y="4104114"/>
            <a:ext cx="433500" cy="403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50" y="1609014"/>
            <a:ext cx="8508900" cy="22298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96A87E-B9FF-4CB3-949E-CFD8D60C40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34D2A-7EDC-402D-A560-BE0597DF88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319100" y="745749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Security vulnerabilities in Embedded System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7"/>
          <p:cNvSpPr/>
          <p:nvPr/>
        </p:nvSpPr>
        <p:spPr>
          <a:xfrm>
            <a:off x="3802947" y="1945869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Vulnerabilities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5573244" y="284557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 Attack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2032651" y="284557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Software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1020329" y="3745269"/>
            <a:ext cx="17052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Buffer Over/Under Flow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2877897" y="3745272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Errors</a:t>
            </a:r>
            <a:endParaRPr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4728004" y="3745272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6418497" y="3745272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Non-Invasive Attacks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6" name="Google Shape;216;p37"/>
          <p:cNvCxnSpPr>
            <a:stCxn id="209" idx="2"/>
            <a:endCxn id="210" idx="0"/>
          </p:cNvCxnSpPr>
          <p:nvPr/>
        </p:nvCxnSpPr>
        <p:spPr>
          <a:xfrm rot="16200000" flipH="1">
            <a:off x="5228545" y="1731820"/>
            <a:ext cx="457201" cy="17702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7"/>
          <p:cNvCxnSpPr>
            <a:stCxn id="211" idx="0"/>
            <a:endCxn id="209" idx="2"/>
          </p:cNvCxnSpPr>
          <p:nvPr/>
        </p:nvCxnSpPr>
        <p:spPr>
          <a:xfrm rot="5400000" flipH="1" flipV="1">
            <a:off x="3458249" y="1731822"/>
            <a:ext cx="457201" cy="17702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37"/>
          <p:cNvCxnSpPr>
            <a:stCxn id="211" idx="2"/>
            <a:endCxn id="213" idx="0"/>
          </p:cNvCxnSpPr>
          <p:nvPr/>
        </p:nvCxnSpPr>
        <p:spPr>
          <a:xfrm rot="16200000" flipH="1">
            <a:off x="2995723" y="3094048"/>
            <a:ext cx="457202" cy="8452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37"/>
          <p:cNvCxnSpPr>
            <a:stCxn id="212" idx="0"/>
            <a:endCxn id="211" idx="2"/>
          </p:cNvCxnSpPr>
          <p:nvPr/>
        </p:nvCxnSpPr>
        <p:spPr>
          <a:xfrm rot="5400000" flipH="1" flipV="1">
            <a:off x="2108716" y="3052284"/>
            <a:ext cx="457199" cy="9287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7"/>
          <p:cNvCxnSpPr>
            <a:stCxn id="210" idx="2"/>
            <a:endCxn id="215" idx="0"/>
          </p:cNvCxnSpPr>
          <p:nvPr/>
        </p:nvCxnSpPr>
        <p:spPr>
          <a:xfrm rot="16200000" flipH="1">
            <a:off x="6536319" y="3094044"/>
            <a:ext cx="457202" cy="8452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7"/>
          <p:cNvCxnSpPr>
            <a:stCxn id="214" idx="0"/>
            <a:endCxn id="210" idx="2"/>
          </p:cNvCxnSpPr>
          <p:nvPr/>
        </p:nvCxnSpPr>
        <p:spPr>
          <a:xfrm rot="5400000" flipH="1" flipV="1">
            <a:off x="5691073" y="3094051"/>
            <a:ext cx="457202" cy="8452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E649B825-C801-4A8A-9894-A4AA058CBA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624E-A34D-46B7-887C-0978FE049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body" idx="1"/>
          </p:nvPr>
        </p:nvSpPr>
        <p:spPr>
          <a:xfrm>
            <a:off x="319088" y="1484041"/>
            <a:ext cx="85089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attacks are carried out on the system by executing a piece of code to take control of the device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Overflow Attacks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Free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after free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Null Pointer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9091" y="745751"/>
            <a:ext cx="8508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Vulnerabilities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14682-9AB6-4C3A-BAFD-D014ADB14C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29.04.2022 | Ankita Kumari | Technical University Munich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D7AB7-BE59-4653-968A-7EDFBB0538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3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InfineonColors">
    <a:dk1>
      <a:srgbClr val="000000"/>
    </a:dk1>
    <a:lt1>
      <a:srgbClr val="FFFFFF"/>
    </a:lt1>
    <a:dk2>
      <a:srgbClr val="84B6A7"/>
    </a:dk2>
    <a:lt2>
      <a:srgbClr val="E9E6E6"/>
    </a:lt2>
    <a:accent1>
      <a:srgbClr val="E30034"/>
    </a:accent1>
    <a:accent2>
      <a:srgbClr val="928285"/>
    </a:accent2>
    <a:accent3>
      <a:srgbClr val="FFE054"/>
    </a:accent3>
    <a:accent4>
      <a:srgbClr val="AEC067"/>
    </a:accent4>
    <a:accent5>
      <a:srgbClr val="EE813C"/>
    </a:accent5>
    <a:accent6>
      <a:srgbClr val="AB377A"/>
    </a:accent6>
    <a:hlink>
      <a:srgbClr val="1122CC"/>
    </a:hlink>
    <a:folHlink>
      <a:srgbClr val="1122CC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2733</Words>
  <Application>Microsoft Office PowerPoint</Application>
  <PresentationFormat>On-screen Show (16:9)</PresentationFormat>
  <Paragraphs>429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Noto Sans Symbols</vt:lpstr>
      <vt:lpstr>Roboto Medium</vt:lpstr>
      <vt:lpstr>Courier New</vt:lpstr>
      <vt:lpstr>Roboto</vt:lpstr>
      <vt:lpstr>Arial</vt:lpstr>
      <vt:lpstr>Times New Roman</vt:lpstr>
      <vt:lpstr>Consolas</vt:lpstr>
      <vt:lpstr>Wingdings</vt:lpstr>
      <vt:lpstr>Simple Light</vt:lpstr>
      <vt:lpstr>Titel 3</vt:lpstr>
      <vt:lpstr>Inhalt</vt:lpstr>
      <vt:lpstr>Evaluation of Rust language for Embedded Systems in terms of Security, Usability and Performance.   Ankita Kumari ge93vep@mytum.de  Advisor: Andreas Finkenzeller  Department of Electrical and Computer Engineering Technical University of Munich </vt:lpstr>
      <vt:lpstr>Contents</vt:lpstr>
      <vt:lpstr>Motivation</vt:lpstr>
      <vt:lpstr>Motivation</vt:lpstr>
      <vt:lpstr>Aim</vt:lpstr>
      <vt:lpstr>Introduction to Rust</vt:lpstr>
      <vt:lpstr>Ownership, Borrowing and Lifetime</vt:lpstr>
      <vt:lpstr> Security vulnerabilities in Embedded System</vt:lpstr>
      <vt:lpstr>Software Vulnerabilities</vt:lpstr>
      <vt:lpstr>Trying Buffer Overflow Using Rust</vt:lpstr>
      <vt:lpstr>Buffer Overflow Cont.</vt:lpstr>
      <vt:lpstr>Heartbleed Vulnerability in Rust</vt:lpstr>
      <vt:lpstr>Unsafe Keyword</vt:lpstr>
      <vt:lpstr>Memory Exploits Using Unsafe Keywords</vt:lpstr>
      <vt:lpstr>Buffer Overread</vt:lpstr>
      <vt:lpstr>Immutability</vt:lpstr>
      <vt:lpstr>Hardware Attacks</vt:lpstr>
      <vt:lpstr>DPA on AES</vt:lpstr>
      <vt:lpstr>Invasive Attacks</vt:lpstr>
      <vt:lpstr>Secure Coding patterns against invasive attacks </vt:lpstr>
      <vt:lpstr>Secure Loop</vt:lpstr>
      <vt:lpstr>Secure Return parameter</vt:lpstr>
      <vt:lpstr>Secure Branch handling</vt:lpstr>
      <vt:lpstr>Performance Analysis with AES Implementation</vt:lpstr>
      <vt:lpstr>Clock cycles</vt:lpstr>
      <vt:lpstr>NVM Size</vt:lpstr>
      <vt:lpstr>Stack Usage</vt:lpstr>
      <vt:lpstr>Discussion</vt:lpstr>
      <vt:lpstr>Conclusion</vt:lpstr>
      <vt:lpstr>Future work</vt:lpstr>
      <vt:lpstr>References</vt:lpstr>
      <vt:lpstr>PowerPoint Presentation</vt:lpstr>
      <vt:lpstr>Extra Slides</vt:lpstr>
      <vt:lpstr>Motivation</vt:lpstr>
      <vt:lpstr>Performance Analysis with AES Implementation</vt:lpstr>
      <vt:lpstr>Buffer Overread</vt:lpstr>
      <vt:lpstr>Secure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Rust language for Embedded System Development in terms of Security, Usability and Performance.   Ankita Kumari ge93vep@tum.de  Department of Electrical and Computer Engineering Technical University of Munich</dc:title>
  <dc:creator>Kumari Ankita (IFAG CSS TI SW SWA)</dc:creator>
  <cp:lastModifiedBy>Kumari Ankita (IFAG CSS ESS D SW A)</cp:lastModifiedBy>
  <cp:revision>73</cp:revision>
  <dcterms:modified xsi:type="dcterms:W3CDTF">2022-04-19T09:26:18Z</dcterms:modified>
</cp:coreProperties>
</file>