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1" r:id="rId5"/>
    <p:sldId id="270" r:id="rId6"/>
    <p:sldId id="261" r:id="rId7"/>
    <p:sldId id="264" r:id="rId8"/>
    <p:sldId id="265" r:id="rId9"/>
    <p:sldId id="267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AFC"/>
    <a:srgbClr val="90CAF9"/>
    <a:srgbClr val="0D1117"/>
    <a:srgbClr val="78B6AB"/>
    <a:srgbClr val="8FB6AB"/>
    <a:srgbClr val="41B6AB"/>
    <a:srgbClr val="71B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B0B7-03D2-E54E-9AAA-1E5CC48852E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44B36-622E-6345-824C-821160E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B0D2-7FC8-DE45-AB9B-BE7BA5235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183BD-2581-9A42-A839-82CD604F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DF19-4E2C-704F-A8A5-93901FB1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234-417D-FB4C-8381-E6F67BE4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&lt;&gt; with ♡ by Team Batman</a:t>
            </a:r>
          </a:p>
        </p:txBody>
      </p:sp>
    </p:spTree>
    <p:extLst>
      <p:ext uri="{BB962C8B-B14F-4D97-AF65-F5344CB8AC3E}">
        <p14:creationId xmlns:p14="http://schemas.microsoft.com/office/powerpoint/2010/main" val="362988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A7B8-C41F-B341-832C-E381F802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8D60C-B22C-DA46-A528-5BF9D868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FB1F7-54F4-D944-A4CD-891C0DB5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076A-370F-2943-A1A5-6D932A4D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6596-7844-F64E-A2BE-E5BC25FE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5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8A583-67EE-3841-B81E-F771C3678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8D6A5-8168-E64D-AA51-CFC95D396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C5B2-57C8-5E42-970F-59E57D74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6C7C-0E3E-BC4D-A2EF-C8092348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7631-1C32-B247-B181-9A98205E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D8E5-C2EA-AE45-8F45-C5FA0D1C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B5F4-AFD9-3746-936A-BBA4DC3B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58010-0951-4E4F-820F-3B5EB4ED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A219-C631-B044-B2C2-147E91AE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4FD57-C231-564B-AD42-23190BF8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2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DA8-2DE8-2047-8DB8-D53769F5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CFA7-2CF8-0345-9BE3-103B6DE02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C324-C908-5240-80CC-51D8DB6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0772-3417-BA42-B5CE-011243E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923E-0BDF-FA4A-A540-6F50EA24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5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66AE-CB24-B84E-86A9-33BB84E3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FB9B-1C6C-7448-9E58-51D4FEDDE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E55-ACD2-A84B-836C-EB280EDA0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9FE35-614B-DB40-B35C-E090820C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7174-43DD-E447-BF0E-EB6DD879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58E1-7AEC-D646-B4E6-CD9CC93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FB7D-F171-314C-B05E-2207833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CD9D-73C8-1C47-A131-BF6F4892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F07DD-0AD2-E943-B1FD-FB154E948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F3CD3-3257-1E42-A04A-443CD729D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39F77-B9C2-824B-ABD4-18861149D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B7630-9E69-B44B-8CBC-0FC4D3CE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46D2C-AA86-BD46-9588-0D952D50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2E619-606A-2D45-B91D-AA58FC3B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4BBD-E8CE-DB49-AEEE-3C63DEC6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A55CB-556D-2840-BD08-147FCE0C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FE86A-688E-B64B-8310-B955D039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E4F73-B89D-F545-ABCB-0AADCF83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FAA17-5BF9-3940-807F-F7428B7C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B1BA5-D191-C549-B8DE-30C0D84C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DEEEF-1880-7C48-B45D-55915D67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7DAA-26B8-D24A-AA4F-EB9735F7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543B-DF27-A043-9502-886258A7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16BFB-F723-D543-BCB9-BF9C4203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03E7-AD71-CB44-B56F-DD2E6A56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FAA5B-B4D6-2546-A0DD-1477448F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80DB-38A9-7940-B452-7236E0D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9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2818-D52D-4D44-A88E-96D2E8AA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A8F99-0AF2-ED48-A50D-6FF106BE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26415-D62D-044E-90E8-A6CE4CE8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63F7-1D06-CD4A-A578-DC2941A9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C774-2D26-8C4D-A005-51753311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EAD28-11DE-4544-BA6F-4CC3E927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0727"/>
            <a:ext cx="2743200" cy="365125"/>
          </a:xfrm>
          <a:prstGeom prst="rect">
            <a:avLst/>
          </a:prstGeom>
        </p:spPr>
        <p:txBody>
          <a:bodyPr/>
          <a:lstStyle/>
          <a:p>
            <a:fld id="{F69BFEB7-A409-004D-ABB7-E2A69B6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EC549-BF6C-9646-BF83-A9D629EF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7F515-8E6B-D349-A0F6-B634D139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C0DE-8AE2-864A-9992-F7B6BDD6F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4DF2-AABA-2148-9574-BCA962B7965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B23E-774E-D549-AF24-F7820C5C5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52678" y="63566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&lt;&gt; with ♡ by Team Batman</a:t>
            </a:r>
          </a:p>
        </p:txBody>
      </p:sp>
    </p:spTree>
    <p:extLst>
      <p:ext uri="{BB962C8B-B14F-4D97-AF65-F5344CB8AC3E}">
        <p14:creationId xmlns:p14="http://schemas.microsoft.com/office/powerpoint/2010/main" val="344851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EC6A56-3BEB-3942-AE1C-5C40CC50B19D}"/>
              </a:ext>
            </a:extLst>
          </p:cNvPr>
          <p:cNvSpPr txBox="1"/>
          <p:nvPr/>
        </p:nvSpPr>
        <p:spPr>
          <a:xfrm>
            <a:off x="3530558" y="770587"/>
            <a:ext cx="67564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a typeface="Calibri"/>
                <a:cs typeface="Calibri"/>
                <a:sym typeface="Calibri"/>
              </a:rPr>
              <a:t>DATABASE MANAGEMENT AND DATABASE DESIGN</a:t>
            </a:r>
            <a:br>
              <a:rPr lang="en-US" sz="2400" b="1" dirty="0">
                <a:solidFill>
                  <a:schemeClr val="bg1">
                    <a:lumMod val="85000"/>
                  </a:schemeClr>
                </a:solidFill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a typeface="Calibri"/>
                <a:cs typeface="Calibri"/>
                <a:sym typeface="Calibri"/>
              </a:rPr>
              <a:t>                            SPRING 2021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A78AB-31A9-8F4F-A0CE-896A2A2A10F9}"/>
              </a:ext>
            </a:extLst>
          </p:cNvPr>
          <p:cNvSpPr txBox="1"/>
          <p:nvPr/>
        </p:nvSpPr>
        <p:spPr>
          <a:xfrm>
            <a:off x="2748842" y="76603"/>
            <a:ext cx="809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INTER UNIVERSITY CONNECT – TEAM ORION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74864-B915-4B49-B119-661C3C6DB749}"/>
              </a:ext>
            </a:extLst>
          </p:cNvPr>
          <p:cNvSpPr txBox="1"/>
          <p:nvPr/>
        </p:nvSpPr>
        <p:spPr>
          <a:xfrm>
            <a:off x="5579903" y="1797723"/>
            <a:ext cx="50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DETAILS-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C2950-2E0A-4445-8DD8-100AE0AD452F}"/>
              </a:ext>
            </a:extLst>
          </p:cNvPr>
          <p:cNvSpPr txBox="1"/>
          <p:nvPr/>
        </p:nvSpPr>
        <p:spPr>
          <a:xfrm>
            <a:off x="8390837" y="3914317"/>
            <a:ext cx="198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Priyanka Chaudhari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001007299</a:t>
            </a:r>
          </a:p>
        </p:txBody>
      </p:sp>
      <p:pic>
        <p:nvPicPr>
          <p:cNvPr id="13" name="Picture 12" descr="A picture containing person, outdoor, sky, person&#10;&#10;Description automatically generated">
            <a:extLst>
              <a:ext uri="{FF2B5EF4-FFF2-40B4-BE49-F238E27FC236}">
                <a16:creationId xmlns:a16="http://schemas.microsoft.com/office/drawing/2014/main" id="{E9556CA1-D42C-054F-8C02-801BA709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14" y="2308685"/>
            <a:ext cx="1433690" cy="13119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DA1AC9-1B9B-AF47-90A2-309C10935E8D}"/>
              </a:ext>
            </a:extLst>
          </p:cNvPr>
          <p:cNvSpPr txBox="1"/>
          <p:nvPr/>
        </p:nvSpPr>
        <p:spPr>
          <a:xfrm>
            <a:off x="3084320" y="3914317"/>
            <a:ext cx="171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Ankita Senapati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001003695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5020363" y="6412065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DE5AC-E0BE-484D-89D5-B50380CE32DA}"/>
              </a:ext>
            </a:extLst>
          </p:cNvPr>
          <p:cNvSpPr txBox="1"/>
          <p:nvPr/>
        </p:nvSpPr>
        <p:spPr>
          <a:xfrm>
            <a:off x="5670534" y="5380834"/>
            <a:ext cx="198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Aaradhy</a:t>
            </a:r>
            <a:r>
              <a:rPr lang="en-US" dirty="0">
                <a:solidFill>
                  <a:schemeClr val="bg1"/>
                </a:solidFill>
              </a:rPr>
              <a:t> Sharma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001040799</a:t>
            </a: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122B8F0-CD2B-4CBE-A66B-E5B3C57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57" y="3856579"/>
            <a:ext cx="1334687" cy="1284538"/>
          </a:xfrm>
          <a:prstGeom prst="rect">
            <a:avLst/>
          </a:prstGeom>
        </p:spPr>
      </p:pic>
      <p:pic>
        <p:nvPicPr>
          <p:cNvPr id="8" name="Picture 7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D0E0DE17-18F1-475B-BC3D-A76089FD5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126" y="2330606"/>
            <a:ext cx="1291084" cy="13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7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2EBA33-4970-C041-A2BB-E1602F6D33A5}"/>
              </a:ext>
            </a:extLst>
          </p:cNvPr>
          <p:cNvSpPr/>
          <p:nvPr/>
        </p:nvSpPr>
        <p:spPr>
          <a:xfrm>
            <a:off x="307790" y="991584"/>
            <a:ext cx="11261335" cy="189408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737C0-17FD-5443-822D-7C15B0E931E4}"/>
              </a:ext>
            </a:extLst>
          </p:cNvPr>
          <p:cNvSpPr txBox="1"/>
          <p:nvPr/>
        </p:nvSpPr>
        <p:spPr>
          <a:xfrm>
            <a:off x="4267359" y="136418"/>
            <a:ext cx="636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 REPORTS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AF4D6-12D2-9C46-9D7A-5B369AC939AE}"/>
              </a:ext>
            </a:extLst>
          </p:cNvPr>
          <p:cNvSpPr txBox="1"/>
          <p:nvPr/>
        </p:nvSpPr>
        <p:spPr>
          <a:xfrm>
            <a:off x="-124866" y="622251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PROFESSOR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E364CBB-EC3D-E44C-B1D9-1E0A9C55BBE0}"/>
              </a:ext>
            </a:extLst>
          </p:cNvPr>
          <p:cNvSpPr/>
          <p:nvPr/>
        </p:nvSpPr>
        <p:spPr>
          <a:xfrm>
            <a:off x="424613" y="3972333"/>
            <a:ext cx="11144512" cy="21756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61ADDE-5C24-5143-A4C9-22F6A2F22D69}"/>
              </a:ext>
            </a:extLst>
          </p:cNvPr>
          <p:cNvSpPr txBox="1"/>
          <p:nvPr/>
        </p:nvSpPr>
        <p:spPr>
          <a:xfrm>
            <a:off x="0" y="3527156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STUDENTS</a:t>
            </a:r>
          </a:p>
        </p:txBody>
      </p:sp>
      <p:pic>
        <p:nvPicPr>
          <p:cNvPr id="12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18C986-2B97-8045-B34D-81D839EF4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3" y="1113618"/>
            <a:ext cx="10705171" cy="1627613"/>
          </a:xfrm>
        </p:spPr>
      </p:pic>
      <p:pic>
        <p:nvPicPr>
          <p:cNvPr id="13" name="Picture 12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98269B77-33F9-0D4D-968E-5AF260A78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5" y="4125825"/>
            <a:ext cx="10693060" cy="18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7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2EBA33-4970-C041-A2BB-E1602F6D33A5}"/>
              </a:ext>
            </a:extLst>
          </p:cNvPr>
          <p:cNvSpPr/>
          <p:nvPr/>
        </p:nvSpPr>
        <p:spPr>
          <a:xfrm>
            <a:off x="366201" y="656624"/>
            <a:ext cx="11261335" cy="215306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737C0-17FD-5443-822D-7C15B0E931E4}"/>
              </a:ext>
            </a:extLst>
          </p:cNvPr>
          <p:cNvSpPr txBox="1"/>
          <p:nvPr/>
        </p:nvSpPr>
        <p:spPr>
          <a:xfrm>
            <a:off x="4267359" y="136418"/>
            <a:ext cx="636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 REPORTS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AF4D6-12D2-9C46-9D7A-5B369AC939AE}"/>
              </a:ext>
            </a:extLst>
          </p:cNvPr>
          <p:cNvSpPr txBox="1"/>
          <p:nvPr/>
        </p:nvSpPr>
        <p:spPr>
          <a:xfrm>
            <a:off x="-136017" y="315781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pic>
        <p:nvPicPr>
          <p:cNvPr id="14" name="Picture 1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34B447-4680-974B-915F-0CD6425A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4" y="750373"/>
            <a:ext cx="10995887" cy="1943100"/>
          </a:xfrm>
          <a:prstGeom prst="rect">
            <a:avLst/>
          </a:prstGeom>
        </p:spPr>
      </p:pic>
      <p:pic>
        <p:nvPicPr>
          <p:cNvPr id="16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E901684-4B5B-A243-80D1-A40512EBD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782782" y="2861180"/>
            <a:ext cx="6428170" cy="349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21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03B6F-643D-8245-A762-931127656DCF}"/>
              </a:ext>
            </a:extLst>
          </p:cNvPr>
          <p:cNvSpPr txBox="1"/>
          <p:nvPr/>
        </p:nvSpPr>
        <p:spPr>
          <a:xfrm>
            <a:off x="3019937" y="2551289"/>
            <a:ext cx="8861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21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6EC38-7DE8-3546-AD0A-1621797CA24E}"/>
              </a:ext>
            </a:extLst>
          </p:cNvPr>
          <p:cNvSpPr txBox="1"/>
          <p:nvPr/>
        </p:nvSpPr>
        <p:spPr>
          <a:xfrm>
            <a:off x="2607733" y="276564"/>
            <a:ext cx="866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PROBLEM STATEMENT AND PROPOSED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53EB6-DF6A-1E41-B90E-C741EA5B77FA}"/>
              </a:ext>
            </a:extLst>
          </p:cNvPr>
          <p:cNvSpPr/>
          <p:nvPr/>
        </p:nvSpPr>
        <p:spPr>
          <a:xfrm>
            <a:off x="2750432" y="1150055"/>
            <a:ext cx="8922456" cy="4557889"/>
          </a:xfrm>
          <a:prstGeom prst="rect">
            <a:avLst/>
          </a:prstGeom>
          <a:solidFill>
            <a:srgbClr val="0D1117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371DEA20-F037-104D-B614-38CE10C7C222}"/>
              </a:ext>
            </a:extLst>
          </p:cNvPr>
          <p:cNvSpPr/>
          <p:nvPr/>
        </p:nvSpPr>
        <p:spPr>
          <a:xfrm>
            <a:off x="-2486201" y="156635"/>
            <a:ext cx="6136602" cy="6136602"/>
          </a:xfrm>
          <a:prstGeom prst="blockArc">
            <a:avLst>
              <a:gd name="adj1" fmla="val 18624940"/>
              <a:gd name="adj2" fmla="val 3945039"/>
              <a:gd name="adj3" fmla="val 803"/>
            </a:avLst>
          </a:prstGeom>
          <a:solidFill>
            <a:srgbClr val="90CAF9"/>
          </a:solidFill>
          <a:ln>
            <a:solidFill>
              <a:srgbClr val="90CAF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3E9B75-752F-184B-AFC5-B88182A3269A}"/>
              </a:ext>
            </a:extLst>
          </p:cNvPr>
          <p:cNvSpPr/>
          <p:nvPr/>
        </p:nvSpPr>
        <p:spPr>
          <a:xfrm>
            <a:off x="3265385" y="1164901"/>
            <a:ext cx="8344515" cy="701185"/>
          </a:xfrm>
          <a:custGeom>
            <a:avLst/>
            <a:gdLst>
              <a:gd name="connsiteX0" fmla="*/ 0 w 8344515"/>
              <a:gd name="connsiteY0" fmla="*/ 0 h 701185"/>
              <a:gd name="connsiteX1" fmla="*/ 8344515 w 8344515"/>
              <a:gd name="connsiteY1" fmla="*/ 0 h 701185"/>
              <a:gd name="connsiteX2" fmla="*/ 8344515 w 8344515"/>
              <a:gd name="connsiteY2" fmla="*/ 701185 h 701185"/>
              <a:gd name="connsiteX3" fmla="*/ 0 w 8344515"/>
              <a:gd name="connsiteY3" fmla="*/ 701185 h 701185"/>
              <a:gd name="connsiteX4" fmla="*/ 0 w 8344515"/>
              <a:gd name="connsiteY4" fmla="*/ 0 h 70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515" h="701185">
                <a:moveTo>
                  <a:pt x="0" y="0"/>
                </a:moveTo>
                <a:lnTo>
                  <a:pt x="8344515" y="0"/>
                </a:lnTo>
                <a:lnTo>
                  <a:pt x="8344515" y="701185"/>
                </a:lnTo>
                <a:lnTo>
                  <a:pt x="0" y="701185"/>
                </a:lnTo>
                <a:lnTo>
                  <a:pt x="0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56566" tIns="45720" rIns="45720" bIns="4572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Using the database model, a portal can be designed which enables maintain profiles for students, alumni, and professors. </a:t>
            </a:r>
            <a:endParaRPr lang="en-US" sz="1800" b="0" kern="1200" dirty="0">
              <a:latin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16100B-7BD9-244C-B57C-A773090C3804}"/>
              </a:ext>
            </a:extLst>
          </p:cNvPr>
          <p:cNvSpPr/>
          <p:nvPr/>
        </p:nvSpPr>
        <p:spPr>
          <a:xfrm>
            <a:off x="2624295" y="1018400"/>
            <a:ext cx="876482" cy="876482"/>
          </a:xfrm>
          <a:prstGeom prst="ellipse">
            <a:avLst/>
          </a:prstGeom>
          <a:solidFill>
            <a:srgbClr val="F9FAFC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BE947DD-0C2E-D54B-A370-DCA246B79CA8}"/>
              </a:ext>
            </a:extLst>
          </p:cNvPr>
          <p:cNvSpPr/>
          <p:nvPr/>
        </p:nvSpPr>
        <p:spPr>
          <a:xfrm>
            <a:off x="3690390" y="2223157"/>
            <a:ext cx="7942509" cy="701185"/>
          </a:xfrm>
          <a:custGeom>
            <a:avLst/>
            <a:gdLst>
              <a:gd name="connsiteX0" fmla="*/ 0 w 7942509"/>
              <a:gd name="connsiteY0" fmla="*/ 0 h 701185"/>
              <a:gd name="connsiteX1" fmla="*/ 7942509 w 7942509"/>
              <a:gd name="connsiteY1" fmla="*/ 0 h 701185"/>
              <a:gd name="connsiteX2" fmla="*/ 7942509 w 7942509"/>
              <a:gd name="connsiteY2" fmla="*/ 701185 h 701185"/>
              <a:gd name="connsiteX3" fmla="*/ 0 w 7942509"/>
              <a:gd name="connsiteY3" fmla="*/ 701185 h 701185"/>
              <a:gd name="connsiteX4" fmla="*/ 0 w 7942509"/>
              <a:gd name="connsiteY4" fmla="*/ 0 h 70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2509" h="701185">
                <a:moveTo>
                  <a:pt x="0" y="0"/>
                </a:moveTo>
                <a:lnTo>
                  <a:pt x="7942509" y="0"/>
                </a:lnTo>
                <a:lnTo>
                  <a:pt x="7942509" y="701185"/>
                </a:lnTo>
                <a:lnTo>
                  <a:pt x="0" y="701185"/>
                </a:lnTo>
                <a:lnTo>
                  <a:pt x="0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6566" tIns="45720" rIns="45720" bIns="4572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Event table will have details about different types of events like Career Fairs, Speaker Sessions, Cultural or technical connections. </a:t>
            </a:r>
            <a:endParaRPr lang="en-US" sz="1800" kern="12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F1F265-CF79-2F42-9BD1-9E1E1A2624F0}"/>
              </a:ext>
            </a:extLst>
          </p:cNvPr>
          <p:cNvSpPr/>
          <p:nvPr/>
        </p:nvSpPr>
        <p:spPr>
          <a:xfrm>
            <a:off x="3073371" y="2129424"/>
            <a:ext cx="934957" cy="872085"/>
          </a:xfrm>
          <a:prstGeom prst="ellipse">
            <a:avLst/>
          </a:prstGeom>
          <a:solidFill>
            <a:srgbClr val="F9FAFC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E8D18D4-69E5-454A-984C-DC03DD1114E8}"/>
              </a:ext>
            </a:extLst>
          </p:cNvPr>
          <p:cNvSpPr/>
          <p:nvPr/>
        </p:nvSpPr>
        <p:spPr>
          <a:xfrm>
            <a:off x="3703626" y="3341533"/>
            <a:ext cx="7942509" cy="701185"/>
          </a:xfrm>
          <a:custGeom>
            <a:avLst/>
            <a:gdLst>
              <a:gd name="connsiteX0" fmla="*/ 0 w 7942509"/>
              <a:gd name="connsiteY0" fmla="*/ 0 h 701185"/>
              <a:gd name="connsiteX1" fmla="*/ 7942509 w 7942509"/>
              <a:gd name="connsiteY1" fmla="*/ 0 h 701185"/>
              <a:gd name="connsiteX2" fmla="*/ 7942509 w 7942509"/>
              <a:gd name="connsiteY2" fmla="*/ 701185 h 701185"/>
              <a:gd name="connsiteX3" fmla="*/ 0 w 7942509"/>
              <a:gd name="connsiteY3" fmla="*/ 701185 h 701185"/>
              <a:gd name="connsiteX4" fmla="*/ 0 w 7942509"/>
              <a:gd name="connsiteY4" fmla="*/ 0 h 70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2509" h="701185">
                <a:moveTo>
                  <a:pt x="0" y="0"/>
                </a:moveTo>
                <a:lnTo>
                  <a:pt x="7942509" y="0"/>
                </a:lnTo>
                <a:lnTo>
                  <a:pt x="7942509" y="701185"/>
                </a:lnTo>
                <a:lnTo>
                  <a:pt x="0" y="701185"/>
                </a:lnTo>
                <a:lnTo>
                  <a:pt x="0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6566" tIns="45720" rIns="45720" bIns="4572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Student table will have details like Course Major information, which will help students to connect with other students having similar interests.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674E14-4427-3F4C-BB41-56A8DA22F6B5}"/>
              </a:ext>
            </a:extLst>
          </p:cNvPr>
          <p:cNvSpPr/>
          <p:nvPr/>
        </p:nvSpPr>
        <p:spPr>
          <a:xfrm>
            <a:off x="3062536" y="3260452"/>
            <a:ext cx="876482" cy="876482"/>
          </a:xfrm>
          <a:prstGeom prst="ellipse">
            <a:avLst/>
          </a:prstGeom>
          <a:solidFill>
            <a:srgbClr val="F9FAFC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88EDF63-1DF0-CC41-B238-159F97193081}"/>
              </a:ext>
            </a:extLst>
          </p:cNvPr>
          <p:cNvSpPr/>
          <p:nvPr/>
        </p:nvSpPr>
        <p:spPr>
          <a:xfrm>
            <a:off x="3301620" y="4440010"/>
            <a:ext cx="8344515" cy="701185"/>
          </a:xfrm>
          <a:custGeom>
            <a:avLst/>
            <a:gdLst>
              <a:gd name="connsiteX0" fmla="*/ 0 w 8344515"/>
              <a:gd name="connsiteY0" fmla="*/ 0 h 701185"/>
              <a:gd name="connsiteX1" fmla="*/ 8344515 w 8344515"/>
              <a:gd name="connsiteY1" fmla="*/ 0 h 701185"/>
              <a:gd name="connsiteX2" fmla="*/ 8344515 w 8344515"/>
              <a:gd name="connsiteY2" fmla="*/ 701185 h 701185"/>
              <a:gd name="connsiteX3" fmla="*/ 0 w 8344515"/>
              <a:gd name="connsiteY3" fmla="*/ 701185 h 701185"/>
              <a:gd name="connsiteX4" fmla="*/ 0 w 8344515"/>
              <a:gd name="connsiteY4" fmla="*/ 0 h 70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515" h="701185">
                <a:moveTo>
                  <a:pt x="0" y="0"/>
                </a:moveTo>
                <a:lnTo>
                  <a:pt x="8344515" y="0"/>
                </a:lnTo>
                <a:lnTo>
                  <a:pt x="8344515" y="701185"/>
                </a:lnTo>
                <a:lnTo>
                  <a:pt x="0" y="701185"/>
                </a:lnTo>
                <a:lnTo>
                  <a:pt x="0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6566" tIns="45720" rIns="45720" bIns="4572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Professor table will have information about Professors from various Universities, therefore giving students a vast opportunity to associate with them.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F0F0F0-87C4-964F-816B-0957790E3288}"/>
              </a:ext>
            </a:extLst>
          </p:cNvPr>
          <p:cNvSpPr/>
          <p:nvPr/>
        </p:nvSpPr>
        <p:spPr>
          <a:xfrm>
            <a:off x="2756680" y="4342156"/>
            <a:ext cx="876482" cy="87648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30176-F83E-AC4D-B076-48499F252D18}"/>
              </a:ext>
            </a:extLst>
          </p:cNvPr>
          <p:cNvSpPr txBox="1"/>
          <p:nvPr/>
        </p:nvSpPr>
        <p:spPr>
          <a:xfrm>
            <a:off x="298195" y="2795610"/>
            <a:ext cx="2755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IS CONNECTING WITH UNIVERSITIES, ALUMNI AND PROFESSORS ACCESIBILITY?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051F2A5-242A-214D-AEF2-362B799C5357}"/>
              </a:ext>
            </a:extLst>
          </p:cNvPr>
          <p:cNvSpPr/>
          <p:nvPr/>
        </p:nvSpPr>
        <p:spPr>
          <a:xfrm>
            <a:off x="2426280" y="5409366"/>
            <a:ext cx="9246608" cy="701185"/>
          </a:xfrm>
          <a:custGeom>
            <a:avLst/>
            <a:gdLst>
              <a:gd name="connsiteX0" fmla="*/ 0 w 8344515"/>
              <a:gd name="connsiteY0" fmla="*/ 0 h 701185"/>
              <a:gd name="connsiteX1" fmla="*/ 8344515 w 8344515"/>
              <a:gd name="connsiteY1" fmla="*/ 0 h 701185"/>
              <a:gd name="connsiteX2" fmla="*/ 8344515 w 8344515"/>
              <a:gd name="connsiteY2" fmla="*/ 701185 h 701185"/>
              <a:gd name="connsiteX3" fmla="*/ 0 w 8344515"/>
              <a:gd name="connsiteY3" fmla="*/ 701185 h 701185"/>
              <a:gd name="connsiteX4" fmla="*/ 0 w 8344515"/>
              <a:gd name="connsiteY4" fmla="*/ 0 h 70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515" h="701185">
                <a:moveTo>
                  <a:pt x="0" y="0"/>
                </a:moveTo>
                <a:lnTo>
                  <a:pt x="8344515" y="0"/>
                </a:lnTo>
                <a:lnTo>
                  <a:pt x="8344515" y="701185"/>
                </a:lnTo>
                <a:lnTo>
                  <a:pt x="0" y="701185"/>
                </a:lnTo>
                <a:lnTo>
                  <a:pt x="0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6566" tIns="45720" rIns="45720" bIns="45720" numCol="1" spcCol="1270" anchor="ctr" anchorCtr="0">
            <a:noAutofit/>
          </a:bodyPr>
          <a:lstStyle/>
          <a:p>
            <a:r>
              <a:rPr lang="en-US" sz="1600" dirty="0"/>
              <a:t>Open Projects table will have all the data related to the open-source projects led by a University or Professor. Interested students will also have the opportunity to reach out to them if it interests them</a:t>
            </a:r>
            <a:r>
              <a:rPr lang="en-US" dirty="0"/>
              <a:t>.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8311CF-D1A9-3D45-B89E-F0040CECCBD6}"/>
              </a:ext>
            </a:extLst>
          </p:cNvPr>
          <p:cNvSpPr/>
          <p:nvPr/>
        </p:nvSpPr>
        <p:spPr>
          <a:xfrm>
            <a:off x="1988039" y="5269703"/>
            <a:ext cx="876482" cy="876482"/>
          </a:xfrm>
          <a:prstGeom prst="ellipse">
            <a:avLst/>
          </a:prstGeom>
          <a:solidFill>
            <a:srgbClr val="F9FAFC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D4340-E93E-D745-B6F3-9366E0D44926}"/>
              </a:ext>
            </a:extLst>
          </p:cNvPr>
          <p:cNvSpPr txBox="1"/>
          <p:nvPr/>
        </p:nvSpPr>
        <p:spPr>
          <a:xfrm>
            <a:off x="1185333" y="40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0BFE61C5-94BC-4211-BB74-0ED8FC36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44" y="1164901"/>
            <a:ext cx="587563" cy="597196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56D7FE-F379-4926-8B1B-5D348281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94" y="4487205"/>
            <a:ext cx="601182" cy="596373"/>
          </a:xfrm>
          <a:prstGeom prst="rect">
            <a:avLst/>
          </a:prstGeom>
        </p:spPr>
      </p:pic>
      <p:pic>
        <p:nvPicPr>
          <p:cNvPr id="3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9661B6-B950-45F1-94F1-C896F82B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921" y="3392996"/>
            <a:ext cx="589868" cy="604448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FB4EF122-5E35-4A2B-B041-BC7BECF62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556" y="2263378"/>
            <a:ext cx="579327" cy="550457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C77A73FC-2E2C-412D-BB11-00BC0579B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621" y="5409366"/>
            <a:ext cx="543484" cy="5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6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F6CD6CCF-DA91-A44C-8084-73B65E8E169C}"/>
              </a:ext>
            </a:extLst>
          </p:cNvPr>
          <p:cNvSpPr/>
          <p:nvPr/>
        </p:nvSpPr>
        <p:spPr>
          <a:xfrm>
            <a:off x="1924589" y="4949235"/>
            <a:ext cx="9781989" cy="994568"/>
          </a:xfrm>
          <a:custGeom>
            <a:avLst/>
            <a:gdLst>
              <a:gd name="connsiteX0" fmla="*/ 0 w 4186915"/>
              <a:gd name="connsiteY0" fmla="*/ 187180 h 1123055"/>
              <a:gd name="connsiteX1" fmla="*/ 187180 w 4186915"/>
              <a:gd name="connsiteY1" fmla="*/ 0 h 1123055"/>
              <a:gd name="connsiteX2" fmla="*/ 3999735 w 4186915"/>
              <a:gd name="connsiteY2" fmla="*/ 0 h 1123055"/>
              <a:gd name="connsiteX3" fmla="*/ 4186915 w 4186915"/>
              <a:gd name="connsiteY3" fmla="*/ 187180 h 1123055"/>
              <a:gd name="connsiteX4" fmla="*/ 4186915 w 4186915"/>
              <a:gd name="connsiteY4" fmla="*/ 935875 h 1123055"/>
              <a:gd name="connsiteX5" fmla="*/ 3999735 w 4186915"/>
              <a:gd name="connsiteY5" fmla="*/ 1123055 h 1123055"/>
              <a:gd name="connsiteX6" fmla="*/ 187180 w 4186915"/>
              <a:gd name="connsiteY6" fmla="*/ 1123055 h 1123055"/>
              <a:gd name="connsiteX7" fmla="*/ 0 w 4186915"/>
              <a:gd name="connsiteY7" fmla="*/ 935875 h 1123055"/>
              <a:gd name="connsiteX8" fmla="*/ 0 w 4186915"/>
              <a:gd name="connsiteY8" fmla="*/ 187180 h 112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915" h="1123055">
                <a:moveTo>
                  <a:pt x="0" y="187180"/>
                </a:moveTo>
                <a:cubicBezTo>
                  <a:pt x="0" y="83803"/>
                  <a:pt x="83803" y="0"/>
                  <a:pt x="187180" y="0"/>
                </a:cubicBezTo>
                <a:lnTo>
                  <a:pt x="3999735" y="0"/>
                </a:lnTo>
                <a:cubicBezTo>
                  <a:pt x="4103112" y="0"/>
                  <a:pt x="4186915" y="83803"/>
                  <a:pt x="4186915" y="187180"/>
                </a:cubicBezTo>
                <a:lnTo>
                  <a:pt x="4186915" y="935875"/>
                </a:lnTo>
                <a:cubicBezTo>
                  <a:pt x="4186915" y="1039252"/>
                  <a:pt x="4103112" y="1123055"/>
                  <a:pt x="3999735" y="1123055"/>
                </a:cubicBezTo>
                <a:lnTo>
                  <a:pt x="187180" y="1123055"/>
                </a:lnTo>
                <a:cubicBezTo>
                  <a:pt x="83803" y="1123055"/>
                  <a:pt x="0" y="1039252"/>
                  <a:pt x="0" y="935875"/>
                </a:cubicBezTo>
                <a:lnTo>
                  <a:pt x="0" y="187180"/>
                </a:lnTo>
                <a:close/>
              </a:path>
            </a:pathLst>
          </a:custGeom>
          <a:solidFill>
            <a:srgbClr val="90CAF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1054" tIns="230083" rIns="230083" bIns="230083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600" kern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9031F32-5613-AE41-B8AA-460EF4994614}"/>
              </a:ext>
            </a:extLst>
          </p:cNvPr>
          <p:cNvSpPr/>
          <p:nvPr/>
        </p:nvSpPr>
        <p:spPr>
          <a:xfrm>
            <a:off x="1924589" y="3117363"/>
            <a:ext cx="9781989" cy="994568"/>
          </a:xfrm>
          <a:custGeom>
            <a:avLst/>
            <a:gdLst>
              <a:gd name="connsiteX0" fmla="*/ 0 w 4186915"/>
              <a:gd name="connsiteY0" fmla="*/ 187180 h 1123055"/>
              <a:gd name="connsiteX1" fmla="*/ 187180 w 4186915"/>
              <a:gd name="connsiteY1" fmla="*/ 0 h 1123055"/>
              <a:gd name="connsiteX2" fmla="*/ 3999735 w 4186915"/>
              <a:gd name="connsiteY2" fmla="*/ 0 h 1123055"/>
              <a:gd name="connsiteX3" fmla="*/ 4186915 w 4186915"/>
              <a:gd name="connsiteY3" fmla="*/ 187180 h 1123055"/>
              <a:gd name="connsiteX4" fmla="*/ 4186915 w 4186915"/>
              <a:gd name="connsiteY4" fmla="*/ 935875 h 1123055"/>
              <a:gd name="connsiteX5" fmla="*/ 3999735 w 4186915"/>
              <a:gd name="connsiteY5" fmla="*/ 1123055 h 1123055"/>
              <a:gd name="connsiteX6" fmla="*/ 187180 w 4186915"/>
              <a:gd name="connsiteY6" fmla="*/ 1123055 h 1123055"/>
              <a:gd name="connsiteX7" fmla="*/ 0 w 4186915"/>
              <a:gd name="connsiteY7" fmla="*/ 935875 h 1123055"/>
              <a:gd name="connsiteX8" fmla="*/ 0 w 4186915"/>
              <a:gd name="connsiteY8" fmla="*/ 187180 h 112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915" h="1123055">
                <a:moveTo>
                  <a:pt x="0" y="187180"/>
                </a:moveTo>
                <a:cubicBezTo>
                  <a:pt x="0" y="83803"/>
                  <a:pt x="83803" y="0"/>
                  <a:pt x="187180" y="0"/>
                </a:cubicBezTo>
                <a:lnTo>
                  <a:pt x="3999735" y="0"/>
                </a:lnTo>
                <a:cubicBezTo>
                  <a:pt x="4103112" y="0"/>
                  <a:pt x="4186915" y="83803"/>
                  <a:pt x="4186915" y="187180"/>
                </a:cubicBezTo>
                <a:lnTo>
                  <a:pt x="4186915" y="935875"/>
                </a:lnTo>
                <a:cubicBezTo>
                  <a:pt x="4186915" y="1039252"/>
                  <a:pt x="4103112" y="1123055"/>
                  <a:pt x="3999735" y="1123055"/>
                </a:cubicBezTo>
                <a:lnTo>
                  <a:pt x="187180" y="1123055"/>
                </a:lnTo>
                <a:cubicBezTo>
                  <a:pt x="83803" y="1123055"/>
                  <a:pt x="0" y="1039252"/>
                  <a:pt x="0" y="935875"/>
                </a:cubicBezTo>
                <a:lnTo>
                  <a:pt x="0" y="187180"/>
                </a:lnTo>
                <a:close/>
              </a:path>
            </a:pathLst>
          </a:custGeom>
          <a:solidFill>
            <a:srgbClr val="90CAF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1054" tIns="230083" rIns="230083" bIns="230083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600" kern="1200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34792DD-8EB7-DE41-8A7F-5166EFD7243C}"/>
              </a:ext>
            </a:extLst>
          </p:cNvPr>
          <p:cNvSpPr/>
          <p:nvPr/>
        </p:nvSpPr>
        <p:spPr>
          <a:xfrm>
            <a:off x="2050489" y="1456250"/>
            <a:ext cx="9656089" cy="1033208"/>
          </a:xfrm>
          <a:custGeom>
            <a:avLst/>
            <a:gdLst>
              <a:gd name="connsiteX0" fmla="*/ 0 w 4186915"/>
              <a:gd name="connsiteY0" fmla="*/ 187180 h 1123055"/>
              <a:gd name="connsiteX1" fmla="*/ 187180 w 4186915"/>
              <a:gd name="connsiteY1" fmla="*/ 0 h 1123055"/>
              <a:gd name="connsiteX2" fmla="*/ 3999735 w 4186915"/>
              <a:gd name="connsiteY2" fmla="*/ 0 h 1123055"/>
              <a:gd name="connsiteX3" fmla="*/ 4186915 w 4186915"/>
              <a:gd name="connsiteY3" fmla="*/ 187180 h 1123055"/>
              <a:gd name="connsiteX4" fmla="*/ 4186915 w 4186915"/>
              <a:gd name="connsiteY4" fmla="*/ 935875 h 1123055"/>
              <a:gd name="connsiteX5" fmla="*/ 3999735 w 4186915"/>
              <a:gd name="connsiteY5" fmla="*/ 1123055 h 1123055"/>
              <a:gd name="connsiteX6" fmla="*/ 187180 w 4186915"/>
              <a:gd name="connsiteY6" fmla="*/ 1123055 h 1123055"/>
              <a:gd name="connsiteX7" fmla="*/ 0 w 4186915"/>
              <a:gd name="connsiteY7" fmla="*/ 935875 h 1123055"/>
              <a:gd name="connsiteX8" fmla="*/ 0 w 4186915"/>
              <a:gd name="connsiteY8" fmla="*/ 187180 h 112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915" h="1123055">
                <a:moveTo>
                  <a:pt x="0" y="187180"/>
                </a:moveTo>
                <a:cubicBezTo>
                  <a:pt x="0" y="83803"/>
                  <a:pt x="83803" y="0"/>
                  <a:pt x="187180" y="0"/>
                </a:cubicBezTo>
                <a:lnTo>
                  <a:pt x="3999735" y="0"/>
                </a:lnTo>
                <a:cubicBezTo>
                  <a:pt x="4103112" y="0"/>
                  <a:pt x="4186915" y="83803"/>
                  <a:pt x="4186915" y="187180"/>
                </a:cubicBezTo>
                <a:lnTo>
                  <a:pt x="4186915" y="935875"/>
                </a:lnTo>
                <a:cubicBezTo>
                  <a:pt x="4186915" y="1039252"/>
                  <a:pt x="4103112" y="1123055"/>
                  <a:pt x="3999735" y="1123055"/>
                </a:cubicBezTo>
                <a:lnTo>
                  <a:pt x="187180" y="1123055"/>
                </a:lnTo>
                <a:cubicBezTo>
                  <a:pt x="83803" y="1123055"/>
                  <a:pt x="0" y="1039252"/>
                  <a:pt x="0" y="935875"/>
                </a:cubicBezTo>
                <a:lnTo>
                  <a:pt x="0" y="187180"/>
                </a:lnTo>
                <a:close/>
              </a:path>
            </a:pathLst>
          </a:custGeom>
          <a:solidFill>
            <a:srgbClr val="90CAF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1054" tIns="230083" rIns="230083" bIns="230083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600" kern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516E6F-D281-FA4D-AF46-F1129F557B71}"/>
              </a:ext>
            </a:extLst>
          </p:cNvPr>
          <p:cNvSpPr/>
          <p:nvPr/>
        </p:nvSpPr>
        <p:spPr>
          <a:xfrm>
            <a:off x="1117308" y="756699"/>
            <a:ext cx="1278257" cy="1304410"/>
          </a:xfrm>
          <a:prstGeom prst="ellipse">
            <a:avLst/>
          </a:prstGeom>
          <a:solidFill>
            <a:srgbClr val="F9FAF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7DDFC6-EFA8-3745-8489-B8F0F845CE71}"/>
              </a:ext>
            </a:extLst>
          </p:cNvPr>
          <p:cNvSpPr txBox="1"/>
          <p:nvPr/>
        </p:nvSpPr>
        <p:spPr>
          <a:xfrm>
            <a:off x="2493613" y="1507111"/>
            <a:ext cx="8964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FULLY AUTOMATED DATABESE DESIGN </a:t>
            </a:r>
          </a:p>
          <a:p>
            <a:r>
              <a:rPr lang="en-US" sz="1600" dirty="0">
                <a:solidFill>
                  <a:schemeClr val="bg1"/>
                </a:solidFill>
              </a:rPr>
              <a:t>Enables the user to access the database via SQL scripts which will initialize the database and help the user to be registered as a member in order to access the addition features.   </a:t>
            </a:r>
          </a:p>
          <a:p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77C67-EC50-2A48-B837-97C3EF92DF13}"/>
              </a:ext>
            </a:extLst>
          </p:cNvPr>
          <p:cNvSpPr txBox="1"/>
          <p:nvPr/>
        </p:nvSpPr>
        <p:spPr>
          <a:xfrm>
            <a:off x="2190059" y="3263717"/>
            <a:ext cx="926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HIGHLY SECURE DATABASE DESIGN with a dedicated database user for each new member with access restricted using roles.</a:t>
            </a:r>
            <a:endParaRPr lang="en-US" sz="1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7BCCE2-380F-2B4B-A882-E1ADC690408A}"/>
              </a:ext>
            </a:extLst>
          </p:cNvPr>
          <p:cNvSpPr/>
          <p:nvPr/>
        </p:nvSpPr>
        <p:spPr>
          <a:xfrm>
            <a:off x="836636" y="2804455"/>
            <a:ext cx="1278257" cy="1304410"/>
          </a:xfrm>
          <a:prstGeom prst="ellipse">
            <a:avLst/>
          </a:prstGeom>
          <a:solidFill>
            <a:srgbClr val="F9FAF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F3EDD1-4A96-C844-82BE-961B0B7110E8}"/>
              </a:ext>
            </a:extLst>
          </p:cNvPr>
          <p:cNvSpPr/>
          <p:nvPr/>
        </p:nvSpPr>
        <p:spPr>
          <a:xfrm>
            <a:off x="834804" y="4697290"/>
            <a:ext cx="1278257" cy="1304410"/>
          </a:xfrm>
          <a:prstGeom prst="ellipse">
            <a:avLst/>
          </a:prstGeom>
          <a:solidFill>
            <a:srgbClr val="F9FAF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04EE-F467-6C46-8CE6-D14F2E132744}"/>
              </a:ext>
            </a:extLst>
          </p:cNvPr>
          <p:cNvSpPr txBox="1"/>
          <p:nvPr/>
        </p:nvSpPr>
        <p:spPr>
          <a:xfrm>
            <a:off x="2113061" y="4997397"/>
            <a:ext cx="934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USER FRIENDLY PROCESS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Defined scripts with process that will make the process easy for the user, with all the validations on the PASSWORD setting and case handling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B6455-B0F9-9247-A770-E3FF8CBEEBD7}"/>
              </a:ext>
            </a:extLst>
          </p:cNvPr>
          <p:cNvSpPr txBox="1"/>
          <p:nvPr/>
        </p:nvSpPr>
        <p:spPr>
          <a:xfrm>
            <a:off x="4267359" y="136418"/>
            <a:ext cx="636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 FEATURES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A4B9405-B831-4FFE-845C-637E944B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44" y="991566"/>
            <a:ext cx="857841" cy="86636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9FC29FA-84C1-4AF3-83B5-CF9EC851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54" y="2999107"/>
            <a:ext cx="779269" cy="91510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C2042-22BB-4916-828E-0F807D0CB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54" y="4891338"/>
            <a:ext cx="815167" cy="8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9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B6455-B0F9-9247-A770-E3FF8CBEEBD7}"/>
              </a:ext>
            </a:extLst>
          </p:cNvPr>
          <p:cNvSpPr txBox="1"/>
          <p:nvPr/>
        </p:nvSpPr>
        <p:spPr>
          <a:xfrm>
            <a:off x="4267359" y="136418"/>
            <a:ext cx="636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 GUIDE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AF06B-BDCB-2842-8A0E-77B8C652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9" y="1519530"/>
            <a:ext cx="10950222" cy="38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3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B6455-B0F9-9247-A770-E3FF8CBEEBD7}"/>
              </a:ext>
            </a:extLst>
          </p:cNvPr>
          <p:cNvSpPr txBox="1"/>
          <p:nvPr/>
        </p:nvSpPr>
        <p:spPr>
          <a:xfrm>
            <a:off x="4267359" y="136418"/>
            <a:ext cx="636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CF8E5-BC72-914D-B0E9-2DCC6FA3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2" y="738661"/>
            <a:ext cx="11461337" cy="56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6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737C0-17FD-5443-822D-7C15B0E931E4}"/>
              </a:ext>
            </a:extLst>
          </p:cNvPr>
          <p:cNvSpPr txBox="1"/>
          <p:nvPr/>
        </p:nvSpPr>
        <p:spPr>
          <a:xfrm>
            <a:off x="4267359" y="136418"/>
            <a:ext cx="636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00AB7E-963C-A74D-91B5-FD06D934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07" y="659638"/>
            <a:ext cx="8999034" cy="56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3A5CDFA-53F6-2F40-8467-E704143A8A48}"/>
              </a:ext>
            </a:extLst>
          </p:cNvPr>
          <p:cNvSpPr/>
          <p:nvPr/>
        </p:nvSpPr>
        <p:spPr>
          <a:xfrm>
            <a:off x="6439663" y="4423784"/>
            <a:ext cx="3836020" cy="70783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098AF8-AF17-8C49-9DF9-3C816C3C9B70}"/>
              </a:ext>
            </a:extLst>
          </p:cNvPr>
          <p:cNvSpPr/>
          <p:nvPr/>
        </p:nvSpPr>
        <p:spPr>
          <a:xfrm>
            <a:off x="376609" y="754629"/>
            <a:ext cx="2365551" cy="310701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737C0-17FD-5443-822D-7C15B0E931E4}"/>
              </a:ext>
            </a:extLst>
          </p:cNvPr>
          <p:cNvSpPr txBox="1"/>
          <p:nvPr/>
        </p:nvSpPr>
        <p:spPr>
          <a:xfrm>
            <a:off x="4267359" y="136418"/>
            <a:ext cx="636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C12F6A-9607-624A-91D1-9F499BC8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1" y="854690"/>
            <a:ext cx="1908991" cy="29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97F3ED-A34C-804C-A75E-75F1C517D448}"/>
              </a:ext>
            </a:extLst>
          </p:cNvPr>
          <p:cNvSpPr/>
          <p:nvPr/>
        </p:nvSpPr>
        <p:spPr>
          <a:xfrm>
            <a:off x="3323881" y="754629"/>
            <a:ext cx="2633227" cy="310701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77CF5C8-A029-C84F-BD46-6A157353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9" y="840927"/>
            <a:ext cx="2205448" cy="292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5F0BDC-5DD7-B142-AF1E-B90B25BB4064}"/>
              </a:ext>
            </a:extLst>
          </p:cNvPr>
          <p:cNvSpPr/>
          <p:nvPr/>
        </p:nvSpPr>
        <p:spPr>
          <a:xfrm>
            <a:off x="6439663" y="747747"/>
            <a:ext cx="5339302" cy="310701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1AF90B5-76BF-6644-8DA8-92970C80C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57" y="854690"/>
            <a:ext cx="4981931" cy="29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CFF6B5C-81AC-C64A-93CF-5DB43ADD07BE}"/>
              </a:ext>
            </a:extLst>
          </p:cNvPr>
          <p:cNvSpPr/>
          <p:nvPr/>
        </p:nvSpPr>
        <p:spPr>
          <a:xfrm>
            <a:off x="365250" y="4059044"/>
            <a:ext cx="2365551" cy="271877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08B9F-2D2D-EA41-9623-11BB464C3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531" y="4504653"/>
            <a:ext cx="35433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62DF7-9FFC-324B-8DF7-4C9B2C05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94" y="4196288"/>
            <a:ext cx="2102180" cy="24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6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737C0-17FD-5443-822D-7C15B0E931E4}"/>
              </a:ext>
            </a:extLst>
          </p:cNvPr>
          <p:cNvSpPr txBox="1"/>
          <p:nvPr/>
        </p:nvSpPr>
        <p:spPr>
          <a:xfrm>
            <a:off x="4267359" y="136418"/>
            <a:ext cx="636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 STATISTICS REPORTS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A81D2-34D9-DB4C-9AA2-99B25D3B18CE}"/>
              </a:ext>
            </a:extLst>
          </p:cNvPr>
          <p:cNvGrpSpPr/>
          <p:nvPr/>
        </p:nvGrpSpPr>
        <p:grpSpPr>
          <a:xfrm>
            <a:off x="409207" y="1054750"/>
            <a:ext cx="3081706" cy="2096912"/>
            <a:chOff x="1659467" y="1332089"/>
            <a:chExt cx="3081706" cy="209691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D098AF8-AF17-8C49-9DF9-3C816C3C9B70}"/>
                </a:ext>
              </a:extLst>
            </p:cNvPr>
            <p:cNvSpPr/>
            <p:nvPr/>
          </p:nvSpPr>
          <p:spPr>
            <a:xfrm>
              <a:off x="1659467" y="1332089"/>
              <a:ext cx="3081706" cy="20969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1CA52CD8-B406-7441-BC18-5C08320AF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221" y="1485986"/>
              <a:ext cx="2792198" cy="1789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1043AC-C998-2743-A145-2C3198ECFC9F}"/>
              </a:ext>
            </a:extLst>
          </p:cNvPr>
          <p:cNvSpPr txBox="1"/>
          <p:nvPr/>
        </p:nvSpPr>
        <p:spPr>
          <a:xfrm>
            <a:off x="733778" y="3151662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85F29C8-124D-EE46-BB1F-B787FC7A734A}"/>
              </a:ext>
            </a:extLst>
          </p:cNvPr>
          <p:cNvSpPr/>
          <p:nvPr/>
        </p:nvSpPr>
        <p:spPr>
          <a:xfrm>
            <a:off x="4862674" y="1054750"/>
            <a:ext cx="3081706" cy="209691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754CE72-6FE7-E046-A33C-10B1B93D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22" y="1257776"/>
            <a:ext cx="2686756" cy="169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64AE45-8378-484F-9556-97A999AFADDB}"/>
              </a:ext>
            </a:extLst>
          </p:cNvPr>
          <p:cNvSpPr txBox="1"/>
          <p:nvPr/>
        </p:nvSpPr>
        <p:spPr>
          <a:xfrm>
            <a:off x="5238204" y="3151661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STUDENTS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790DECD-4FBF-8241-B83B-7E48680D7C0E}"/>
              </a:ext>
            </a:extLst>
          </p:cNvPr>
          <p:cNvSpPr/>
          <p:nvPr/>
        </p:nvSpPr>
        <p:spPr>
          <a:xfrm>
            <a:off x="8701087" y="1054749"/>
            <a:ext cx="3081706" cy="209691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7EAED37-2EB8-9C42-A0F2-AFD923A1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311" y="1213174"/>
            <a:ext cx="2784728" cy="17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716B44-F377-7A45-A341-FF579AE8C202}"/>
              </a:ext>
            </a:extLst>
          </p:cNvPr>
          <p:cNvSpPr txBox="1"/>
          <p:nvPr/>
        </p:nvSpPr>
        <p:spPr>
          <a:xfrm>
            <a:off x="9316141" y="3151661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MEMBERS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8AEC4A-1B13-9F44-A175-BCF2B6F239D5}"/>
              </a:ext>
            </a:extLst>
          </p:cNvPr>
          <p:cNvSpPr/>
          <p:nvPr/>
        </p:nvSpPr>
        <p:spPr>
          <a:xfrm>
            <a:off x="4862674" y="3739216"/>
            <a:ext cx="3081706" cy="209691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B2680-4AA9-714F-9047-C10670E4176B}"/>
              </a:ext>
            </a:extLst>
          </p:cNvPr>
          <p:cNvSpPr txBox="1"/>
          <p:nvPr/>
        </p:nvSpPr>
        <p:spPr>
          <a:xfrm>
            <a:off x="5294489" y="5809355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UNIVERSITY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361E7C0-FB09-A843-B960-1F6EA2BB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56" y="3866140"/>
            <a:ext cx="2705522" cy="18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2EBA33-4970-C041-A2BB-E1602F6D33A5}"/>
              </a:ext>
            </a:extLst>
          </p:cNvPr>
          <p:cNvSpPr/>
          <p:nvPr/>
        </p:nvSpPr>
        <p:spPr>
          <a:xfrm>
            <a:off x="307790" y="991584"/>
            <a:ext cx="11144512" cy="169498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1502B-4CE0-3B42-8445-8FFE0D4A9F3F}"/>
              </a:ext>
            </a:extLst>
          </p:cNvPr>
          <p:cNvSpPr/>
          <p:nvPr/>
        </p:nvSpPr>
        <p:spPr>
          <a:xfrm>
            <a:off x="4741173" y="6408486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&lt;&gt; with ♡ by Team Orion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737C0-17FD-5443-822D-7C15B0E931E4}"/>
              </a:ext>
            </a:extLst>
          </p:cNvPr>
          <p:cNvSpPr txBox="1"/>
          <p:nvPr/>
        </p:nvSpPr>
        <p:spPr>
          <a:xfrm>
            <a:off x="4267359" y="136418"/>
            <a:ext cx="636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 REPORTS</a:t>
            </a:r>
          </a:p>
        </p:txBody>
      </p:sp>
      <p:pic>
        <p:nvPicPr>
          <p:cNvPr id="17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816321-F6CF-4048-BB6A-6C77979AC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2" y="1180781"/>
            <a:ext cx="10715625" cy="131659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2AF4D6-12D2-9C46-9D7A-5B369AC939AE}"/>
              </a:ext>
            </a:extLst>
          </p:cNvPr>
          <p:cNvSpPr txBox="1"/>
          <p:nvPr/>
        </p:nvSpPr>
        <p:spPr>
          <a:xfrm>
            <a:off x="-124866" y="622251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ALUMNI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E364CBB-EC3D-E44C-B1D9-1E0A9C55BBE0}"/>
              </a:ext>
            </a:extLst>
          </p:cNvPr>
          <p:cNvSpPr/>
          <p:nvPr/>
        </p:nvSpPr>
        <p:spPr>
          <a:xfrm>
            <a:off x="307790" y="3255002"/>
            <a:ext cx="11144512" cy="21756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61ADDE-5C24-5143-A4C9-22F6A2F22D69}"/>
              </a:ext>
            </a:extLst>
          </p:cNvPr>
          <p:cNvSpPr txBox="1"/>
          <p:nvPr/>
        </p:nvSpPr>
        <p:spPr>
          <a:xfrm>
            <a:off x="-124866" y="2885669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UNIVERSITIES</a:t>
            </a:r>
          </a:p>
        </p:txBody>
      </p:sp>
      <p:pic>
        <p:nvPicPr>
          <p:cNvPr id="26" name="Picture 25" descr="A picture containing text, newspaper, screenshot, document&#10;&#10;Description automatically generated">
            <a:extLst>
              <a:ext uri="{FF2B5EF4-FFF2-40B4-BE49-F238E27FC236}">
                <a16:creationId xmlns:a16="http://schemas.microsoft.com/office/drawing/2014/main" id="{E3D8F6F3-B9BB-8045-908A-8699E9CD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3" y="3399754"/>
            <a:ext cx="107156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356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Girish Chaudhari</dc:creator>
  <cp:lastModifiedBy>Priyanka Girish Chaudhari</cp:lastModifiedBy>
  <cp:revision>61</cp:revision>
  <dcterms:created xsi:type="dcterms:W3CDTF">2021-04-23T05:00:07Z</dcterms:created>
  <dcterms:modified xsi:type="dcterms:W3CDTF">2021-04-29T21:18:10Z</dcterms:modified>
</cp:coreProperties>
</file>