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98" r:id="rId5"/>
    <p:sldId id="259" r:id="rId6"/>
    <p:sldId id="301" r:id="rId7"/>
    <p:sldId id="303" r:id="rId8"/>
    <p:sldId id="304" r:id="rId9"/>
    <p:sldId id="305" r:id="rId10"/>
    <p:sldId id="306" r:id="rId11"/>
    <p:sldId id="299" r:id="rId12"/>
    <p:sldId id="261" r:id="rId13"/>
    <p:sldId id="302" r:id="rId14"/>
    <p:sldId id="262" r:id="rId15"/>
    <p:sldId id="307" r:id="rId16"/>
    <p:sldId id="265" r:id="rId17"/>
    <p:sldId id="308" r:id="rId18"/>
    <p:sldId id="300" r:id="rId19"/>
    <p:sldId id="266" r:id="rId20"/>
    <p:sldId id="309" r:id="rId21"/>
    <p:sldId id="311" r:id="rId22"/>
    <p:sldId id="312" r:id="rId23"/>
    <p:sldId id="294" r:id="rId24"/>
    <p:sldId id="295" r:id="rId25"/>
    <p:sldId id="296"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Miriam Libre" panose="020B0604020202020204" charset="-79"/>
      <p:regular r:id="rId32"/>
      <p:bold r:id="rId33"/>
    </p:embeddedFont>
    <p:embeddedFont>
      <p:font typeface="Barlow" panose="020B0604020202020204" charset="0"/>
      <p:regular r:id="rId34"/>
      <p:bold r:id="rId35"/>
      <p:italic r:id="rId36"/>
      <p:boldItalic r:id="rId37"/>
    </p:embeddedFont>
    <p:embeddedFont>
      <p:font typeface="Barlow Ligh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05421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2136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96098a09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96098a09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165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5906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0034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96098a09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96098a09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47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76291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96098a09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96098a09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888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51066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96098a09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96098a09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80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88847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4289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60495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96098a09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96098a09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382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96098a09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96098a09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303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4" name="Google Shape;51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88449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57477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09748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6018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09675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52741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96098a09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96098a09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56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08697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96098a09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96098a09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808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8503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4600"/>
              <a:buNone/>
              <a:defRPr sz="4600">
                <a:solidFill>
                  <a:schemeClr val="dk1"/>
                </a:solidFill>
              </a:defRPr>
            </a:lvl1pPr>
            <a:lvl2pPr lvl="1" algn="ctr">
              <a:lnSpc>
                <a:spcPct val="100000"/>
              </a:lnSpc>
              <a:spcBef>
                <a:spcPts val="0"/>
              </a:spcBef>
              <a:spcAft>
                <a:spcPts val="0"/>
              </a:spcAft>
              <a:buClr>
                <a:schemeClr val="dk1"/>
              </a:buClr>
              <a:buSzPts val="4600"/>
              <a:buNone/>
              <a:defRPr sz="4600">
                <a:solidFill>
                  <a:schemeClr val="dk1"/>
                </a:solidFill>
              </a:defRPr>
            </a:lvl2pPr>
            <a:lvl3pPr lvl="2" algn="ctr">
              <a:lnSpc>
                <a:spcPct val="100000"/>
              </a:lnSpc>
              <a:spcBef>
                <a:spcPts val="0"/>
              </a:spcBef>
              <a:spcAft>
                <a:spcPts val="0"/>
              </a:spcAft>
              <a:buClr>
                <a:schemeClr val="dk1"/>
              </a:buClr>
              <a:buSzPts val="4600"/>
              <a:buNone/>
              <a:defRPr sz="4600">
                <a:solidFill>
                  <a:schemeClr val="dk1"/>
                </a:solidFill>
              </a:defRPr>
            </a:lvl3pPr>
            <a:lvl4pPr lvl="3" algn="ctr">
              <a:lnSpc>
                <a:spcPct val="100000"/>
              </a:lnSpc>
              <a:spcBef>
                <a:spcPts val="0"/>
              </a:spcBef>
              <a:spcAft>
                <a:spcPts val="0"/>
              </a:spcAft>
              <a:buClr>
                <a:schemeClr val="dk1"/>
              </a:buClr>
              <a:buSzPts val="4600"/>
              <a:buNone/>
              <a:defRPr sz="4600">
                <a:solidFill>
                  <a:schemeClr val="dk1"/>
                </a:solidFill>
              </a:defRPr>
            </a:lvl4pPr>
            <a:lvl5pPr lvl="4" algn="ctr">
              <a:lnSpc>
                <a:spcPct val="100000"/>
              </a:lnSpc>
              <a:spcBef>
                <a:spcPts val="0"/>
              </a:spcBef>
              <a:spcAft>
                <a:spcPts val="0"/>
              </a:spcAft>
              <a:buClr>
                <a:schemeClr val="dk1"/>
              </a:buClr>
              <a:buSzPts val="4600"/>
              <a:buNone/>
              <a:defRPr sz="4600">
                <a:solidFill>
                  <a:schemeClr val="dk1"/>
                </a:solidFill>
              </a:defRPr>
            </a:lvl5pPr>
            <a:lvl6pPr lvl="5" algn="ctr">
              <a:lnSpc>
                <a:spcPct val="100000"/>
              </a:lnSpc>
              <a:spcBef>
                <a:spcPts val="0"/>
              </a:spcBef>
              <a:spcAft>
                <a:spcPts val="0"/>
              </a:spcAft>
              <a:buClr>
                <a:schemeClr val="dk1"/>
              </a:buClr>
              <a:buSzPts val="4600"/>
              <a:buNone/>
              <a:defRPr sz="4600">
                <a:solidFill>
                  <a:schemeClr val="dk1"/>
                </a:solidFill>
              </a:defRPr>
            </a:lvl6pPr>
            <a:lvl7pPr lvl="6" algn="ctr">
              <a:lnSpc>
                <a:spcPct val="100000"/>
              </a:lnSpc>
              <a:spcBef>
                <a:spcPts val="0"/>
              </a:spcBef>
              <a:spcAft>
                <a:spcPts val="0"/>
              </a:spcAft>
              <a:buClr>
                <a:schemeClr val="dk1"/>
              </a:buClr>
              <a:buSzPts val="4600"/>
              <a:buNone/>
              <a:defRPr sz="4600">
                <a:solidFill>
                  <a:schemeClr val="dk1"/>
                </a:solidFill>
              </a:defRPr>
            </a:lvl7pPr>
            <a:lvl8pPr lvl="7" algn="ctr">
              <a:lnSpc>
                <a:spcPct val="100000"/>
              </a:lnSpc>
              <a:spcBef>
                <a:spcPts val="0"/>
              </a:spcBef>
              <a:spcAft>
                <a:spcPts val="0"/>
              </a:spcAft>
              <a:buClr>
                <a:schemeClr val="dk1"/>
              </a:buClr>
              <a:buSzPts val="4600"/>
              <a:buNone/>
              <a:defRPr sz="4600">
                <a:solidFill>
                  <a:schemeClr val="dk1"/>
                </a:solidFill>
              </a:defRPr>
            </a:lvl8pPr>
            <a:lvl9pPr lvl="8" algn="ctr">
              <a:lnSpc>
                <a:spcPct val="100000"/>
              </a:lnSpc>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4"/>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7" name="Google Shape;47;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3"/>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
          <p:cNvSpPr txBox="1">
            <a:spLocks noGrp="1"/>
          </p:cNvSpPr>
          <p:nvPr>
            <p:ph type="sldNum" idx="12"/>
          </p:nvPr>
        </p:nvSpPr>
        <p:spPr>
          <a:xfrm>
            <a:off x="8808000" y="2208279"/>
            <a:ext cx="336000" cy="72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51" name="Google Shape;51;p3"/>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3" name="Google Shape;53;p3"/>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grpSp>
        <p:nvGrpSpPr>
          <p:cNvPr id="54" name="Google Shape;54;p3"/>
          <p:cNvGrpSpPr/>
          <p:nvPr/>
        </p:nvGrpSpPr>
        <p:grpSpPr>
          <a:xfrm>
            <a:off x="6422240" y="-62"/>
            <a:ext cx="1652475" cy="2270250"/>
            <a:chOff x="0" y="855663"/>
            <a:chExt cx="1652475" cy="2270250"/>
          </a:xfrm>
        </p:grpSpPr>
        <p:sp>
          <p:nvSpPr>
            <p:cNvPr id="55" name="Google Shape;55;p3"/>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 name="Google Shape;56;p3"/>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3"/>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 name="Google Shape;58;p3"/>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 name="Google Shape;59;p3"/>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 name="Google Shape;60;p3"/>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3"/>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3"/>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3"/>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4" name="Google Shape;64;p3"/>
          <p:cNvGrpSpPr/>
          <p:nvPr/>
        </p:nvGrpSpPr>
        <p:grpSpPr>
          <a:xfrm>
            <a:off x="7106138" y="2674863"/>
            <a:ext cx="1551087" cy="2468625"/>
            <a:chOff x="715963" y="3538538"/>
            <a:chExt cx="1551087" cy="2468625"/>
          </a:xfrm>
        </p:grpSpPr>
        <p:sp>
          <p:nvSpPr>
            <p:cNvPr id="65" name="Google Shape;65;p3"/>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3"/>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3"/>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3"/>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3"/>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3"/>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3"/>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3"/>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3"/>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3"/>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 name="Google Shape;75;p3"/>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6"/>
        <p:cNvGrpSpPr/>
        <p:nvPr/>
      </p:nvGrpSpPr>
      <p:grpSpPr>
        <a:xfrm>
          <a:off x="0" y="0"/>
          <a:ext cx="0" cy="0"/>
          <a:chOff x="0" y="0"/>
          <a:chExt cx="0" cy="0"/>
        </a:xfrm>
      </p:grpSpPr>
      <p:sp>
        <p:nvSpPr>
          <p:cNvPr id="77" name="Google Shape;77;p4"/>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
          <p:cNvSpPr txBox="1">
            <a:spLocks noGrp="1"/>
          </p:cNvSpPr>
          <p:nvPr>
            <p:ph type="ctrTitle"/>
          </p:nvPr>
        </p:nvSpPr>
        <p:spPr>
          <a:xfrm>
            <a:off x="2626350" y="1888150"/>
            <a:ext cx="3891300" cy="115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4000"/>
              <a:buNone/>
              <a:defRPr sz="4000">
                <a:solidFill>
                  <a:srgbClr val="FFFFFF"/>
                </a:solidFill>
              </a:defRPr>
            </a:lvl1pPr>
            <a:lvl2pPr lvl="1" algn="ctr">
              <a:lnSpc>
                <a:spcPct val="100000"/>
              </a:lnSpc>
              <a:spcBef>
                <a:spcPts val="0"/>
              </a:spcBef>
              <a:spcAft>
                <a:spcPts val="0"/>
              </a:spcAft>
              <a:buClr>
                <a:srgbClr val="FFFFFF"/>
              </a:buClr>
              <a:buSzPts val="4000"/>
              <a:buNone/>
              <a:defRPr sz="4000">
                <a:solidFill>
                  <a:srgbClr val="FFFFFF"/>
                </a:solidFill>
              </a:defRPr>
            </a:lvl2pPr>
            <a:lvl3pPr lvl="2" algn="ctr">
              <a:lnSpc>
                <a:spcPct val="100000"/>
              </a:lnSpc>
              <a:spcBef>
                <a:spcPts val="0"/>
              </a:spcBef>
              <a:spcAft>
                <a:spcPts val="0"/>
              </a:spcAft>
              <a:buClr>
                <a:srgbClr val="FFFFFF"/>
              </a:buClr>
              <a:buSzPts val="4000"/>
              <a:buNone/>
              <a:defRPr sz="4000">
                <a:solidFill>
                  <a:srgbClr val="FFFFFF"/>
                </a:solidFill>
              </a:defRPr>
            </a:lvl3pPr>
            <a:lvl4pPr lvl="3" algn="ctr">
              <a:lnSpc>
                <a:spcPct val="100000"/>
              </a:lnSpc>
              <a:spcBef>
                <a:spcPts val="0"/>
              </a:spcBef>
              <a:spcAft>
                <a:spcPts val="0"/>
              </a:spcAft>
              <a:buClr>
                <a:srgbClr val="FFFFFF"/>
              </a:buClr>
              <a:buSzPts val="4000"/>
              <a:buNone/>
              <a:defRPr sz="4000">
                <a:solidFill>
                  <a:srgbClr val="FFFFFF"/>
                </a:solidFill>
              </a:defRPr>
            </a:lvl4pPr>
            <a:lvl5pPr lvl="4" algn="ctr">
              <a:lnSpc>
                <a:spcPct val="100000"/>
              </a:lnSpc>
              <a:spcBef>
                <a:spcPts val="0"/>
              </a:spcBef>
              <a:spcAft>
                <a:spcPts val="0"/>
              </a:spcAft>
              <a:buClr>
                <a:srgbClr val="FFFFFF"/>
              </a:buClr>
              <a:buSzPts val="4000"/>
              <a:buNone/>
              <a:defRPr sz="4000">
                <a:solidFill>
                  <a:srgbClr val="FFFFFF"/>
                </a:solidFill>
              </a:defRPr>
            </a:lvl5pPr>
            <a:lvl6pPr lvl="5" algn="ctr">
              <a:lnSpc>
                <a:spcPct val="100000"/>
              </a:lnSpc>
              <a:spcBef>
                <a:spcPts val="0"/>
              </a:spcBef>
              <a:spcAft>
                <a:spcPts val="0"/>
              </a:spcAft>
              <a:buClr>
                <a:srgbClr val="FFFFFF"/>
              </a:buClr>
              <a:buSzPts val="4000"/>
              <a:buNone/>
              <a:defRPr sz="4000">
                <a:solidFill>
                  <a:srgbClr val="FFFFFF"/>
                </a:solidFill>
              </a:defRPr>
            </a:lvl6pPr>
            <a:lvl7pPr lvl="6" algn="ctr">
              <a:lnSpc>
                <a:spcPct val="100000"/>
              </a:lnSpc>
              <a:spcBef>
                <a:spcPts val="0"/>
              </a:spcBef>
              <a:spcAft>
                <a:spcPts val="0"/>
              </a:spcAft>
              <a:buClr>
                <a:srgbClr val="FFFFFF"/>
              </a:buClr>
              <a:buSzPts val="4000"/>
              <a:buNone/>
              <a:defRPr sz="4000">
                <a:solidFill>
                  <a:srgbClr val="FFFFFF"/>
                </a:solidFill>
              </a:defRPr>
            </a:lvl7pPr>
            <a:lvl8pPr lvl="7" algn="ctr">
              <a:lnSpc>
                <a:spcPct val="100000"/>
              </a:lnSpc>
              <a:spcBef>
                <a:spcPts val="0"/>
              </a:spcBef>
              <a:spcAft>
                <a:spcPts val="0"/>
              </a:spcAft>
              <a:buClr>
                <a:srgbClr val="FFFFFF"/>
              </a:buClr>
              <a:buSzPts val="4000"/>
              <a:buNone/>
              <a:defRPr sz="4000">
                <a:solidFill>
                  <a:srgbClr val="FFFFFF"/>
                </a:solidFill>
              </a:defRPr>
            </a:lvl8pPr>
            <a:lvl9pPr lvl="8" algn="ctr">
              <a:lnSpc>
                <a:spcPct val="100000"/>
              </a:lnSpc>
              <a:spcBef>
                <a:spcPts val="0"/>
              </a:spcBef>
              <a:spcAft>
                <a:spcPts val="0"/>
              </a:spcAft>
              <a:buClr>
                <a:srgbClr val="FFFFFF"/>
              </a:buClr>
              <a:buSzPts val="4000"/>
              <a:buNone/>
              <a:defRPr sz="4000">
                <a:solidFill>
                  <a:srgbClr val="FFFFFF"/>
                </a:solidFill>
              </a:defRPr>
            </a:lvl9pPr>
          </a:lstStyle>
          <a:p>
            <a:endParaRPr/>
          </a:p>
        </p:txBody>
      </p:sp>
      <p:sp>
        <p:nvSpPr>
          <p:cNvPr id="79" name="Google Shape;79;p4"/>
          <p:cNvSpPr txBox="1">
            <a:spLocks noGrp="1"/>
          </p:cNvSpPr>
          <p:nvPr>
            <p:ph type="subTitle" idx="1"/>
          </p:nvPr>
        </p:nvSpPr>
        <p:spPr>
          <a:xfrm>
            <a:off x="2626350" y="3144854"/>
            <a:ext cx="3891300" cy="7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400"/>
              <a:buNone/>
              <a:defRPr>
                <a:solidFill>
                  <a:srgbClr val="000000"/>
                </a:solidFill>
              </a:defRPr>
            </a:lvl1pPr>
            <a:lvl2pPr lvl="1" algn="ctr">
              <a:lnSpc>
                <a:spcPct val="100000"/>
              </a:lnSpc>
              <a:spcBef>
                <a:spcPts val="0"/>
              </a:spcBef>
              <a:spcAft>
                <a:spcPts val="0"/>
              </a:spcAft>
              <a:buClr>
                <a:srgbClr val="000000"/>
              </a:buClr>
              <a:buSzPts val="3000"/>
              <a:buNone/>
              <a:defRPr sz="3000">
                <a:solidFill>
                  <a:srgbClr val="000000"/>
                </a:solidFill>
              </a:defRPr>
            </a:lvl2pPr>
            <a:lvl3pPr lvl="2" algn="ctr">
              <a:lnSpc>
                <a:spcPct val="100000"/>
              </a:lnSpc>
              <a:spcBef>
                <a:spcPts val="0"/>
              </a:spcBef>
              <a:spcAft>
                <a:spcPts val="0"/>
              </a:spcAft>
              <a:buClr>
                <a:srgbClr val="000000"/>
              </a:buClr>
              <a:buSzPts val="3000"/>
              <a:buNone/>
              <a:defRPr sz="3000">
                <a:solidFill>
                  <a:srgbClr val="000000"/>
                </a:solidFill>
              </a:defRPr>
            </a:lvl3pPr>
            <a:lvl4pPr lvl="3" algn="ctr">
              <a:lnSpc>
                <a:spcPct val="100000"/>
              </a:lnSpc>
              <a:spcBef>
                <a:spcPts val="0"/>
              </a:spcBef>
              <a:spcAft>
                <a:spcPts val="0"/>
              </a:spcAft>
              <a:buClr>
                <a:srgbClr val="000000"/>
              </a:buClr>
              <a:buSzPts val="3000"/>
              <a:buNone/>
              <a:defRPr sz="3000">
                <a:solidFill>
                  <a:srgbClr val="000000"/>
                </a:solidFill>
              </a:defRPr>
            </a:lvl4pPr>
            <a:lvl5pPr lvl="4" algn="ctr">
              <a:lnSpc>
                <a:spcPct val="100000"/>
              </a:lnSpc>
              <a:spcBef>
                <a:spcPts val="0"/>
              </a:spcBef>
              <a:spcAft>
                <a:spcPts val="0"/>
              </a:spcAft>
              <a:buClr>
                <a:srgbClr val="000000"/>
              </a:buClr>
              <a:buSzPts val="3000"/>
              <a:buNone/>
              <a:defRPr sz="3000">
                <a:solidFill>
                  <a:srgbClr val="000000"/>
                </a:solidFill>
              </a:defRPr>
            </a:lvl5pPr>
            <a:lvl6pPr lvl="5" algn="ctr">
              <a:lnSpc>
                <a:spcPct val="100000"/>
              </a:lnSpc>
              <a:spcBef>
                <a:spcPts val="0"/>
              </a:spcBef>
              <a:spcAft>
                <a:spcPts val="0"/>
              </a:spcAft>
              <a:buClr>
                <a:srgbClr val="000000"/>
              </a:buClr>
              <a:buSzPts val="3000"/>
              <a:buNone/>
              <a:defRPr sz="3000">
                <a:solidFill>
                  <a:srgbClr val="000000"/>
                </a:solidFill>
              </a:defRPr>
            </a:lvl6pPr>
            <a:lvl7pPr lvl="6" algn="ctr">
              <a:lnSpc>
                <a:spcPct val="100000"/>
              </a:lnSpc>
              <a:spcBef>
                <a:spcPts val="0"/>
              </a:spcBef>
              <a:spcAft>
                <a:spcPts val="0"/>
              </a:spcAft>
              <a:buClr>
                <a:srgbClr val="000000"/>
              </a:buClr>
              <a:buSzPts val="3000"/>
              <a:buNone/>
              <a:defRPr sz="3000">
                <a:solidFill>
                  <a:srgbClr val="000000"/>
                </a:solidFill>
              </a:defRPr>
            </a:lvl7pPr>
            <a:lvl8pPr lvl="7" algn="ctr">
              <a:lnSpc>
                <a:spcPct val="100000"/>
              </a:lnSpc>
              <a:spcBef>
                <a:spcPts val="0"/>
              </a:spcBef>
              <a:spcAft>
                <a:spcPts val="0"/>
              </a:spcAft>
              <a:buClr>
                <a:srgbClr val="000000"/>
              </a:buClr>
              <a:buSzPts val="3000"/>
              <a:buNone/>
              <a:defRPr sz="3000">
                <a:solidFill>
                  <a:srgbClr val="000000"/>
                </a:solidFill>
              </a:defRPr>
            </a:lvl8pPr>
            <a:lvl9pPr lvl="8" algn="ctr">
              <a:lnSpc>
                <a:spcPct val="100000"/>
              </a:lnSpc>
              <a:spcBef>
                <a:spcPts val="0"/>
              </a:spcBef>
              <a:spcAft>
                <a:spcPts val="0"/>
              </a:spcAft>
              <a:buClr>
                <a:srgbClr val="000000"/>
              </a:buClr>
              <a:buSzPts val="3000"/>
              <a:buNone/>
              <a:defRPr sz="3000">
                <a:solidFill>
                  <a:srgbClr val="000000"/>
                </a:solidFill>
              </a:defRPr>
            </a:lvl9pPr>
          </a:lstStyle>
          <a:p>
            <a:endParaRPr/>
          </a:p>
        </p:txBody>
      </p:sp>
      <p:grpSp>
        <p:nvGrpSpPr>
          <p:cNvPr id="80" name="Google Shape;80;p4"/>
          <p:cNvGrpSpPr/>
          <p:nvPr/>
        </p:nvGrpSpPr>
        <p:grpSpPr>
          <a:xfrm rot="-5400000">
            <a:off x="7456019" y="290004"/>
            <a:ext cx="1223732" cy="2152215"/>
            <a:chOff x="4395788" y="4144963"/>
            <a:chExt cx="1058775" cy="1862100"/>
          </a:xfrm>
        </p:grpSpPr>
        <p:sp>
          <p:nvSpPr>
            <p:cNvPr id="81" name="Google Shape;81;p4"/>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4"/>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 name="Google Shape;83;p4"/>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4" name="Google Shape;84;p4"/>
          <p:cNvGrpSpPr/>
          <p:nvPr/>
        </p:nvGrpSpPr>
        <p:grpSpPr>
          <a:xfrm rot="-5400000">
            <a:off x="721039" y="2564836"/>
            <a:ext cx="1106346" cy="2548423"/>
            <a:chOff x="3357563" y="850900"/>
            <a:chExt cx="957212" cy="2204900"/>
          </a:xfrm>
        </p:grpSpPr>
        <p:sp>
          <p:nvSpPr>
            <p:cNvPr id="85" name="Google Shape;85;p4"/>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4"/>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4"/>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8" name="Google Shape;88;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5"/>
          <p:cNvSpPr txBox="1">
            <a:spLocks noGrp="1"/>
          </p:cNvSpPr>
          <p:nvPr>
            <p:ph type="body" idx="1"/>
          </p:nvPr>
        </p:nvSpPr>
        <p:spPr>
          <a:xfrm>
            <a:off x="6390750" y="439500"/>
            <a:ext cx="2122500" cy="4264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360"/>
              </a:spcBef>
              <a:spcAft>
                <a:spcPts val="0"/>
              </a:spcAft>
              <a:buClr>
                <a:srgbClr val="FFFFFF"/>
              </a:buClr>
              <a:buSzPts val="1800"/>
              <a:buNone/>
              <a:defRPr sz="1800">
                <a:solidFill>
                  <a:srgbClr val="FFFFFF"/>
                </a:solidFill>
              </a:defRPr>
            </a:lvl1pPr>
          </a:lstStyle>
          <a:p>
            <a:endParaRPr/>
          </a:p>
        </p:txBody>
      </p:sp>
      <p:sp>
        <p:nvSpPr>
          <p:cNvPr id="93" name="Google Shape;93;p5"/>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98"/>
        <p:cNvGrpSpPr/>
        <p:nvPr/>
      </p:nvGrpSpPr>
      <p:grpSpPr>
        <a:xfrm>
          <a:off x="0" y="0"/>
          <a:ext cx="0" cy="0"/>
          <a:chOff x="0" y="0"/>
          <a:chExt cx="0" cy="0"/>
        </a:xfrm>
      </p:grpSpPr>
      <p:sp>
        <p:nvSpPr>
          <p:cNvPr id="99" name="Google Shape;99;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7"/>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7"/>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
        <p:cNvGrpSpPr/>
        <p:nvPr/>
      </p:nvGrpSpPr>
      <p:grpSpPr>
        <a:xfrm>
          <a:off x="0" y="0"/>
          <a:ext cx="0" cy="0"/>
          <a:chOff x="0" y="0"/>
          <a:chExt cx="0" cy="0"/>
        </a:xfrm>
      </p:grpSpPr>
      <p:sp>
        <p:nvSpPr>
          <p:cNvPr id="103" name="Google Shape;103;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8"/>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6" name="Google Shape;106;p8"/>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grpSp>
        <p:nvGrpSpPr>
          <p:cNvPr id="107" name="Google Shape;107;p8"/>
          <p:cNvGrpSpPr/>
          <p:nvPr/>
        </p:nvGrpSpPr>
        <p:grpSpPr>
          <a:xfrm>
            <a:off x="6707938" y="2948000"/>
            <a:ext cx="1732075" cy="2195488"/>
            <a:chOff x="6662738" y="3806825"/>
            <a:chExt cx="1732075" cy="2195488"/>
          </a:xfrm>
        </p:grpSpPr>
        <p:sp>
          <p:nvSpPr>
            <p:cNvPr id="108" name="Google Shape;108;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 name="Google Shape;109;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 name="Google Shape;110;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 name="Google Shape;111;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 name="Google Shape;112;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 name="Google Shape;113;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 name="Google Shape;114;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 name="Google Shape;115;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 name="Google Shape;124;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 name="Google Shape;125;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6" name="Google Shape;126;p8"/>
          <p:cNvGrpSpPr/>
          <p:nvPr/>
        </p:nvGrpSpPr>
        <p:grpSpPr>
          <a:xfrm rot="10800000">
            <a:off x="6518888" y="-12"/>
            <a:ext cx="1551087" cy="2468625"/>
            <a:chOff x="715963" y="3538538"/>
            <a:chExt cx="1551087" cy="2468625"/>
          </a:xfrm>
        </p:grpSpPr>
        <p:sp>
          <p:nvSpPr>
            <p:cNvPr id="127" name="Google Shape;127;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 name="Google Shape;132;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 name="Google Shape;133;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 name="Google Shape;135;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 name="Google Shape;136;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62"/>
        <p:cNvGrpSpPr/>
        <p:nvPr/>
      </p:nvGrpSpPr>
      <p:grpSpPr>
        <a:xfrm>
          <a:off x="0" y="0"/>
          <a:ext cx="0" cy="0"/>
          <a:chOff x="0" y="0"/>
          <a:chExt cx="0" cy="0"/>
        </a:xfrm>
      </p:grpSpPr>
      <p:sp>
        <p:nvSpPr>
          <p:cNvPr id="163" name="Google Shape;163;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0"/>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0"/>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66" name="Google Shape;166;p10"/>
          <p:cNvSpPr txBox="1">
            <a:spLocks noGrp="1"/>
          </p:cNvSpPr>
          <p:nvPr>
            <p:ph type="body" idx="1"/>
          </p:nvPr>
        </p:nvSpPr>
        <p:spPr>
          <a:xfrm>
            <a:off x="457200" y="1661575"/>
            <a:ext cx="1656300" cy="30552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67" name="Google Shape;167;p10"/>
          <p:cNvSpPr txBox="1">
            <a:spLocks noGrp="1"/>
          </p:cNvSpPr>
          <p:nvPr>
            <p:ph type="body" idx="2"/>
          </p:nvPr>
        </p:nvSpPr>
        <p:spPr>
          <a:xfrm>
            <a:off x="2198350" y="1661575"/>
            <a:ext cx="1656300" cy="30552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68" name="Google Shape;168;p10"/>
          <p:cNvSpPr txBox="1">
            <a:spLocks noGrp="1"/>
          </p:cNvSpPr>
          <p:nvPr>
            <p:ph type="body" idx="3"/>
          </p:nvPr>
        </p:nvSpPr>
        <p:spPr>
          <a:xfrm>
            <a:off x="3939500" y="1661575"/>
            <a:ext cx="1656300" cy="30552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69" name="Google Shape;169;p10"/>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grpSp>
        <p:nvGrpSpPr>
          <p:cNvPr id="170" name="Google Shape;170;p10"/>
          <p:cNvGrpSpPr/>
          <p:nvPr/>
        </p:nvGrpSpPr>
        <p:grpSpPr>
          <a:xfrm>
            <a:off x="6405913" y="-12"/>
            <a:ext cx="2347900" cy="2270150"/>
            <a:chOff x="6545263" y="855663"/>
            <a:chExt cx="2347900" cy="2270150"/>
          </a:xfrm>
        </p:grpSpPr>
        <p:sp>
          <p:nvSpPr>
            <p:cNvPr id="171" name="Google Shape;171;p10"/>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 name="Google Shape;172;p10"/>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10"/>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10"/>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10"/>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6" name="Google Shape;176;p10"/>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7" name="Google Shape;177;p10"/>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8" name="Google Shape;178;p10"/>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9" name="Google Shape;179;p10"/>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0" name="Google Shape;180;p10"/>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1" name="Google Shape;181;p10"/>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p10"/>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3" name="Google Shape;183;p10"/>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84" name="Google Shape;184;p10"/>
          <p:cNvGrpSpPr/>
          <p:nvPr/>
        </p:nvGrpSpPr>
        <p:grpSpPr>
          <a:xfrm>
            <a:off x="6707938" y="2948000"/>
            <a:ext cx="1732075" cy="2195488"/>
            <a:chOff x="6662738" y="3806825"/>
            <a:chExt cx="1732075" cy="2195488"/>
          </a:xfrm>
        </p:grpSpPr>
        <p:sp>
          <p:nvSpPr>
            <p:cNvPr id="185" name="Google Shape;185;p10"/>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10"/>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10"/>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10"/>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10"/>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10"/>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1" name="Google Shape;191;p10"/>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2" name="Google Shape;192;p10"/>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10"/>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10"/>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10"/>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10"/>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10"/>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10"/>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10"/>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10"/>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1" name="Google Shape;201;p10"/>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 name="Google Shape;202;p10"/>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03"/>
        <p:cNvGrpSpPr/>
        <p:nvPr/>
      </p:nvGrpSpPr>
      <p:grpSpPr>
        <a:xfrm>
          <a:off x="0" y="0"/>
          <a:ext cx="0" cy="0"/>
          <a:chOff x="0" y="0"/>
          <a:chExt cx="0" cy="0"/>
        </a:xfrm>
      </p:grpSpPr>
      <p:sp>
        <p:nvSpPr>
          <p:cNvPr id="204" name="Google Shape;204;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1"/>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7"/>
        <p:cNvGrpSpPr/>
        <p:nvPr/>
      </p:nvGrpSpPr>
      <p:grpSpPr>
        <a:xfrm>
          <a:off x="0" y="0"/>
          <a:ext cx="0" cy="0"/>
          <a:chOff x="0" y="0"/>
          <a:chExt cx="0" cy="0"/>
        </a:xfrm>
      </p:grpSpPr>
      <p:sp>
        <p:nvSpPr>
          <p:cNvPr id="208" name="Google Shape;208;p12"/>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2"/>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2"/>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1" name="Google Shape;211;p12"/>
          <p:cNvSpPr txBox="1">
            <a:spLocks noGrp="1"/>
          </p:cNvSpPr>
          <p:nvPr>
            <p:ph type="body" idx="1"/>
          </p:nvPr>
        </p:nvSpPr>
        <p:spPr>
          <a:xfrm>
            <a:off x="457200" y="1672300"/>
            <a:ext cx="2494200" cy="31551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212" name="Google Shape;212;p12"/>
          <p:cNvSpPr txBox="1">
            <a:spLocks noGrp="1"/>
          </p:cNvSpPr>
          <p:nvPr>
            <p:ph type="body" idx="2"/>
          </p:nvPr>
        </p:nvSpPr>
        <p:spPr>
          <a:xfrm>
            <a:off x="3101652" y="1672300"/>
            <a:ext cx="2494200" cy="31551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213" name="Google Shape;213;p12"/>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grpSp>
        <p:nvGrpSpPr>
          <p:cNvPr id="214" name="Google Shape;214;p12"/>
          <p:cNvGrpSpPr/>
          <p:nvPr/>
        </p:nvGrpSpPr>
        <p:grpSpPr>
          <a:xfrm>
            <a:off x="6489150" y="0"/>
            <a:ext cx="1882725" cy="2446200"/>
            <a:chOff x="3357563" y="850900"/>
            <a:chExt cx="1882725" cy="2446200"/>
          </a:xfrm>
        </p:grpSpPr>
        <p:sp>
          <p:nvSpPr>
            <p:cNvPr id="215" name="Google Shape;215;p12"/>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12"/>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12"/>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12"/>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9" name="Google Shape;219;p12"/>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0" name="Google Shape;220;p12"/>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12"/>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2" name="Google Shape;222;p12"/>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12"/>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12"/>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12"/>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12"/>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12"/>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28" name="Google Shape;228;p12"/>
          <p:cNvGrpSpPr/>
          <p:nvPr/>
        </p:nvGrpSpPr>
        <p:grpSpPr>
          <a:xfrm>
            <a:off x="6488950" y="3281388"/>
            <a:ext cx="2149388" cy="1862100"/>
            <a:chOff x="3305175" y="4144963"/>
            <a:chExt cx="2149388" cy="1862100"/>
          </a:xfrm>
        </p:grpSpPr>
        <p:sp>
          <p:nvSpPr>
            <p:cNvPr id="229" name="Google Shape;229;p1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1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1" name="Google Shape;231;p12"/>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2" name="Google Shape;232;p12"/>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12"/>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4" name="Google Shape;234;p12"/>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5" name="Google Shape;235;p12"/>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6" name="Google Shape;236;p12"/>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7" name="Google Shape;237;p1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3"/>
          <p:cNvSpPr txBox="1">
            <a:spLocks noGrp="1"/>
          </p:cNvSpPr>
          <p:nvPr>
            <p:ph type="ctrTitle"/>
          </p:nvPr>
        </p:nvSpPr>
        <p:spPr>
          <a:xfrm>
            <a:off x="2065375" y="1620350"/>
            <a:ext cx="48990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endParaRPr dirty="0"/>
          </a:p>
          <a:p>
            <a:pPr lvl="0"/>
            <a:r>
              <a:rPr lang="en-US" dirty="0" smtClean="0"/>
              <a:t>IPL VISUALISATION    </a:t>
            </a:r>
            <a:endParaRPr dirty="0"/>
          </a:p>
        </p:txBody>
      </p:sp>
      <p:sp>
        <p:nvSpPr>
          <p:cNvPr id="243" name="Google Shape;243;p13"/>
          <p:cNvSpPr txBox="1"/>
          <p:nvPr/>
        </p:nvSpPr>
        <p:spPr>
          <a:xfrm>
            <a:off x="5846300" y="3992951"/>
            <a:ext cx="4087500" cy="7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000000"/>
                </a:solidFill>
                <a:latin typeface="Barlow"/>
                <a:ea typeface="Barlow"/>
                <a:cs typeface="Barlow"/>
                <a:sym typeface="Barlow"/>
              </a:rPr>
              <a:t>By Ankita </a:t>
            </a:r>
            <a:r>
              <a:rPr lang="en" sz="2000" b="1" i="0" u="none" strike="noStrike" cap="none" dirty="0" smtClean="0">
                <a:solidFill>
                  <a:srgbClr val="000000"/>
                </a:solidFill>
                <a:latin typeface="Barlow"/>
                <a:ea typeface="Barlow"/>
                <a:cs typeface="Barlow"/>
                <a:sym typeface="Barlow"/>
              </a:rPr>
              <a:t>Divya</a:t>
            </a:r>
            <a:endParaRPr sz="2000" b="1" i="0" u="none" strike="noStrike" cap="none" dirty="0">
              <a:solidFill>
                <a:srgbClr val="000000"/>
              </a:solidFill>
              <a:latin typeface="Barlow"/>
              <a:ea typeface="Barlow"/>
              <a:cs typeface="Barlow"/>
              <a:sym typeface="Barlow"/>
            </a:endParaRPr>
          </a:p>
        </p:txBody>
      </p:sp>
      <p:sp>
        <p:nvSpPr>
          <p:cNvPr id="244" name="Google Shape;24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10</a:t>
            </a:fld>
            <a:endParaRPr/>
          </a:p>
        </p:txBody>
      </p:sp>
      <p:sp>
        <p:nvSpPr>
          <p:cNvPr id="443" name="Google Shape;443;p40"/>
          <p:cNvSpPr txBox="1"/>
          <p:nvPr/>
        </p:nvSpPr>
        <p:spPr>
          <a:xfrm>
            <a:off x="221000" y="281275"/>
            <a:ext cx="5676000" cy="4601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smtClean="0"/>
              <a:t>From the graph we can see that the highest runs across all seasons were score in 2013 which is of 263 runs</a:t>
            </a:r>
          </a:p>
          <a:p>
            <a:pPr marL="114300" lvl="0" algn="l" rtl="0">
              <a:spcBef>
                <a:spcPts val="0"/>
              </a:spcBef>
              <a:spcAft>
                <a:spcPts val="0"/>
              </a:spcAft>
              <a:buSzPts val="1800"/>
            </a:pPr>
            <a:endParaRPr lang="en-IN" sz="1800" dirty="0" smtClean="0"/>
          </a:p>
          <a:p>
            <a:pPr marL="114300" lvl="0" algn="l" rtl="0">
              <a:spcBef>
                <a:spcPts val="0"/>
              </a:spcBef>
              <a:spcAft>
                <a:spcPts val="0"/>
              </a:spcAft>
              <a:buSzPts val="1800"/>
            </a:pPr>
            <a:endParaRPr sz="1800" dirty="0"/>
          </a:p>
          <a:p>
            <a:pPr marL="457200" indent="-342900">
              <a:buSzPts val="1800"/>
              <a:buFont typeface="Arial"/>
              <a:buChar char="●"/>
            </a:pPr>
            <a:r>
              <a:rPr lang="en-IN" sz="1800" dirty="0"/>
              <a:t>we can </a:t>
            </a:r>
            <a:r>
              <a:rPr lang="en-IN" sz="1800" dirty="0" smtClean="0"/>
              <a:t>also visualize that the lowest runs </a:t>
            </a:r>
            <a:r>
              <a:rPr lang="en-IN" sz="1800" dirty="0"/>
              <a:t>across all seasons were score in </a:t>
            </a:r>
            <a:r>
              <a:rPr lang="en-IN" sz="1800" dirty="0" smtClean="0"/>
              <a:t>2009 </a:t>
            </a:r>
            <a:r>
              <a:rPr lang="en-IN" sz="1800" dirty="0"/>
              <a:t>which is of </a:t>
            </a:r>
            <a:r>
              <a:rPr lang="en-IN" sz="1800" dirty="0" smtClean="0"/>
              <a:t>211 </a:t>
            </a:r>
            <a:r>
              <a:rPr lang="en-IN" sz="1800" dirty="0"/>
              <a:t>runs</a:t>
            </a:r>
          </a:p>
          <a:p>
            <a:pPr marL="457200" lvl="0" indent="-342900" algn="l" rtl="0">
              <a:spcBef>
                <a:spcPts val="0"/>
              </a:spcBef>
              <a:spcAft>
                <a:spcPts val="0"/>
              </a:spcAft>
              <a:buSzPts val="1800"/>
              <a:buChar char="●"/>
            </a:pPr>
            <a:endParaRPr lang="en-IN" sz="1800" dirty="0" smtClean="0"/>
          </a:p>
          <a:p>
            <a:pPr marL="114300" lvl="0" algn="l" rtl="0">
              <a:spcBef>
                <a:spcPts val="0"/>
              </a:spcBef>
              <a:spcAft>
                <a:spcPts val="0"/>
              </a:spcAft>
              <a:buSzPts val="1800"/>
            </a:pPr>
            <a:endParaRPr sz="1800" dirty="0"/>
          </a:p>
          <a:p>
            <a:pPr marL="457200" lvl="0" indent="-342900" algn="l" rtl="0">
              <a:spcBef>
                <a:spcPts val="0"/>
              </a:spcBef>
              <a:spcAft>
                <a:spcPts val="0"/>
              </a:spcAft>
              <a:buSzPts val="1800"/>
              <a:buChar char="●"/>
            </a:pPr>
            <a:r>
              <a:rPr lang="en" sz="1800" dirty="0" smtClean="0"/>
              <a:t>On an average 237 runs were scored on every season being the range from 211 to 263</a:t>
            </a:r>
            <a:endParaRPr sz="1800" dirty="0"/>
          </a:p>
        </p:txBody>
      </p:sp>
    </p:spTree>
    <p:extLst>
      <p:ext uri="{BB962C8B-B14F-4D97-AF65-F5344CB8AC3E}">
        <p14:creationId xmlns:p14="http://schemas.microsoft.com/office/powerpoint/2010/main" val="150117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3"/>
          <p:cNvSpPr txBox="1">
            <a:spLocks noGrp="1"/>
          </p:cNvSpPr>
          <p:nvPr>
            <p:ph type="ctrTitle"/>
          </p:nvPr>
        </p:nvSpPr>
        <p:spPr>
          <a:xfrm>
            <a:off x="2065375" y="1620350"/>
            <a:ext cx="48990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endParaRPr dirty="0"/>
          </a:p>
          <a:p>
            <a:pPr lvl="0"/>
            <a:r>
              <a:rPr lang="en-US" b="1" i="1" dirty="0" smtClean="0"/>
              <a:t>Player-wise </a:t>
            </a:r>
            <a:r>
              <a:rPr lang="en-US" b="1" i="1" dirty="0"/>
              <a:t>Analysis</a:t>
            </a:r>
            <a:endParaRPr dirty="0"/>
          </a:p>
        </p:txBody>
      </p:sp>
      <p:sp>
        <p:nvSpPr>
          <p:cNvPr id="244" name="Google Shape;24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801519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8"/>
          <p:cNvSpPr txBox="1">
            <a:spLocks noGrp="1"/>
          </p:cNvSpPr>
          <p:nvPr>
            <p:ph type="body" idx="1"/>
          </p:nvPr>
        </p:nvSpPr>
        <p:spPr>
          <a:xfrm>
            <a:off x="6466950" y="-149"/>
            <a:ext cx="2417400" cy="5267474"/>
          </a:xfrm>
          <a:prstGeom prst="rect">
            <a:avLst/>
          </a:prstGeom>
          <a:noFill/>
          <a:ln>
            <a:noFill/>
          </a:ln>
        </p:spPr>
        <p:txBody>
          <a:bodyPr spcFirstLastPara="1" wrap="square" lIns="91425" tIns="91425" rIns="91425" bIns="91425" anchor="ctr" anchorCtr="0">
            <a:noAutofit/>
          </a:bodyPr>
          <a:lstStyle/>
          <a:p>
            <a:r>
              <a:rPr lang="en-IN" b="1" dirty="0" smtClean="0">
                <a:solidFill>
                  <a:schemeClr val="tx1"/>
                </a:solidFill>
              </a:rPr>
              <a:t>Orange </a:t>
            </a:r>
            <a:r>
              <a:rPr lang="en-IN" b="1" dirty="0">
                <a:solidFill>
                  <a:schemeClr val="tx1"/>
                </a:solidFill>
              </a:rPr>
              <a:t>Cap contenders </a:t>
            </a:r>
            <a:r>
              <a:rPr lang="en-IN" dirty="0" smtClean="0"/>
              <a:t>- The </a:t>
            </a:r>
            <a:r>
              <a:rPr lang="en-IN" dirty="0"/>
              <a:t>batsmen who have scored the maximum number of runs in a particular </a:t>
            </a:r>
            <a:r>
              <a:rPr lang="en-IN" dirty="0" smtClean="0"/>
              <a:t>season.</a:t>
            </a:r>
            <a:endParaRPr lang="en-IN" dirty="0"/>
          </a:p>
          <a:p>
            <a:r>
              <a:rPr lang="en-IN" b="1" dirty="0">
                <a:solidFill>
                  <a:schemeClr val="tx1"/>
                </a:solidFill>
              </a:rPr>
              <a:t>Purple Cap </a:t>
            </a:r>
            <a:r>
              <a:rPr lang="en-IN" b="1" dirty="0" smtClean="0">
                <a:solidFill>
                  <a:schemeClr val="tx1"/>
                </a:solidFill>
              </a:rPr>
              <a:t>contenders </a:t>
            </a:r>
            <a:r>
              <a:rPr lang="en-IN" dirty="0" smtClean="0"/>
              <a:t>-The </a:t>
            </a:r>
            <a:r>
              <a:rPr lang="en-IN" dirty="0"/>
              <a:t>bowlers who have taken the maximum number of wickets in a particular </a:t>
            </a:r>
            <a:r>
              <a:rPr lang="en-IN" dirty="0" smtClean="0"/>
              <a:t>season.</a:t>
            </a:r>
            <a:endParaRPr lang="en-IN" dirty="0"/>
          </a:p>
          <a:p>
            <a:pPr marL="0" lvl="0" indent="0"/>
            <a:endParaRPr sz="2000" dirty="0">
              <a:solidFill>
                <a:srgbClr val="000000"/>
              </a:solidFill>
              <a:latin typeface="Arial"/>
              <a:ea typeface="Arial"/>
              <a:cs typeface="Arial"/>
              <a:sym typeface="Arial"/>
            </a:endParaRPr>
          </a:p>
        </p:txBody>
      </p:sp>
      <p:sp>
        <p:nvSpPr>
          <p:cNvPr id="281" name="Google Shape;281;p1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12</a:t>
            </a:fld>
            <a:endParaRPr/>
          </a:p>
        </p:txBody>
      </p:sp>
      <p:pic>
        <p:nvPicPr>
          <p:cNvPr id="2" name="Picture 1"/>
          <p:cNvPicPr>
            <a:picLocks noChangeAspect="1"/>
          </p:cNvPicPr>
          <p:nvPr/>
        </p:nvPicPr>
        <p:blipFill>
          <a:blip r:embed="rId3"/>
          <a:stretch>
            <a:fillRect/>
          </a:stretch>
        </p:blipFill>
        <p:spPr>
          <a:xfrm>
            <a:off x="284671" y="-150"/>
            <a:ext cx="5259957"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13</a:t>
            </a:fld>
            <a:endParaRPr/>
          </a:p>
        </p:txBody>
      </p:sp>
      <p:sp>
        <p:nvSpPr>
          <p:cNvPr id="443" name="Google Shape;443;p40"/>
          <p:cNvSpPr txBox="1"/>
          <p:nvPr/>
        </p:nvSpPr>
        <p:spPr>
          <a:xfrm>
            <a:off x="221000" y="281275"/>
            <a:ext cx="5676000" cy="4601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As seen in the previous plot</a:t>
            </a:r>
            <a:r>
              <a:rPr lang="en" sz="1800" dirty="0" smtClean="0"/>
              <a:t>, the highest runs scored among all the Orange cap contenders was by Virat Kohli while the lowest among the orange cap contenders is DA Warner</a:t>
            </a:r>
          </a:p>
          <a:p>
            <a:pPr marL="114300" lvl="0" algn="l" rtl="0">
              <a:spcBef>
                <a:spcPts val="0"/>
              </a:spcBef>
              <a:spcAft>
                <a:spcPts val="0"/>
              </a:spcAft>
              <a:buSzPts val="1800"/>
            </a:pPr>
            <a:endParaRPr lang="en-IN" sz="1800" dirty="0" smtClean="0"/>
          </a:p>
          <a:p>
            <a:pPr marL="114300" lvl="0" algn="l" rtl="0">
              <a:spcBef>
                <a:spcPts val="0"/>
              </a:spcBef>
              <a:spcAft>
                <a:spcPts val="0"/>
              </a:spcAft>
              <a:buSzPts val="1800"/>
            </a:pPr>
            <a:endParaRPr sz="1800" dirty="0"/>
          </a:p>
          <a:p>
            <a:pPr marL="457200" lvl="0" indent="-342900" algn="l" rtl="0">
              <a:spcBef>
                <a:spcPts val="0"/>
              </a:spcBef>
              <a:spcAft>
                <a:spcPts val="0"/>
              </a:spcAft>
              <a:buSzPts val="1800"/>
              <a:buChar char="●"/>
            </a:pPr>
            <a:r>
              <a:rPr lang="en" sz="1800" dirty="0" smtClean="0"/>
              <a:t>Also, among the purple cap contenders the highest number of wickets taken was by DJ Bravo and lowest number of wickets taken  among all the purple cap contenders was by PP Ojha</a:t>
            </a:r>
            <a:endParaRPr sz="1800" dirty="0"/>
          </a:p>
          <a:p>
            <a:pPr marL="114300" lvl="0" algn="l" rtl="0">
              <a:spcBef>
                <a:spcPts val="0"/>
              </a:spcBef>
              <a:spcAft>
                <a:spcPts val="0"/>
              </a:spcAft>
              <a:buSzPts val="1800"/>
            </a:pPr>
            <a:endParaRPr sz="1800" dirty="0"/>
          </a:p>
        </p:txBody>
      </p:sp>
    </p:spTree>
    <p:extLst>
      <p:ext uri="{BB962C8B-B14F-4D97-AF65-F5344CB8AC3E}">
        <p14:creationId xmlns:p14="http://schemas.microsoft.com/office/powerpoint/2010/main" val="42068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9"/>
          <p:cNvSpPr txBox="1">
            <a:spLocks noGrp="1"/>
          </p:cNvSpPr>
          <p:nvPr>
            <p:ph type="body" idx="1"/>
          </p:nvPr>
        </p:nvSpPr>
        <p:spPr>
          <a:xfrm>
            <a:off x="6390750" y="439500"/>
            <a:ext cx="2417100" cy="4548300"/>
          </a:xfrm>
          <a:prstGeom prst="rect">
            <a:avLst/>
          </a:prstGeom>
          <a:noFill/>
          <a:ln>
            <a:noFill/>
          </a:ln>
        </p:spPr>
        <p:txBody>
          <a:bodyPr spcFirstLastPara="1" wrap="square" lIns="91425" tIns="91425" rIns="91425" bIns="91425" anchor="ctr" anchorCtr="0">
            <a:noAutofit/>
          </a:bodyPr>
          <a:lstStyle/>
          <a:p>
            <a:r>
              <a:rPr lang="en-IN" sz="2400" dirty="0">
                <a:solidFill>
                  <a:schemeClr val="tx1"/>
                </a:solidFill>
              </a:rPr>
              <a:t>Batsmen who have hit the most number of fours and sixes (per </a:t>
            </a:r>
            <a:r>
              <a:rPr lang="en-IN" sz="2400" dirty="0" smtClean="0">
                <a:solidFill>
                  <a:schemeClr val="tx1"/>
                </a:solidFill>
              </a:rPr>
              <a:t>season)</a:t>
            </a:r>
            <a:endParaRPr lang="en-IN" sz="2400" dirty="0">
              <a:solidFill>
                <a:schemeClr val="tx1"/>
              </a:solidFill>
            </a:endParaRPr>
          </a:p>
          <a:p>
            <a:pPr marL="0" lvl="0" indent="0" algn="l" rtl="0">
              <a:lnSpc>
                <a:spcPct val="100000"/>
              </a:lnSpc>
              <a:spcBef>
                <a:spcPts val="360"/>
              </a:spcBef>
              <a:spcAft>
                <a:spcPts val="0"/>
              </a:spcAft>
              <a:buSzPts val="1800"/>
              <a:buNone/>
            </a:pPr>
            <a:endParaRPr sz="1600" dirty="0">
              <a:solidFill>
                <a:srgbClr val="000000"/>
              </a:solidFill>
              <a:latin typeface="Arial"/>
              <a:ea typeface="Arial"/>
              <a:cs typeface="Arial"/>
              <a:sym typeface="Arial"/>
            </a:endParaRPr>
          </a:p>
          <a:p>
            <a:pPr marL="0" lvl="0" indent="0" algn="l" rtl="0">
              <a:lnSpc>
                <a:spcPct val="100000"/>
              </a:lnSpc>
              <a:spcBef>
                <a:spcPts val="360"/>
              </a:spcBef>
              <a:spcAft>
                <a:spcPts val="0"/>
              </a:spcAft>
              <a:buSzPts val="1800"/>
              <a:buNone/>
            </a:pPr>
            <a:endParaRPr sz="1600" dirty="0">
              <a:solidFill>
                <a:srgbClr val="000000"/>
              </a:solidFill>
              <a:latin typeface="Arial"/>
              <a:ea typeface="Arial"/>
              <a:cs typeface="Arial"/>
              <a:sym typeface="Arial"/>
            </a:endParaRPr>
          </a:p>
        </p:txBody>
      </p:sp>
      <p:sp>
        <p:nvSpPr>
          <p:cNvPr id="289" name="Google Shape;289;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14</a:t>
            </a:fld>
            <a:endParaRPr/>
          </a:p>
        </p:txBody>
      </p:sp>
      <p:pic>
        <p:nvPicPr>
          <p:cNvPr id="2" name="Picture 1"/>
          <p:cNvPicPr>
            <a:picLocks noChangeAspect="1"/>
          </p:cNvPicPr>
          <p:nvPr/>
        </p:nvPicPr>
        <p:blipFill>
          <a:blip r:embed="rId3"/>
          <a:stretch>
            <a:fillRect/>
          </a:stretch>
        </p:blipFill>
        <p:spPr>
          <a:xfrm>
            <a:off x="0" y="0"/>
            <a:ext cx="6075312" cy="4953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15</a:t>
            </a:fld>
            <a:endParaRPr/>
          </a:p>
        </p:txBody>
      </p:sp>
      <p:sp>
        <p:nvSpPr>
          <p:cNvPr id="443" name="Google Shape;443;p40"/>
          <p:cNvSpPr txBox="1"/>
          <p:nvPr/>
        </p:nvSpPr>
        <p:spPr>
          <a:xfrm>
            <a:off x="221000" y="281275"/>
            <a:ext cx="5676000" cy="4601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As seen in the previous plot</a:t>
            </a:r>
            <a:r>
              <a:rPr lang="en" sz="1800" dirty="0" smtClean="0"/>
              <a:t>, the most boundary hit by any player is 122 by Virat Kohli and least is by AC Gilchrist which is 83</a:t>
            </a:r>
          </a:p>
          <a:p>
            <a:pPr marL="114300" lvl="0" algn="l" rtl="0">
              <a:spcBef>
                <a:spcPts val="0"/>
              </a:spcBef>
              <a:spcAft>
                <a:spcPts val="0"/>
              </a:spcAft>
              <a:buSzPts val="1800"/>
            </a:pPr>
            <a:endParaRPr lang="en-IN" sz="1800" dirty="0" smtClean="0"/>
          </a:p>
          <a:p>
            <a:pPr marL="114300" lvl="0" algn="l" rtl="0">
              <a:spcBef>
                <a:spcPts val="0"/>
              </a:spcBef>
              <a:spcAft>
                <a:spcPts val="0"/>
              </a:spcAft>
              <a:buSzPts val="1800"/>
            </a:pPr>
            <a:endParaRPr sz="1800" dirty="0"/>
          </a:p>
          <a:p>
            <a:pPr marL="457200" lvl="0" indent="-342900" algn="l" rtl="0">
              <a:spcBef>
                <a:spcPts val="0"/>
              </a:spcBef>
              <a:spcAft>
                <a:spcPts val="0"/>
              </a:spcAft>
              <a:buSzPts val="1800"/>
              <a:buChar char="●"/>
            </a:pPr>
            <a:r>
              <a:rPr lang="en-IN" sz="1800" dirty="0" smtClean="0"/>
              <a:t>CH Gayle was the only batman who has hit most number of boundaries in three consecutive year starting from 2011 till 2013 with 101, 105 and 109 number of boundaries.</a:t>
            </a:r>
            <a:endParaRPr sz="1800" dirty="0"/>
          </a:p>
          <a:p>
            <a:pPr marL="114300" lvl="0" algn="l" rtl="0">
              <a:spcBef>
                <a:spcPts val="0"/>
              </a:spcBef>
              <a:spcAft>
                <a:spcPts val="0"/>
              </a:spcAft>
              <a:buSzPts val="1800"/>
            </a:pPr>
            <a:endParaRPr sz="1800" dirty="0"/>
          </a:p>
        </p:txBody>
      </p:sp>
    </p:spTree>
    <p:extLst>
      <p:ext uri="{BB962C8B-B14F-4D97-AF65-F5344CB8AC3E}">
        <p14:creationId xmlns:p14="http://schemas.microsoft.com/office/powerpoint/2010/main" val="107796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2"/>
          <p:cNvSpPr txBox="1">
            <a:spLocks noGrp="1"/>
          </p:cNvSpPr>
          <p:nvPr>
            <p:ph type="body" idx="1"/>
          </p:nvPr>
        </p:nvSpPr>
        <p:spPr>
          <a:xfrm>
            <a:off x="6390750" y="439500"/>
            <a:ext cx="2122500" cy="4264200"/>
          </a:xfrm>
          <a:prstGeom prst="rect">
            <a:avLst/>
          </a:prstGeom>
          <a:noFill/>
          <a:ln>
            <a:noFill/>
          </a:ln>
        </p:spPr>
        <p:txBody>
          <a:bodyPr spcFirstLastPara="1" wrap="square" lIns="91425" tIns="91425" rIns="91425" bIns="91425" anchor="ctr" anchorCtr="0">
            <a:noAutofit/>
          </a:bodyPr>
          <a:lstStyle/>
          <a:p>
            <a:r>
              <a:rPr lang="en-IN" sz="2000" dirty="0">
                <a:solidFill>
                  <a:schemeClr val="tx1"/>
                </a:solidFill>
              </a:rPr>
              <a:t>Batsmen who have hit the most number of fours and sixes </a:t>
            </a:r>
            <a:r>
              <a:rPr lang="en-IN" sz="2000" dirty="0" smtClean="0">
                <a:solidFill>
                  <a:schemeClr val="tx1"/>
                </a:solidFill>
              </a:rPr>
              <a:t>(overall</a:t>
            </a:r>
            <a:r>
              <a:rPr lang="en-IN" sz="2000" dirty="0">
                <a:solidFill>
                  <a:schemeClr val="tx1"/>
                </a:solidFill>
              </a:rPr>
              <a:t>)</a:t>
            </a:r>
            <a:endParaRPr lang="en-IN" sz="2000" dirty="0">
              <a:solidFill>
                <a:schemeClr val="tx1"/>
              </a:solidFill>
            </a:endParaRPr>
          </a:p>
        </p:txBody>
      </p:sp>
      <p:sp>
        <p:nvSpPr>
          <p:cNvPr id="313" name="Google Shape;313;p2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16</a:t>
            </a:fld>
            <a:endParaRPr/>
          </a:p>
        </p:txBody>
      </p:sp>
      <p:pic>
        <p:nvPicPr>
          <p:cNvPr id="2" name="Picture 1"/>
          <p:cNvPicPr>
            <a:picLocks noChangeAspect="1"/>
          </p:cNvPicPr>
          <p:nvPr/>
        </p:nvPicPr>
        <p:blipFill>
          <a:blip r:embed="rId3"/>
          <a:stretch>
            <a:fillRect/>
          </a:stretch>
        </p:blipFill>
        <p:spPr>
          <a:xfrm>
            <a:off x="128977" y="439500"/>
            <a:ext cx="5967023" cy="369725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17</a:t>
            </a:fld>
            <a:endParaRPr/>
          </a:p>
        </p:txBody>
      </p:sp>
      <p:sp>
        <p:nvSpPr>
          <p:cNvPr id="443" name="Google Shape;443;p40"/>
          <p:cNvSpPr txBox="1"/>
          <p:nvPr/>
        </p:nvSpPr>
        <p:spPr>
          <a:xfrm>
            <a:off x="221000" y="281275"/>
            <a:ext cx="5676000" cy="4601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As seen in the previous plot</a:t>
            </a:r>
            <a:r>
              <a:rPr lang="en" sz="1800" dirty="0" smtClean="0"/>
              <a:t>, the most boundary hit by any player overall is 576 by SK Raina and least among top 8 is by S Dhawan which is 472</a:t>
            </a:r>
          </a:p>
          <a:p>
            <a:pPr marL="114300" lvl="0" algn="l" rtl="0">
              <a:spcBef>
                <a:spcPts val="0"/>
              </a:spcBef>
              <a:spcAft>
                <a:spcPts val="0"/>
              </a:spcAft>
              <a:buSzPts val="1800"/>
            </a:pPr>
            <a:endParaRPr lang="en-IN" sz="1800" dirty="0" smtClean="0"/>
          </a:p>
          <a:p>
            <a:pPr marL="114300" lvl="0" algn="l" rtl="0">
              <a:spcBef>
                <a:spcPts val="0"/>
              </a:spcBef>
              <a:spcAft>
                <a:spcPts val="0"/>
              </a:spcAft>
              <a:buSzPts val="1800"/>
            </a:pPr>
            <a:endParaRPr sz="1800" dirty="0"/>
          </a:p>
          <a:p>
            <a:pPr marL="457200" lvl="0" indent="-342900" algn="l" rtl="0">
              <a:spcBef>
                <a:spcPts val="0"/>
              </a:spcBef>
              <a:spcAft>
                <a:spcPts val="0"/>
              </a:spcAft>
              <a:buSzPts val="1800"/>
              <a:buChar char="●"/>
            </a:pPr>
            <a:r>
              <a:rPr lang="en-IN" sz="1800" dirty="0" smtClean="0"/>
              <a:t>CH Gayle and DA Warner scored approximately similar number of boundaries having 563 and 561 number of boundaries respectively overall in all the seasons.</a:t>
            </a:r>
            <a:endParaRPr sz="1800" dirty="0"/>
          </a:p>
          <a:p>
            <a:pPr marL="114300" lvl="0" algn="l" rtl="0">
              <a:spcBef>
                <a:spcPts val="0"/>
              </a:spcBef>
              <a:spcAft>
                <a:spcPts val="0"/>
              </a:spcAft>
              <a:buSzPts val="1800"/>
            </a:pPr>
            <a:endParaRPr sz="1800" dirty="0"/>
          </a:p>
        </p:txBody>
      </p:sp>
    </p:spTree>
    <p:extLst>
      <p:ext uri="{BB962C8B-B14F-4D97-AF65-F5344CB8AC3E}">
        <p14:creationId xmlns:p14="http://schemas.microsoft.com/office/powerpoint/2010/main" val="186734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3"/>
          <p:cNvSpPr txBox="1">
            <a:spLocks noGrp="1"/>
          </p:cNvSpPr>
          <p:nvPr>
            <p:ph type="ctrTitle"/>
          </p:nvPr>
        </p:nvSpPr>
        <p:spPr>
          <a:xfrm>
            <a:off x="2065375" y="1620350"/>
            <a:ext cx="48990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endParaRPr dirty="0"/>
          </a:p>
          <a:p>
            <a:pPr lvl="0"/>
            <a:r>
              <a:rPr lang="en-US" b="1" i="1" dirty="0" smtClean="0"/>
              <a:t>Team-wise </a:t>
            </a:r>
            <a:r>
              <a:rPr lang="en-US" b="1" i="1" dirty="0"/>
              <a:t>Analysis</a:t>
            </a:r>
            <a:endParaRPr dirty="0"/>
          </a:p>
        </p:txBody>
      </p:sp>
      <p:sp>
        <p:nvSpPr>
          <p:cNvPr id="244" name="Google Shape;24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189565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1" name="Google Shape;321;p23"/>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19</a:t>
            </a:fld>
            <a:endParaRPr/>
          </a:p>
        </p:txBody>
      </p:sp>
      <p:pic>
        <p:nvPicPr>
          <p:cNvPr id="3" name="Picture 2"/>
          <p:cNvPicPr>
            <a:picLocks noChangeAspect="1"/>
          </p:cNvPicPr>
          <p:nvPr/>
        </p:nvPicPr>
        <p:blipFill>
          <a:blip r:embed="rId3"/>
          <a:stretch>
            <a:fillRect/>
          </a:stretch>
        </p:blipFill>
        <p:spPr>
          <a:xfrm>
            <a:off x="511725" y="396299"/>
            <a:ext cx="8296275" cy="3785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4"/>
          <p:cNvSpPr txBox="1">
            <a:spLocks noGrp="1"/>
          </p:cNvSpPr>
          <p:nvPr>
            <p:ph type="title"/>
          </p:nvPr>
        </p:nvSpPr>
        <p:spPr>
          <a:xfrm>
            <a:off x="1224475" y="345425"/>
            <a:ext cx="4002000" cy="649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solidFill>
                  <a:srgbClr val="000000"/>
                </a:solidFill>
              </a:rPr>
              <a:t>PROBLEM STATEMENT</a:t>
            </a:r>
            <a:endParaRPr>
              <a:solidFill>
                <a:srgbClr val="000000"/>
              </a:solidFill>
            </a:endParaRPr>
          </a:p>
        </p:txBody>
      </p:sp>
      <p:sp>
        <p:nvSpPr>
          <p:cNvPr id="250" name="Google Shape;250;p14"/>
          <p:cNvSpPr txBox="1">
            <a:spLocks noGrp="1"/>
          </p:cNvSpPr>
          <p:nvPr>
            <p:ph type="body" idx="1"/>
          </p:nvPr>
        </p:nvSpPr>
        <p:spPr>
          <a:xfrm>
            <a:off x="381350" y="1094050"/>
            <a:ext cx="5214600" cy="3744300"/>
          </a:xfrm>
          <a:prstGeom prst="rect">
            <a:avLst/>
          </a:prstGeom>
          <a:noFill/>
          <a:ln>
            <a:noFill/>
          </a:ln>
        </p:spPr>
        <p:txBody>
          <a:bodyPr spcFirstLastPara="1" wrap="square" lIns="91425" tIns="91425" rIns="91425" bIns="91425" anchor="t" anchorCtr="0">
            <a:noAutofit/>
          </a:bodyPr>
          <a:lstStyle/>
          <a:p>
            <a:pPr lvl="0" indent="-361950">
              <a:buClr>
                <a:srgbClr val="000000"/>
              </a:buClr>
              <a:buSzPts val="2100"/>
              <a:buChar char="➔"/>
            </a:pPr>
            <a:r>
              <a:rPr lang="en" sz="2100" dirty="0">
                <a:solidFill>
                  <a:srgbClr val="000000"/>
                </a:solidFill>
              </a:rPr>
              <a:t>This </a:t>
            </a:r>
            <a:r>
              <a:rPr lang="en-US" sz="2000" dirty="0"/>
              <a:t>visual </a:t>
            </a:r>
            <a:r>
              <a:rPr lang="en-US" sz="2000" dirty="0" smtClean="0"/>
              <a:t>representations a</a:t>
            </a:r>
            <a:r>
              <a:rPr lang="en" sz="2100" dirty="0" smtClean="0">
                <a:solidFill>
                  <a:srgbClr val="000000"/>
                </a:solidFill>
              </a:rPr>
              <a:t>ims </a:t>
            </a:r>
            <a:r>
              <a:rPr lang="en-IN" sz="2000" dirty="0"/>
              <a:t> to create an infographic for a </a:t>
            </a:r>
            <a:r>
              <a:rPr lang="en-IN" sz="2000" dirty="0" smtClean="0"/>
              <a:t>newsletter for</a:t>
            </a:r>
            <a:r>
              <a:rPr lang="en-IN" sz="2000" dirty="0"/>
              <a:t> </a:t>
            </a:r>
            <a:r>
              <a:rPr lang="en-US" sz="2000" dirty="0"/>
              <a:t>The Indian Premier </a:t>
            </a:r>
            <a:r>
              <a:rPr lang="en-US" sz="2000" dirty="0" smtClean="0"/>
              <a:t>League highlights </a:t>
            </a:r>
            <a:r>
              <a:rPr lang="en-IN" sz="2000" dirty="0"/>
              <a:t>which was founded in 2008 and is held every </a:t>
            </a:r>
            <a:r>
              <a:rPr lang="en-IN" sz="2000" dirty="0" smtClean="0"/>
              <a:t>year</a:t>
            </a:r>
            <a:r>
              <a:rPr lang="en" sz="2100" dirty="0" smtClean="0">
                <a:solidFill>
                  <a:srgbClr val="000000"/>
                </a:solidFill>
              </a:rPr>
              <a:t>.</a:t>
            </a:r>
            <a:endParaRPr sz="2100" dirty="0">
              <a:solidFill>
                <a:srgbClr val="000000"/>
              </a:solidFill>
            </a:endParaRPr>
          </a:p>
          <a:p>
            <a:pPr lvl="0" indent="-361950">
              <a:spcBef>
                <a:spcPts val="0"/>
              </a:spcBef>
              <a:buClr>
                <a:srgbClr val="000000"/>
              </a:buClr>
              <a:buSzPts val="2100"/>
              <a:buChar char="➔"/>
            </a:pPr>
            <a:r>
              <a:rPr lang="en-IN" sz="2000" dirty="0"/>
              <a:t>It sees participation from both national and international players, and eight teams representing eight Indian cities compete with each other in a double </a:t>
            </a:r>
            <a:r>
              <a:rPr lang="en-IN" sz="2000" dirty="0" smtClean="0"/>
              <a:t>round-robin</a:t>
            </a:r>
            <a:r>
              <a:rPr lang="en-IN" sz="2000" dirty="0"/>
              <a:t> format in the league stages, which are followed by playoffs. </a:t>
            </a:r>
            <a:endParaRPr sz="2100" dirty="0">
              <a:solidFill>
                <a:srgbClr val="000000"/>
              </a:solidFill>
            </a:endParaRPr>
          </a:p>
        </p:txBody>
      </p:sp>
      <p:sp>
        <p:nvSpPr>
          <p:cNvPr id="251" name="Google Shape;251;p14"/>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20</a:t>
            </a:fld>
            <a:endParaRPr/>
          </a:p>
        </p:txBody>
      </p:sp>
      <p:sp>
        <p:nvSpPr>
          <p:cNvPr id="443" name="Google Shape;443;p40"/>
          <p:cNvSpPr txBox="1"/>
          <p:nvPr/>
        </p:nvSpPr>
        <p:spPr>
          <a:xfrm>
            <a:off x="344825" y="1871950"/>
            <a:ext cx="5676000" cy="4601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As seen in the previous plot</a:t>
            </a:r>
            <a:r>
              <a:rPr lang="en" sz="1800" dirty="0" smtClean="0"/>
              <a:t>, the chennai Super Kings have performed really well in all over the seasons having most wins.</a:t>
            </a:r>
          </a:p>
          <a:p>
            <a:pPr marL="114300" lvl="0" algn="l" rtl="0">
              <a:spcBef>
                <a:spcPts val="0"/>
              </a:spcBef>
              <a:spcAft>
                <a:spcPts val="0"/>
              </a:spcAft>
              <a:buSzPts val="1800"/>
            </a:pPr>
            <a:endParaRPr lang="en-IN" sz="1800" dirty="0" smtClean="0"/>
          </a:p>
          <a:p>
            <a:pPr marL="114300" lvl="0" algn="l" rtl="0">
              <a:spcBef>
                <a:spcPts val="0"/>
              </a:spcBef>
              <a:spcAft>
                <a:spcPts val="0"/>
              </a:spcAft>
              <a:buSzPts val="1800"/>
            </a:pPr>
            <a:endParaRPr sz="1800" dirty="0"/>
          </a:p>
          <a:p>
            <a:pPr marL="114300" lvl="0" algn="l" rtl="0">
              <a:spcBef>
                <a:spcPts val="0"/>
              </a:spcBef>
              <a:spcAft>
                <a:spcPts val="0"/>
              </a:spcAft>
              <a:buSzPts val="1800"/>
            </a:pPr>
            <a:endParaRPr sz="1800" dirty="0"/>
          </a:p>
        </p:txBody>
      </p:sp>
    </p:spTree>
    <p:extLst>
      <p:ext uri="{BB962C8B-B14F-4D97-AF65-F5344CB8AC3E}">
        <p14:creationId xmlns:p14="http://schemas.microsoft.com/office/powerpoint/2010/main" val="3471990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3" name="Picture 2"/>
          <p:cNvPicPr>
            <a:picLocks noChangeAspect="1"/>
          </p:cNvPicPr>
          <p:nvPr/>
        </p:nvPicPr>
        <p:blipFill>
          <a:blip r:embed="rId2"/>
          <a:stretch>
            <a:fillRect/>
          </a:stretch>
        </p:blipFill>
        <p:spPr>
          <a:xfrm>
            <a:off x="666210" y="0"/>
            <a:ext cx="7735380" cy="4706007"/>
          </a:xfrm>
          <a:prstGeom prst="rect">
            <a:avLst/>
          </a:prstGeom>
        </p:spPr>
      </p:pic>
    </p:spTree>
    <p:extLst>
      <p:ext uri="{BB962C8B-B14F-4D97-AF65-F5344CB8AC3E}">
        <p14:creationId xmlns:p14="http://schemas.microsoft.com/office/powerpoint/2010/main" val="467470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22</a:t>
            </a:fld>
            <a:endParaRPr/>
          </a:p>
        </p:txBody>
      </p:sp>
      <p:sp>
        <p:nvSpPr>
          <p:cNvPr id="443" name="Google Shape;443;p40"/>
          <p:cNvSpPr txBox="1"/>
          <p:nvPr/>
        </p:nvSpPr>
        <p:spPr>
          <a:xfrm>
            <a:off x="125750" y="1814800"/>
            <a:ext cx="5676000" cy="4601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As seen in the previous plot</a:t>
            </a:r>
            <a:r>
              <a:rPr lang="en" sz="1800" dirty="0" smtClean="0"/>
              <a:t>, there are more home wins than away wins. Teams like Chennai Super Kings, Kolkata knight riders, Mumbai Indians and rajasthan royals have shown similar trends.</a:t>
            </a:r>
            <a:endParaRPr sz="1800" dirty="0"/>
          </a:p>
        </p:txBody>
      </p:sp>
    </p:spTree>
    <p:extLst>
      <p:ext uri="{BB962C8B-B14F-4D97-AF65-F5344CB8AC3E}">
        <p14:creationId xmlns:p14="http://schemas.microsoft.com/office/powerpoint/2010/main" val="1288469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1"/>
          <p:cNvSpPr txBox="1">
            <a:spLocks noGrp="1"/>
          </p:cNvSpPr>
          <p:nvPr>
            <p:ph type="title"/>
          </p:nvPr>
        </p:nvSpPr>
        <p:spPr>
          <a:xfrm>
            <a:off x="457100" y="196450"/>
            <a:ext cx="5138700" cy="857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sz="2800" dirty="0"/>
              <a:t>Summarizing the </a:t>
            </a:r>
            <a:r>
              <a:rPr lang="en" sz="2800" dirty="0" smtClean="0"/>
              <a:t>Different aspects</a:t>
            </a:r>
            <a:endParaRPr sz="2800" dirty="0"/>
          </a:p>
        </p:txBody>
      </p:sp>
      <p:sp>
        <p:nvSpPr>
          <p:cNvPr id="517" name="Google Shape;517;p51"/>
          <p:cNvSpPr txBox="1">
            <a:spLocks noGrp="1"/>
          </p:cNvSpPr>
          <p:nvPr>
            <p:ph type="body" idx="1"/>
          </p:nvPr>
        </p:nvSpPr>
        <p:spPr>
          <a:xfrm>
            <a:off x="542050" y="1704025"/>
            <a:ext cx="1656300" cy="173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200"/>
              <a:buNone/>
            </a:pPr>
            <a:r>
              <a:rPr lang="en" b="1" dirty="0" smtClean="0"/>
              <a:t>Toss</a:t>
            </a:r>
            <a:endParaRPr b="1" dirty="0"/>
          </a:p>
          <a:p>
            <a:pPr marL="0" lvl="0" indent="0" algn="l" rtl="0">
              <a:lnSpc>
                <a:spcPct val="100000"/>
              </a:lnSpc>
              <a:spcBef>
                <a:spcPts val="600"/>
              </a:spcBef>
              <a:spcAft>
                <a:spcPts val="0"/>
              </a:spcAft>
              <a:buSzPts val="1200"/>
              <a:buNone/>
            </a:pPr>
            <a:r>
              <a:rPr lang="en" dirty="0" smtClean="0"/>
              <a:t>Winning of toss impacts the Match outcome. We saw that if the toss is won chances of winning the match increases.</a:t>
            </a:r>
            <a:endParaRPr sz="1200" dirty="0"/>
          </a:p>
        </p:txBody>
      </p:sp>
      <p:sp>
        <p:nvSpPr>
          <p:cNvPr id="518" name="Google Shape;518;p51"/>
          <p:cNvSpPr txBox="1">
            <a:spLocks noGrp="1"/>
          </p:cNvSpPr>
          <p:nvPr>
            <p:ph type="body" idx="2"/>
          </p:nvPr>
        </p:nvSpPr>
        <p:spPr>
          <a:xfrm>
            <a:off x="2198350" y="1712600"/>
            <a:ext cx="1656300" cy="173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200"/>
              <a:buNone/>
            </a:pPr>
            <a:r>
              <a:rPr lang="en" b="1" dirty="0" smtClean="0"/>
              <a:t>Win by runs</a:t>
            </a:r>
            <a:endParaRPr b="1" dirty="0"/>
          </a:p>
          <a:p>
            <a:pPr marL="0" lvl="0" indent="0">
              <a:buNone/>
            </a:pPr>
            <a:r>
              <a:rPr lang="en" dirty="0" smtClean="0"/>
              <a:t>Most of the wins were won because of highest runs and very less number of matches were won by wickets</a:t>
            </a:r>
            <a:endParaRPr sz="1200" dirty="0"/>
          </a:p>
        </p:txBody>
      </p:sp>
      <p:sp>
        <p:nvSpPr>
          <p:cNvPr id="519" name="Google Shape;519;p51"/>
          <p:cNvSpPr txBox="1">
            <a:spLocks noGrp="1"/>
          </p:cNvSpPr>
          <p:nvPr>
            <p:ph type="body" idx="3"/>
          </p:nvPr>
        </p:nvSpPr>
        <p:spPr>
          <a:xfrm>
            <a:off x="3939500" y="1704025"/>
            <a:ext cx="1656300" cy="173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200"/>
              <a:buNone/>
            </a:pPr>
            <a:r>
              <a:rPr lang="en" b="1" dirty="0" smtClean="0"/>
              <a:t>Home Wins</a:t>
            </a:r>
          </a:p>
          <a:p>
            <a:pPr marL="0" lvl="0" indent="0" algn="l" rtl="0">
              <a:lnSpc>
                <a:spcPct val="100000"/>
              </a:lnSpc>
              <a:spcBef>
                <a:spcPts val="600"/>
              </a:spcBef>
              <a:spcAft>
                <a:spcPts val="0"/>
              </a:spcAft>
              <a:buSzPts val="1200"/>
              <a:buNone/>
            </a:pPr>
            <a:r>
              <a:rPr lang="en" dirty="0" smtClean="0"/>
              <a:t>The </a:t>
            </a:r>
            <a:r>
              <a:rPr lang="en" dirty="0"/>
              <a:t>trends for the </a:t>
            </a:r>
            <a:r>
              <a:rPr lang="en" dirty="0" smtClean="0"/>
              <a:t>winning of match also illustrated that if the team is playing in its home ground chances of winning the match increases</a:t>
            </a:r>
            <a:endParaRPr sz="1200" dirty="0"/>
          </a:p>
        </p:txBody>
      </p:sp>
      <p:sp>
        <p:nvSpPr>
          <p:cNvPr id="523" name="Google Shape;523;p5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grpSp>
        <p:nvGrpSpPr>
          <p:cNvPr id="528" name="Google Shape;528;p52"/>
          <p:cNvGrpSpPr/>
          <p:nvPr/>
        </p:nvGrpSpPr>
        <p:grpSpPr>
          <a:xfrm flipH="1">
            <a:off x="125036" y="2932502"/>
            <a:ext cx="2792552" cy="2221397"/>
            <a:chOff x="9925050" y="4203700"/>
            <a:chExt cx="2267050" cy="1803375"/>
          </a:xfrm>
        </p:grpSpPr>
        <p:sp>
          <p:nvSpPr>
            <p:cNvPr id="529" name="Google Shape;529;p52"/>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0" name="Google Shape;530;p52"/>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1" name="Google Shape;531;p52"/>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2" name="Google Shape;532;p52"/>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3" name="Google Shape;533;p52"/>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4" name="Google Shape;534;p52"/>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5" name="Google Shape;535;p52"/>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6" name="Google Shape;536;p52"/>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7" name="Google Shape;537;p52"/>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8" name="Google Shape;538;p52"/>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9" name="Google Shape;539;p52"/>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0" name="Google Shape;540;p52"/>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41" name="Google Shape;541;p52"/>
          <p:cNvSpPr txBox="1"/>
          <p:nvPr/>
        </p:nvSpPr>
        <p:spPr>
          <a:xfrm>
            <a:off x="3336750" y="184700"/>
            <a:ext cx="5807400" cy="55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smtClean="0">
                <a:solidFill>
                  <a:srgbClr val="FFFFFF"/>
                </a:solidFill>
                <a:latin typeface="Barlow"/>
                <a:ea typeface="Barlow"/>
                <a:cs typeface="Barlow"/>
                <a:sym typeface="Barlow"/>
              </a:rPr>
              <a:t>CONCLUSION</a:t>
            </a:r>
            <a:r>
              <a:rPr lang="en" sz="1900" b="1" i="0" u="none" strike="noStrike" cap="none" dirty="0">
                <a:solidFill>
                  <a:srgbClr val="FFFFFF"/>
                </a:solidFill>
                <a:latin typeface="Barlow"/>
                <a:ea typeface="Barlow"/>
                <a:cs typeface="Barlow"/>
                <a:sym typeface="Barlow"/>
              </a:rPr>
              <a:t>...</a:t>
            </a:r>
            <a:endParaRPr sz="1900" b="1" i="0" u="none" strike="noStrike" cap="none" dirty="0">
              <a:solidFill>
                <a:srgbClr val="FFFFFF"/>
              </a:solidFill>
              <a:latin typeface="Barlow"/>
              <a:ea typeface="Barlow"/>
              <a:cs typeface="Barlow"/>
              <a:sym typeface="Barlow"/>
            </a:endParaRPr>
          </a:p>
        </p:txBody>
      </p:sp>
      <p:sp>
        <p:nvSpPr>
          <p:cNvPr id="542" name="Google Shape;542;p52"/>
          <p:cNvSpPr txBox="1"/>
          <p:nvPr/>
        </p:nvSpPr>
        <p:spPr>
          <a:xfrm>
            <a:off x="3095250" y="587425"/>
            <a:ext cx="6048900" cy="4390500"/>
          </a:xfrm>
          <a:prstGeom prst="rect">
            <a:avLst/>
          </a:prstGeom>
          <a:noFill/>
          <a:ln>
            <a:noFill/>
          </a:ln>
        </p:spPr>
        <p:txBody>
          <a:bodyPr spcFirstLastPara="1" wrap="square" lIns="91425" tIns="91425" rIns="91425" bIns="91425" anchor="t" anchorCtr="0">
            <a:noAutofit/>
          </a:bodyPr>
          <a:lstStyle/>
          <a:p>
            <a:pPr marL="457200" indent="-317500">
              <a:buSzPts val="1400"/>
              <a:buFont typeface="Arial"/>
              <a:buChar char="●"/>
            </a:pPr>
            <a:r>
              <a:rPr lang="en-IN" dirty="0"/>
              <a:t>Winning of toss impacts the Match outcome. We saw that if the toss is won chances of winning the match increases.</a:t>
            </a:r>
          </a:p>
          <a:p>
            <a:pPr marL="457200" lvl="0" indent="-317500" algn="l" rtl="0">
              <a:spcBef>
                <a:spcPts val="0"/>
              </a:spcBef>
              <a:spcAft>
                <a:spcPts val="0"/>
              </a:spcAft>
              <a:buSzPts val="1400"/>
              <a:buChar char="●"/>
            </a:pPr>
            <a:endParaRPr dirty="0"/>
          </a:p>
          <a:p>
            <a:pPr marL="0" marR="0" lvl="0" indent="0" algn="l" rtl="0">
              <a:lnSpc>
                <a:spcPct val="100000"/>
              </a:lnSpc>
              <a:spcBef>
                <a:spcPts val="0"/>
              </a:spcBef>
              <a:spcAft>
                <a:spcPts val="0"/>
              </a:spcAft>
              <a:buClr>
                <a:srgbClr val="000000"/>
              </a:buClr>
              <a:buSzPts val="1500"/>
              <a:buFont typeface="Arial"/>
              <a:buNone/>
            </a:pPr>
            <a:endParaRPr b="0" i="0" u="none" strike="noStrike" cap="none" dirty="0">
              <a:solidFill>
                <a:srgbClr val="000000"/>
              </a:solidFill>
              <a:latin typeface="Arial"/>
              <a:ea typeface="Arial"/>
              <a:cs typeface="Arial"/>
              <a:sym typeface="Arial"/>
            </a:endParaRPr>
          </a:p>
          <a:p>
            <a:pPr marL="457200" indent="-317500">
              <a:buSzPts val="1400"/>
              <a:buFont typeface="Arial"/>
              <a:buChar char="●"/>
            </a:pPr>
            <a:r>
              <a:rPr lang="en-IN" dirty="0"/>
              <a:t>Most of the wins were won because of highest runs and </a:t>
            </a:r>
            <a:r>
              <a:rPr lang="en-IN" dirty="0" smtClean="0"/>
              <a:t>very </a:t>
            </a:r>
            <a:r>
              <a:rPr lang="en-IN" dirty="0"/>
              <a:t>less number of matches were won by wickets</a:t>
            </a:r>
          </a:p>
          <a:p>
            <a:pPr marL="457200" marR="0" lvl="0" indent="-317500" algn="l" rtl="0">
              <a:lnSpc>
                <a:spcPct val="100000"/>
              </a:lnSpc>
              <a:spcBef>
                <a:spcPts val="0"/>
              </a:spcBef>
              <a:spcAft>
                <a:spcPts val="0"/>
              </a:spcAft>
              <a:buClr>
                <a:srgbClr val="000000"/>
              </a:buClr>
              <a:buSzPts val="1400"/>
              <a:buFont typeface="Arial"/>
              <a:buChar char="●"/>
            </a:pPr>
            <a:endParaRPr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dirty="0"/>
          </a:p>
          <a:p>
            <a:pPr marL="457200" indent="-317500">
              <a:buSzPts val="1400"/>
              <a:buFont typeface="Arial"/>
              <a:buChar char="●"/>
            </a:pPr>
            <a:r>
              <a:rPr lang="en-IN" dirty="0"/>
              <a:t>The trends for the winning of match also illustrated that if the team is playing in its home ground chances of winning the match increases</a:t>
            </a:r>
          </a:p>
          <a:p>
            <a:pPr marL="457200" lvl="0" indent="-317500" algn="l" rtl="0">
              <a:spcBef>
                <a:spcPts val="0"/>
              </a:spcBef>
              <a:spcAft>
                <a:spcPts val="0"/>
              </a:spcAft>
              <a:buSzPts val="1400"/>
              <a:buChar char="●"/>
            </a:pPr>
            <a:endParaRPr dirty="0"/>
          </a:p>
          <a:p>
            <a:pPr marL="0" marR="0" lvl="0" indent="0" algn="l" rtl="0">
              <a:lnSpc>
                <a:spcPct val="100000"/>
              </a:lnSpc>
              <a:spcBef>
                <a:spcPts val="0"/>
              </a:spcBef>
              <a:spcAft>
                <a:spcPts val="0"/>
              </a:spcAft>
              <a:buNone/>
            </a:pPr>
            <a:endParaRPr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dirty="0"/>
          </a:p>
          <a:p>
            <a:pPr marL="457200" lvl="0" indent="0" algn="l" rtl="0">
              <a:spcBef>
                <a:spcPts val="0"/>
              </a:spcBef>
              <a:spcAft>
                <a:spcPts val="0"/>
              </a:spcAft>
              <a:buNone/>
            </a:pPr>
            <a:endParaRPr dirty="0">
              <a:solidFill>
                <a:schemeClr val="dk1"/>
              </a:solidFill>
            </a:endParaRPr>
          </a:p>
          <a:p>
            <a:pPr marL="457200" marR="0" lvl="0" indent="-317500" algn="l" rtl="0">
              <a:lnSpc>
                <a:spcPct val="100000"/>
              </a:lnSpc>
              <a:spcBef>
                <a:spcPts val="0"/>
              </a:spcBef>
              <a:spcAft>
                <a:spcPts val="0"/>
              </a:spcAft>
              <a:buSzPts val="1400"/>
              <a:buChar char="●"/>
            </a:pPr>
            <a:endParaRPr dirty="0"/>
          </a:p>
        </p:txBody>
      </p:sp>
      <p:sp>
        <p:nvSpPr>
          <p:cNvPr id="543" name="Google Shape;543;p5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7"/>
        <p:cNvGrpSpPr/>
        <p:nvPr/>
      </p:nvGrpSpPr>
      <p:grpSpPr>
        <a:xfrm>
          <a:off x="0" y="0"/>
          <a:ext cx="0" cy="0"/>
          <a:chOff x="0" y="0"/>
          <a:chExt cx="0" cy="0"/>
        </a:xfrm>
      </p:grpSpPr>
      <p:sp>
        <p:nvSpPr>
          <p:cNvPr id="548" name="Google Shape;548;p53"/>
          <p:cNvSpPr txBox="1">
            <a:spLocks noGrp="1"/>
          </p:cNvSpPr>
          <p:nvPr>
            <p:ph type="ctrTitle" idx="4294967295"/>
          </p:nvPr>
        </p:nvSpPr>
        <p:spPr>
          <a:xfrm>
            <a:off x="685800" y="440350"/>
            <a:ext cx="48639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3000"/>
              <a:buFont typeface="Miriam Libre"/>
              <a:buNone/>
            </a:pPr>
            <a:r>
              <a:rPr lang="en" sz="6000" b="0" i="0" u="none" strike="noStrike" cap="none">
                <a:solidFill>
                  <a:schemeClr val="accent1"/>
                </a:solidFill>
                <a:latin typeface="Miriam Libre"/>
                <a:ea typeface="Miriam Libre"/>
                <a:cs typeface="Miriam Libre"/>
                <a:sym typeface="Miriam Libre"/>
              </a:rPr>
              <a:t>THANKS!</a:t>
            </a:r>
            <a:endParaRPr sz="6000" b="0" i="0" u="none" strike="noStrike" cap="none">
              <a:solidFill>
                <a:schemeClr val="accent1"/>
              </a:solidFill>
              <a:latin typeface="Miriam Libre"/>
              <a:ea typeface="Miriam Libre"/>
              <a:cs typeface="Miriam Libre"/>
              <a:sym typeface="Miriam Libre"/>
            </a:endParaRPr>
          </a:p>
        </p:txBody>
      </p:sp>
      <p:sp>
        <p:nvSpPr>
          <p:cNvPr id="549" name="Google Shape;549;p53"/>
          <p:cNvSpPr txBox="1">
            <a:spLocks noGrp="1"/>
          </p:cNvSpPr>
          <p:nvPr>
            <p:ph type="body" idx="4294967295"/>
          </p:nvPr>
        </p:nvSpPr>
        <p:spPr>
          <a:xfrm>
            <a:off x="160100" y="2424725"/>
            <a:ext cx="4270800" cy="247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en" sz="1600" dirty="0" smtClean="0"/>
              <a:t>IPL Dataset </a:t>
            </a:r>
            <a:r>
              <a:rPr lang="en" sz="1600" dirty="0"/>
              <a:t>available at:</a:t>
            </a:r>
            <a:endParaRPr sz="1600" dirty="0"/>
          </a:p>
          <a:p>
            <a:pPr marL="0" lvl="0" indent="0">
              <a:buClr>
                <a:schemeClr val="dk1"/>
              </a:buClr>
              <a:buSzPts val="1100"/>
              <a:buNone/>
            </a:pPr>
            <a:r>
              <a:rPr lang="en-US" sz="1600" dirty="0">
                <a:solidFill>
                  <a:srgbClr val="A5B0FE"/>
                </a:solidFill>
              </a:rPr>
              <a:t>https://learn.upgrad.com/v/course/834/session/155495/segment/834138</a:t>
            </a:r>
            <a:endParaRPr sz="1600" dirty="0"/>
          </a:p>
        </p:txBody>
      </p:sp>
      <p:sp>
        <p:nvSpPr>
          <p:cNvPr id="550" name="Google Shape;550;p53"/>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5"/>
          <p:cNvSpPr txBox="1">
            <a:spLocks noGrp="1"/>
          </p:cNvSpPr>
          <p:nvPr>
            <p:ph type="ctrTitle"/>
          </p:nvPr>
        </p:nvSpPr>
        <p:spPr>
          <a:xfrm>
            <a:off x="1181100" y="1278550"/>
            <a:ext cx="5327025"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dirty="0" smtClean="0"/>
              <a:t>Modularizing the Problem statement</a:t>
            </a:r>
            <a:endParaRPr dirty="0"/>
          </a:p>
        </p:txBody>
      </p:sp>
      <p:sp>
        <p:nvSpPr>
          <p:cNvPr id="257" name="Google Shape;257;p15"/>
          <p:cNvSpPr txBox="1">
            <a:spLocks noGrp="1"/>
          </p:cNvSpPr>
          <p:nvPr>
            <p:ph type="subTitle" idx="1"/>
          </p:nvPr>
        </p:nvSpPr>
        <p:spPr>
          <a:xfrm>
            <a:off x="2626350" y="2438350"/>
            <a:ext cx="5796900" cy="2609900"/>
          </a:xfrm>
          <a:prstGeom prst="rect">
            <a:avLst/>
          </a:prstGeom>
          <a:noFill/>
          <a:ln>
            <a:noFill/>
          </a:ln>
        </p:spPr>
        <p:txBody>
          <a:bodyPr spcFirstLastPara="1" wrap="square" lIns="91425" tIns="91425" rIns="91425" bIns="91425" anchor="t" anchorCtr="0">
            <a:noAutofit/>
          </a:bodyPr>
          <a:lstStyle/>
          <a:p>
            <a:pPr marL="0" lvl="0" indent="0" algn="l"/>
            <a:r>
              <a:rPr lang="en" sz="2300" dirty="0"/>
              <a:t>Dividing the </a:t>
            </a:r>
            <a:r>
              <a:rPr lang="en" sz="2300" dirty="0" smtClean="0"/>
              <a:t>overall insights of IPL </a:t>
            </a:r>
            <a:r>
              <a:rPr lang="en-IN" sz="2300" dirty="0"/>
              <a:t>into several </a:t>
            </a:r>
            <a:r>
              <a:rPr lang="en-IN" sz="2300" dirty="0" smtClean="0"/>
              <a:t>categories.</a:t>
            </a:r>
            <a:br>
              <a:rPr lang="en-IN" sz="2300" dirty="0" smtClean="0"/>
            </a:br>
            <a:r>
              <a:rPr lang="en-IN" sz="2300" dirty="0" smtClean="0"/>
              <a:t>- </a:t>
            </a:r>
            <a:r>
              <a:rPr lang="en-US" sz="2000" dirty="0" smtClean="0"/>
              <a:t>Match Statistics</a:t>
            </a:r>
            <a:br>
              <a:rPr lang="en-US" sz="2000" dirty="0" smtClean="0"/>
            </a:br>
            <a:r>
              <a:rPr lang="en-US" sz="2000" dirty="0" smtClean="0"/>
              <a:t>- Player Statistics</a:t>
            </a:r>
            <a:br>
              <a:rPr lang="en-US" sz="2000" dirty="0" smtClean="0"/>
            </a:br>
            <a:r>
              <a:rPr lang="en-US" sz="2000" dirty="0" smtClean="0"/>
              <a:t>- Team </a:t>
            </a:r>
            <a:r>
              <a:rPr lang="en-US" sz="2000" dirty="0"/>
              <a:t>Statistics</a:t>
            </a:r>
            <a:endParaRPr sz="2300" dirty="0"/>
          </a:p>
        </p:txBody>
      </p:sp>
      <p:sp>
        <p:nvSpPr>
          <p:cNvPr id="258" name="Google Shape;258;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3"/>
          <p:cNvSpPr txBox="1">
            <a:spLocks noGrp="1"/>
          </p:cNvSpPr>
          <p:nvPr>
            <p:ph type="ctrTitle"/>
          </p:nvPr>
        </p:nvSpPr>
        <p:spPr>
          <a:xfrm>
            <a:off x="2065375" y="1620350"/>
            <a:ext cx="48990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endParaRPr dirty="0"/>
          </a:p>
          <a:p>
            <a:pPr lvl="0"/>
            <a:r>
              <a:rPr lang="en-US" b="1" i="1" dirty="0" smtClean="0"/>
              <a:t>Match-wise </a:t>
            </a:r>
            <a:r>
              <a:rPr lang="en-US" b="1" i="1" dirty="0"/>
              <a:t>Analysis</a:t>
            </a:r>
            <a:endParaRPr dirty="0"/>
          </a:p>
        </p:txBody>
      </p:sp>
      <p:sp>
        <p:nvSpPr>
          <p:cNvPr id="244" name="Google Shape;24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15917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6"/>
          <p:cNvSpPr txBox="1">
            <a:spLocks noGrp="1"/>
          </p:cNvSpPr>
          <p:nvPr>
            <p:ph type="body" idx="1"/>
          </p:nvPr>
        </p:nvSpPr>
        <p:spPr>
          <a:xfrm>
            <a:off x="6542474" y="410500"/>
            <a:ext cx="2122500" cy="4264200"/>
          </a:xfrm>
          <a:prstGeom prst="rect">
            <a:avLst/>
          </a:prstGeom>
          <a:noFill/>
          <a:ln>
            <a:noFill/>
          </a:ln>
        </p:spPr>
        <p:txBody>
          <a:bodyPr spcFirstLastPara="1" wrap="square" lIns="91425" tIns="91425" rIns="91425" bIns="91425" anchor="ctr" anchorCtr="0">
            <a:noAutofit/>
          </a:bodyPr>
          <a:lstStyle/>
          <a:p>
            <a:pPr marL="0" lvl="0" indent="0"/>
            <a:r>
              <a:rPr lang="en-IN" sz="2400" b="1" dirty="0">
                <a:solidFill>
                  <a:schemeClr val="tx1"/>
                </a:solidFill>
              </a:rPr>
              <a:t>Toss outcome vs Match outcome</a:t>
            </a:r>
            <a:endParaRPr sz="2400" dirty="0">
              <a:solidFill>
                <a:schemeClr val="tx1"/>
              </a:solidFill>
              <a:latin typeface="Arial"/>
              <a:ea typeface="Arial"/>
              <a:cs typeface="Arial"/>
              <a:sym typeface="Arial"/>
            </a:endParaRPr>
          </a:p>
        </p:txBody>
      </p:sp>
      <p:sp>
        <p:nvSpPr>
          <p:cNvPr id="265" name="Google Shape;265;p16"/>
          <p:cNvSpPr txBox="1"/>
          <p:nvPr/>
        </p:nvSpPr>
        <p:spPr>
          <a:xfrm>
            <a:off x="1660125" y="4674700"/>
            <a:ext cx="3793800" cy="2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Barlow"/>
                <a:ea typeface="Barlow"/>
                <a:cs typeface="Barlow"/>
                <a:sym typeface="Barlow"/>
              </a:rPr>
              <a:t>DISTRIBUTION OF TARGET VARIABLE</a:t>
            </a:r>
            <a:endParaRPr sz="1400" b="1" i="0" u="none" strike="noStrike" cap="none">
              <a:solidFill>
                <a:srgbClr val="000000"/>
              </a:solidFill>
              <a:latin typeface="Barlow"/>
              <a:ea typeface="Barlow"/>
              <a:cs typeface="Barlow"/>
              <a:sym typeface="Barlow"/>
            </a:endParaRPr>
          </a:p>
        </p:txBody>
      </p:sp>
      <p:sp>
        <p:nvSpPr>
          <p:cNvPr id="266" name="Google Shape;266;p1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5</a:t>
            </a:fld>
            <a:endParaRPr/>
          </a:p>
        </p:txBody>
      </p:sp>
      <p:pic>
        <p:nvPicPr>
          <p:cNvPr id="2" name="Picture 1"/>
          <p:cNvPicPr>
            <a:picLocks noChangeAspect="1"/>
          </p:cNvPicPr>
          <p:nvPr/>
        </p:nvPicPr>
        <p:blipFill>
          <a:blip r:embed="rId3"/>
          <a:stretch>
            <a:fillRect/>
          </a:stretch>
        </p:blipFill>
        <p:spPr>
          <a:xfrm>
            <a:off x="315950" y="25"/>
            <a:ext cx="582605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6</a:t>
            </a:fld>
            <a:endParaRPr/>
          </a:p>
        </p:txBody>
      </p:sp>
      <p:sp>
        <p:nvSpPr>
          <p:cNvPr id="443" name="Google Shape;443;p40"/>
          <p:cNvSpPr txBox="1"/>
          <p:nvPr/>
        </p:nvSpPr>
        <p:spPr>
          <a:xfrm>
            <a:off x="221000" y="281275"/>
            <a:ext cx="5676000" cy="46011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smtClean="0"/>
              <a:t>T</a:t>
            </a:r>
            <a:r>
              <a:rPr lang="en" sz="1800" dirty="0" smtClean="0"/>
              <a:t>he highest number of winners of toss and match both is seen in Bangalore, M Chinnaswamy stadium which is 36.</a:t>
            </a:r>
          </a:p>
          <a:p>
            <a:pPr marL="457200" lvl="0" indent="-342900" algn="l" rtl="0">
              <a:spcBef>
                <a:spcPts val="0"/>
              </a:spcBef>
              <a:spcAft>
                <a:spcPts val="0"/>
              </a:spcAft>
              <a:buSzPts val="1800"/>
              <a:buChar char="●"/>
            </a:pPr>
            <a:r>
              <a:rPr lang="en-IN" sz="1800" dirty="0" smtClean="0"/>
              <a:t>This is followed by Eden gardens, Kolkata at 33.</a:t>
            </a:r>
          </a:p>
          <a:p>
            <a:pPr marL="457200" lvl="0" indent="-342900" algn="l" rtl="0">
              <a:spcBef>
                <a:spcPts val="0"/>
              </a:spcBef>
              <a:spcAft>
                <a:spcPts val="0"/>
              </a:spcAft>
              <a:buSzPts val="1800"/>
              <a:buChar char="●"/>
            </a:pPr>
            <a:r>
              <a:rPr lang="en-IN" sz="1800" dirty="0" smtClean="0"/>
              <a:t>The lowest toss outcome vs match outcome is 1 at Nagpur, </a:t>
            </a:r>
            <a:r>
              <a:rPr lang="en-IN" sz="1800" dirty="0" err="1" smtClean="0"/>
              <a:t>Vidarbha</a:t>
            </a:r>
            <a:r>
              <a:rPr lang="en-IN" sz="1800" dirty="0" smtClean="0"/>
              <a:t> cricket Association.</a:t>
            </a:r>
          </a:p>
          <a:p>
            <a:pPr marL="457200" lvl="0" indent="-342900" algn="l" rtl="0">
              <a:spcBef>
                <a:spcPts val="0"/>
              </a:spcBef>
              <a:spcAft>
                <a:spcPts val="0"/>
              </a:spcAft>
              <a:buSzPts val="1800"/>
              <a:buChar char="●"/>
            </a:pPr>
            <a:r>
              <a:rPr lang="en-IN" sz="1800" dirty="0" smtClean="0"/>
              <a:t>The toss winner and match winner is 2 for :</a:t>
            </a:r>
          </a:p>
          <a:p>
            <a:pPr marL="114300" lvl="0" algn="l" rtl="0">
              <a:spcBef>
                <a:spcPts val="0"/>
              </a:spcBef>
              <a:spcAft>
                <a:spcPts val="0"/>
              </a:spcAft>
              <a:buSzPts val="1800"/>
            </a:pPr>
            <a:r>
              <a:rPr lang="en-IN" sz="1800" dirty="0"/>
              <a:t> </a:t>
            </a:r>
            <a:r>
              <a:rPr lang="en-IN" sz="1800" dirty="0" smtClean="0"/>
              <a:t>                1]  Bloemfontein</a:t>
            </a:r>
          </a:p>
          <a:p>
            <a:pPr marL="114300" lvl="0" algn="l" rtl="0">
              <a:spcBef>
                <a:spcPts val="0"/>
              </a:spcBef>
              <a:spcAft>
                <a:spcPts val="0"/>
              </a:spcAft>
              <a:buSzPts val="1800"/>
            </a:pPr>
            <a:r>
              <a:rPr lang="en-IN" sz="1800" dirty="0"/>
              <a:t> </a:t>
            </a:r>
            <a:r>
              <a:rPr lang="en-IN" sz="1800" dirty="0" smtClean="0"/>
              <a:t>                2]  East London</a:t>
            </a:r>
          </a:p>
          <a:p>
            <a:pPr marL="114300" lvl="0" algn="l" rtl="0">
              <a:spcBef>
                <a:spcPts val="0"/>
              </a:spcBef>
              <a:spcAft>
                <a:spcPts val="0"/>
              </a:spcAft>
              <a:buSzPts val="1800"/>
            </a:pPr>
            <a:r>
              <a:rPr lang="en-IN" sz="1800" dirty="0"/>
              <a:t> </a:t>
            </a:r>
            <a:r>
              <a:rPr lang="en-IN" sz="1800" dirty="0" smtClean="0"/>
              <a:t>                3]  Kimberley</a:t>
            </a:r>
          </a:p>
          <a:p>
            <a:pPr marL="114300" lvl="0" algn="l" rtl="0">
              <a:spcBef>
                <a:spcPts val="0"/>
              </a:spcBef>
              <a:spcAft>
                <a:spcPts val="0"/>
              </a:spcAft>
              <a:buSzPts val="1800"/>
            </a:pPr>
            <a:r>
              <a:rPr lang="en-IN" sz="1800" dirty="0"/>
              <a:t> </a:t>
            </a:r>
            <a:r>
              <a:rPr lang="en-IN" sz="1800" dirty="0" smtClean="0"/>
              <a:t>                4]  Kochi</a:t>
            </a:r>
          </a:p>
          <a:p>
            <a:pPr marL="114300" lvl="0" algn="l" rtl="0">
              <a:spcBef>
                <a:spcPts val="0"/>
              </a:spcBef>
              <a:spcAft>
                <a:spcPts val="0"/>
              </a:spcAft>
              <a:buSzPts val="1800"/>
            </a:pPr>
            <a:r>
              <a:rPr lang="en-IN" sz="1800" dirty="0"/>
              <a:t> </a:t>
            </a:r>
            <a:r>
              <a:rPr lang="en-IN" sz="1800" dirty="0" smtClean="0"/>
              <a:t>                5]  Sharjah</a:t>
            </a:r>
          </a:p>
          <a:p>
            <a:pPr marL="457200" lvl="0" indent="-342900" algn="l" rtl="0">
              <a:spcBef>
                <a:spcPts val="0"/>
              </a:spcBef>
              <a:spcAft>
                <a:spcPts val="0"/>
              </a:spcAft>
              <a:buSzPts val="1800"/>
              <a:buChar char="●"/>
            </a:pPr>
            <a:endParaRPr lang="en-IN" sz="1800" dirty="0" smtClean="0"/>
          </a:p>
        </p:txBody>
      </p:sp>
    </p:spTree>
    <p:extLst>
      <p:ext uri="{BB962C8B-B14F-4D97-AF65-F5344CB8AC3E}">
        <p14:creationId xmlns:p14="http://schemas.microsoft.com/office/powerpoint/2010/main" val="385453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6"/>
          <p:cNvSpPr txBox="1">
            <a:spLocks noGrp="1"/>
          </p:cNvSpPr>
          <p:nvPr>
            <p:ph type="body" idx="1"/>
          </p:nvPr>
        </p:nvSpPr>
        <p:spPr>
          <a:xfrm>
            <a:off x="6542474" y="410500"/>
            <a:ext cx="2122500" cy="4264200"/>
          </a:xfrm>
          <a:prstGeom prst="rect">
            <a:avLst/>
          </a:prstGeom>
          <a:noFill/>
          <a:ln>
            <a:noFill/>
          </a:ln>
        </p:spPr>
        <p:txBody>
          <a:bodyPr spcFirstLastPara="1" wrap="square" lIns="91425" tIns="91425" rIns="91425" bIns="91425" anchor="ctr" anchorCtr="0">
            <a:noAutofit/>
          </a:bodyPr>
          <a:lstStyle/>
          <a:p>
            <a:pPr marL="0" lvl="0" indent="0"/>
            <a:r>
              <a:rPr lang="en-IN" sz="2400" b="1" dirty="0">
                <a:solidFill>
                  <a:schemeClr val="tx1"/>
                </a:solidFill>
              </a:rPr>
              <a:t>Biggest wins by runs &amp; by wickets for each seasons</a:t>
            </a:r>
            <a:endParaRPr sz="2400" dirty="0">
              <a:solidFill>
                <a:schemeClr val="tx1"/>
              </a:solidFill>
              <a:latin typeface="Arial"/>
              <a:ea typeface="Arial"/>
              <a:cs typeface="Arial"/>
              <a:sym typeface="Arial"/>
            </a:endParaRPr>
          </a:p>
        </p:txBody>
      </p:sp>
      <p:sp>
        <p:nvSpPr>
          <p:cNvPr id="266" name="Google Shape;266;p1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7</a:t>
            </a:fld>
            <a:endParaRPr/>
          </a:p>
        </p:txBody>
      </p:sp>
      <p:pic>
        <p:nvPicPr>
          <p:cNvPr id="4" name="Picture 3"/>
          <p:cNvPicPr>
            <a:picLocks noChangeAspect="1"/>
          </p:cNvPicPr>
          <p:nvPr/>
        </p:nvPicPr>
        <p:blipFill>
          <a:blip r:embed="rId3"/>
          <a:stretch>
            <a:fillRect/>
          </a:stretch>
        </p:blipFill>
        <p:spPr>
          <a:xfrm>
            <a:off x="0" y="742950"/>
            <a:ext cx="6135298" cy="3362325"/>
          </a:xfrm>
          <a:prstGeom prst="rect">
            <a:avLst/>
          </a:prstGeom>
        </p:spPr>
      </p:pic>
    </p:spTree>
    <p:extLst>
      <p:ext uri="{BB962C8B-B14F-4D97-AF65-F5344CB8AC3E}">
        <p14:creationId xmlns:p14="http://schemas.microsoft.com/office/powerpoint/2010/main" val="351570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8</a:t>
            </a:fld>
            <a:endParaRPr/>
          </a:p>
        </p:txBody>
      </p:sp>
      <p:sp>
        <p:nvSpPr>
          <p:cNvPr id="443" name="Google Shape;443;p40"/>
          <p:cNvSpPr txBox="1"/>
          <p:nvPr/>
        </p:nvSpPr>
        <p:spPr>
          <a:xfrm>
            <a:off x="221000" y="281275"/>
            <a:ext cx="5676000" cy="4601100"/>
          </a:xfrm>
          <a:prstGeom prst="rect">
            <a:avLst/>
          </a:prstGeom>
          <a:noFill/>
          <a:ln>
            <a:noFill/>
          </a:ln>
        </p:spPr>
        <p:txBody>
          <a:bodyPr spcFirstLastPara="1" wrap="square" lIns="91425" tIns="91425" rIns="91425" bIns="91425" anchor="t" anchorCtr="0">
            <a:noAutofit/>
          </a:bodyPr>
          <a:lstStyle/>
          <a:p>
            <a:pPr marL="457200" lvl="0" indent="-342900">
              <a:buSzPts val="1800"/>
              <a:buChar char="●"/>
            </a:pPr>
            <a:r>
              <a:rPr lang="en" sz="1800" dirty="0" smtClean="0"/>
              <a:t>From the graph we can see that In 2007, 146 matches were won by runs followed by the trend in 2008 where </a:t>
            </a:r>
            <a:r>
              <a:rPr lang="en" sz="1800" dirty="0"/>
              <a:t>140 matches </a:t>
            </a:r>
            <a:r>
              <a:rPr lang="en" sz="1800" dirty="0" smtClean="0"/>
              <a:t>were won by runs</a:t>
            </a:r>
            <a:endParaRPr sz="1800" dirty="0"/>
          </a:p>
          <a:p>
            <a:pPr marL="457200" lvl="0" indent="-342900">
              <a:buSzPts val="1800"/>
              <a:buChar char="●"/>
            </a:pPr>
            <a:endParaRPr lang="en" sz="1800" dirty="0" smtClean="0"/>
          </a:p>
          <a:p>
            <a:pPr marL="457200" lvl="0" indent="-342900">
              <a:buSzPts val="1800"/>
              <a:buChar char="●"/>
            </a:pPr>
            <a:r>
              <a:rPr lang="en" sz="1800" dirty="0" smtClean="0"/>
              <a:t>For all most all the years </a:t>
            </a:r>
            <a:r>
              <a:rPr lang="en" sz="1800" dirty="0"/>
              <a:t>total matches </a:t>
            </a:r>
            <a:r>
              <a:rPr lang="en" sz="1800" dirty="0" smtClean="0"/>
              <a:t>won by wicket were approaximately 10 except in 2014 where only 9 matches were one by wickets</a:t>
            </a:r>
            <a:endParaRPr sz="1800" dirty="0"/>
          </a:p>
          <a:p>
            <a:pPr marL="457200" lvl="0" indent="-342900" algn="l" rtl="0">
              <a:spcBef>
                <a:spcPts val="0"/>
              </a:spcBef>
              <a:spcAft>
                <a:spcPts val="0"/>
              </a:spcAft>
              <a:buSzPts val="1800"/>
              <a:buChar char="●"/>
            </a:pPr>
            <a:endParaRPr lang="en" sz="1800" dirty="0" smtClean="0"/>
          </a:p>
          <a:p>
            <a:pPr marL="457200" lvl="0" indent="-342900" algn="l" rtl="0">
              <a:spcBef>
                <a:spcPts val="0"/>
              </a:spcBef>
              <a:spcAft>
                <a:spcPts val="0"/>
              </a:spcAft>
              <a:buSzPts val="1800"/>
              <a:buChar char="●"/>
            </a:pPr>
            <a:r>
              <a:rPr lang="en" sz="1800" dirty="0" smtClean="0"/>
              <a:t>Lowest number of matches which were won by runs happened in 2012 and 2009 having 86 and 92 matches won respectively</a:t>
            </a:r>
          </a:p>
          <a:p>
            <a:pPr marL="114300" lvl="0" algn="l" rtl="0">
              <a:spcBef>
                <a:spcPts val="0"/>
              </a:spcBef>
              <a:spcAft>
                <a:spcPts val="0"/>
              </a:spcAft>
              <a:buSzPts val="1800"/>
            </a:pPr>
            <a:endParaRPr lang="en" sz="1800" dirty="0" smtClean="0"/>
          </a:p>
          <a:p>
            <a:pPr marL="457200" lvl="0" indent="-342900" algn="l" rtl="0">
              <a:spcBef>
                <a:spcPts val="0"/>
              </a:spcBef>
              <a:spcAft>
                <a:spcPts val="0"/>
              </a:spcAft>
              <a:buSzPts val="1800"/>
              <a:buChar char="●"/>
            </a:pPr>
            <a:r>
              <a:rPr lang="en" sz="1800" dirty="0" smtClean="0"/>
              <a:t>We could conclude that there are more number of matches won by runs than the number of matches which are won by wickets.</a:t>
            </a:r>
            <a:endParaRPr sz="1800" dirty="0"/>
          </a:p>
        </p:txBody>
      </p:sp>
    </p:spTree>
    <p:extLst>
      <p:ext uri="{BB962C8B-B14F-4D97-AF65-F5344CB8AC3E}">
        <p14:creationId xmlns:p14="http://schemas.microsoft.com/office/powerpoint/2010/main" val="123912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6"/>
          <p:cNvSpPr txBox="1">
            <a:spLocks noGrp="1"/>
          </p:cNvSpPr>
          <p:nvPr>
            <p:ph type="body" idx="1"/>
          </p:nvPr>
        </p:nvSpPr>
        <p:spPr>
          <a:xfrm>
            <a:off x="6542474" y="410500"/>
            <a:ext cx="2122500" cy="4264200"/>
          </a:xfrm>
          <a:prstGeom prst="rect">
            <a:avLst/>
          </a:prstGeom>
          <a:noFill/>
          <a:ln>
            <a:noFill/>
          </a:ln>
        </p:spPr>
        <p:txBody>
          <a:bodyPr spcFirstLastPara="1" wrap="square" lIns="91425" tIns="91425" rIns="91425" bIns="91425" anchor="ctr" anchorCtr="0">
            <a:noAutofit/>
          </a:bodyPr>
          <a:lstStyle/>
          <a:p>
            <a:pPr marL="0" lvl="0" indent="0"/>
            <a:r>
              <a:rPr lang="en-IN" sz="2400" b="1" dirty="0">
                <a:solidFill>
                  <a:schemeClr val="tx1"/>
                </a:solidFill>
              </a:rPr>
              <a:t>Highest totals (across all the seasons)</a:t>
            </a:r>
            <a:endParaRPr sz="2400" dirty="0">
              <a:solidFill>
                <a:schemeClr val="tx1"/>
              </a:solidFill>
              <a:latin typeface="Arial"/>
              <a:ea typeface="Arial"/>
              <a:cs typeface="Arial"/>
              <a:sym typeface="Arial"/>
            </a:endParaRPr>
          </a:p>
        </p:txBody>
      </p:sp>
      <p:sp>
        <p:nvSpPr>
          <p:cNvPr id="266" name="Google Shape;266;p1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9</a:t>
            </a:fld>
            <a:endParaRPr/>
          </a:p>
        </p:txBody>
      </p:sp>
      <p:pic>
        <p:nvPicPr>
          <p:cNvPr id="4" name="Picture 3"/>
          <p:cNvPicPr>
            <a:picLocks noChangeAspect="1"/>
          </p:cNvPicPr>
          <p:nvPr/>
        </p:nvPicPr>
        <p:blipFill>
          <a:blip r:embed="rId3"/>
          <a:stretch>
            <a:fillRect/>
          </a:stretch>
        </p:blipFill>
        <p:spPr>
          <a:xfrm>
            <a:off x="0" y="0"/>
            <a:ext cx="6386120" cy="5143500"/>
          </a:xfrm>
          <a:prstGeom prst="rect">
            <a:avLst/>
          </a:prstGeom>
        </p:spPr>
      </p:pic>
    </p:spTree>
    <p:extLst>
      <p:ext uri="{BB962C8B-B14F-4D97-AF65-F5344CB8AC3E}">
        <p14:creationId xmlns:p14="http://schemas.microsoft.com/office/powerpoint/2010/main" val="4181469226"/>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TotalTime>
  <Words>790</Words>
  <Application>Microsoft Office PowerPoint</Application>
  <PresentationFormat>On-screen Show (16:9)</PresentationFormat>
  <Paragraphs>107</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Miriam Libre</vt:lpstr>
      <vt:lpstr>Barlow</vt:lpstr>
      <vt:lpstr>Barlow Light</vt:lpstr>
      <vt:lpstr>Arial</vt:lpstr>
      <vt:lpstr>Roderigo template</vt:lpstr>
      <vt:lpstr> IPL VISUALISATION    </vt:lpstr>
      <vt:lpstr>PROBLEM STATEMENT</vt:lpstr>
      <vt:lpstr>Modularizing the Problem statement</vt:lpstr>
      <vt:lpstr> Match-wise Analysis</vt:lpstr>
      <vt:lpstr>PowerPoint Presentation</vt:lpstr>
      <vt:lpstr>PowerPoint Presentation</vt:lpstr>
      <vt:lpstr>PowerPoint Presentation</vt:lpstr>
      <vt:lpstr>PowerPoint Presentation</vt:lpstr>
      <vt:lpstr>PowerPoint Presentation</vt:lpstr>
      <vt:lpstr>PowerPoint Presentation</vt:lpstr>
      <vt:lpstr> Player-wise Analysis</vt:lpstr>
      <vt:lpstr>PowerPoint Presentation</vt:lpstr>
      <vt:lpstr>PowerPoint Presentation</vt:lpstr>
      <vt:lpstr>PowerPoint Presentation</vt:lpstr>
      <vt:lpstr>PowerPoint Presentation</vt:lpstr>
      <vt:lpstr>PowerPoint Presentation</vt:lpstr>
      <vt:lpstr>PowerPoint Presentation</vt:lpstr>
      <vt:lpstr> Team-wise Analysis</vt:lpstr>
      <vt:lpstr>PowerPoint Presentation</vt:lpstr>
      <vt:lpstr>PowerPoint Presentation</vt:lpstr>
      <vt:lpstr>PowerPoint Presentation</vt:lpstr>
      <vt:lpstr>PowerPoint Presentation</vt:lpstr>
      <vt:lpstr>Summarizing the Different aspects</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VISUALISATION</dc:title>
  <dc:creator>Pratik Kumar</dc:creator>
  <cp:lastModifiedBy>Pratik Kumar</cp:lastModifiedBy>
  <cp:revision>56</cp:revision>
  <dcterms:modified xsi:type="dcterms:W3CDTF">2021-03-15T18:02:10Z</dcterms:modified>
</cp:coreProperties>
</file>