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7" r:id="rId5"/>
    <p:sldId id="269" r:id="rId6"/>
    <p:sldId id="260" r:id="rId7"/>
    <p:sldId id="261" r:id="rId8"/>
    <p:sldId id="271" r:id="rId9"/>
    <p:sldId id="268" r:id="rId10"/>
    <p:sldId id="262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4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449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3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5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9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3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1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6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8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9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15838"/>
            <a:ext cx="8825658" cy="3444600"/>
          </a:xfrm>
        </p:spPr>
        <p:txBody>
          <a:bodyPr/>
          <a:lstStyle/>
          <a:p>
            <a:r>
              <a:rPr lang="en-GB">
                <a:cs typeface="Calibri Light"/>
              </a:rPr>
              <a:t>LEACH </a:t>
            </a:r>
            <a:br>
              <a:rPr lang="en-GB">
                <a:cs typeface="Calibri Light"/>
              </a:rPr>
            </a:br>
            <a:r>
              <a:rPr lang="en-GB">
                <a:cs typeface="Calibri Light"/>
              </a:rPr>
              <a:t>MAC PROTOCOL</a:t>
            </a:r>
            <a:br>
              <a:rPr lang="en-GB">
                <a:cs typeface="Calibri Light"/>
              </a:rPr>
            </a:b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63003"/>
            <a:ext cx="8825658" cy="19972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800">
                <a:cs typeface="Calibri"/>
              </a:rPr>
              <a:t>Symbiosis Institute of Technology </a:t>
            </a:r>
          </a:p>
          <a:p>
            <a:r>
              <a:rPr lang="en-GB" sz="1800">
                <a:cs typeface="Calibri"/>
              </a:rPr>
              <a:t>m. tech - Embedded system </a:t>
            </a:r>
          </a:p>
          <a:p>
            <a:r>
              <a:rPr lang="en-GB" sz="1800">
                <a:cs typeface="Calibri"/>
              </a:rPr>
              <a:t>Presented by – Ankita Gupta (PRN-23070147001)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85B8-887A-9649-C9D4-5FCBC3475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99" y="298881"/>
            <a:ext cx="11361937" cy="5949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/>
              <a:t>    GOALS of LEACH :</a:t>
            </a:r>
          </a:p>
          <a:p>
            <a:pPr marL="0" indent="0">
              <a:buNone/>
            </a:pPr>
            <a:endParaRPr lang="en-GB" b="1"/>
          </a:p>
          <a:p>
            <a:r>
              <a:rPr lang="en-GB" b="1"/>
              <a:t> </a:t>
            </a:r>
            <a:r>
              <a:rPr lang="en-GB"/>
              <a:t>It aims to conserve energy in WSNs.</a:t>
            </a:r>
            <a:endParaRPr lang="en-GB" b="1"/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r>
              <a:rPr lang="en-GB"/>
              <a:t>It reduces energy consumption, which leads to an extended network lifetime.</a:t>
            </a:r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r>
              <a:rPr lang="en-GB"/>
              <a:t>It distributes energy consumption more evenly, which increases overall network stability.</a:t>
            </a:r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r>
              <a:rPr lang="en-GB"/>
              <a:t>It is feasible to deploy and maintain large scale WSNs.</a:t>
            </a:r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8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EE78-07E6-8B0D-0EEC-DC30AFB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31" y="514541"/>
            <a:ext cx="11160654" cy="5733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/>
              <a:t>   LIMITATIONS of LEACH :</a:t>
            </a:r>
            <a:endParaRPr lang="en-GB"/>
          </a:p>
          <a:p>
            <a:pPr marL="0" indent="0">
              <a:buNone/>
            </a:pPr>
            <a:endParaRPr lang="en-GB" b="1"/>
          </a:p>
          <a:p>
            <a:r>
              <a:rPr lang="en-GB"/>
              <a:t>Uneven cluster head selections which lead to uneven</a:t>
            </a:r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 distribution and clustering of cluster heads. </a:t>
            </a:r>
          </a:p>
          <a:p>
            <a:pPr marL="0" indent="0">
              <a:buClr>
                <a:srgbClr val="8AD0D6"/>
              </a:buClr>
              <a:buNone/>
            </a:pPr>
            <a:endParaRPr lang="en-GB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In scenarios where nodes are mobile, LEACH are not suitable, as it does not adopt to node mobility.</a:t>
            </a:r>
          </a:p>
          <a:p>
            <a:pPr>
              <a:buClr>
                <a:srgbClr val="8AD0D6"/>
              </a:buClr>
            </a:pPr>
            <a:endParaRPr lang="en-GB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It does not address security concerns such as data confidentiality, integrity and authentication.</a:t>
            </a:r>
          </a:p>
          <a:p>
            <a:pPr>
              <a:buClr>
                <a:srgbClr val="8AD0D6"/>
              </a:buClr>
            </a:pPr>
            <a:endParaRPr lang="en-GB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It does not provide support for quality of service requirement such as latency, reliability, or bandwidth guarantees.</a:t>
            </a:r>
          </a:p>
          <a:p>
            <a:pPr>
              <a:buClr>
                <a:srgbClr val="8AD0D6"/>
              </a:buClr>
            </a:pPr>
            <a:endParaRPr lang="en-GB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GB" b="1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96816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3D55-EE76-2B2E-2434-3F63F02A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3" y="428277"/>
            <a:ext cx="10772465" cy="5805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/>
              <a:t> Common application of LEACH include :</a:t>
            </a:r>
            <a:endParaRPr lang="en-US"/>
          </a:p>
          <a:p>
            <a:pPr marL="0" indent="0">
              <a:buNone/>
            </a:pPr>
            <a:endParaRPr lang="en-GB" b="1"/>
          </a:p>
          <a:p>
            <a:r>
              <a:rPr lang="en-GB"/>
              <a:t>Environmental monitoring.</a:t>
            </a:r>
            <a:endParaRPr lang="en-GB" b="1"/>
          </a:p>
          <a:p>
            <a:pPr>
              <a:buClr>
                <a:srgbClr val="8AD0D6"/>
              </a:buClr>
            </a:pPr>
            <a:r>
              <a:rPr lang="en-GB"/>
              <a:t>Precision agriculture.</a:t>
            </a:r>
          </a:p>
          <a:p>
            <a:pPr>
              <a:buClr>
                <a:srgbClr val="8AD0D6"/>
              </a:buClr>
            </a:pPr>
            <a:r>
              <a:rPr lang="en-GB"/>
              <a:t>Habitat monitoring.</a:t>
            </a:r>
          </a:p>
          <a:p>
            <a:pPr>
              <a:buClr>
                <a:srgbClr val="8AD0D6"/>
              </a:buClr>
            </a:pPr>
            <a:r>
              <a:rPr lang="en-GB"/>
              <a:t>Healthcare and medical monitoring.</a:t>
            </a:r>
          </a:p>
          <a:p>
            <a:pPr>
              <a:buClr>
                <a:srgbClr val="8AD0D6"/>
              </a:buClr>
            </a:pPr>
            <a:r>
              <a:rPr lang="en-GB"/>
              <a:t>Industrial automation.</a:t>
            </a:r>
          </a:p>
          <a:p>
            <a:pPr>
              <a:buClr>
                <a:srgbClr val="8AD0D6"/>
              </a:buClr>
            </a:pPr>
            <a:r>
              <a:rPr lang="en-GB"/>
              <a:t>Structural health monitoring.</a:t>
            </a:r>
          </a:p>
          <a:p>
            <a:pPr>
              <a:buClr>
                <a:srgbClr val="8AD0D6"/>
              </a:buClr>
            </a:pPr>
            <a:r>
              <a:rPr lang="en-GB"/>
              <a:t>Military and defence.</a:t>
            </a:r>
          </a:p>
          <a:p>
            <a:pPr>
              <a:buClr>
                <a:srgbClr val="8AD0D6"/>
              </a:buClr>
            </a:pPr>
            <a:r>
              <a:rPr lang="en-GB"/>
              <a:t>Disaster management.</a:t>
            </a:r>
          </a:p>
          <a:p>
            <a:pPr>
              <a:buClr>
                <a:srgbClr val="8AD0D6"/>
              </a:buClr>
            </a:pPr>
            <a:r>
              <a:rPr lang="en-GB"/>
              <a:t>Wildlife tracking.</a:t>
            </a:r>
          </a:p>
          <a:p>
            <a:pPr>
              <a:buClr>
                <a:srgbClr val="8AD0D6"/>
              </a:buClr>
            </a:pP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46919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34B34EB-2414-EE9F-FAD4-619A8A924A80}"/>
              </a:ext>
            </a:extLst>
          </p:cNvPr>
          <p:cNvSpPr/>
          <p:nvPr/>
        </p:nvSpPr>
        <p:spPr>
          <a:xfrm>
            <a:off x="2140038" y="889834"/>
            <a:ext cx="7188679" cy="23147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dirty="0">
                <a:solidFill>
                  <a:schemeClr val="accent1"/>
                </a:solidFill>
                <a:latin typeface="Arial"/>
                <a:cs typeface="Arial"/>
              </a:rPr>
              <a:t>THANK YOU!</a:t>
            </a:r>
            <a:endParaRPr lang="en-US" b="1" i="1" dirty="0">
              <a:solidFill>
                <a:schemeClr val="accent1"/>
              </a:solidFill>
              <a:latin typeface="Arial"/>
              <a:cs typeface="Arial"/>
            </a:endParaRPr>
          </a:p>
          <a:p>
            <a:pPr algn="ctr"/>
            <a:endParaRPr lang="en-GB" dirty="0"/>
          </a:p>
          <a:p>
            <a:pPr algn="ctr"/>
            <a:r>
              <a:rPr lang="en-GB" sz="2400" b="1" dirty="0">
                <a:solidFill>
                  <a:schemeClr val="accent1"/>
                </a:solidFill>
              </a:rPr>
              <a:t>ANY </a:t>
            </a:r>
          </a:p>
          <a:p>
            <a:pPr algn="ctr"/>
            <a:r>
              <a:rPr lang="en-GB" sz="2400" b="1">
                <a:solidFill>
                  <a:schemeClr val="accent1"/>
                </a:solidFill>
              </a:rPr>
              <a:t>QUERIES?</a:t>
            </a:r>
          </a:p>
          <a:p>
            <a:pPr algn="ctr"/>
            <a:endParaRPr lang="en-GB" sz="24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E25D7-B981-FCD9-A10F-4DFB8399C71E}"/>
              </a:ext>
            </a:extLst>
          </p:cNvPr>
          <p:cNvSpPr txBox="1"/>
          <p:nvPr/>
        </p:nvSpPr>
        <p:spPr>
          <a:xfrm>
            <a:off x="5665304" y="3462130"/>
            <a:ext cx="1325217" cy="180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1" name="Picture 10" descr="A white person sitting on a red question mark&#10;&#10;Description automatically generated">
            <a:extLst>
              <a:ext uri="{FF2B5EF4-FFF2-40B4-BE49-F238E27FC236}">
                <a16:creationId xmlns:a16="http://schemas.microsoft.com/office/drawing/2014/main" id="{F2BE9D1B-CDF6-3BB9-98EC-22C2DEE56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289" y="3458383"/>
            <a:ext cx="2647950" cy="18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F866-C50A-ED95-3BC1-BC71419B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50794"/>
            <a:ext cx="9404723" cy="638530"/>
          </a:xfrm>
        </p:spPr>
        <p:txBody>
          <a:bodyPr/>
          <a:lstStyle/>
          <a:p>
            <a:r>
              <a:rPr lang="en-GB"/>
              <a:t>Introduction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25BE-C44E-9E0C-562A-F90D6DF3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85" y="859598"/>
            <a:ext cx="11908274" cy="5776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/>
              <a:t>   </a:t>
            </a:r>
            <a:r>
              <a:rPr lang="en-GB" sz="2400" b="1" dirty="0"/>
              <a:t>  </a:t>
            </a:r>
            <a:endParaRPr lang="en-US" sz="2400" b="1" dirty="0"/>
          </a:p>
          <a:p>
            <a:pPr marL="0" indent="0" algn="just">
              <a:buNone/>
            </a:pPr>
            <a:r>
              <a:rPr lang="en-GB" sz="2400" b="1" dirty="0"/>
              <a:t> LEACH :</a:t>
            </a:r>
            <a:endParaRPr lang="en-US" sz="2400" b="1" dirty="0"/>
          </a:p>
          <a:p>
            <a:pPr algn="just">
              <a:buClr>
                <a:srgbClr val="8AD0D6"/>
              </a:buClr>
            </a:pPr>
            <a:r>
              <a:rPr lang="en-GB" dirty="0"/>
              <a:t>Proposed by Heinzelman.</a:t>
            </a:r>
            <a:endParaRPr lang="en-US" sz="2400" b="1" dirty="0"/>
          </a:p>
          <a:p>
            <a:pPr algn="just">
              <a:buClr>
                <a:srgbClr val="8AD0D6"/>
              </a:buClr>
            </a:pPr>
            <a:r>
              <a:rPr lang="en-GB" dirty="0"/>
              <a:t>Stands for Low Energy Adaptive Clustering Hierarchy.</a:t>
            </a:r>
          </a:p>
          <a:p>
            <a:pPr algn="just">
              <a:buClr>
                <a:srgbClr val="8AD0D6"/>
              </a:buClr>
            </a:pPr>
            <a:r>
              <a:rPr lang="en-GB" dirty="0"/>
              <a:t>It is a TDMA (Time divisible multiple access) based MAC Protocol.</a:t>
            </a:r>
          </a:p>
          <a:p>
            <a:pPr algn="just">
              <a:buClr>
                <a:srgbClr val="8AD0D6"/>
              </a:buClr>
            </a:pPr>
            <a:r>
              <a:rPr lang="en-GB" dirty="0"/>
              <a:t>It is designed specifically for Wireless sensor network.</a:t>
            </a:r>
          </a:p>
          <a:p>
            <a:pPr algn="just">
              <a:buClr>
                <a:srgbClr val="8AD0D6"/>
              </a:buClr>
            </a:pPr>
            <a:r>
              <a:rPr lang="en-GB" dirty="0"/>
              <a:t>It falls under rotating cluster based hierarchical networks.</a:t>
            </a:r>
            <a:endParaRPr lang="en-US" dirty="0"/>
          </a:p>
          <a:p>
            <a:pPr algn="just">
              <a:buClr>
                <a:srgbClr val="8AD0D6"/>
              </a:buClr>
            </a:pPr>
            <a:r>
              <a:rPr lang="en-GB" dirty="0"/>
              <a:t>It uses dynamic clustering method </a:t>
            </a:r>
            <a:r>
              <a:rPr lang="en-GB" dirty="0" err="1"/>
              <a:t>i.e</a:t>
            </a:r>
            <a:r>
              <a:rPr lang="en-GB" dirty="0"/>
              <a:t> work of cluster head changes after some time.</a:t>
            </a:r>
          </a:p>
          <a:p>
            <a:pPr algn="just">
              <a:buClr>
                <a:srgbClr val="8AD0D6"/>
              </a:buClr>
            </a:pPr>
            <a:r>
              <a:rPr lang="en-GB" dirty="0"/>
              <a:t>LEACH conserve energy through -  Aggregation and Adaptive clustering.</a:t>
            </a:r>
            <a:endParaRPr lang="en-US" dirty="0"/>
          </a:p>
          <a:p>
            <a:pPr algn="just">
              <a:buClr>
                <a:srgbClr val="8AD0D6"/>
              </a:buClr>
            </a:pPr>
            <a:r>
              <a:rPr lang="en-GB" dirty="0"/>
              <a:t>In LEACH, base station is fixed and sensor nodes are homogenous.</a:t>
            </a:r>
            <a:endParaRPr lang="en-US" dirty="0"/>
          </a:p>
          <a:p>
            <a:pPr algn="just">
              <a:buClr>
                <a:srgbClr val="8AD0D6"/>
              </a:buClr>
            </a:pPr>
            <a:endParaRPr lang="en-GB" dirty="0"/>
          </a:p>
          <a:p>
            <a:pPr algn="just">
              <a:buClr>
                <a:srgbClr val="8AD0D6"/>
              </a:buClr>
            </a:pPr>
            <a:endParaRPr lang="en-GB"/>
          </a:p>
          <a:p>
            <a:pPr algn="just">
              <a:buClr>
                <a:srgbClr val="8AD0D6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43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3804-205B-3CC0-8656-9184E8CF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07" y="917108"/>
            <a:ext cx="11663860" cy="5158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1E5155">
                  <a:lumMod val="40000"/>
                  <a:lumOff val="60000"/>
                </a:srgbClr>
              </a:buClr>
            </a:pPr>
            <a:endParaRPr lang="en-GB"/>
          </a:p>
          <a:p>
            <a:pPr algn="just">
              <a:buClr>
                <a:srgbClr val="8AD0D6"/>
              </a:buClr>
            </a:pPr>
            <a:r>
              <a:rPr lang="en-GB" dirty="0"/>
              <a:t>It is basically divided the system operation into fixed intervals called rounds. </a:t>
            </a:r>
          </a:p>
          <a:p>
            <a:pPr algn="just">
              <a:buClr>
                <a:srgbClr val="8AD0D6"/>
              </a:buClr>
            </a:pPr>
            <a:r>
              <a:rPr lang="en-GB" dirty="0"/>
              <a:t>A round basically a period from one instance of clustering phase to next cluster head selection.</a:t>
            </a:r>
          </a:p>
          <a:p>
            <a:pPr algn="just">
              <a:buClr>
                <a:srgbClr val="8AD0D6"/>
              </a:buClr>
            </a:pPr>
            <a:r>
              <a:rPr lang="en-GB" dirty="0"/>
              <a:t>Rounds in LEACH is determined as ratio of number of nodes(N) to expected number of clusters(K).  Round = N/K</a:t>
            </a:r>
          </a:p>
          <a:p>
            <a:pPr algn="just">
              <a:buClr>
                <a:srgbClr val="8AD0D6"/>
              </a:buClr>
            </a:pPr>
            <a:r>
              <a:rPr lang="en-GB" dirty="0"/>
              <a:t>And each round is sub-divided into a setup phase and a steady state phase.</a:t>
            </a:r>
          </a:p>
          <a:p>
            <a:pPr algn="just">
              <a:buClr>
                <a:srgbClr val="8AD0D6"/>
              </a:buClr>
            </a:pPr>
            <a:r>
              <a:rPr lang="en-GB" dirty="0"/>
              <a:t>In Setup phase where cluster heads are selected.</a:t>
            </a:r>
          </a:p>
          <a:p>
            <a:pPr algn="just">
              <a:buClr>
                <a:srgbClr val="8AD0D6"/>
              </a:buClr>
            </a:pPr>
            <a:r>
              <a:rPr lang="en-GB" dirty="0"/>
              <a:t>And in Steady state phase where cluster head is maintained and data is transmitted between nodes.</a:t>
            </a:r>
          </a:p>
          <a:p>
            <a:pPr>
              <a:buClr>
                <a:srgbClr val="8AD0D6"/>
              </a:buClr>
            </a:pPr>
            <a:endParaRPr lang="en-GB"/>
          </a:p>
          <a:p>
            <a:pPr marL="0" indent="0">
              <a:buClr>
                <a:srgbClr val="8AD0D6"/>
              </a:buClr>
              <a:buNone/>
            </a:pP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FBB6E-8A90-F25F-A2C6-238AEAB66BFB}"/>
              </a:ext>
            </a:extLst>
          </p:cNvPr>
          <p:cNvSpPr txBox="1"/>
          <p:nvPr/>
        </p:nvSpPr>
        <p:spPr>
          <a:xfrm>
            <a:off x="585408" y="387876"/>
            <a:ext cx="9701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HOW LEACH WORKS (overview) – Consists Two Phases</a:t>
            </a:r>
          </a:p>
        </p:txBody>
      </p:sp>
    </p:spTree>
    <p:extLst>
      <p:ext uri="{BB962C8B-B14F-4D97-AF65-F5344CB8AC3E}">
        <p14:creationId xmlns:p14="http://schemas.microsoft.com/office/powerpoint/2010/main" val="25547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AAB104-E3F6-F607-537C-22D88FB22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472" y="667025"/>
            <a:ext cx="8634862" cy="509821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F5C72-3610-B7A3-FCF9-FB0D3E0A4B09}"/>
              </a:ext>
            </a:extLst>
          </p:cNvPr>
          <p:cNvSpPr txBox="1"/>
          <p:nvPr/>
        </p:nvSpPr>
        <p:spPr>
          <a:xfrm>
            <a:off x="2925088" y="6066117"/>
            <a:ext cx="50833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                     LEACH PROTOCOL OPERATION</a:t>
            </a:r>
          </a:p>
        </p:txBody>
      </p:sp>
    </p:spTree>
    <p:extLst>
      <p:ext uri="{BB962C8B-B14F-4D97-AF65-F5344CB8AC3E}">
        <p14:creationId xmlns:p14="http://schemas.microsoft.com/office/powerpoint/2010/main" val="43852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1C53EE1F-C3EE-AD63-D3AE-2237DA60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3" y="606637"/>
            <a:ext cx="9428670" cy="5989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A496C4-CE5F-792B-DCB9-AA01141DAFAE}"/>
              </a:ext>
            </a:extLst>
          </p:cNvPr>
          <p:cNvSpPr txBox="1"/>
          <p:nvPr/>
        </p:nvSpPr>
        <p:spPr>
          <a:xfrm>
            <a:off x="1938130" y="231913"/>
            <a:ext cx="6410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            FLOW CHART OF LEACH 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149869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B3CC-EE6C-0211-B3B5-F3827F3D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90" y="342013"/>
            <a:ext cx="11146276" cy="613642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pPr marL="0" indent="0" algn="just">
              <a:buClr>
                <a:srgbClr val="8AD0D6"/>
              </a:buClr>
              <a:buNone/>
            </a:pPr>
            <a:r>
              <a:rPr lang="en-GB"/>
              <a:t>     </a:t>
            </a:r>
            <a:r>
              <a:rPr lang="en-GB" b="1"/>
              <a:t>In each round of LEACH protocol following steps are performed :</a:t>
            </a:r>
          </a:p>
          <a:p>
            <a:pPr marL="0" indent="0" algn="just">
              <a:buNone/>
            </a:pPr>
            <a:endParaRPr lang="en-GB" b="1"/>
          </a:p>
          <a:p>
            <a:pPr algn="just"/>
            <a:endParaRPr lang="en-GB" b="1">
              <a:ea typeface="+mj-lt"/>
              <a:cs typeface="+mj-lt"/>
            </a:endParaRPr>
          </a:p>
          <a:p>
            <a:pPr algn="just">
              <a:buClr>
                <a:srgbClr val="8AD0D6"/>
              </a:buClr>
            </a:pPr>
            <a:r>
              <a:rPr lang="en-GB" b="1">
                <a:ea typeface="+mj-lt"/>
                <a:cs typeface="+mj-lt"/>
              </a:rPr>
              <a:t>Advertisement phase:</a:t>
            </a:r>
            <a:r>
              <a:rPr lang="en-GB">
                <a:ea typeface="+mj-lt"/>
                <a:cs typeface="+mj-lt"/>
              </a:rPr>
              <a:t>  The cluster head inform their neighbourhood with an advertisement packet.</a:t>
            </a:r>
            <a:endParaRPr lang="en-GB"/>
          </a:p>
          <a:p>
            <a:pPr algn="just">
              <a:buClr>
                <a:srgbClr val="8AD0D6"/>
              </a:buClr>
            </a:pPr>
            <a:endParaRPr lang="en-GB">
              <a:ea typeface="+mj-lt"/>
              <a:cs typeface="+mj-lt"/>
            </a:endParaRPr>
          </a:p>
          <a:p>
            <a:pPr algn="just">
              <a:buClr>
                <a:srgbClr val="8AD0D6"/>
              </a:buClr>
            </a:pPr>
            <a:r>
              <a:rPr lang="en-GB" b="1">
                <a:ea typeface="+mj-lt"/>
                <a:cs typeface="+mj-lt"/>
              </a:rPr>
              <a:t>Association phase:  </a:t>
            </a:r>
            <a:r>
              <a:rPr lang="en-GB">
                <a:ea typeface="+mj-lt"/>
                <a:cs typeface="+mj-lt"/>
              </a:rPr>
              <a:t>The sensor nodes receive the advertisement messages from cluster heads and select the cluster head to which they will associate. </a:t>
            </a:r>
            <a:endParaRPr lang="en-GB"/>
          </a:p>
          <a:p>
            <a:pPr algn="just">
              <a:buClr>
                <a:srgbClr val="8AD0D6"/>
              </a:buClr>
            </a:pPr>
            <a:endParaRPr lang="en-GB">
              <a:ea typeface="+mj-lt"/>
              <a:cs typeface="+mj-lt"/>
            </a:endParaRPr>
          </a:p>
          <a:p>
            <a:pPr algn="just">
              <a:buClr>
                <a:srgbClr val="8AD0D6"/>
              </a:buClr>
            </a:pPr>
            <a:r>
              <a:rPr lang="en-GB" b="1">
                <a:ea typeface="+mj-lt"/>
                <a:cs typeface="+mj-lt"/>
              </a:rPr>
              <a:t>Cluster formation</a:t>
            </a:r>
            <a:r>
              <a:rPr lang="en-GB">
                <a:ea typeface="+mj-lt"/>
                <a:cs typeface="+mj-lt"/>
              </a:rPr>
              <a:t>:  The cluster heads create clusters based on the sensor nodes that have associated with them.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4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FA1D-99F2-688F-C67B-6E771610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96" y="485786"/>
            <a:ext cx="10686200" cy="57626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b="1"/>
          </a:p>
          <a:p>
            <a:pPr>
              <a:buClr>
                <a:srgbClr val="8AD0D6"/>
              </a:buClr>
            </a:pPr>
            <a:endParaRPr lang="en-GB" b="1"/>
          </a:p>
          <a:p>
            <a:pPr>
              <a:buClr>
                <a:srgbClr val="8AD0D6"/>
              </a:buClr>
            </a:pPr>
            <a:r>
              <a:rPr lang="en-GB" b="1"/>
              <a:t>Schedule creation:</a:t>
            </a:r>
            <a:r>
              <a:rPr lang="en-GB"/>
              <a:t>  The cluster heads create a TDMA schedule for the sensor nodes in their cluster. </a:t>
            </a:r>
            <a:endParaRPr lang="en-US"/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r>
              <a:rPr lang="en-GB" b="1"/>
              <a:t>Data transmission:  </a:t>
            </a:r>
            <a:r>
              <a:rPr lang="en-GB"/>
              <a:t>The sensor nodes transmit their data to the cluster heads according to the TDMA schedule. </a:t>
            </a:r>
            <a:endParaRPr lang="en-US"/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r>
              <a:rPr lang="en-GB" b="1"/>
              <a:t>Data aggregation:</a:t>
            </a:r>
            <a:r>
              <a:rPr lang="en-GB"/>
              <a:t>  The cluster heads collect the data from the sensor nodes and transmit it to the base station.</a:t>
            </a:r>
          </a:p>
          <a:p>
            <a:pPr>
              <a:buClr>
                <a:srgbClr val="8AD0D6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34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603AFCB-9784-AEE6-77AD-9CC724F29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041190"/>
              </p:ext>
            </p:extLst>
          </p:nvPr>
        </p:nvGraphicFramePr>
        <p:xfrm>
          <a:off x="532190" y="2052637"/>
          <a:ext cx="9518274" cy="178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79">
                  <a:extLst>
                    <a:ext uri="{9D8B030D-6E8A-4147-A177-3AD203B41FA5}">
                      <a16:colId xmlns:a16="http://schemas.microsoft.com/office/drawing/2014/main" val="302207937"/>
                    </a:ext>
                  </a:extLst>
                </a:gridCol>
                <a:gridCol w="1586379">
                  <a:extLst>
                    <a:ext uri="{9D8B030D-6E8A-4147-A177-3AD203B41FA5}">
                      <a16:colId xmlns:a16="http://schemas.microsoft.com/office/drawing/2014/main" val="4194879057"/>
                    </a:ext>
                  </a:extLst>
                </a:gridCol>
                <a:gridCol w="1586379">
                  <a:extLst>
                    <a:ext uri="{9D8B030D-6E8A-4147-A177-3AD203B41FA5}">
                      <a16:colId xmlns:a16="http://schemas.microsoft.com/office/drawing/2014/main" val="2499064517"/>
                    </a:ext>
                  </a:extLst>
                </a:gridCol>
                <a:gridCol w="1586379">
                  <a:extLst>
                    <a:ext uri="{9D8B030D-6E8A-4147-A177-3AD203B41FA5}">
                      <a16:colId xmlns:a16="http://schemas.microsoft.com/office/drawing/2014/main" val="1602175764"/>
                    </a:ext>
                  </a:extLst>
                </a:gridCol>
                <a:gridCol w="1586379">
                  <a:extLst>
                    <a:ext uri="{9D8B030D-6E8A-4147-A177-3AD203B41FA5}">
                      <a16:colId xmlns:a16="http://schemas.microsoft.com/office/drawing/2014/main" val="71728075"/>
                    </a:ext>
                  </a:extLst>
                </a:gridCol>
                <a:gridCol w="1586379">
                  <a:extLst>
                    <a:ext uri="{9D8B030D-6E8A-4147-A177-3AD203B41FA5}">
                      <a16:colId xmlns:a16="http://schemas.microsoft.com/office/drawing/2014/main" val="2368372110"/>
                    </a:ext>
                  </a:extLst>
                </a:gridCol>
              </a:tblGrid>
              <a:tr h="872634">
                <a:tc>
                  <a:txBody>
                    <a:bodyPr/>
                    <a:lstStyle/>
                    <a:p>
                      <a:pPr algn="l"/>
                      <a:r>
                        <a:rPr lang="hg-IN" dirty="0"/>
                        <a:t>Flat/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Clustered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g-IN" dirty="0"/>
                        <a:t>Required </a:t>
                      </a:r>
                      <a:endParaRPr lang="en-US" dirty="0"/>
                    </a:p>
                    <a:p>
                      <a:r>
                        <a:rPr lang="en-US" dirty="0"/>
                        <a:t>C</a:t>
                      </a:r>
                      <a:r>
                        <a:rPr lang="hg-IN" dirty="0"/>
                        <a:t>hannels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g-IN" dirty="0"/>
                        <a:t>Idle</a:t>
                      </a:r>
                      <a:endParaRPr lang="en-US" dirty="0"/>
                    </a:p>
                    <a:p>
                      <a:r>
                        <a:rPr lang="en-US" dirty="0"/>
                        <a:t>L</a:t>
                      </a:r>
                      <a:r>
                        <a:rPr lang="hg-IN" dirty="0"/>
                        <a:t>istening </a:t>
                      </a:r>
                      <a:endParaRPr lang="en-US" dirty="0"/>
                    </a:p>
                    <a:p>
                      <a:r>
                        <a:rPr lang="en-US" dirty="0"/>
                        <a:t>A</a:t>
                      </a:r>
                      <a:r>
                        <a:rPr lang="hg-IN" dirty="0"/>
                        <a:t>voidance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hg-IN" dirty="0"/>
                        <a:t>verhearing </a:t>
                      </a:r>
                      <a:endParaRPr lang="en-US" dirty="0"/>
                    </a:p>
                    <a:p>
                      <a:r>
                        <a:rPr lang="en-US" dirty="0"/>
                        <a:t>A</a:t>
                      </a:r>
                      <a:r>
                        <a:rPr lang="hg-IN" dirty="0"/>
                        <a:t>voidance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hg-IN" dirty="0"/>
                        <a:t>ollision </a:t>
                      </a:r>
                      <a:endParaRPr lang="en-US" dirty="0"/>
                    </a:p>
                    <a:p>
                      <a:r>
                        <a:rPr lang="en-US" dirty="0"/>
                        <a:t>A</a:t>
                      </a:r>
                      <a:r>
                        <a:rPr lang="hg-IN" dirty="0"/>
                        <a:t>voidance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hg-IN" dirty="0"/>
                        <a:t>verhead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58785"/>
                  </a:ext>
                </a:extLst>
              </a:tr>
              <a:tr h="872634">
                <a:tc>
                  <a:txBody>
                    <a:bodyPr/>
                    <a:lstStyle/>
                    <a:p>
                      <a:r>
                        <a:rPr lang="hg-IN" dirty="0"/>
                        <a:t>Rotating </a:t>
                      </a:r>
                      <a:endParaRPr lang="en-US" dirty="0"/>
                    </a:p>
                    <a:p>
                      <a:r>
                        <a:rPr lang="en-US" dirty="0"/>
                        <a:t>C</a:t>
                      </a:r>
                      <a:r>
                        <a:rPr lang="hg-IN" dirty="0"/>
                        <a:t>lusters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g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g-IN" dirty="0"/>
                        <a:t>By TDMA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g-IN" dirty="0"/>
                        <a:t>By TDMA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g-IN" dirty="0"/>
                        <a:t>By TDMA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</a:t>
                      </a:r>
                      <a:r>
                        <a:rPr lang="hg-IN" dirty="0"/>
                        <a:t>luster </a:t>
                      </a:r>
                      <a:endParaRPr lang="en-US" dirty="0"/>
                    </a:p>
                    <a:p>
                      <a:pPr algn="l"/>
                      <a:r>
                        <a:rPr lang="hg-IN" dirty="0"/>
                        <a:t>election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050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504E6485-EDD8-5A3B-B61D-E17EA028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98362"/>
            <a:ext cx="9404723" cy="1361923"/>
          </a:xfrm>
        </p:spPr>
        <p:txBody>
          <a:bodyPr/>
          <a:lstStyle/>
          <a:p>
            <a:r>
              <a:rPr lang="hg-IN" b="1" dirty="0"/>
              <a:t>Summary of LEACH WSN MAC PROTOCOL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908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F837-3417-51B9-D255-FE966523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9549"/>
            <a:ext cx="9404723" cy="696039"/>
          </a:xfrm>
        </p:spPr>
        <p:txBody>
          <a:bodyPr/>
          <a:lstStyle/>
          <a:p>
            <a:r>
              <a:rPr lang="en-GB" sz="2000" b="1"/>
              <a:t>WHY DO WE USE LEACH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E714-BB1E-622D-A94D-E0AFECF0C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802088"/>
            <a:ext cx="9478503" cy="54463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Energy efficiency : </a:t>
            </a:r>
            <a:r>
              <a:rPr lang="en-GB" sz="1800">
                <a:solidFill>
                  <a:srgbClr val="D1D5DB"/>
                </a:solidFill>
                <a:ea typeface="+mj-lt"/>
                <a:cs typeface="+mj-lt"/>
              </a:rPr>
              <a:t>employs a probabilistic cluster head selection mechanism and data aggregation to reduce energy consumption in the network.</a:t>
            </a:r>
            <a:endParaRPr lang="en-GB" sz="1800"/>
          </a:p>
          <a:p>
            <a:pPr>
              <a:buClr>
                <a:srgbClr val="8AD0D6"/>
              </a:buClr>
            </a:pPr>
            <a:endParaRPr lang="en-GB" sz="1800"/>
          </a:p>
          <a:p>
            <a:pPr>
              <a:buClr>
                <a:srgbClr val="8AD0D6"/>
              </a:buClr>
            </a:pPr>
            <a:r>
              <a:rPr lang="en-GB"/>
              <a:t>Scalability :</a:t>
            </a:r>
            <a:r>
              <a:rPr lang="en-GB" sz="1800"/>
              <a:t> </a:t>
            </a:r>
            <a:r>
              <a:rPr lang="en-GB" sz="1800">
                <a:solidFill>
                  <a:srgbClr val="D1D5DB"/>
                </a:solidFill>
                <a:ea typeface="+mj-lt"/>
                <a:cs typeface="+mj-lt"/>
              </a:rPr>
              <a:t>organizes nodes into clusters, allowing for more efficient data aggregation and transmission, which can handle a larger number of nodes.</a:t>
            </a:r>
            <a:endParaRPr lang="en-GB" sz="1800"/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r>
              <a:rPr lang="en-GB"/>
              <a:t>Load balancing :</a:t>
            </a:r>
            <a:r>
              <a:rPr lang="en-GB" sz="1800"/>
              <a:t> </a:t>
            </a:r>
            <a:r>
              <a:rPr lang="en-GB" sz="1800">
                <a:solidFill>
                  <a:srgbClr val="D1D5DB"/>
                </a:solidFill>
                <a:ea typeface="+mj-lt"/>
                <a:cs typeface="+mj-lt"/>
              </a:rPr>
              <a:t>load balancing technique helps prevent the rapid energy depletion of specific nodes, increasing the network's overall stability and lifetime.</a:t>
            </a:r>
            <a:endParaRPr lang="en-GB" sz="1800"/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r>
              <a:rPr lang="en-GB"/>
              <a:t>Data aggregation : </a:t>
            </a:r>
            <a:r>
              <a:rPr lang="en-GB" sz="1800">
                <a:solidFill>
                  <a:srgbClr val="D1D5DB"/>
                </a:solidFill>
                <a:ea typeface="+mj-lt"/>
                <a:cs typeface="+mj-lt"/>
              </a:rPr>
              <a:t>Data aggregation involves combining data from multiple sensor nodes into a single transmission to the base station.</a:t>
            </a:r>
            <a:endParaRPr lang="en-GB" sz="1800"/>
          </a:p>
          <a:p>
            <a:pPr>
              <a:buClr>
                <a:srgbClr val="8AD0D6"/>
              </a:buClr>
            </a:pPr>
            <a:endParaRPr lang="en-GB" sz="1800"/>
          </a:p>
          <a:p>
            <a:pPr>
              <a:buClr>
                <a:srgbClr val="8AD0D6"/>
              </a:buClr>
            </a:pPr>
            <a:r>
              <a:rPr lang="en-GB"/>
              <a:t>Network lifetime extension : </a:t>
            </a:r>
            <a:r>
              <a:rPr lang="en-GB" sz="1800">
                <a:solidFill>
                  <a:srgbClr val="D1D5DB"/>
                </a:solidFill>
                <a:ea typeface="+mj-lt"/>
                <a:cs typeface="+mj-lt"/>
              </a:rPr>
              <a:t>By optimizing energy usage, LEACH can significantly extend the operational lifetime of a WSN compared to non-energy-efficient routing protocols. </a:t>
            </a:r>
            <a:endParaRPr lang="en-GB" sz="1800"/>
          </a:p>
          <a:p>
            <a:pPr>
              <a:buClr>
                <a:srgbClr val="8AD0D6"/>
              </a:buClr>
            </a:pPr>
            <a:endParaRPr lang="en-GB"/>
          </a:p>
          <a:p>
            <a:pPr>
              <a:buClr>
                <a:srgbClr val="8AD0D6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185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LEACH  MAC PROTOCOL </vt:lpstr>
      <vt:lpstr>Introduction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LEACH WSN MAC PROTOCOL </vt:lpstr>
      <vt:lpstr>WHY DO WE USE LEACH 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ankitame0012@gmail.com</cp:lastModifiedBy>
  <cp:revision>122</cp:revision>
  <dcterms:created xsi:type="dcterms:W3CDTF">2023-09-12T13:09:58Z</dcterms:created>
  <dcterms:modified xsi:type="dcterms:W3CDTF">2023-09-17T13:26:39Z</dcterms:modified>
</cp:coreProperties>
</file>