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64" r:id="rId9"/>
    <p:sldId id="265" r:id="rId10"/>
    <p:sldId id="267" r:id="rId11"/>
    <p:sldId id="266"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9871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3553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21955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6112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2120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21482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87899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563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9559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876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4125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4211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9232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5854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81819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1807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3016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83414352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56404"/>
            <a:ext cx="8825658" cy="3602750"/>
          </a:xfrm>
        </p:spPr>
        <p:txBody>
          <a:bodyPr/>
          <a:lstStyle/>
          <a:p>
            <a:r>
              <a:rPr lang="en-GB" dirty="0"/>
              <a:t>MALWARE </a:t>
            </a:r>
            <a:br>
              <a:rPr lang="en-GB" dirty="0"/>
            </a:br>
            <a:r>
              <a:rPr lang="en-GB" dirty="0"/>
              <a:t>ATTACKS - </a:t>
            </a:r>
            <a:r>
              <a:rPr lang="en-GB" sz="5400" dirty="0"/>
              <a:t>STUXNET</a:t>
            </a:r>
            <a:br>
              <a:rPr lang="en-GB" sz="5400" dirty="0"/>
            </a:br>
            <a:endParaRPr lang="en-GB" dirty="0"/>
          </a:p>
        </p:txBody>
      </p:sp>
      <p:sp>
        <p:nvSpPr>
          <p:cNvPr id="3" name="Subtitle 2"/>
          <p:cNvSpPr>
            <a:spLocks noGrp="1"/>
          </p:cNvSpPr>
          <p:nvPr>
            <p:ph type="subTitle" idx="1"/>
          </p:nvPr>
        </p:nvSpPr>
        <p:spPr>
          <a:xfrm>
            <a:off x="1154955" y="4087268"/>
            <a:ext cx="8825658" cy="1565909"/>
          </a:xfrm>
        </p:spPr>
        <p:txBody>
          <a:bodyPr>
            <a:normAutofit/>
          </a:bodyPr>
          <a:lstStyle/>
          <a:p>
            <a:r>
              <a:rPr lang="en-GB" sz="1800" dirty="0"/>
              <a:t>SYMBIOSIS INSTITUTE OF TECHNOLOGY </a:t>
            </a:r>
            <a:endParaRPr lang="en-US" sz="1800" dirty="0"/>
          </a:p>
          <a:p>
            <a:r>
              <a:rPr lang="en-GB" sz="1800" dirty="0"/>
              <a:t>M. TECH - EMBEDDED SYSTEM </a:t>
            </a:r>
            <a:endParaRPr lang="en-US" sz="1800" dirty="0"/>
          </a:p>
          <a:p>
            <a:r>
              <a:rPr lang="en-GB" sz="1800" dirty="0"/>
              <a:t>PRESENTED BY – ANKITA GUPTA (PRN-23070147001)</a:t>
            </a:r>
            <a:endParaRPr lang="en-GB"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B3E1C1-0AFE-84B5-91D0-5F041E3B6BFE}"/>
              </a:ext>
            </a:extLst>
          </p:cNvPr>
          <p:cNvSpPr>
            <a:spLocks noGrp="1"/>
          </p:cNvSpPr>
          <p:nvPr>
            <p:ph type="title"/>
          </p:nvPr>
        </p:nvSpPr>
        <p:spPr>
          <a:xfrm>
            <a:off x="234874" y="162077"/>
            <a:ext cx="9404723" cy="817637"/>
          </a:xfrm>
        </p:spPr>
        <p:txBody>
          <a:bodyPr/>
          <a:lstStyle/>
          <a:p>
            <a:r>
              <a:rPr lang="hg-IN" b="1" dirty="0"/>
              <a:t>Real life example of OTP spam</a:t>
            </a:r>
            <a:endParaRPr lang="en-US" b="1" dirty="0"/>
          </a:p>
        </p:txBody>
      </p:sp>
      <p:pic>
        <p:nvPicPr>
          <p:cNvPr id="10" name="Picture 10">
            <a:extLst>
              <a:ext uri="{FF2B5EF4-FFF2-40B4-BE49-F238E27FC236}">
                <a16:creationId xmlns:a16="http://schemas.microsoft.com/office/drawing/2014/main" id="{1521925E-0E8F-C119-854F-C64519F71B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7413" y="1459972"/>
            <a:ext cx="2491253" cy="4986790"/>
          </a:xfrm>
        </p:spPr>
      </p:pic>
      <p:pic>
        <p:nvPicPr>
          <p:cNvPr id="11" name="Picture 11">
            <a:extLst>
              <a:ext uri="{FF2B5EF4-FFF2-40B4-BE49-F238E27FC236}">
                <a16:creationId xmlns:a16="http://schemas.microsoft.com/office/drawing/2014/main" id="{258E84C7-18CA-D57A-CE10-783AAA005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459972"/>
            <a:ext cx="2438400" cy="4770852"/>
          </a:xfrm>
          <a:prstGeom prst="rect">
            <a:avLst/>
          </a:prstGeom>
        </p:spPr>
      </p:pic>
    </p:spTree>
    <p:extLst>
      <p:ext uri="{BB962C8B-B14F-4D97-AF65-F5344CB8AC3E}">
        <p14:creationId xmlns:p14="http://schemas.microsoft.com/office/powerpoint/2010/main" val="309932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93545C5-C00F-5E9D-7C31-87E7F4C3AF1C}"/>
              </a:ext>
            </a:extLst>
          </p:cNvPr>
          <p:cNvSpPr/>
          <p:nvPr/>
        </p:nvSpPr>
        <p:spPr>
          <a:xfrm>
            <a:off x="1837764" y="1045881"/>
            <a:ext cx="7921924" cy="2631056"/>
          </a:xfrm>
          <a:prstGeom prst="ellipse">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009EFF18-7554-7CA9-C9CA-F53EF4847EF4}"/>
              </a:ext>
            </a:extLst>
          </p:cNvPr>
          <p:cNvSpPr txBox="1"/>
          <p:nvPr/>
        </p:nvSpPr>
        <p:spPr>
          <a:xfrm>
            <a:off x="3779835" y="1673411"/>
            <a:ext cx="435718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a:t>
            </a:r>
            <a:r>
              <a:rPr lang="en-GB" sz="2400" dirty="0"/>
              <a:t>    </a:t>
            </a:r>
            <a:r>
              <a:rPr lang="en-GB" sz="2400" b="1" dirty="0"/>
              <a:t>THANK YOU!</a:t>
            </a:r>
          </a:p>
          <a:p>
            <a:endParaRPr lang="en-GB" sz="2400" b="1" dirty="0"/>
          </a:p>
          <a:p>
            <a:r>
              <a:rPr lang="en-GB" sz="2400" b="1" dirty="0"/>
              <a:t>                  ANY </a:t>
            </a:r>
          </a:p>
          <a:p>
            <a:r>
              <a:rPr lang="en-GB" sz="2400" b="1" dirty="0"/>
              <a:t>              QUERIES?</a:t>
            </a:r>
          </a:p>
        </p:txBody>
      </p:sp>
      <p:pic>
        <p:nvPicPr>
          <p:cNvPr id="6" name="Picture 5" descr="A white person sitting on a red question mark&#10;&#10;Description automatically generated">
            <a:extLst>
              <a:ext uri="{FF2B5EF4-FFF2-40B4-BE49-F238E27FC236}">
                <a16:creationId xmlns:a16="http://schemas.microsoft.com/office/drawing/2014/main" id="{DAE05CD6-06A5-7F4E-4950-71684CBE65FA}"/>
              </a:ext>
            </a:extLst>
          </p:cNvPr>
          <p:cNvPicPr>
            <a:picLocks noChangeAspect="1"/>
          </p:cNvPicPr>
          <p:nvPr/>
        </p:nvPicPr>
        <p:blipFill>
          <a:blip r:embed="rId2"/>
          <a:stretch>
            <a:fillRect/>
          </a:stretch>
        </p:blipFill>
        <p:spPr>
          <a:xfrm>
            <a:off x="5490893" y="3817817"/>
            <a:ext cx="2647950" cy="1724025"/>
          </a:xfrm>
          <a:prstGeom prst="rect">
            <a:avLst/>
          </a:prstGeom>
        </p:spPr>
      </p:pic>
    </p:spTree>
    <p:extLst>
      <p:ext uri="{BB962C8B-B14F-4D97-AF65-F5344CB8AC3E}">
        <p14:creationId xmlns:p14="http://schemas.microsoft.com/office/powerpoint/2010/main" val="398893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8A1E-C636-15EE-987E-E35D017DB8E6}"/>
              </a:ext>
            </a:extLst>
          </p:cNvPr>
          <p:cNvSpPr>
            <a:spLocks noGrp="1"/>
          </p:cNvSpPr>
          <p:nvPr>
            <p:ph type="title"/>
          </p:nvPr>
        </p:nvSpPr>
        <p:spPr>
          <a:xfrm>
            <a:off x="646111" y="93285"/>
            <a:ext cx="9404723" cy="652907"/>
          </a:xfrm>
        </p:spPr>
        <p:txBody>
          <a:bodyPr/>
          <a:lstStyle/>
          <a:p>
            <a:r>
              <a:rPr lang="en-GB" sz="3200" b="1" dirty="0"/>
              <a:t>OVERVIEW</a:t>
            </a:r>
            <a:r>
              <a:rPr lang="en-GB" dirty="0"/>
              <a:t> :</a:t>
            </a:r>
          </a:p>
        </p:txBody>
      </p:sp>
      <p:sp>
        <p:nvSpPr>
          <p:cNvPr id="3" name="Content Placeholder 2">
            <a:extLst>
              <a:ext uri="{FF2B5EF4-FFF2-40B4-BE49-F238E27FC236}">
                <a16:creationId xmlns:a16="http://schemas.microsoft.com/office/drawing/2014/main" id="{DF86D7A0-E48A-8146-23DE-52908BF4ECC4}"/>
              </a:ext>
            </a:extLst>
          </p:cNvPr>
          <p:cNvSpPr>
            <a:spLocks noGrp="1"/>
          </p:cNvSpPr>
          <p:nvPr>
            <p:ph idx="1"/>
          </p:nvPr>
        </p:nvSpPr>
        <p:spPr>
          <a:xfrm>
            <a:off x="528219" y="945861"/>
            <a:ext cx="10671823" cy="5661972"/>
          </a:xfrm>
        </p:spPr>
        <p:txBody>
          <a:bodyPr vert="horz" lIns="91440" tIns="45720" rIns="91440" bIns="45720" rtlCol="0" anchor="t">
            <a:normAutofit fontScale="62500" lnSpcReduction="20000"/>
          </a:bodyPr>
          <a:lstStyle/>
          <a:p>
            <a:r>
              <a:rPr lang="en-GB" sz="2400" dirty="0"/>
              <a:t>Malware is defined as any malicious software or any program or file that is harmful to computer, network or server.</a:t>
            </a:r>
          </a:p>
          <a:p>
            <a:pPr marL="0" indent="0">
              <a:buClr>
                <a:srgbClr val="8AD0D6"/>
              </a:buClr>
              <a:buNone/>
            </a:pPr>
            <a:endParaRPr lang="en-GB" sz="2400" dirty="0"/>
          </a:p>
          <a:p>
            <a:pPr>
              <a:buClr>
                <a:srgbClr val="8AD0D6"/>
              </a:buClr>
            </a:pPr>
            <a:r>
              <a:rPr lang="en-GB" sz="2400" dirty="0"/>
              <a:t>These various types of malware programs :</a:t>
            </a:r>
            <a:endParaRPr lang="en-US" sz="2400"/>
          </a:p>
          <a:p>
            <a:pPr>
              <a:buClr>
                <a:srgbClr val="8AD0D6"/>
              </a:buClr>
              <a:buFont typeface="Wingdings,Sans-Serif" charset="2"/>
              <a:buChar char="§"/>
            </a:pPr>
            <a:r>
              <a:rPr lang="en-GB" sz="2400" dirty="0"/>
              <a:t>Steal.</a:t>
            </a:r>
            <a:endParaRPr lang="en-US" sz="2400"/>
          </a:p>
          <a:p>
            <a:pPr>
              <a:buClr>
                <a:srgbClr val="8AD0D6"/>
              </a:buClr>
              <a:buFont typeface="Wingdings,Sans-Serif" charset="2"/>
              <a:buChar char="§"/>
            </a:pPr>
            <a:r>
              <a:rPr lang="en-GB" sz="2400" dirty="0"/>
              <a:t>Encrypt.</a:t>
            </a:r>
            <a:endParaRPr lang="en-US" sz="2400"/>
          </a:p>
          <a:p>
            <a:pPr>
              <a:buClr>
                <a:srgbClr val="8AD0D6"/>
              </a:buClr>
              <a:buFont typeface="Wingdings,Sans-Serif" charset="2"/>
              <a:buChar char="§"/>
            </a:pPr>
            <a:r>
              <a:rPr lang="en-GB" sz="2400" dirty="0"/>
              <a:t>Delete sensitive data.</a:t>
            </a:r>
            <a:endParaRPr lang="en-US" sz="2400"/>
          </a:p>
          <a:p>
            <a:pPr>
              <a:buClr>
                <a:srgbClr val="8AD0D6"/>
              </a:buClr>
              <a:buFont typeface="Wingdings,Sans-Serif" charset="2"/>
              <a:buChar char="§"/>
            </a:pPr>
            <a:r>
              <a:rPr lang="en-GB" sz="2400" dirty="0"/>
              <a:t>Alter or hijack core functions of software.</a:t>
            </a:r>
            <a:endParaRPr lang="en-US" sz="2400"/>
          </a:p>
          <a:p>
            <a:pPr>
              <a:buClr>
                <a:srgbClr val="8AD0D6"/>
              </a:buClr>
              <a:buFont typeface="Wingdings,Sans-Serif" charset="2"/>
              <a:buChar char="§"/>
            </a:pPr>
            <a:r>
              <a:rPr lang="en-GB" sz="2400" dirty="0"/>
              <a:t>Monitor computer activity.</a:t>
            </a:r>
            <a:endParaRPr lang="en-US" sz="2400"/>
          </a:p>
          <a:p>
            <a:pPr>
              <a:buClr>
                <a:srgbClr val="8AD0D6"/>
              </a:buClr>
            </a:pPr>
            <a:endParaRPr lang="en-GB" sz="2400" dirty="0"/>
          </a:p>
          <a:p>
            <a:pPr>
              <a:buClr>
                <a:srgbClr val="8AD0D6"/>
              </a:buClr>
            </a:pPr>
            <a:r>
              <a:rPr lang="en-GB" sz="2400" dirty="0"/>
              <a:t>All type of malware are designed to exploit devices at expense of user and to benefit of hacker.</a:t>
            </a:r>
            <a:endParaRPr lang="en-US" sz="2400"/>
          </a:p>
          <a:p>
            <a:pPr>
              <a:buClr>
                <a:srgbClr val="8AD0D6"/>
              </a:buClr>
            </a:pPr>
            <a:endParaRPr lang="en-GB" sz="2400" dirty="0"/>
          </a:p>
          <a:p>
            <a:pPr>
              <a:buClr>
                <a:srgbClr val="8AD0D6"/>
              </a:buClr>
            </a:pPr>
            <a:r>
              <a:rPr lang="en-GB" sz="2400" dirty="0"/>
              <a:t>Malware actors use various physical and virtual means to spread malware that infect devices and networks.</a:t>
            </a:r>
            <a:endParaRPr lang="en-US" sz="2400"/>
          </a:p>
          <a:p>
            <a:pPr>
              <a:buClr>
                <a:srgbClr val="8AD0D6"/>
              </a:buClr>
            </a:pPr>
            <a:endParaRPr lang="en-GB" sz="2400" dirty="0"/>
          </a:p>
          <a:p>
            <a:pPr>
              <a:buClr>
                <a:srgbClr val="8AD0D6"/>
              </a:buClr>
            </a:pPr>
            <a:r>
              <a:rPr lang="en-GB" sz="2400" dirty="0"/>
              <a:t>Phishing attacks are another common type of malware delivery where emails contain malicious links that deliver malware to unsuspecting user.</a:t>
            </a:r>
          </a:p>
          <a:p>
            <a:pPr marL="0" indent="0">
              <a:buClr>
                <a:srgbClr val="8AD0D6"/>
              </a:buClr>
              <a:buNone/>
            </a:pPr>
            <a:endParaRPr lang="en-GB" dirty="0"/>
          </a:p>
          <a:p>
            <a:pPr marL="0" indent="0">
              <a:buNone/>
            </a:pPr>
            <a:r>
              <a:rPr lang="en-GB" dirty="0"/>
              <a:t>    </a:t>
            </a:r>
            <a:endParaRPr lang="en-GB"/>
          </a:p>
          <a:p>
            <a:pPr>
              <a:buClr>
                <a:srgbClr val="8AD0D6"/>
              </a:buClr>
            </a:pPr>
            <a:endParaRPr lang="en-GB" dirty="0"/>
          </a:p>
          <a:p>
            <a:pPr marL="0" indent="0">
              <a:buClr>
                <a:srgbClr val="8AD0D6"/>
              </a:buClr>
              <a:buNone/>
            </a:pPr>
            <a:endParaRPr lang="en-GB" dirty="0"/>
          </a:p>
        </p:txBody>
      </p:sp>
    </p:spTree>
    <p:extLst>
      <p:ext uri="{BB962C8B-B14F-4D97-AF65-F5344CB8AC3E}">
        <p14:creationId xmlns:p14="http://schemas.microsoft.com/office/powerpoint/2010/main" val="207839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D545-E6D9-6E72-A13B-13DED09533D2}"/>
              </a:ext>
            </a:extLst>
          </p:cNvPr>
          <p:cNvSpPr>
            <a:spLocks noGrp="1"/>
          </p:cNvSpPr>
          <p:nvPr>
            <p:ph type="title"/>
          </p:nvPr>
        </p:nvSpPr>
        <p:spPr>
          <a:xfrm>
            <a:off x="646111" y="251435"/>
            <a:ext cx="9404723" cy="437248"/>
          </a:xfrm>
        </p:spPr>
        <p:txBody>
          <a:bodyPr/>
          <a:lstStyle/>
          <a:p>
            <a:r>
              <a:rPr lang="en-GB" sz="3200" b="1" dirty="0"/>
              <a:t>MALWARE TYPES :</a:t>
            </a:r>
            <a:endParaRPr lang="en-GB" dirty="0"/>
          </a:p>
        </p:txBody>
      </p:sp>
      <p:pic>
        <p:nvPicPr>
          <p:cNvPr id="7" name="Content Placeholder 6" descr="A computer screen with colorful icons&#10;&#10;Description automatically generated">
            <a:extLst>
              <a:ext uri="{FF2B5EF4-FFF2-40B4-BE49-F238E27FC236}">
                <a16:creationId xmlns:a16="http://schemas.microsoft.com/office/drawing/2014/main" id="{4E49D92E-39B6-6778-D66D-E886A1FB64B2}"/>
              </a:ext>
            </a:extLst>
          </p:cNvPr>
          <p:cNvPicPr>
            <a:picLocks noGrp="1" noChangeAspect="1"/>
          </p:cNvPicPr>
          <p:nvPr>
            <p:ph idx="1"/>
          </p:nvPr>
        </p:nvPicPr>
        <p:blipFill>
          <a:blip r:embed="rId2"/>
          <a:stretch>
            <a:fillRect/>
          </a:stretch>
        </p:blipFill>
        <p:spPr>
          <a:xfrm>
            <a:off x="393233" y="1104013"/>
            <a:ext cx="9964133" cy="5503819"/>
          </a:xfrm>
        </p:spPr>
      </p:pic>
    </p:spTree>
    <p:extLst>
      <p:ext uri="{BB962C8B-B14F-4D97-AF65-F5344CB8AC3E}">
        <p14:creationId xmlns:p14="http://schemas.microsoft.com/office/powerpoint/2010/main" val="243989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70B04-CF34-E221-EF8A-E89A09EBE449}"/>
              </a:ext>
            </a:extLst>
          </p:cNvPr>
          <p:cNvSpPr>
            <a:spLocks noGrp="1"/>
          </p:cNvSpPr>
          <p:nvPr>
            <p:ph idx="1"/>
          </p:nvPr>
        </p:nvSpPr>
        <p:spPr>
          <a:xfrm>
            <a:off x="326935" y="1808503"/>
            <a:ext cx="9866691" cy="4842462"/>
          </a:xfrm>
        </p:spPr>
        <p:txBody>
          <a:bodyPr vert="horz" lIns="91440" tIns="45720" rIns="91440" bIns="45720" rtlCol="0" anchor="t">
            <a:normAutofit/>
          </a:bodyPr>
          <a:lstStyle/>
          <a:p>
            <a:r>
              <a:rPr lang="en-GB" b="1" dirty="0"/>
              <a:t>VIRUS</a:t>
            </a:r>
            <a:r>
              <a:rPr lang="en-GB" dirty="0"/>
              <a:t> : most common type of malware that can spread itself by infecting other programs.</a:t>
            </a:r>
          </a:p>
          <a:p>
            <a:pPr>
              <a:buClr>
                <a:srgbClr val="8AD0D6"/>
              </a:buClr>
            </a:pPr>
            <a:endParaRPr lang="en-GB" dirty="0"/>
          </a:p>
          <a:p>
            <a:pPr>
              <a:buClr>
                <a:srgbClr val="8AD0D6"/>
              </a:buClr>
            </a:pPr>
            <a:r>
              <a:rPr lang="en-GB" b="1" dirty="0"/>
              <a:t>WORM : </a:t>
            </a:r>
            <a:r>
              <a:rPr lang="en-GB" dirty="0"/>
              <a:t>It can self-replicate without a host program and spread without any interaction from malware actors.</a:t>
            </a:r>
          </a:p>
          <a:p>
            <a:pPr>
              <a:buClr>
                <a:srgbClr val="8AD0D6"/>
              </a:buClr>
            </a:pPr>
            <a:endParaRPr lang="en-GB" dirty="0"/>
          </a:p>
          <a:p>
            <a:pPr>
              <a:buClr>
                <a:srgbClr val="8AD0D6"/>
              </a:buClr>
            </a:pPr>
            <a:r>
              <a:rPr lang="en-GB" b="1" dirty="0"/>
              <a:t>TROJAN HORSE : </a:t>
            </a:r>
            <a:r>
              <a:rPr lang="en-GB" dirty="0"/>
              <a:t>Designed to appear as an authorized software program. It can execute malicious functions.</a:t>
            </a:r>
          </a:p>
          <a:p>
            <a:pPr>
              <a:buClr>
                <a:srgbClr val="8AD0D6"/>
              </a:buClr>
            </a:pPr>
            <a:endParaRPr lang="en-GB" dirty="0"/>
          </a:p>
          <a:p>
            <a:pPr>
              <a:buClr>
                <a:srgbClr val="8AD0D6"/>
              </a:buClr>
            </a:pPr>
            <a:r>
              <a:rPr lang="en-GB" b="1" dirty="0"/>
              <a:t>SPYWARE : </a:t>
            </a:r>
            <a:r>
              <a:rPr lang="en-GB" dirty="0"/>
              <a:t>These malware collects data and information about a user's activities on their computers.</a:t>
            </a:r>
          </a:p>
          <a:p>
            <a:pPr>
              <a:buClr>
                <a:srgbClr val="8AD0D6"/>
              </a:buClr>
            </a:pPr>
            <a:endParaRPr lang="en-GB" dirty="0"/>
          </a:p>
          <a:p>
            <a:pPr>
              <a:buClr>
                <a:srgbClr val="8AD0D6"/>
              </a:buClr>
            </a:pPr>
            <a:endParaRPr lang="en-GB" dirty="0"/>
          </a:p>
          <a:p>
            <a:pPr>
              <a:buClr>
                <a:srgbClr val="8AD0D6"/>
              </a:buClr>
            </a:pPr>
            <a:endParaRPr lang="en-GB" dirty="0"/>
          </a:p>
          <a:p>
            <a:pPr>
              <a:buClr>
                <a:srgbClr val="8AD0D6"/>
              </a:buClr>
            </a:pPr>
            <a:endParaRPr lang="en-GB" dirty="0"/>
          </a:p>
        </p:txBody>
      </p:sp>
      <p:sp>
        <p:nvSpPr>
          <p:cNvPr id="4" name="TextBox 3">
            <a:extLst>
              <a:ext uri="{FF2B5EF4-FFF2-40B4-BE49-F238E27FC236}">
                <a16:creationId xmlns:a16="http://schemas.microsoft.com/office/drawing/2014/main" id="{DF7AE510-1C6D-7F06-CF9F-DBD40C199339}"/>
              </a:ext>
            </a:extLst>
          </p:cNvPr>
          <p:cNvSpPr txBox="1"/>
          <p:nvPr/>
        </p:nvSpPr>
        <p:spPr>
          <a:xfrm>
            <a:off x="567593" y="558009"/>
            <a:ext cx="887895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t>Different types of malware have unique traits and characteristics :</a:t>
            </a:r>
          </a:p>
        </p:txBody>
      </p:sp>
    </p:spTree>
    <p:extLst>
      <p:ext uri="{BB962C8B-B14F-4D97-AF65-F5344CB8AC3E}">
        <p14:creationId xmlns:p14="http://schemas.microsoft.com/office/powerpoint/2010/main" val="3583918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08F77-4C2F-BE7D-5CA5-F49ECBE07E66}"/>
              </a:ext>
            </a:extLst>
          </p:cNvPr>
          <p:cNvSpPr>
            <a:spLocks noGrp="1"/>
          </p:cNvSpPr>
          <p:nvPr>
            <p:ph idx="1"/>
          </p:nvPr>
        </p:nvSpPr>
        <p:spPr>
          <a:xfrm>
            <a:off x="197539" y="270126"/>
            <a:ext cx="10096729" cy="5978273"/>
          </a:xfrm>
        </p:spPr>
        <p:txBody>
          <a:bodyPr vert="horz" lIns="91440" tIns="45720" rIns="91440" bIns="45720" rtlCol="0" anchor="t">
            <a:normAutofit/>
          </a:bodyPr>
          <a:lstStyle/>
          <a:p>
            <a:r>
              <a:rPr lang="en-GB" b="1" dirty="0"/>
              <a:t>RANSOMWARE : </a:t>
            </a:r>
            <a:r>
              <a:rPr lang="en-GB" dirty="0"/>
              <a:t>It infects user's system and encrypt its data then demand ransom payment for decrypting system's data.</a:t>
            </a:r>
          </a:p>
          <a:p>
            <a:pPr>
              <a:buClr>
                <a:srgbClr val="8AD0D6"/>
              </a:buClr>
            </a:pPr>
            <a:endParaRPr lang="en-GB" dirty="0"/>
          </a:p>
          <a:p>
            <a:pPr>
              <a:buClr>
                <a:srgbClr val="8AD0D6"/>
              </a:buClr>
            </a:pPr>
            <a:r>
              <a:rPr lang="en-GB" b="1" dirty="0"/>
              <a:t>ROOTKIT :</a:t>
            </a:r>
            <a:r>
              <a:rPr lang="en-GB" dirty="0"/>
              <a:t> These types of malware provides privileged (administrator level) access of the system to threat actors.</a:t>
            </a:r>
          </a:p>
          <a:p>
            <a:pPr>
              <a:buClr>
                <a:srgbClr val="8AD0D6"/>
              </a:buClr>
            </a:pPr>
            <a:endParaRPr lang="en-GB" dirty="0"/>
          </a:p>
          <a:p>
            <a:pPr>
              <a:buClr>
                <a:srgbClr val="8AD0D6"/>
              </a:buClr>
            </a:pPr>
            <a:r>
              <a:rPr lang="en-GB" b="1" dirty="0"/>
              <a:t>BACKDOOR :</a:t>
            </a:r>
            <a:r>
              <a:rPr lang="en-GB" dirty="0"/>
              <a:t> These virus or remote access trojan secretly creates a backdoor into an infected system and enables threat actors to access the system without alerting user.</a:t>
            </a:r>
          </a:p>
          <a:p>
            <a:pPr>
              <a:buClr>
                <a:srgbClr val="8AD0D6"/>
              </a:buClr>
            </a:pPr>
            <a:endParaRPr lang="en-GB" dirty="0"/>
          </a:p>
          <a:p>
            <a:pPr>
              <a:buClr>
                <a:srgbClr val="8AD0D6"/>
              </a:buClr>
            </a:pPr>
            <a:r>
              <a:rPr lang="en-GB" b="1" dirty="0"/>
              <a:t>ADWARE :</a:t>
            </a:r>
            <a:r>
              <a:rPr lang="en-GB" dirty="0"/>
              <a:t> It tracks user's browser and history with intent to display pop-up advertisements that lure user's for purchase.</a:t>
            </a:r>
          </a:p>
          <a:p>
            <a:pPr>
              <a:buClr>
                <a:srgbClr val="8AD0D6"/>
              </a:buClr>
            </a:pPr>
            <a:endParaRPr lang="en-GB" dirty="0"/>
          </a:p>
          <a:p>
            <a:pPr>
              <a:buClr>
                <a:srgbClr val="8AD0D6"/>
              </a:buClr>
            </a:pPr>
            <a:r>
              <a:rPr lang="en-GB" b="1" dirty="0"/>
              <a:t>KEYLOGGERS : </a:t>
            </a:r>
            <a:r>
              <a:rPr lang="en-GB" dirty="0"/>
              <a:t>These malwares keep tracking records of keystroke and send information to hackers.</a:t>
            </a:r>
          </a:p>
        </p:txBody>
      </p:sp>
    </p:spTree>
    <p:extLst>
      <p:ext uri="{BB962C8B-B14F-4D97-AF65-F5344CB8AC3E}">
        <p14:creationId xmlns:p14="http://schemas.microsoft.com/office/powerpoint/2010/main" val="322823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CA2E-9E42-9EB7-1A1B-DF8956D2135C}"/>
              </a:ext>
            </a:extLst>
          </p:cNvPr>
          <p:cNvSpPr>
            <a:spLocks noGrp="1"/>
          </p:cNvSpPr>
          <p:nvPr>
            <p:ph type="title"/>
          </p:nvPr>
        </p:nvSpPr>
        <p:spPr>
          <a:xfrm>
            <a:off x="646111" y="553359"/>
            <a:ext cx="9404723" cy="681663"/>
          </a:xfrm>
        </p:spPr>
        <p:txBody>
          <a:bodyPr/>
          <a:lstStyle/>
          <a:p>
            <a:r>
              <a:rPr lang="en-GB" sz="2800" b="1" dirty="0"/>
              <a:t>STEPS TO DETECT MALWARE :</a:t>
            </a:r>
          </a:p>
        </p:txBody>
      </p:sp>
      <p:sp>
        <p:nvSpPr>
          <p:cNvPr id="3" name="Content Placeholder 2">
            <a:extLst>
              <a:ext uri="{FF2B5EF4-FFF2-40B4-BE49-F238E27FC236}">
                <a16:creationId xmlns:a16="http://schemas.microsoft.com/office/drawing/2014/main" id="{8AB83F02-E278-22D7-F317-6957104C50E2}"/>
              </a:ext>
            </a:extLst>
          </p:cNvPr>
          <p:cNvSpPr>
            <a:spLocks noGrp="1"/>
          </p:cNvSpPr>
          <p:nvPr>
            <p:ph idx="1"/>
          </p:nvPr>
        </p:nvSpPr>
        <p:spPr>
          <a:xfrm>
            <a:off x="140029" y="1722239"/>
            <a:ext cx="10139861" cy="4899971"/>
          </a:xfrm>
        </p:spPr>
        <p:txBody>
          <a:bodyPr vert="horz" lIns="91440" tIns="45720" rIns="91440" bIns="45720" rtlCol="0" anchor="t">
            <a:normAutofit/>
          </a:bodyPr>
          <a:lstStyle/>
          <a:p>
            <a:r>
              <a:rPr lang="en-GB" b="1"/>
              <a:t>IDENTIFY :</a:t>
            </a:r>
            <a:r>
              <a:rPr lang="en-GB"/>
              <a:t> Firstly Identify which terminus have been impacted by attack. </a:t>
            </a:r>
            <a:endParaRPr lang="en-US"/>
          </a:p>
          <a:p>
            <a:pPr>
              <a:buClr>
                <a:srgbClr val="8AD0D6"/>
              </a:buClr>
            </a:pPr>
            <a:endParaRPr lang="en-GB" dirty="0"/>
          </a:p>
          <a:p>
            <a:pPr>
              <a:buClr>
                <a:srgbClr val="8AD0D6"/>
              </a:buClr>
            </a:pPr>
            <a:endParaRPr lang="en-GB" dirty="0"/>
          </a:p>
          <a:p>
            <a:pPr>
              <a:buClr>
                <a:srgbClr val="8AD0D6"/>
              </a:buClr>
            </a:pPr>
            <a:r>
              <a:rPr lang="en-GB" b="1" dirty="0"/>
              <a:t>COMMUNICATE :</a:t>
            </a:r>
            <a:r>
              <a:rPr lang="en-GB" dirty="0"/>
              <a:t> Once terminus and impact identified then communicate findings to necessary parties.</a:t>
            </a:r>
          </a:p>
          <a:p>
            <a:pPr>
              <a:buClr>
                <a:srgbClr val="8AD0D6"/>
              </a:buClr>
            </a:pPr>
            <a:endParaRPr lang="en-GB" dirty="0"/>
          </a:p>
          <a:p>
            <a:pPr>
              <a:buClr>
                <a:srgbClr val="8AD0D6"/>
              </a:buClr>
            </a:pPr>
            <a:endParaRPr lang="en-GB" dirty="0"/>
          </a:p>
          <a:p>
            <a:pPr>
              <a:buClr>
                <a:srgbClr val="8AD0D6"/>
              </a:buClr>
            </a:pPr>
            <a:r>
              <a:rPr lang="en-GB" b="1" dirty="0"/>
              <a:t>BLOCK :</a:t>
            </a:r>
            <a:r>
              <a:rPr lang="en-GB" dirty="0"/>
              <a:t> If possible then block all further access from origin of malware. </a:t>
            </a:r>
          </a:p>
          <a:p>
            <a:pPr>
              <a:buClr>
                <a:srgbClr val="8AD0D6"/>
              </a:buClr>
            </a:pPr>
            <a:endParaRPr lang="en-GB" dirty="0"/>
          </a:p>
          <a:p>
            <a:pPr>
              <a:buClr>
                <a:srgbClr val="8AD0D6"/>
              </a:buClr>
            </a:pPr>
            <a:endParaRPr lang="en-GB" dirty="0"/>
          </a:p>
        </p:txBody>
      </p:sp>
    </p:spTree>
    <p:extLst>
      <p:ext uri="{BB962C8B-B14F-4D97-AF65-F5344CB8AC3E}">
        <p14:creationId xmlns:p14="http://schemas.microsoft.com/office/powerpoint/2010/main" val="228251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77B7E8-8153-691F-CD4B-4CED437E1628}"/>
              </a:ext>
            </a:extLst>
          </p:cNvPr>
          <p:cNvSpPr>
            <a:spLocks noGrp="1"/>
          </p:cNvSpPr>
          <p:nvPr>
            <p:ph idx="1"/>
          </p:nvPr>
        </p:nvSpPr>
        <p:spPr>
          <a:xfrm>
            <a:off x="312558" y="1032126"/>
            <a:ext cx="9737295" cy="5216273"/>
          </a:xfrm>
        </p:spPr>
        <p:txBody>
          <a:bodyPr vert="horz" lIns="91440" tIns="45720" rIns="91440" bIns="45720" rtlCol="0" anchor="t">
            <a:normAutofit/>
          </a:bodyPr>
          <a:lstStyle/>
          <a:p>
            <a:r>
              <a:rPr lang="en-GB" b="1" dirty="0"/>
              <a:t>RESTORE :</a:t>
            </a:r>
            <a:r>
              <a:rPr lang="en-GB" dirty="0"/>
              <a:t> Then put affected data back where there is no chance of malware remaining.</a:t>
            </a:r>
          </a:p>
          <a:p>
            <a:pPr>
              <a:buClr>
                <a:srgbClr val="8AD0D6"/>
              </a:buClr>
            </a:pPr>
            <a:endParaRPr lang="en-GB" dirty="0"/>
          </a:p>
          <a:p>
            <a:pPr>
              <a:buClr>
                <a:srgbClr val="8AD0D6"/>
              </a:buClr>
            </a:pPr>
            <a:endParaRPr lang="en-GB" dirty="0"/>
          </a:p>
          <a:p>
            <a:pPr>
              <a:buClr>
                <a:srgbClr val="8AD0D6"/>
              </a:buClr>
            </a:pPr>
            <a:r>
              <a:rPr lang="en-GB" b="1" dirty="0"/>
              <a:t>RECOVER :</a:t>
            </a:r>
            <a:r>
              <a:rPr lang="en-GB" dirty="0"/>
              <a:t> Then recover all affected data using backups.</a:t>
            </a:r>
            <a:endParaRPr lang="en-US" dirty="0"/>
          </a:p>
          <a:p>
            <a:pPr>
              <a:buClr>
                <a:srgbClr val="8AD0D6"/>
              </a:buClr>
            </a:pPr>
            <a:endParaRPr lang="en-GB" dirty="0"/>
          </a:p>
          <a:p>
            <a:pPr>
              <a:buClr>
                <a:srgbClr val="8AD0D6"/>
              </a:buClr>
            </a:pPr>
            <a:endParaRPr lang="en-GB" dirty="0"/>
          </a:p>
          <a:p>
            <a:pPr>
              <a:buClr>
                <a:srgbClr val="8AD0D6"/>
              </a:buClr>
            </a:pPr>
            <a:r>
              <a:rPr lang="en-GB" b="1" dirty="0"/>
              <a:t>RE-EXAMINE :</a:t>
            </a:r>
            <a:r>
              <a:rPr lang="en-GB" dirty="0"/>
              <a:t> Then analyse current security strategy, and sealing these gaps to protect system from future attacks. </a:t>
            </a:r>
          </a:p>
          <a:p>
            <a:pPr>
              <a:buClr>
                <a:srgbClr val="8AD0D6"/>
              </a:buClr>
            </a:pPr>
            <a:endParaRPr lang="en-GB" dirty="0"/>
          </a:p>
        </p:txBody>
      </p:sp>
    </p:spTree>
    <p:extLst>
      <p:ext uri="{BB962C8B-B14F-4D97-AF65-F5344CB8AC3E}">
        <p14:creationId xmlns:p14="http://schemas.microsoft.com/office/powerpoint/2010/main" val="56995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0FBE-E799-18AE-069C-38194A76EFF4}"/>
              </a:ext>
            </a:extLst>
          </p:cNvPr>
          <p:cNvSpPr>
            <a:spLocks noGrp="1"/>
          </p:cNvSpPr>
          <p:nvPr>
            <p:ph type="title"/>
          </p:nvPr>
        </p:nvSpPr>
        <p:spPr>
          <a:xfrm>
            <a:off x="646111" y="193926"/>
            <a:ext cx="9404723" cy="624153"/>
          </a:xfrm>
        </p:spPr>
        <p:txBody>
          <a:bodyPr/>
          <a:lstStyle/>
          <a:p>
            <a:r>
              <a:rPr lang="en-GB" sz="2800" b="1" dirty="0"/>
              <a:t>Some real and famous cases of malware attacks :</a:t>
            </a:r>
          </a:p>
        </p:txBody>
      </p:sp>
      <p:graphicFrame>
        <p:nvGraphicFramePr>
          <p:cNvPr id="4" name="Content Placeholder 3">
            <a:extLst>
              <a:ext uri="{FF2B5EF4-FFF2-40B4-BE49-F238E27FC236}">
                <a16:creationId xmlns:a16="http://schemas.microsoft.com/office/drawing/2014/main" id="{079FB6AC-8CAB-A387-311C-D9C6548E353D}"/>
              </a:ext>
            </a:extLst>
          </p:cNvPr>
          <p:cNvGraphicFramePr>
            <a:graphicFrameLocks noGrp="1"/>
          </p:cNvGraphicFramePr>
          <p:nvPr>
            <p:ph idx="1"/>
            <p:extLst>
              <p:ext uri="{D42A27DB-BD31-4B8C-83A1-F6EECF244321}">
                <p14:modId xmlns:p14="http://schemas.microsoft.com/office/powerpoint/2010/main" val="2187692277"/>
              </p:ext>
            </p:extLst>
          </p:nvPr>
        </p:nvGraphicFramePr>
        <p:xfrm>
          <a:off x="1107056" y="992037"/>
          <a:ext cx="8947149" cy="5602136"/>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2732671542"/>
                    </a:ext>
                  </a:extLst>
                </a:gridCol>
                <a:gridCol w="2982383">
                  <a:extLst>
                    <a:ext uri="{9D8B030D-6E8A-4147-A177-3AD203B41FA5}">
                      <a16:colId xmlns:a16="http://schemas.microsoft.com/office/drawing/2014/main" val="507221862"/>
                    </a:ext>
                  </a:extLst>
                </a:gridCol>
                <a:gridCol w="2982383">
                  <a:extLst>
                    <a:ext uri="{9D8B030D-6E8A-4147-A177-3AD203B41FA5}">
                      <a16:colId xmlns:a16="http://schemas.microsoft.com/office/drawing/2014/main" val="168948191"/>
                    </a:ext>
                  </a:extLst>
                </a:gridCol>
              </a:tblGrid>
              <a:tr h="700267">
                <a:tc>
                  <a:txBody>
                    <a:bodyPr/>
                    <a:lstStyle/>
                    <a:p>
                      <a:r>
                        <a:rPr lang="en-GB" dirty="0"/>
                        <a:t>      MALWARE ATTACK</a:t>
                      </a:r>
                    </a:p>
                  </a:txBody>
                  <a:tcPr/>
                </a:tc>
                <a:tc>
                  <a:txBody>
                    <a:bodyPr/>
                    <a:lstStyle/>
                    <a:p>
                      <a:r>
                        <a:rPr lang="en-GB" dirty="0"/>
                        <a:t>                 TYPE</a:t>
                      </a:r>
                    </a:p>
                  </a:txBody>
                  <a:tcPr/>
                </a:tc>
                <a:tc>
                  <a:txBody>
                    <a:bodyPr/>
                    <a:lstStyle/>
                    <a:p>
                      <a:r>
                        <a:rPr lang="en-GB" dirty="0"/>
                        <a:t>               YEAR</a:t>
                      </a:r>
                    </a:p>
                  </a:txBody>
                  <a:tcPr/>
                </a:tc>
                <a:extLst>
                  <a:ext uri="{0D108BD9-81ED-4DB2-BD59-A6C34878D82A}">
                    <a16:rowId xmlns:a16="http://schemas.microsoft.com/office/drawing/2014/main" val="1299141120"/>
                  </a:ext>
                </a:extLst>
              </a:tr>
              <a:tr h="700267">
                <a:tc>
                  <a:txBody>
                    <a:bodyPr/>
                    <a:lstStyle/>
                    <a:p>
                      <a:r>
                        <a:rPr lang="en-GB" dirty="0"/>
                        <a:t>            Melissa</a:t>
                      </a:r>
                    </a:p>
                  </a:txBody>
                  <a:tcPr/>
                </a:tc>
                <a:tc>
                  <a:txBody>
                    <a:bodyPr/>
                    <a:lstStyle/>
                    <a:p>
                      <a:r>
                        <a:rPr lang="en-GB" dirty="0"/>
                        <a:t>             Virus </a:t>
                      </a:r>
                    </a:p>
                  </a:txBody>
                  <a:tcPr/>
                </a:tc>
                <a:tc>
                  <a:txBody>
                    <a:bodyPr/>
                    <a:lstStyle/>
                    <a:p>
                      <a:pPr lvl="0">
                        <a:buNone/>
                      </a:pPr>
                      <a:r>
                        <a:rPr lang="en-GB" dirty="0"/>
                        <a:t>              1999</a:t>
                      </a:r>
                    </a:p>
                  </a:txBody>
                  <a:tcPr/>
                </a:tc>
                <a:extLst>
                  <a:ext uri="{0D108BD9-81ED-4DB2-BD59-A6C34878D82A}">
                    <a16:rowId xmlns:a16="http://schemas.microsoft.com/office/drawing/2014/main" val="3832952215"/>
                  </a:ext>
                </a:extLst>
              </a:tr>
              <a:tr h="700267">
                <a:tc>
                  <a:txBody>
                    <a:bodyPr/>
                    <a:lstStyle/>
                    <a:p>
                      <a:r>
                        <a:rPr lang="en-GB" dirty="0"/>
                        <a:t>             Zeus </a:t>
                      </a:r>
                    </a:p>
                  </a:txBody>
                  <a:tcPr/>
                </a:tc>
                <a:tc>
                  <a:txBody>
                    <a:bodyPr/>
                    <a:lstStyle/>
                    <a:p>
                      <a:r>
                        <a:rPr lang="en-GB" dirty="0"/>
                        <a:t>            Trojan </a:t>
                      </a:r>
                    </a:p>
                  </a:txBody>
                  <a:tcPr/>
                </a:tc>
                <a:tc>
                  <a:txBody>
                    <a:bodyPr/>
                    <a:lstStyle/>
                    <a:p>
                      <a:r>
                        <a:rPr lang="en-GB" dirty="0"/>
                        <a:t>              2007</a:t>
                      </a:r>
                    </a:p>
                  </a:txBody>
                  <a:tcPr/>
                </a:tc>
                <a:extLst>
                  <a:ext uri="{0D108BD9-81ED-4DB2-BD59-A6C34878D82A}">
                    <a16:rowId xmlns:a16="http://schemas.microsoft.com/office/drawing/2014/main" val="1573985129"/>
                  </a:ext>
                </a:extLst>
              </a:tr>
              <a:tr h="700267">
                <a:tc>
                  <a:txBody>
                    <a:bodyPr/>
                    <a:lstStyle/>
                    <a:p>
                      <a:r>
                        <a:rPr lang="en-GB" dirty="0"/>
                        <a:t>           Stuxnet </a:t>
                      </a:r>
                    </a:p>
                  </a:txBody>
                  <a:tcPr/>
                </a:tc>
                <a:tc>
                  <a:txBody>
                    <a:bodyPr/>
                    <a:lstStyle/>
                    <a:p>
                      <a:r>
                        <a:rPr lang="en-GB" dirty="0"/>
                        <a:t>            Worm </a:t>
                      </a:r>
                    </a:p>
                  </a:txBody>
                  <a:tcPr/>
                </a:tc>
                <a:tc>
                  <a:txBody>
                    <a:bodyPr/>
                    <a:lstStyle/>
                    <a:p>
                      <a:r>
                        <a:rPr lang="en-GB" dirty="0"/>
                        <a:t>              2010</a:t>
                      </a:r>
                    </a:p>
                  </a:txBody>
                  <a:tcPr/>
                </a:tc>
                <a:extLst>
                  <a:ext uri="{0D108BD9-81ED-4DB2-BD59-A6C34878D82A}">
                    <a16:rowId xmlns:a16="http://schemas.microsoft.com/office/drawing/2014/main" val="2271731550"/>
                  </a:ext>
                </a:extLst>
              </a:tr>
              <a:tr h="700267">
                <a:tc>
                  <a:txBody>
                    <a:bodyPr/>
                    <a:lstStyle/>
                    <a:p>
                      <a:r>
                        <a:rPr lang="en-GB" dirty="0"/>
                        <a:t>       Crypto Locker </a:t>
                      </a:r>
                    </a:p>
                  </a:txBody>
                  <a:tcPr/>
                </a:tc>
                <a:tc>
                  <a:txBody>
                    <a:bodyPr/>
                    <a:lstStyle/>
                    <a:p>
                      <a:r>
                        <a:rPr lang="en-GB" dirty="0"/>
                        <a:t>       Ransomware </a:t>
                      </a:r>
                    </a:p>
                  </a:txBody>
                  <a:tcPr/>
                </a:tc>
                <a:tc>
                  <a:txBody>
                    <a:bodyPr/>
                    <a:lstStyle/>
                    <a:p>
                      <a:r>
                        <a:rPr lang="en-GB" dirty="0"/>
                        <a:t>              2013</a:t>
                      </a:r>
                    </a:p>
                  </a:txBody>
                  <a:tcPr/>
                </a:tc>
                <a:extLst>
                  <a:ext uri="{0D108BD9-81ED-4DB2-BD59-A6C34878D82A}">
                    <a16:rowId xmlns:a16="http://schemas.microsoft.com/office/drawing/2014/main" val="1804210565"/>
                  </a:ext>
                </a:extLst>
              </a:tr>
              <a:tr h="700267">
                <a:tc>
                  <a:txBody>
                    <a:bodyPr/>
                    <a:lstStyle/>
                    <a:p>
                      <a:r>
                        <a:rPr lang="en-GB" dirty="0"/>
                        <a:t>         Wanna cry</a:t>
                      </a:r>
                    </a:p>
                  </a:txBody>
                  <a:tcPr/>
                </a:tc>
                <a:tc>
                  <a:txBody>
                    <a:bodyPr/>
                    <a:lstStyle/>
                    <a:p>
                      <a:r>
                        <a:rPr lang="en-GB" dirty="0"/>
                        <a:t>      Ransomware </a:t>
                      </a:r>
                    </a:p>
                  </a:txBody>
                  <a:tcPr/>
                </a:tc>
                <a:tc>
                  <a:txBody>
                    <a:bodyPr/>
                    <a:lstStyle/>
                    <a:p>
                      <a:r>
                        <a:rPr lang="en-GB" dirty="0"/>
                        <a:t>              2017</a:t>
                      </a:r>
                    </a:p>
                  </a:txBody>
                  <a:tcPr/>
                </a:tc>
                <a:extLst>
                  <a:ext uri="{0D108BD9-81ED-4DB2-BD59-A6C34878D82A}">
                    <a16:rowId xmlns:a16="http://schemas.microsoft.com/office/drawing/2014/main" val="3415078662"/>
                  </a:ext>
                </a:extLst>
              </a:tr>
              <a:tr h="700267">
                <a:tc>
                  <a:txBody>
                    <a:bodyPr/>
                    <a:lstStyle/>
                    <a:p>
                      <a:r>
                        <a:rPr lang="en-GB" dirty="0"/>
                        <a:t>           </a:t>
                      </a:r>
                      <a:r>
                        <a:rPr lang="en-GB" dirty="0" err="1"/>
                        <a:t>Emotet</a:t>
                      </a:r>
                      <a:r>
                        <a:rPr lang="en-GB" dirty="0"/>
                        <a:t> </a:t>
                      </a:r>
                    </a:p>
                  </a:txBody>
                  <a:tcPr/>
                </a:tc>
                <a:tc>
                  <a:txBody>
                    <a:bodyPr/>
                    <a:lstStyle/>
                    <a:p>
                      <a:r>
                        <a:rPr lang="en-GB" dirty="0"/>
                        <a:t>          Trojan </a:t>
                      </a:r>
                    </a:p>
                  </a:txBody>
                  <a:tcPr/>
                </a:tc>
                <a:tc>
                  <a:txBody>
                    <a:bodyPr/>
                    <a:lstStyle/>
                    <a:p>
                      <a:r>
                        <a:rPr lang="en-GB" dirty="0"/>
                        <a:t>              2018</a:t>
                      </a:r>
                    </a:p>
                  </a:txBody>
                  <a:tcPr/>
                </a:tc>
                <a:extLst>
                  <a:ext uri="{0D108BD9-81ED-4DB2-BD59-A6C34878D82A}">
                    <a16:rowId xmlns:a16="http://schemas.microsoft.com/office/drawing/2014/main" val="2323766001"/>
                  </a:ext>
                </a:extLst>
              </a:tr>
              <a:tr h="700267">
                <a:tc>
                  <a:txBody>
                    <a:bodyPr/>
                    <a:lstStyle/>
                    <a:p>
                      <a:r>
                        <a:rPr lang="en-GB" dirty="0"/>
                        <a:t>        Covid Lock </a:t>
                      </a:r>
                    </a:p>
                  </a:txBody>
                  <a:tcPr/>
                </a:tc>
                <a:tc>
                  <a:txBody>
                    <a:bodyPr/>
                    <a:lstStyle/>
                    <a:p>
                      <a:r>
                        <a:rPr lang="en-GB" dirty="0"/>
                        <a:t>       Ransomware </a:t>
                      </a:r>
                    </a:p>
                  </a:txBody>
                  <a:tcPr/>
                </a:tc>
                <a:tc>
                  <a:txBody>
                    <a:bodyPr/>
                    <a:lstStyle/>
                    <a:p>
                      <a:r>
                        <a:rPr lang="en-GB" dirty="0"/>
                        <a:t>              2020</a:t>
                      </a:r>
                    </a:p>
                  </a:txBody>
                  <a:tcPr/>
                </a:tc>
                <a:extLst>
                  <a:ext uri="{0D108BD9-81ED-4DB2-BD59-A6C34878D82A}">
                    <a16:rowId xmlns:a16="http://schemas.microsoft.com/office/drawing/2014/main" val="424471789"/>
                  </a:ext>
                </a:extLst>
              </a:tr>
            </a:tbl>
          </a:graphicData>
        </a:graphic>
      </p:graphicFrame>
    </p:spTree>
    <p:extLst>
      <p:ext uri="{BB962C8B-B14F-4D97-AF65-F5344CB8AC3E}">
        <p14:creationId xmlns:p14="http://schemas.microsoft.com/office/powerpoint/2010/main" val="2041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F4E1-9931-BC3B-3135-D9C21149BE77}"/>
              </a:ext>
            </a:extLst>
          </p:cNvPr>
          <p:cNvSpPr>
            <a:spLocks noGrp="1"/>
          </p:cNvSpPr>
          <p:nvPr>
            <p:ph type="title"/>
          </p:nvPr>
        </p:nvSpPr>
        <p:spPr>
          <a:xfrm>
            <a:off x="646111" y="208303"/>
            <a:ext cx="9404723" cy="767927"/>
          </a:xfrm>
        </p:spPr>
        <p:txBody>
          <a:bodyPr/>
          <a:lstStyle/>
          <a:p>
            <a:r>
              <a:rPr lang="en-GB" b="1" dirty="0"/>
              <a:t>STUXNET WORM :</a:t>
            </a:r>
          </a:p>
        </p:txBody>
      </p:sp>
      <p:sp>
        <p:nvSpPr>
          <p:cNvPr id="3" name="Content Placeholder 2">
            <a:extLst>
              <a:ext uri="{FF2B5EF4-FFF2-40B4-BE49-F238E27FC236}">
                <a16:creationId xmlns:a16="http://schemas.microsoft.com/office/drawing/2014/main" id="{C2390465-1E9A-D4EE-88BD-B5F3647D1CB5}"/>
              </a:ext>
            </a:extLst>
          </p:cNvPr>
          <p:cNvSpPr>
            <a:spLocks noGrp="1"/>
          </p:cNvSpPr>
          <p:nvPr>
            <p:ph idx="1"/>
          </p:nvPr>
        </p:nvSpPr>
        <p:spPr>
          <a:xfrm>
            <a:off x="326935" y="1118389"/>
            <a:ext cx="9981710" cy="5575707"/>
          </a:xfrm>
        </p:spPr>
        <p:txBody>
          <a:bodyPr vert="horz" lIns="91440" tIns="45720" rIns="91440" bIns="45720" rtlCol="0" anchor="t">
            <a:normAutofit lnSpcReduction="10000"/>
          </a:bodyPr>
          <a:lstStyle/>
          <a:p>
            <a:r>
              <a:rPr lang="en-GB" dirty="0"/>
              <a:t>Stuxnet a computer worm, originally aimed at Iran's nuclear facilities.</a:t>
            </a:r>
          </a:p>
          <a:p>
            <a:pPr>
              <a:buClr>
                <a:srgbClr val="8AD0D6"/>
              </a:buClr>
            </a:pPr>
            <a:endParaRPr lang="en-GB" dirty="0"/>
          </a:p>
          <a:p>
            <a:pPr>
              <a:buClr>
                <a:srgbClr val="8AD0D6"/>
              </a:buClr>
            </a:pPr>
            <a:r>
              <a:rPr lang="en-GB" dirty="0"/>
              <a:t>It is designed by intelligence of USA and Israeli, to target programmable logic controllers. Basically Stuxnet was designed to hit centrifuges which Iran was using to enrich uranium as part of its nuclear program.</a:t>
            </a:r>
          </a:p>
          <a:p>
            <a:pPr>
              <a:buClr>
                <a:srgbClr val="8AD0D6"/>
              </a:buClr>
            </a:pPr>
            <a:endParaRPr lang="en-GB" dirty="0"/>
          </a:p>
          <a:p>
            <a:pPr>
              <a:buClr>
                <a:srgbClr val="8AD0D6"/>
              </a:buClr>
            </a:pPr>
            <a:r>
              <a:rPr lang="en-GB" dirty="0"/>
              <a:t>Stuxnet is a first known digital cyberweapon.</a:t>
            </a:r>
          </a:p>
          <a:p>
            <a:pPr>
              <a:buClr>
                <a:srgbClr val="8AD0D6"/>
              </a:buClr>
            </a:pPr>
            <a:endParaRPr lang="en-GB" dirty="0"/>
          </a:p>
          <a:p>
            <a:pPr>
              <a:buClr>
                <a:srgbClr val="8AD0D6"/>
              </a:buClr>
            </a:pPr>
            <a:r>
              <a:rPr lang="en-GB" dirty="0"/>
              <a:t>It was 500 kilobyte computer worm, that infiltrated various computer system.</a:t>
            </a:r>
          </a:p>
          <a:p>
            <a:pPr>
              <a:buClr>
                <a:srgbClr val="8AD0D6"/>
              </a:buClr>
            </a:pPr>
            <a:endParaRPr lang="en-GB" dirty="0"/>
          </a:p>
          <a:p>
            <a:pPr>
              <a:buClr>
                <a:srgbClr val="8AD0D6"/>
              </a:buClr>
            </a:pPr>
            <a:r>
              <a:rPr lang="en-GB" dirty="0"/>
              <a:t>Stuxnet operated and attacked in three steps :</a:t>
            </a:r>
          </a:p>
          <a:p>
            <a:pPr>
              <a:buClr>
                <a:srgbClr val="8AD0D6"/>
              </a:buClr>
              <a:buFont typeface="Arial" charset="2"/>
              <a:buChar char="•"/>
            </a:pPr>
            <a:r>
              <a:rPr lang="en-GB" dirty="0"/>
              <a:t>Firstly target windows.</a:t>
            </a:r>
          </a:p>
          <a:p>
            <a:pPr>
              <a:buClr>
                <a:srgbClr val="8AD0D6"/>
              </a:buClr>
              <a:buFont typeface="Arial" charset="2"/>
              <a:buChar char="•"/>
            </a:pPr>
            <a:r>
              <a:rPr lang="en-GB" dirty="0"/>
              <a:t>Then sought out Siemens Step7 software.</a:t>
            </a:r>
          </a:p>
          <a:p>
            <a:pPr>
              <a:buClr>
                <a:srgbClr val="8AD0D6"/>
              </a:buClr>
              <a:buFont typeface="Arial" charset="2"/>
              <a:buChar char="•"/>
            </a:pPr>
            <a:r>
              <a:rPr lang="en-GB" dirty="0"/>
              <a:t>And lastly compromised PLCs of system.</a:t>
            </a:r>
          </a:p>
          <a:p>
            <a:pPr>
              <a:buClr>
                <a:srgbClr val="8AD0D6"/>
              </a:buClr>
              <a:buFont typeface="Arial" charset="2"/>
              <a:buChar char="•"/>
            </a:pPr>
            <a:endParaRPr lang="en-GB" dirty="0"/>
          </a:p>
          <a:p>
            <a:pPr marL="0" indent="0">
              <a:buClr>
                <a:srgbClr val="8AD0D6"/>
              </a:buClr>
              <a:buNone/>
            </a:pPr>
            <a:endParaRPr lang="en-GB" dirty="0"/>
          </a:p>
          <a:p>
            <a:pPr>
              <a:buClr>
                <a:srgbClr val="8AD0D6"/>
              </a:buClr>
            </a:pPr>
            <a:endParaRPr lang="en-GB" dirty="0"/>
          </a:p>
          <a:p>
            <a:pPr>
              <a:buClr>
                <a:srgbClr val="8AD0D6"/>
              </a:buClr>
            </a:pPr>
            <a:endParaRPr lang="en-GB" dirty="0"/>
          </a:p>
          <a:p>
            <a:pPr>
              <a:buClr>
                <a:srgbClr val="8AD0D6"/>
              </a:buClr>
            </a:pPr>
            <a:endParaRPr lang="en-GB" dirty="0"/>
          </a:p>
          <a:p>
            <a:pPr>
              <a:buClr>
                <a:srgbClr val="8AD0D6"/>
              </a:buClr>
            </a:pPr>
            <a:endParaRPr lang="en-GB" dirty="0"/>
          </a:p>
          <a:p>
            <a:pPr>
              <a:buClr>
                <a:srgbClr val="8AD0D6"/>
              </a:buClr>
            </a:pPr>
            <a:endParaRPr lang="en-GB" dirty="0"/>
          </a:p>
          <a:p>
            <a:pPr>
              <a:buClr>
                <a:srgbClr val="8AD0D6"/>
              </a:buClr>
            </a:pPr>
            <a:endParaRPr lang="en-GB" dirty="0"/>
          </a:p>
        </p:txBody>
      </p:sp>
    </p:spTree>
    <p:extLst>
      <p:ext uri="{BB962C8B-B14F-4D97-AF65-F5344CB8AC3E}">
        <p14:creationId xmlns:p14="http://schemas.microsoft.com/office/powerpoint/2010/main" val="2161230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MALWARE  ATTACKS - STUXNET </vt:lpstr>
      <vt:lpstr>OVERVIEW :</vt:lpstr>
      <vt:lpstr>MALWARE TYPES :</vt:lpstr>
      <vt:lpstr>PowerPoint Presentation</vt:lpstr>
      <vt:lpstr>PowerPoint Presentation</vt:lpstr>
      <vt:lpstr>STEPS TO DETECT MALWARE :</vt:lpstr>
      <vt:lpstr>PowerPoint Presentation</vt:lpstr>
      <vt:lpstr>Some real and famous cases of malware attacks :</vt:lpstr>
      <vt:lpstr>STUXNET WORM :</vt:lpstr>
      <vt:lpstr>Real life example of OTP spam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ankitame0012@gmail.com</cp:lastModifiedBy>
  <cp:revision>665</cp:revision>
  <dcterms:created xsi:type="dcterms:W3CDTF">2013-07-15T20:26:40Z</dcterms:created>
  <dcterms:modified xsi:type="dcterms:W3CDTF">2023-09-14T17:08:47Z</dcterms:modified>
</cp:coreProperties>
</file>