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DB066-D8C8-4D62-A760-B3F3B52A7A2C}" v="474" dt="2023-09-24T17:16:53.169"/>
    <p1510:client id="{1E1D05A1-9643-4647-99C3-690F3B354F29}" v="593" dt="2023-09-23T14:40:02.482"/>
    <p1510:client id="{237B50EC-593E-4D21-8855-BBCFC5581A80}" v="20" dt="2023-09-24T13:53:42.111"/>
    <p1510:client id="{615DAC09-890B-4670-BFD2-61E960D5EB86}" v="175" dt="2023-09-24T16:47:28.956"/>
    <p1510:client id="{7437588D-1754-45FC-8E7A-4C0F807E8D6D}" v="3" dt="2023-09-24T17:57:46.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kita430/Smart-India-Hackathon/blob/main/Automated%20public%20lighting.jpg" TargetMode="External"/><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ankita430/Smart-India-Hackathon/blob/main/Automated%20Public%20Lighting.pdf" TargetMode="External"/><Relationship Id="rId5" Type="http://schemas.openxmlformats.org/officeDocument/2006/relationships/hyperlink" Target="https://github.com/ankita430/Smart-India-Hackathon/blob/main/code%20repo" TargetMode="External"/><Relationship Id="rId4" Type="http://schemas.openxmlformats.org/officeDocument/2006/relationships/hyperlink" Target="https://github.com/ankita430/Smart-India-Hackathon/blob/main/Automated%20Public%20Lighting%20Architecture.jp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916592"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researchgate.net/publication/225007897_Wireless_Streetlight_Control_System" TargetMode="External"/><Relationship Id="rId4" Type="http://schemas.openxmlformats.org/officeDocument/2006/relationships/hyperlink" Target="https://www.researchgate.net/publication/348264646_AUTOMATED_STREET_LIGHTING_SYSTEM_FOR_ENERGY_CONSERVA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indent="0">
              <a:spcBef>
                <a:spcPts val="0"/>
              </a:spcBef>
            </a:pPr>
            <a:r>
              <a:rPr lang="en-US" dirty="0">
                <a:latin typeface="Franklin Gothic"/>
                <a:ea typeface="Franklin Gothic"/>
                <a:cs typeface="Franklin Gothic"/>
                <a:sym typeface="Franklin Gothic"/>
              </a:rPr>
              <a:t>Ministry/Organization Name/Student Innovation: Ministry</a:t>
            </a:r>
            <a:r>
              <a:rPr lang="en-US" dirty="0">
                <a:solidFill>
                  <a:srgbClr val="7CA655"/>
                </a:solidFill>
                <a:latin typeface="Franklin Gothic"/>
                <a:ea typeface="Franklin Gothic"/>
                <a:cs typeface="Franklin Gothic"/>
                <a:sym typeface="Franklin Gothic"/>
              </a:rPr>
              <a:t> of Power</a:t>
            </a:r>
            <a:endParaRPr lang="en-US" sz="2400" dirty="0">
              <a:latin typeface="Franklin Gothic"/>
            </a:endParaRPr>
          </a:p>
          <a:p>
            <a:pPr marL="0" indent="0"/>
            <a:r>
              <a:rPr lang="en-US" dirty="0">
                <a:latin typeface="Franklin Gothic"/>
                <a:ea typeface="Franklin Gothic"/>
                <a:cs typeface="Franklin Gothic"/>
                <a:sym typeface="Franklin Gothic"/>
              </a:rPr>
              <a:t>PS Code: SIH1300</a:t>
            </a:r>
            <a:endParaRPr lang="en-US" dirty="0">
              <a:solidFill>
                <a:srgbClr val="212529"/>
              </a:solidFill>
            </a:endParaRPr>
          </a:p>
          <a:p>
            <a:pPr marL="0" indent="0"/>
            <a:r>
              <a:rPr lang="en-US" dirty="0">
                <a:latin typeface="Franklin Gothic"/>
                <a:ea typeface="Franklin Gothic"/>
                <a:cs typeface="Franklin Gothic"/>
                <a:sym typeface="Franklin Gothic"/>
              </a:rPr>
              <a:t>Problem Statement Title: Automated Public Lighting </a:t>
            </a:r>
            <a:endParaRPr lang="en-US">
              <a:solidFill>
                <a:schemeClr val="tx1"/>
              </a:solidFill>
            </a:endParaRPr>
          </a:p>
          <a:p>
            <a:pPr marL="0" indent="0"/>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Team Name: </a:t>
            </a:r>
            <a:r>
              <a:rPr lang="en-US" dirty="0" err="1">
                <a:latin typeface="Franklin Gothic"/>
                <a:ea typeface="Franklin Gothic"/>
                <a:cs typeface="Franklin Gothic"/>
                <a:sym typeface="Franklin Gothic"/>
              </a:rPr>
              <a:t>RoboEmbedders</a:t>
            </a:r>
            <a:endParaRPr/>
          </a:p>
          <a:p>
            <a:pPr marL="0" indent="0"/>
            <a:r>
              <a:rPr lang="en-US" dirty="0">
                <a:latin typeface="Franklin Gothic"/>
                <a:ea typeface="Franklin Gothic"/>
                <a:cs typeface="Franklin Gothic"/>
                <a:sym typeface="Franklin Gothic"/>
              </a:rPr>
              <a:t>Team Leader Name: Ankita Gupta</a:t>
            </a:r>
            <a:endParaRPr lang="en-US" sz="1000" dirty="0">
              <a:solidFill>
                <a:srgbClr val="212529"/>
              </a:solidFill>
              <a:ea typeface="Franklin Gothic"/>
              <a:cs typeface="Franklin Gothic"/>
            </a:endParaRPr>
          </a:p>
          <a:p>
            <a:pPr marL="0" indent="0"/>
            <a:endParaRPr lang="en-US" dirty="0">
              <a:solidFill>
                <a:srgbClr val="7CA655"/>
              </a:solidFill>
              <a:latin typeface="Franklin Gothic"/>
              <a:ea typeface="Franklin Gothic"/>
              <a:cs typeface="Franklin Gothic"/>
            </a:endParaRPr>
          </a:p>
          <a:p>
            <a:pPr marL="0" indent="0"/>
            <a:r>
              <a:rPr lang="en-US" dirty="0">
                <a:latin typeface="Franklin Gothic"/>
                <a:ea typeface="Franklin Gothic"/>
                <a:cs typeface="Franklin Gothic"/>
                <a:sym typeface="Franklin Gothic"/>
              </a:rPr>
              <a:t>Institute Code (AISHE): C-19344</a:t>
            </a:r>
            <a:r>
              <a:rPr lang="en-US" dirty="0">
                <a:solidFill>
                  <a:srgbClr val="7CA655"/>
                </a:solidFill>
                <a:latin typeface="Franklin Gothic"/>
                <a:ea typeface="Franklin Gothic"/>
                <a:cs typeface="Franklin Gothic"/>
                <a:sym typeface="Franklin Gothic"/>
              </a:rPr>
              <a:t> </a:t>
            </a:r>
            <a:endParaRPr lang="en-US" sz="1000">
              <a:solidFill>
                <a:srgbClr val="212529"/>
              </a:solidFill>
            </a:endParaRPr>
          </a:p>
          <a:p>
            <a:pPr marL="0" indent="0"/>
            <a:r>
              <a:rPr lang="en-US" dirty="0">
                <a:latin typeface="Franklin Gothic"/>
                <a:ea typeface="Franklin Gothic"/>
                <a:cs typeface="Franklin Gothic"/>
                <a:sym typeface="Franklin Gothic"/>
              </a:rPr>
              <a:t>Institute Name: Symbiosis Institute Of Technology, Pune</a:t>
            </a:r>
            <a:endParaRPr lang="en-US" sz="1000" dirty="0">
              <a:solidFill>
                <a:srgbClr val="212529"/>
              </a:solidFill>
            </a:endParaRPr>
          </a:p>
          <a:p>
            <a:pPr marL="0" indent="0"/>
            <a:endParaRPr lang="en-US" dirty="0">
              <a:latin typeface="Franklin Gothic"/>
              <a:ea typeface="Franklin Gothic"/>
              <a:cs typeface="Franklin Gothic"/>
              <a:sym typeface="Franklin Gothic"/>
            </a:endParaRPr>
          </a:p>
          <a:p>
            <a:pPr marL="0" indent="0"/>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Theme Name: Smart Automation</a:t>
            </a: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8250" y="145818"/>
            <a:ext cx="6440204" cy="538977"/>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123287" y="1484231"/>
            <a:ext cx="5808393" cy="529283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solidFill>
                <a:schemeClr val="lt2"/>
              </a:solidFill>
            </a:endParaRPr>
          </a:p>
          <a:p>
            <a:pPr marL="0" indent="0"/>
            <a:endParaRPr lang="en-US" sz="1050" dirty="0"/>
          </a:p>
          <a:p>
            <a:pPr marL="171450" indent="-171450">
              <a:buFont typeface="Wingdings"/>
              <a:buChar char="q"/>
            </a:pPr>
            <a:r>
              <a:rPr lang="en-US" sz="1100" dirty="0">
                <a:solidFill>
                  <a:schemeClr val="tx1"/>
                </a:solidFill>
              </a:rPr>
              <a:t>Automated public lighting systems play an important role in energy consumption reduction. The advancement in wireless networks, control systems, sensors, embedded systems, and IoT made it possible to design automated public lighting systems with smart technologies, where crucial issues like energy savings and cost reduction can be efficiently dealt with. The proposed system is focused on automated public lighting infrastructure. </a:t>
            </a:r>
            <a:r>
              <a:rPr lang="en-US" sz="1100" dirty="0">
                <a:solidFill>
                  <a:schemeClr val="tx1"/>
                </a:solidFill>
                <a:latin typeface="Arial"/>
                <a:cs typeface="Arial"/>
              </a:rPr>
              <a:t>Here, the main idea is to maintain the lamps’ brightness at their minimum allowable level in a certain segment of the street that is compatible with national/regional standards and/or safety limits for both vehicular and pedestrian traffic. </a:t>
            </a:r>
          </a:p>
          <a:p>
            <a:pPr marL="171450" indent="-171450">
              <a:buFont typeface="Wingdings"/>
              <a:buChar char="q"/>
            </a:pPr>
            <a:r>
              <a:rPr lang="en-US" sz="1100" dirty="0">
                <a:solidFill>
                  <a:schemeClr val="tx1"/>
                </a:solidFill>
                <a:latin typeface="Arial"/>
                <a:cs typeface="Arial"/>
              </a:rPr>
              <a:t>The smart infrastructure highlights the presence of the so-called wireless </a:t>
            </a:r>
            <a:r>
              <a:rPr lang="en-US" sz="1100" i="1" dirty="0">
                <a:solidFill>
                  <a:schemeClr val="tx1"/>
                </a:solidFill>
                <a:latin typeface="Arial"/>
                <a:cs typeface="Arial"/>
              </a:rPr>
              <a:t>smart pole</a:t>
            </a:r>
            <a:r>
              <a:rPr lang="en-US" sz="1100" dirty="0">
                <a:solidFill>
                  <a:schemeClr val="tx1"/>
                </a:solidFill>
                <a:latin typeface="Arial"/>
                <a:cs typeface="Arial"/>
              </a:rPr>
              <a:t>. A smart pole is a street light lamp mainly composed by a local control device, a LDR sensors, LiDAR sensors, weather sensors, communication devices and highly efficient LED lamps. The smart poles can exchange data (control commands and information requests) among them and, through a gateway, with a remote management web application. The overall cost of the investment in this type of smart lighting technology is low. The system is also capable of achieving good traffic monitoring performance.</a:t>
            </a:r>
            <a:endParaRPr lang="en-US" sz="1050" dirty="0">
              <a:solidFill>
                <a:schemeClr val="tx1"/>
              </a:solidFill>
              <a:cs typeface="Arial"/>
            </a:endParaRPr>
          </a:p>
          <a:p>
            <a:pPr marL="171450" indent="-171450">
              <a:buFont typeface="Wingdings"/>
              <a:buChar char="q"/>
            </a:pPr>
            <a:r>
              <a:rPr lang="en-US" sz="1050" b="1" dirty="0">
                <a:solidFill>
                  <a:schemeClr val="tx1"/>
                </a:solidFill>
              </a:rPr>
              <a:t>Use Case Diagram</a:t>
            </a:r>
            <a:r>
              <a:rPr lang="en-US" sz="1050" dirty="0">
                <a:solidFill>
                  <a:schemeClr val="tx1"/>
                </a:solidFill>
              </a:rPr>
              <a:t> - </a:t>
            </a:r>
            <a:r>
              <a:rPr lang="en-US" sz="1050" dirty="0">
                <a:solidFill>
                  <a:schemeClr val="tx1"/>
                </a:solidFill>
                <a:hlinkClick r:id="rId3">
                  <a:extLst>
                    <a:ext uri="{A12FA001-AC4F-418D-AE19-62706E023703}">
                      <ahyp:hlinkClr xmlns:ahyp="http://schemas.microsoft.com/office/drawing/2018/hyperlinkcolor" val="tx"/>
                    </a:ext>
                  </a:extLst>
                </a:hlinkClick>
              </a:rPr>
              <a:t>https://github.com/ankita430/Smart-India-Hackathon/blob/main/Automated%20public%20lighting.jpg</a:t>
            </a:r>
          </a:p>
          <a:p>
            <a:pPr marL="171450" indent="-171450">
              <a:buFont typeface="Wingdings"/>
              <a:buChar char="q"/>
            </a:pPr>
            <a:r>
              <a:rPr lang="en-US" sz="1050" b="1" dirty="0">
                <a:solidFill>
                  <a:schemeClr val="tx1"/>
                </a:solidFill>
              </a:rPr>
              <a:t>System Architecture flow chart </a:t>
            </a:r>
            <a:r>
              <a:rPr lang="en-US" sz="1050" dirty="0">
                <a:solidFill>
                  <a:schemeClr val="tx1"/>
                </a:solidFill>
              </a:rPr>
              <a:t>-  </a:t>
            </a:r>
            <a:r>
              <a:rPr lang="en-US" sz="1050" dirty="0">
                <a:solidFill>
                  <a:schemeClr val="tx1"/>
                </a:solidFill>
                <a:hlinkClick r:id="rId4">
                  <a:extLst>
                    <a:ext uri="{A12FA001-AC4F-418D-AE19-62706E023703}">
                      <ahyp:hlinkClr xmlns:ahyp="http://schemas.microsoft.com/office/drawing/2018/hyperlinkcolor" val="tx"/>
                    </a:ext>
                  </a:extLst>
                </a:hlinkClick>
              </a:rPr>
              <a:t>https://github.com/ankita430/Smart-India-Hackathon/blob/main/Automated%20Public%20Lighting%20Architecture.jpg</a:t>
            </a:r>
          </a:p>
          <a:p>
            <a:pPr marL="171450" indent="-171450">
              <a:buFont typeface="Wingdings"/>
              <a:buChar char="q"/>
            </a:pPr>
            <a:r>
              <a:rPr lang="en-US" sz="1050" b="1" dirty="0">
                <a:solidFill>
                  <a:schemeClr val="tx1"/>
                </a:solidFill>
                <a:cs typeface="Arial"/>
              </a:rPr>
              <a:t>Simulation code</a:t>
            </a:r>
            <a:r>
              <a:rPr lang="en-US" sz="1050" dirty="0">
                <a:solidFill>
                  <a:schemeClr val="tx1"/>
                </a:solidFill>
                <a:cs typeface="Arial"/>
              </a:rPr>
              <a:t> - </a:t>
            </a:r>
            <a:r>
              <a:rPr lang="en-US" sz="1050" dirty="0">
                <a:solidFill>
                  <a:schemeClr val="tx1"/>
                </a:solidFill>
                <a:cs typeface="Arial"/>
                <a:hlinkClick r:id="rId5">
                  <a:extLst>
                    <a:ext uri="{A12FA001-AC4F-418D-AE19-62706E023703}">
                      <ahyp:hlinkClr xmlns:ahyp="http://schemas.microsoft.com/office/drawing/2018/hyperlinkcolor" val="tx"/>
                    </a:ext>
                  </a:extLst>
                </a:hlinkClick>
              </a:rPr>
              <a:t>https://github.com/ankita430/Smart-India-Hackathon/blob/main/code%20repo</a:t>
            </a:r>
            <a:r>
              <a:rPr lang="en-US" sz="1050" dirty="0">
                <a:solidFill>
                  <a:schemeClr val="tx1"/>
                </a:solidFill>
                <a:cs typeface="Arial"/>
              </a:rPr>
              <a:t>  </a:t>
            </a:r>
          </a:p>
          <a:p>
            <a:pPr marL="171450" indent="-171450">
              <a:buFont typeface="Wingdings"/>
              <a:buChar char="q"/>
            </a:pPr>
            <a:r>
              <a:rPr lang="en-US" sz="1050" b="1">
                <a:solidFill>
                  <a:schemeClr val="tx1"/>
                </a:solidFill>
                <a:cs typeface="Arial"/>
              </a:rPr>
              <a:t>Conference Paper</a:t>
            </a:r>
            <a:r>
              <a:rPr lang="en-US" sz="1050">
                <a:solidFill>
                  <a:schemeClr val="tx1"/>
                </a:solidFill>
                <a:cs typeface="Arial"/>
              </a:rPr>
              <a:t> - </a:t>
            </a:r>
            <a:r>
              <a:rPr lang="en-US" sz="1050" dirty="0">
                <a:solidFill>
                  <a:schemeClr val="tx1"/>
                </a:solidFill>
                <a:cs typeface="Arial"/>
                <a:hlinkClick r:id="rId6">
                  <a:extLst>
                    <a:ext uri="{A12FA001-AC4F-418D-AE19-62706E023703}">
                      <ahyp:hlinkClr xmlns:ahyp="http://schemas.microsoft.com/office/drawing/2018/hyperlinkcolor" val="tx"/>
                    </a:ext>
                  </a:extLst>
                </a:hlinkClick>
              </a:rPr>
              <a:t>https://github.com/ankita430/Smart-India-Hackathon/blob/main/Automated%20Public%20Lighting.pdf</a:t>
            </a:r>
          </a:p>
          <a:p>
            <a:pPr marL="171450" indent="-171450">
              <a:buFont typeface="Wingdings"/>
              <a:buChar char="q"/>
            </a:pPr>
            <a:endParaRPr lang="en-US" sz="1050" dirty="0">
              <a:solidFill>
                <a:schemeClr val="tx1"/>
              </a:solidFill>
              <a:cs typeface="Arial"/>
            </a:endParaRPr>
          </a:p>
          <a:p>
            <a:pPr marL="0" indent="0"/>
            <a:endParaRPr lang="en-US" sz="1000" dirty="0">
              <a:solidFill>
                <a:srgbClr val="222222"/>
              </a:solidFill>
              <a:latin typeface="Arial"/>
              <a:cs typeface="Arial"/>
            </a:endParaRPr>
          </a:p>
          <a:p>
            <a:pPr marL="0" indent="0"/>
            <a:endParaRPr lang="en-US" sz="1000" dirty="0">
              <a:solidFill>
                <a:srgbClr val="222222"/>
              </a:solidFill>
              <a:latin typeface="Arial"/>
              <a:cs typeface="Arial"/>
            </a:endParaRPr>
          </a:p>
        </p:txBody>
      </p:sp>
      <p:sp>
        <p:nvSpPr>
          <p:cNvPr id="222" name="Google Shape;222;p2"/>
          <p:cNvSpPr txBox="1"/>
          <p:nvPr/>
        </p:nvSpPr>
        <p:spPr>
          <a:xfrm>
            <a:off x="6199632" y="4266480"/>
            <a:ext cx="5808452" cy="238527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solidFill>
                <a:schemeClr val="dk1"/>
              </a:solidFill>
            </a:endParaRPr>
          </a:p>
          <a:p>
            <a:pPr marL="285750" indent="-285750">
              <a:spcBef>
                <a:spcPts val="1000"/>
              </a:spcBef>
              <a:buClr>
                <a:schemeClr val="dk1"/>
              </a:buClr>
              <a:buSzPts val="1600"/>
              <a:buFont typeface="Wingdings"/>
              <a:buChar char="Ø"/>
            </a:pPr>
            <a:r>
              <a:rPr lang="en-US" sz="1050" dirty="0">
                <a:solidFill>
                  <a:schemeClr val="tx1">
                    <a:lumMod val="95000"/>
                    <a:lumOff val="5000"/>
                  </a:schemeClr>
                </a:solidFill>
                <a:latin typeface="Libre Franklin"/>
              </a:rPr>
              <a:t>Wireless smart poles</a:t>
            </a:r>
          </a:p>
          <a:p>
            <a:pPr marL="285750" indent="-285750">
              <a:spcBef>
                <a:spcPts val="1000"/>
              </a:spcBef>
              <a:buClr>
                <a:schemeClr val="dk1"/>
              </a:buClr>
              <a:buSzPts val="1600"/>
              <a:buFont typeface="Wingdings"/>
              <a:buChar char="Ø"/>
            </a:pPr>
            <a:r>
              <a:rPr lang="en-GB" sz="1050" dirty="0">
                <a:solidFill>
                  <a:schemeClr val="dk1"/>
                </a:solidFill>
              </a:rPr>
              <a:t>Local communication devices based on IEEE 802.15.4 </a:t>
            </a:r>
            <a:endParaRPr sz="1050" dirty="0">
              <a:solidFill>
                <a:schemeClr val="dk1"/>
              </a:solidFill>
            </a:endParaRPr>
          </a:p>
          <a:p>
            <a:pPr marL="285750" indent="-285750">
              <a:spcBef>
                <a:spcPts val="1000"/>
              </a:spcBef>
              <a:buClr>
                <a:schemeClr val="dk1"/>
              </a:buClr>
              <a:buSzPts val="1600"/>
              <a:buFont typeface="Wingdings"/>
              <a:buChar char="Ø"/>
            </a:pPr>
            <a:r>
              <a:rPr lang="en-GB" sz="1050" dirty="0">
                <a:solidFill>
                  <a:schemeClr val="dk1"/>
                </a:solidFill>
                <a:ea typeface="Libre Franklin"/>
              </a:rPr>
              <a:t>Zigbee communication protocol</a:t>
            </a:r>
            <a:endParaRPr lang="en-GB" sz="1050" b="0" i="0" dirty="0">
              <a:solidFill>
                <a:schemeClr val="dk1"/>
              </a:solidFill>
              <a:ea typeface="Libre Franklin"/>
            </a:endParaRPr>
          </a:p>
          <a:p>
            <a:pPr marL="285750" indent="-285750">
              <a:spcBef>
                <a:spcPts val="1000"/>
              </a:spcBef>
              <a:buClr>
                <a:schemeClr val="dk1"/>
              </a:buClr>
              <a:buSzPts val="1600"/>
              <a:buFont typeface="Wingdings"/>
              <a:buChar char="Ø"/>
            </a:pPr>
            <a:r>
              <a:rPr lang="en-GB" sz="1050" dirty="0">
                <a:solidFill>
                  <a:schemeClr val="dk1"/>
                </a:solidFill>
                <a:ea typeface="Libre Franklin"/>
              </a:rPr>
              <a:t>Remote management station</a:t>
            </a:r>
          </a:p>
          <a:p>
            <a:pPr marL="285750" indent="-285750">
              <a:spcBef>
                <a:spcPts val="1000"/>
              </a:spcBef>
              <a:buClr>
                <a:schemeClr val="dk1"/>
              </a:buClr>
              <a:buSzPts val="1600"/>
              <a:buFont typeface="Wingdings"/>
              <a:buChar char="Ø"/>
            </a:pPr>
            <a:r>
              <a:rPr lang="en-GB" sz="1050" dirty="0">
                <a:solidFill>
                  <a:schemeClr val="dk1"/>
                </a:solidFill>
                <a:ea typeface="Libre Franklin"/>
              </a:rPr>
              <a:t>Remote communication based on 3G/4G/Wi-Fi communication</a:t>
            </a:r>
          </a:p>
          <a:p>
            <a:pPr marL="285750" indent="-285750">
              <a:spcBef>
                <a:spcPts val="1000"/>
              </a:spcBef>
              <a:buClr>
                <a:schemeClr val="dk1"/>
              </a:buClr>
              <a:buSzPts val="1600"/>
              <a:buFont typeface="Wingdings"/>
              <a:buChar char="Ø"/>
            </a:pPr>
            <a:r>
              <a:rPr lang="en-GB" sz="1050" dirty="0">
                <a:solidFill>
                  <a:schemeClr val="dk1"/>
                </a:solidFill>
                <a:ea typeface="Libre Franklin"/>
              </a:rPr>
              <a:t>LDR and LiDAR sensors, Raspberry Pi</a:t>
            </a:r>
          </a:p>
          <a:p>
            <a:pPr marL="285750" indent="-285750">
              <a:spcBef>
                <a:spcPts val="1000"/>
              </a:spcBef>
              <a:buClr>
                <a:schemeClr val="dk1"/>
              </a:buClr>
              <a:buSzPts val="1600"/>
              <a:buFont typeface="Wingdings"/>
              <a:buChar char="Ø"/>
            </a:pPr>
            <a:r>
              <a:rPr lang="en-GB" sz="1050" dirty="0">
                <a:solidFill>
                  <a:schemeClr val="dk1"/>
                </a:solidFill>
                <a:ea typeface="Libre Franklin"/>
              </a:rPr>
              <a:t>Lighting control system</a:t>
            </a:r>
          </a:p>
          <a:p>
            <a:pPr marL="285750" indent="-285750">
              <a:spcBef>
                <a:spcPts val="1000"/>
              </a:spcBef>
              <a:buClr>
                <a:schemeClr val="dk1"/>
              </a:buClr>
              <a:buSzPts val="1600"/>
              <a:buFont typeface="Wingdings"/>
              <a:buChar char="Ø"/>
            </a:pPr>
            <a:endParaRPr lang="en-GB" sz="1050" dirty="0">
              <a:solidFill>
                <a:schemeClr val="dk1"/>
              </a:solidFill>
              <a:ea typeface="Libre Franklin"/>
            </a:endParaRPr>
          </a:p>
          <a:p>
            <a:pPr marL="285750" indent="-285750">
              <a:spcBef>
                <a:spcPts val="1000"/>
              </a:spcBef>
              <a:buClr>
                <a:schemeClr val="dk1"/>
              </a:buClr>
              <a:buSzPts val="1600"/>
              <a:buFont typeface="Wingdings"/>
              <a:buChar char="Ø"/>
            </a:pPr>
            <a:endParaRPr lang="en-GB" sz="1050" dirty="0">
              <a:solidFill>
                <a:schemeClr val="dk1"/>
              </a:solidFill>
              <a:ea typeface="Libre Franklin"/>
            </a:endParaRPr>
          </a:p>
          <a:p>
            <a:pPr marL="285750" indent="-285750">
              <a:spcBef>
                <a:spcPts val="1000"/>
              </a:spcBef>
              <a:buClr>
                <a:schemeClr val="dk1"/>
              </a:buClr>
              <a:buSzPts val="1600"/>
              <a:buFont typeface="Wingdings"/>
              <a:buChar char="Ø"/>
            </a:pPr>
            <a:endParaRPr lang="en-GB" sz="1050" dirty="0">
              <a:solidFill>
                <a:schemeClr val="dk1"/>
              </a:solidFill>
              <a:ea typeface="Libre Franklin"/>
            </a:endParaRPr>
          </a:p>
          <a:p>
            <a:pPr>
              <a:spcBef>
                <a:spcPts val="1000"/>
              </a:spcBef>
              <a:buClr>
                <a:schemeClr val="dk1"/>
              </a:buClr>
              <a:buSzPts val="1600"/>
            </a:pPr>
            <a:endParaRPr lang="en-GB" sz="1050" dirty="0">
              <a:solidFill>
                <a:schemeClr val="dk1"/>
              </a:solidFill>
              <a:ea typeface="Libre Franklin"/>
            </a:endParaRPr>
          </a:p>
          <a:p>
            <a:pPr marL="285750" indent="-285750">
              <a:spcBef>
                <a:spcPts val="1000"/>
              </a:spcBef>
              <a:buClr>
                <a:schemeClr val="dk1"/>
              </a:buClr>
              <a:buSzPts val="1600"/>
              <a:buFont typeface="Wingdings"/>
              <a:buChar char="Ø"/>
            </a:pPr>
            <a:endParaRPr lang="en-GB" sz="1050" dirty="0">
              <a:solidFill>
                <a:schemeClr val="dk1"/>
              </a:solidFill>
              <a:ea typeface="Libre Franklin"/>
            </a:endParaRPr>
          </a:p>
          <a:p>
            <a:pPr marL="285750" indent="-285750">
              <a:spcBef>
                <a:spcPts val="1000"/>
              </a:spcBef>
              <a:buClr>
                <a:schemeClr val="dk1"/>
              </a:buClr>
              <a:buSzPts val="1600"/>
              <a:buFont typeface="Wingdings"/>
              <a:buChar char="Ø"/>
            </a:pPr>
            <a:endParaRPr lang="en-GB" sz="1050" dirty="0">
              <a:solidFill>
                <a:schemeClr val="dk1"/>
              </a:solidFill>
              <a:ea typeface="Libre Franklin"/>
            </a:endParaRPr>
          </a:p>
          <a:p>
            <a:pPr>
              <a:spcBef>
                <a:spcPts val="1000"/>
              </a:spcBef>
              <a:buClr>
                <a:schemeClr val="dk1"/>
              </a:buClr>
              <a:buSzPts val="1600"/>
            </a:pPr>
            <a:endParaRPr lang="en-GB" sz="1600">
              <a:solidFill>
                <a:schemeClr val="dk1"/>
              </a:solidFill>
              <a:latin typeface="Libre Franklin"/>
              <a:ea typeface="Libre Franklin"/>
            </a:endParaRPr>
          </a:p>
        </p:txBody>
      </p:sp>
      <p:pic>
        <p:nvPicPr>
          <p:cNvPr id="9" name="Picture 8" descr="A diagram of a remote management system&#10;&#10;Description automatically generated">
            <a:extLst>
              <a:ext uri="{FF2B5EF4-FFF2-40B4-BE49-F238E27FC236}">
                <a16:creationId xmlns:a16="http://schemas.microsoft.com/office/drawing/2014/main" id="{F9D91129-67AF-A9ED-1494-F3518BBFD573}"/>
              </a:ext>
            </a:extLst>
          </p:cNvPr>
          <p:cNvPicPr>
            <a:picLocks noChangeAspect="1"/>
          </p:cNvPicPr>
          <p:nvPr/>
        </p:nvPicPr>
        <p:blipFill>
          <a:blip r:embed="rId7"/>
          <a:stretch>
            <a:fillRect/>
          </a:stretch>
        </p:blipFill>
        <p:spPr>
          <a:xfrm>
            <a:off x="6199239" y="476494"/>
            <a:ext cx="5656005" cy="3791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61744" y="75554"/>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535557" y="155275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161745" y="1420451"/>
            <a:ext cx="6592737" cy="51737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indent="0">
              <a:spcBef>
                <a:spcPts val="0"/>
              </a:spcBef>
            </a:pPr>
            <a:r>
              <a:rPr lang="en-US" dirty="0"/>
              <a:t>                                                                                      </a:t>
            </a:r>
          </a:p>
          <a:p>
            <a:pPr marL="0" indent="0">
              <a:spcBef>
                <a:spcPts val="0"/>
              </a:spcBef>
            </a:pPr>
            <a:r>
              <a:rPr lang="en-US" dirty="0"/>
              <a:t>                                                                           </a:t>
            </a:r>
          </a:p>
          <a:p>
            <a:pPr marL="0" indent="0">
              <a:spcBef>
                <a:spcPts val="0"/>
              </a:spcBef>
            </a:pPr>
            <a:endParaRPr lang="en-US" dirty="0"/>
          </a:p>
          <a:p>
            <a:pPr marL="0" indent="0">
              <a:spcBef>
                <a:spcPts val="0"/>
              </a:spcBef>
            </a:pPr>
            <a:r>
              <a:rPr lang="en-US" sz="1200" b="1" dirty="0"/>
              <a:t>Smart Lighting Control:</a:t>
            </a:r>
            <a:r>
              <a:rPr lang="en-US" sz="1200" dirty="0">
                <a:solidFill>
                  <a:srgbClr val="374151"/>
                </a:solidFill>
              </a:rPr>
              <a:t> LDRs can detect ambient light levels, allowing the smart pole to automatically adjust the intensity of street lighting based on real-time conditions. LiDAR sensors can further refine this by detecting the presence of pedestrians, vehicles, or cyclists, illuminating areas only when needed for added energy efficiency and safety.</a:t>
            </a:r>
          </a:p>
          <a:p>
            <a:pPr marL="0" indent="0">
              <a:spcBef>
                <a:spcPts val="0"/>
              </a:spcBef>
            </a:pPr>
            <a:endParaRPr lang="en-US" sz="1200" dirty="0">
              <a:solidFill>
                <a:srgbClr val="374151"/>
              </a:solidFill>
            </a:endParaRPr>
          </a:p>
          <a:p>
            <a:pPr marL="0" indent="0">
              <a:spcBef>
                <a:spcPts val="0"/>
              </a:spcBef>
            </a:pPr>
            <a:endParaRPr lang="en-US" sz="1200" dirty="0">
              <a:solidFill>
                <a:srgbClr val="374151"/>
              </a:solidFill>
            </a:endParaRPr>
          </a:p>
          <a:p>
            <a:pPr marL="0" indent="0">
              <a:spcBef>
                <a:spcPts val="0"/>
              </a:spcBef>
            </a:pPr>
            <a:r>
              <a:rPr lang="en-US" sz="1200" b="1" dirty="0">
                <a:solidFill>
                  <a:srgbClr val="374151"/>
                </a:solidFill>
              </a:rPr>
              <a:t>Pedestrian Safety:</a:t>
            </a:r>
            <a:r>
              <a:rPr lang="en-US" sz="1200" dirty="0">
                <a:solidFill>
                  <a:srgbClr val="374151"/>
                </a:solidFill>
              </a:rPr>
              <a:t> LiDAR sensors can identify pedestrians at crosswalks, and when coupled with LDR data, they can activate warning signals or pedestrian-activated crosswalk lights when ambient light is low, enhancing pedestrian safety.</a:t>
            </a:r>
            <a:endParaRPr lang="en-US" dirty="0">
              <a:solidFill>
                <a:srgbClr val="000000"/>
              </a:solidFill>
            </a:endParaRPr>
          </a:p>
          <a:p>
            <a:pPr marL="0" indent="0">
              <a:spcBef>
                <a:spcPts val="0"/>
              </a:spcBef>
            </a:pPr>
            <a:endParaRPr lang="en-US" sz="1200" dirty="0">
              <a:solidFill>
                <a:srgbClr val="374151"/>
              </a:solidFill>
            </a:endParaRPr>
          </a:p>
          <a:p>
            <a:pPr marL="0" indent="0">
              <a:spcBef>
                <a:spcPts val="0"/>
              </a:spcBef>
            </a:pPr>
            <a:endParaRPr lang="en-US" sz="1200" dirty="0">
              <a:solidFill>
                <a:srgbClr val="374151"/>
              </a:solidFill>
            </a:endParaRPr>
          </a:p>
          <a:p>
            <a:pPr marL="0" indent="0">
              <a:spcBef>
                <a:spcPts val="0"/>
              </a:spcBef>
            </a:pPr>
            <a:r>
              <a:rPr lang="en-US" sz="1200" b="1" dirty="0">
                <a:solidFill>
                  <a:srgbClr val="374151"/>
                </a:solidFill>
              </a:rPr>
              <a:t>Security and Surveillance:</a:t>
            </a:r>
            <a:r>
              <a:rPr lang="en-US" sz="1200" dirty="0">
                <a:solidFill>
                  <a:srgbClr val="374151"/>
                </a:solidFill>
              </a:rPr>
              <a:t> LDRs can trigger LiDAR-enabled security cameras when lighting conditions change unexpectedly, helping to capture clear images and video footage during low-light situations for improved security.</a:t>
            </a:r>
          </a:p>
          <a:p>
            <a:pPr marL="0" indent="0">
              <a:spcBef>
                <a:spcPts val="0"/>
              </a:spcBef>
            </a:pPr>
            <a:endParaRPr lang="en-US" sz="1200" dirty="0">
              <a:solidFill>
                <a:srgbClr val="374151"/>
              </a:solidFill>
            </a:endParaRPr>
          </a:p>
          <a:p>
            <a:pPr marL="0" indent="0">
              <a:spcBef>
                <a:spcPts val="0"/>
              </a:spcBef>
            </a:pPr>
            <a:endParaRPr lang="en-US" sz="1200" dirty="0">
              <a:solidFill>
                <a:srgbClr val="374151"/>
              </a:solidFill>
            </a:endParaRPr>
          </a:p>
          <a:p>
            <a:pPr marL="0" indent="0">
              <a:spcBef>
                <a:spcPts val="0"/>
              </a:spcBef>
            </a:pPr>
            <a:r>
              <a:rPr lang="en-US" sz="1200" b="1" dirty="0">
                <a:solidFill>
                  <a:srgbClr val="374151"/>
                </a:solidFill>
              </a:rPr>
              <a:t>Navigation Assistance for the Visually Impaired:</a:t>
            </a:r>
            <a:r>
              <a:rPr lang="en-US" sz="1200" dirty="0">
                <a:solidFill>
                  <a:srgbClr val="374151"/>
                </a:solidFill>
              </a:rPr>
              <a:t> Smart poles equipped with LiDAR sensors can aid the visually impaired by detecting obstacles in their path and providing audio or tactile feedback for safer navigation.</a:t>
            </a:r>
            <a:endParaRPr lang="en-US"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757358" y="2990491"/>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7067908" y="3490789"/>
            <a:ext cx="4838701" cy="310345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nSpc>
                <a:spcPct val="90000"/>
              </a:lnSpc>
              <a:buClr>
                <a:schemeClr val="dk1"/>
              </a:buClr>
              <a:buSzPts val="1600"/>
              <a:buFont typeface="Noto Sans Symbols"/>
              <a:buChar char="⮚"/>
            </a:pPr>
            <a:r>
              <a:rPr lang="en-US" sz="1600" dirty="0">
                <a:solidFill>
                  <a:schemeClr val="dk1"/>
                </a:solidFill>
                <a:latin typeface="Libre Franklin"/>
                <a:sym typeface="Libre Franklin"/>
              </a:rPr>
              <a:t>  </a:t>
            </a:r>
            <a:r>
              <a:rPr lang="en-US" sz="1600" dirty="0">
                <a:solidFill>
                  <a:schemeClr val="dk1"/>
                </a:solidFill>
                <a:sym typeface="Libre Franklin"/>
                <a:hlinkClick r:id="rId3">
                  <a:extLst>
                    <a:ext uri="{A12FA001-AC4F-418D-AE19-62706E023703}">
                      <ahyp:hlinkClr xmlns:ahyp="http://schemas.microsoft.com/office/drawing/2018/hyperlinkcolor" val="tx"/>
                    </a:ext>
                  </a:extLst>
                </a:hlinkClick>
              </a:rPr>
              <a:t>https://www.mdpi.com/916592</a:t>
            </a:r>
            <a:endParaRPr lang="en-US" sz="1600">
              <a:solidFill>
                <a:schemeClr val="dk1"/>
              </a:solidFill>
              <a:sym typeface="Libre Franklin"/>
            </a:endParaRPr>
          </a:p>
          <a:p>
            <a:pPr marL="285750" indent="-285750">
              <a:lnSpc>
                <a:spcPct val="90000"/>
              </a:lnSpc>
              <a:buClr>
                <a:schemeClr val="dk1"/>
              </a:buClr>
              <a:buSzPts val="1600"/>
              <a:buFont typeface="Noto Sans Symbols"/>
              <a:buChar char="⮚"/>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a:p>
            <a:pPr marL="285750" indent="-285750">
              <a:lnSpc>
                <a:spcPct val="90000"/>
              </a:lnSpc>
              <a:buClr>
                <a:schemeClr val="dk1"/>
              </a:buClr>
              <a:buSzPts val="1600"/>
              <a:buFont typeface="Noto Sans Symbols"/>
              <a:buChar char="⮚"/>
            </a:pPr>
            <a:r>
              <a:rPr lang="en-US" sz="1600" dirty="0">
                <a:solidFill>
                  <a:schemeClr val="dk1"/>
                </a:solidFill>
                <a:hlinkClick r:id="rId4">
                  <a:extLst>
                    <a:ext uri="{A12FA001-AC4F-418D-AE19-62706E023703}">
                      <ahyp:hlinkClr xmlns:ahyp="http://schemas.microsoft.com/office/drawing/2018/hyperlinkcolor" val="tx"/>
                    </a:ext>
                  </a:extLst>
                </a:hlinkClick>
              </a:rPr>
              <a:t>https://www.researchgate.net/publication/348264646_AUTOMATED_STREET_LIGHTING_SYSTEM_FOR_ENERGY_CONSERVATION</a:t>
            </a:r>
            <a:endParaRPr lang="en-US" sz="1600" dirty="0">
              <a:solidFill>
                <a:schemeClr val="dk1"/>
              </a:solidFill>
              <a:hlinkClick r:id="rId4"/>
            </a:endParaRPr>
          </a:p>
          <a:p>
            <a:pPr marL="285750" indent="-285750">
              <a:lnSpc>
                <a:spcPct val="90000"/>
              </a:lnSpc>
              <a:buClr>
                <a:schemeClr val="dk1"/>
              </a:buClr>
              <a:buSzPts val="1600"/>
              <a:buFont typeface="Noto Sans Symbols"/>
              <a:buChar char="⮚"/>
            </a:pPr>
            <a:endParaRPr lang="en-US" sz="1600" dirty="0">
              <a:solidFill>
                <a:schemeClr val="dk1"/>
              </a:solidFill>
            </a:endParaRPr>
          </a:p>
          <a:p>
            <a:pPr marL="285750" indent="-285750">
              <a:lnSpc>
                <a:spcPct val="90000"/>
              </a:lnSpc>
              <a:buClr>
                <a:schemeClr val="dk1"/>
              </a:buClr>
              <a:buSzPts val="1600"/>
              <a:buFont typeface="Noto Sans Symbols"/>
              <a:buChar char="⮚"/>
            </a:pPr>
            <a:endParaRPr lang="en-US" sz="1600" dirty="0">
              <a:solidFill>
                <a:schemeClr val="dk1"/>
              </a:solidFill>
            </a:endParaRPr>
          </a:p>
          <a:p>
            <a:pPr marL="285750" indent="-285750">
              <a:lnSpc>
                <a:spcPct val="90000"/>
              </a:lnSpc>
              <a:buClr>
                <a:schemeClr val="dk1"/>
              </a:buClr>
              <a:buSzPts val="1600"/>
              <a:buFont typeface="Noto Sans Symbols"/>
              <a:buChar char="⮚"/>
            </a:pPr>
            <a:r>
              <a:rPr lang="en-US" sz="1600" dirty="0">
                <a:solidFill>
                  <a:schemeClr val="dk1"/>
                </a:solidFill>
                <a:hlinkClick r:id="rId5">
                  <a:extLst>
                    <a:ext uri="{A12FA001-AC4F-418D-AE19-62706E023703}">
                      <ahyp:hlinkClr xmlns:ahyp="http://schemas.microsoft.com/office/drawing/2018/hyperlinkcolor" val="tx"/>
                    </a:ext>
                  </a:extLst>
                </a:hlinkClick>
              </a:rPr>
              <a:t>https://www.researchgate.net/publication/225007897_Wireless_Streetlight_Control_System</a:t>
            </a:r>
          </a:p>
          <a:p>
            <a:pPr marL="285750" indent="-285750">
              <a:lnSpc>
                <a:spcPct val="90000"/>
              </a:lnSpc>
              <a:buClr>
                <a:schemeClr val="dk1"/>
              </a:buClr>
              <a:buSzPts val="1600"/>
              <a:buFont typeface="Noto Sans Symbols"/>
              <a:buChar char="⮚"/>
            </a:pPr>
            <a:endParaRPr lang="en-US" sz="1600" dirty="0">
              <a:solidFill>
                <a:schemeClr val="dk1"/>
              </a:solidFill>
            </a:endParaRPr>
          </a:p>
          <a:p>
            <a:pPr>
              <a:lnSpc>
                <a:spcPct val="90000"/>
              </a:lnSpc>
              <a:buClr>
                <a:schemeClr val="dk1"/>
              </a:buClr>
              <a:buSzPts val="1600"/>
            </a:pPr>
            <a:endParaRPr lang="en-US" sz="16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618966" y="1051591"/>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0397497" cy="4691687"/>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200" b="1" dirty="0">
                <a:solidFill>
                  <a:srgbClr val="5D7C3F"/>
                </a:solidFill>
              </a:rPr>
              <a:t>Team Leader Name: Ankita Gupta</a:t>
            </a:r>
            <a:endParaRPr dirty="0"/>
          </a:p>
          <a:p>
            <a:pPr marL="0" indent="0">
              <a:buSzPts val="1200"/>
            </a:pPr>
            <a:r>
              <a:rPr lang="en-US" sz="1200" dirty="0"/>
              <a:t>Branch - </a:t>
            </a:r>
            <a:r>
              <a:rPr lang="en-US" sz="1200" dirty="0" err="1"/>
              <a:t>M.tech</a:t>
            </a:r>
            <a:r>
              <a:rPr lang="en-US" sz="1200" dirty="0"/>
              <a:t> :			Stream - </a:t>
            </a:r>
            <a:r>
              <a:rPr lang="en-US" sz="1200" dirty="0" err="1"/>
              <a:t>EnTc</a:t>
            </a:r>
            <a:r>
              <a:rPr lang="en-US" sz="1200" dirty="0"/>
              <a:t> :  Year - I </a:t>
            </a:r>
          </a:p>
          <a:p>
            <a:pPr marL="0" indent="0">
              <a:buClr>
                <a:srgbClr val="5D7C3F"/>
              </a:buClr>
              <a:buSzPts val="1200"/>
            </a:pPr>
            <a:r>
              <a:rPr lang="en-US" sz="1200" b="1" dirty="0">
                <a:solidFill>
                  <a:srgbClr val="5D7C3F"/>
                </a:solidFill>
              </a:rPr>
              <a:t>Team Member 1 Name: Sailesh Kumar Pasam</a:t>
            </a:r>
            <a:endParaRPr dirty="0"/>
          </a:p>
          <a:p>
            <a:pPr marL="0" indent="0">
              <a:buSzPts val="1200"/>
            </a:pPr>
            <a:r>
              <a:rPr lang="en-US" sz="1200" dirty="0"/>
              <a:t>Branch - </a:t>
            </a:r>
            <a:r>
              <a:rPr lang="en-US" sz="1200" dirty="0" err="1"/>
              <a:t>Mtech</a:t>
            </a:r>
            <a:r>
              <a:rPr lang="en-US" sz="1200" dirty="0"/>
              <a:t> :			Stream - </a:t>
            </a:r>
            <a:r>
              <a:rPr lang="en-US" sz="1200" dirty="0" err="1"/>
              <a:t>EnTc</a:t>
            </a:r>
            <a:r>
              <a:rPr lang="en-US" sz="1200" dirty="0"/>
              <a:t> :			Year  - I </a:t>
            </a:r>
          </a:p>
          <a:p>
            <a:pPr marL="0" indent="0">
              <a:buClr>
                <a:srgbClr val="5D7C3F"/>
              </a:buClr>
              <a:buSzPts val="1200"/>
            </a:pPr>
            <a:r>
              <a:rPr lang="en-US" sz="1200" b="1" dirty="0">
                <a:solidFill>
                  <a:srgbClr val="5D7C3F"/>
                </a:solidFill>
              </a:rPr>
              <a:t>Team Member 2 Name:  Kshitij Ram Bhosale</a:t>
            </a:r>
            <a:endParaRPr dirty="0"/>
          </a:p>
          <a:p>
            <a:pPr marL="0" indent="0">
              <a:buSzPts val="1200"/>
            </a:pPr>
            <a:r>
              <a:rPr lang="en-US" sz="1200" dirty="0"/>
              <a:t>Branch  - </a:t>
            </a:r>
            <a:r>
              <a:rPr lang="en-US" sz="1200" dirty="0" err="1"/>
              <a:t>Mtech</a:t>
            </a:r>
            <a:r>
              <a:rPr lang="en-US" sz="1200" dirty="0"/>
              <a:t> :			Stream  - Robotics  :			Year - I</a:t>
            </a:r>
            <a:endParaRPr dirty="0"/>
          </a:p>
          <a:p>
            <a:pPr marL="0" indent="0">
              <a:buClr>
                <a:srgbClr val="5D7C3F"/>
              </a:buClr>
              <a:buSzPts val="1200"/>
            </a:pPr>
            <a:r>
              <a:rPr lang="en-US" sz="1200" b="1" dirty="0">
                <a:solidFill>
                  <a:srgbClr val="5D7C3F"/>
                </a:solidFill>
              </a:rPr>
              <a:t>Team Member 3 Name:  Siddhesh </a:t>
            </a:r>
            <a:r>
              <a:rPr lang="en-US" sz="1200" b="1" dirty="0" err="1">
                <a:solidFill>
                  <a:srgbClr val="5D7C3F"/>
                </a:solidFill>
              </a:rPr>
              <a:t>Waigankar</a:t>
            </a:r>
            <a:endParaRPr dirty="0" err="1"/>
          </a:p>
          <a:p>
            <a:pPr marL="0" indent="0">
              <a:buSzPts val="1200"/>
            </a:pPr>
            <a:r>
              <a:rPr lang="en-US" sz="1200" dirty="0"/>
              <a:t>Branch – </a:t>
            </a:r>
            <a:r>
              <a:rPr lang="en-US" sz="1200" dirty="0" err="1"/>
              <a:t>Mtech</a:t>
            </a:r>
            <a:r>
              <a:rPr lang="en-US" sz="1200" dirty="0"/>
              <a:t> :			Stream-  Robotics :			Year - I </a:t>
            </a:r>
            <a:endParaRPr dirty="0"/>
          </a:p>
          <a:p>
            <a:pPr marL="0" indent="0">
              <a:buClr>
                <a:srgbClr val="5D7C3F"/>
              </a:buClr>
              <a:buSzPts val="1200"/>
            </a:pPr>
            <a:r>
              <a:rPr lang="en-US" sz="1200" b="1" dirty="0">
                <a:solidFill>
                  <a:srgbClr val="5D7C3F"/>
                </a:solidFill>
              </a:rPr>
              <a:t>Team Member 4 Name:  Atharva </a:t>
            </a:r>
            <a:r>
              <a:rPr lang="en-US" sz="1200" b="1" dirty="0" err="1">
                <a:solidFill>
                  <a:srgbClr val="5D7C3F"/>
                </a:solidFill>
              </a:rPr>
              <a:t>Phand</a:t>
            </a:r>
            <a:endParaRPr lang="en-US" sz="1200" b="1" dirty="0">
              <a:solidFill>
                <a:srgbClr val="5D7C3F"/>
              </a:solidFill>
            </a:endParaRPr>
          </a:p>
          <a:p>
            <a:pPr marL="0" indent="0">
              <a:buSzPts val="1200"/>
            </a:pPr>
            <a:r>
              <a:rPr lang="en-US" sz="1200" dirty="0"/>
              <a:t>Branch – </a:t>
            </a:r>
            <a:r>
              <a:rPr lang="en-US" sz="1200" dirty="0" err="1"/>
              <a:t>Mtech</a:t>
            </a:r>
            <a:r>
              <a:rPr lang="en-US" sz="1200" dirty="0"/>
              <a:t> :			Stream – Robotics :  Year – I </a:t>
            </a:r>
            <a:endParaRPr dirty="0"/>
          </a:p>
          <a:p>
            <a:pPr marL="0" indent="0">
              <a:buClr>
                <a:srgbClr val="5D7C3F"/>
              </a:buClr>
              <a:buSzPts val="1200"/>
            </a:pPr>
            <a:r>
              <a:rPr lang="en-US" sz="1200" b="1" dirty="0">
                <a:solidFill>
                  <a:srgbClr val="5D7C3F"/>
                </a:solidFill>
              </a:rPr>
              <a:t>Team Member 5 Name: Aniketh Mehta</a:t>
            </a:r>
            <a:endParaRPr dirty="0"/>
          </a:p>
          <a:p>
            <a:pPr marL="0" indent="0">
              <a:buSzPts val="1200"/>
            </a:pPr>
            <a:r>
              <a:rPr lang="en-US" sz="1200" dirty="0"/>
              <a:t>Branch – </a:t>
            </a:r>
            <a:r>
              <a:rPr lang="en-US" sz="1200" dirty="0" err="1"/>
              <a:t>Mtech</a:t>
            </a:r>
            <a:r>
              <a:rPr lang="en-US" sz="1200" dirty="0"/>
              <a:t> :			Stream  - </a:t>
            </a:r>
            <a:r>
              <a:rPr lang="en-US" sz="1200" dirty="0" err="1"/>
              <a:t>EnTc</a:t>
            </a:r>
            <a:r>
              <a:rPr lang="en-US" sz="1200" dirty="0"/>
              <a:t>  :  Year – I </a:t>
            </a:r>
            <a:endParaRPr dirty="0"/>
          </a:p>
          <a:p>
            <a:pPr marL="0" indent="0">
              <a:buClr>
                <a:srgbClr val="804160"/>
              </a:buClr>
              <a:buSzPts val="1200"/>
            </a:pPr>
            <a:r>
              <a:rPr lang="en-US" sz="1200" b="1" dirty="0">
                <a:solidFill>
                  <a:srgbClr val="804160"/>
                </a:solidFill>
              </a:rPr>
              <a:t>Team Mentor 1 Name:  Dr. Paresh </a:t>
            </a:r>
            <a:r>
              <a:rPr lang="en-US" sz="1200" b="1" dirty="0" err="1">
                <a:solidFill>
                  <a:srgbClr val="804160"/>
                </a:solidFill>
              </a:rPr>
              <a:t>Nasikkar</a:t>
            </a:r>
            <a:r>
              <a:rPr lang="en-US" sz="1200" b="1" dirty="0">
                <a:solidFill>
                  <a:srgbClr val="804160"/>
                </a:solidFill>
              </a:rPr>
              <a:t>  </a:t>
            </a:r>
            <a:endParaRPr dirty="0"/>
          </a:p>
          <a:p>
            <a:pPr marL="0" indent="0">
              <a:buSzPts val="1200"/>
            </a:pPr>
            <a:r>
              <a:rPr lang="en-US" sz="1200" dirty="0"/>
              <a:t>Category - Academic : 			Expertise -  Solar : 		Domain Experience 10+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indent="0">
              <a:buSzPts val="1200"/>
            </a:pPr>
            <a:r>
              <a:rPr lang="en-US" sz="1200" dirty="0"/>
              <a:t>Category (Academic/Industry):		 	Expertise (AI/ML/Blockchain </a:t>
            </a:r>
            <a:r>
              <a:rPr lang="en-US" sz="1200" dirty="0" err="1"/>
              <a:t>etc</a:t>
            </a:r>
            <a:r>
              <a:rPr lang="en-US" sz="1200" dirty="0"/>
              <a:t>): 		Domain Experience (in years):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Widescreen</PresentationFormat>
  <Paragraphs>52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lakshay .</cp:lastModifiedBy>
  <cp:revision>408</cp:revision>
  <dcterms:created xsi:type="dcterms:W3CDTF">2022-02-11T07:14:46Z</dcterms:created>
  <dcterms:modified xsi:type="dcterms:W3CDTF">2023-09-24T17:58:45Z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