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7" r:id="rId4"/>
    <p:sldId id="269" r:id="rId5"/>
    <p:sldId id="259" r:id="rId6"/>
    <p:sldId id="260" r:id="rId7"/>
    <p:sldId id="261" r:id="rId8"/>
    <p:sldId id="262" r:id="rId9"/>
    <p:sldId id="263" r:id="rId10"/>
    <p:sldId id="265"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67DA60-88B9-44A5-937D-66D16045E4FD}" type="datetimeFigureOut">
              <a:rPr lang="en-IN" smtClean="0"/>
              <a:t>13-12-2020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4D52A0-BEAC-41FF-8049-CF4D319CB6CB}" type="slidenum">
              <a:rPr lang="en-IN" smtClean="0"/>
              <a:t>‹#›</a:t>
            </a:fld>
            <a:endParaRPr lang="en-IN"/>
          </a:p>
        </p:txBody>
      </p:sp>
    </p:spTree>
    <p:extLst>
      <p:ext uri="{BB962C8B-B14F-4D97-AF65-F5344CB8AC3E}">
        <p14:creationId xmlns:p14="http://schemas.microsoft.com/office/powerpoint/2010/main" val="546646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04D52A0-BEAC-41FF-8049-CF4D319CB6CB}" type="slidenum">
              <a:rPr lang="en-IN" smtClean="0"/>
              <a:t>1</a:t>
            </a:fld>
            <a:endParaRPr lang="en-IN"/>
          </a:p>
        </p:txBody>
      </p:sp>
    </p:spTree>
    <p:extLst>
      <p:ext uri="{BB962C8B-B14F-4D97-AF65-F5344CB8AC3E}">
        <p14:creationId xmlns:p14="http://schemas.microsoft.com/office/powerpoint/2010/main" val="1618017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04D52A0-BEAC-41FF-8049-CF4D319CB6CB}" type="slidenum">
              <a:rPr lang="en-IN" smtClean="0"/>
              <a:t>9</a:t>
            </a:fld>
            <a:endParaRPr lang="en-IN"/>
          </a:p>
        </p:txBody>
      </p:sp>
    </p:spTree>
    <p:extLst>
      <p:ext uri="{BB962C8B-B14F-4D97-AF65-F5344CB8AC3E}">
        <p14:creationId xmlns:p14="http://schemas.microsoft.com/office/powerpoint/2010/main" val="1316592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A56145B-B95E-4CFD-B664-0EA6AD6C5C0D}"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B85995-9625-4716-AA37-703CD50CAF90}" type="slidenum">
              <a:rPr lang="en-IN" smtClean="0"/>
              <a:t>‹#›</a:t>
            </a:fld>
            <a:endParaRPr lang="en-IN"/>
          </a:p>
        </p:txBody>
      </p:sp>
    </p:spTree>
    <p:extLst>
      <p:ext uri="{BB962C8B-B14F-4D97-AF65-F5344CB8AC3E}">
        <p14:creationId xmlns:p14="http://schemas.microsoft.com/office/powerpoint/2010/main" val="2503491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56145B-B95E-4CFD-B664-0EA6AD6C5C0D}"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B85995-9625-4716-AA37-703CD50CAF90}" type="slidenum">
              <a:rPr lang="en-IN" smtClean="0"/>
              <a:t>‹#›</a:t>
            </a:fld>
            <a:endParaRPr lang="en-IN"/>
          </a:p>
        </p:txBody>
      </p:sp>
    </p:spTree>
    <p:extLst>
      <p:ext uri="{BB962C8B-B14F-4D97-AF65-F5344CB8AC3E}">
        <p14:creationId xmlns:p14="http://schemas.microsoft.com/office/powerpoint/2010/main" val="2922162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56145B-B95E-4CFD-B664-0EA6AD6C5C0D}"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B85995-9625-4716-AA37-703CD50CAF90}" type="slidenum">
              <a:rPr lang="en-IN" smtClean="0"/>
              <a:t>‹#›</a:t>
            </a:fld>
            <a:endParaRPr lang="en-IN"/>
          </a:p>
        </p:txBody>
      </p:sp>
    </p:spTree>
    <p:extLst>
      <p:ext uri="{BB962C8B-B14F-4D97-AF65-F5344CB8AC3E}">
        <p14:creationId xmlns:p14="http://schemas.microsoft.com/office/powerpoint/2010/main" val="3670816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56145B-B95E-4CFD-B664-0EA6AD6C5C0D}"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B85995-9625-4716-AA37-703CD50CAF90}" type="slidenum">
              <a:rPr lang="en-IN" smtClean="0"/>
              <a:t>‹#›</a:t>
            </a:fld>
            <a:endParaRPr lang="en-IN"/>
          </a:p>
        </p:txBody>
      </p:sp>
    </p:spTree>
    <p:extLst>
      <p:ext uri="{BB962C8B-B14F-4D97-AF65-F5344CB8AC3E}">
        <p14:creationId xmlns:p14="http://schemas.microsoft.com/office/powerpoint/2010/main" val="281449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56145B-B95E-4CFD-B664-0EA6AD6C5C0D}"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B85995-9625-4716-AA37-703CD50CAF90}" type="slidenum">
              <a:rPr lang="en-IN" smtClean="0"/>
              <a:t>‹#›</a:t>
            </a:fld>
            <a:endParaRPr lang="en-IN"/>
          </a:p>
        </p:txBody>
      </p:sp>
    </p:spTree>
    <p:extLst>
      <p:ext uri="{BB962C8B-B14F-4D97-AF65-F5344CB8AC3E}">
        <p14:creationId xmlns:p14="http://schemas.microsoft.com/office/powerpoint/2010/main" val="2169200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A56145B-B95E-4CFD-B664-0EA6AD6C5C0D}"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B85995-9625-4716-AA37-703CD50CAF90}" type="slidenum">
              <a:rPr lang="en-IN" smtClean="0"/>
              <a:t>‹#›</a:t>
            </a:fld>
            <a:endParaRPr lang="en-IN"/>
          </a:p>
        </p:txBody>
      </p:sp>
    </p:spTree>
    <p:extLst>
      <p:ext uri="{BB962C8B-B14F-4D97-AF65-F5344CB8AC3E}">
        <p14:creationId xmlns:p14="http://schemas.microsoft.com/office/powerpoint/2010/main" val="3744801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A56145B-B95E-4CFD-B664-0EA6AD6C5C0D}" type="datetimeFigureOut">
              <a:rPr lang="en-IN" smtClean="0"/>
              <a:t>13-12-2020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B85995-9625-4716-AA37-703CD50CAF90}" type="slidenum">
              <a:rPr lang="en-IN" smtClean="0"/>
              <a:t>‹#›</a:t>
            </a:fld>
            <a:endParaRPr lang="en-IN"/>
          </a:p>
        </p:txBody>
      </p:sp>
    </p:spTree>
    <p:extLst>
      <p:ext uri="{BB962C8B-B14F-4D97-AF65-F5344CB8AC3E}">
        <p14:creationId xmlns:p14="http://schemas.microsoft.com/office/powerpoint/2010/main" val="355438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A56145B-B95E-4CFD-B664-0EA6AD6C5C0D}" type="datetimeFigureOut">
              <a:rPr lang="en-IN" smtClean="0"/>
              <a:t>13-12-2020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B85995-9625-4716-AA37-703CD50CAF90}" type="slidenum">
              <a:rPr lang="en-IN" smtClean="0"/>
              <a:t>‹#›</a:t>
            </a:fld>
            <a:endParaRPr lang="en-IN"/>
          </a:p>
        </p:txBody>
      </p:sp>
    </p:spTree>
    <p:extLst>
      <p:ext uri="{BB962C8B-B14F-4D97-AF65-F5344CB8AC3E}">
        <p14:creationId xmlns:p14="http://schemas.microsoft.com/office/powerpoint/2010/main" val="281580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6145B-B95E-4CFD-B664-0EA6AD6C5C0D}" type="datetimeFigureOut">
              <a:rPr lang="en-IN" smtClean="0"/>
              <a:t>13-12-2020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B85995-9625-4716-AA37-703CD50CAF90}" type="slidenum">
              <a:rPr lang="en-IN" smtClean="0"/>
              <a:t>‹#›</a:t>
            </a:fld>
            <a:endParaRPr lang="en-IN"/>
          </a:p>
        </p:txBody>
      </p:sp>
    </p:spTree>
    <p:extLst>
      <p:ext uri="{BB962C8B-B14F-4D97-AF65-F5344CB8AC3E}">
        <p14:creationId xmlns:p14="http://schemas.microsoft.com/office/powerpoint/2010/main" val="1582788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56145B-B95E-4CFD-B664-0EA6AD6C5C0D}"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B85995-9625-4716-AA37-703CD50CAF90}" type="slidenum">
              <a:rPr lang="en-IN" smtClean="0"/>
              <a:t>‹#›</a:t>
            </a:fld>
            <a:endParaRPr lang="en-IN"/>
          </a:p>
        </p:txBody>
      </p:sp>
    </p:spTree>
    <p:extLst>
      <p:ext uri="{BB962C8B-B14F-4D97-AF65-F5344CB8AC3E}">
        <p14:creationId xmlns:p14="http://schemas.microsoft.com/office/powerpoint/2010/main" val="805007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56145B-B95E-4CFD-B664-0EA6AD6C5C0D}"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B85995-9625-4716-AA37-703CD50CAF90}" type="slidenum">
              <a:rPr lang="en-IN" smtClean="0"/>
              <a:t>‹#›</a:t>
            </a:fld>
            <a:endParaRPr lang="en-IN"/>
          </a:p>
        </p:txBody>
      </p:sp>
    </p:spTree>
    <p:extLst>
      <p:ext uri="{BB962C8B-B14F-4D97-AF65-F5344CB8AC3E}">
        <p14:creationId xmlns:p14="http://schemas.microsoft.com/office/powerpoint/2010/main" val="1910892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6145B-B95E-4CFD-B664-0EA6AD6C5C0D}" type="datetimeFigureOut">
              <a:rPr lang="en-IN" smtClean="0"/>
              <a:t>13-12-2020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B85995-9625-4716-AA37-703CD50CAF90}" type="slidenum">
              <a:rPr lang="en-IN" smtClean="0"/>
              <a:t>‹#›</a:t>
            </a:fld>
            <a:endParaRPr lang="en-IN"/>
          </a:p>
        </p:txBody>
      </p:sp>
    </p:spTree>
    <p:extLst>
      <p:ext uri="{BB962C8B-B14F-4D97-AF65-F5344CB8AC3E}">
        <p14:creationId xmlns:p14="http://schemas.microsoft.com/office/powerpoint/2010/main" val="1116214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4" Type="http://schemas.microsoft.com/office/2007/relationships/hdphoto" Target="../media/hdphoto5.wdp"/></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16632"/>
            <a:ext cx="8928992" cy="6624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b="1" dirty="0">
              <a:ln>
                <a:solidFill>
                  <a:schemeClr val="accent6"/>
                </a:solidFill>
              </a:ln>
              <a:solidFill>
                <a:schemeClr val="accent6"/>
              </a:solidFill>
              <a:latin typeface="Times New Roman" pitchFamily="18" charset="0"/>
              <a:cs typeface="Times New Roman" pitchFamily="18" charset="0"/>
            </a:endParaRPr>
          </a:p>
        </p:txBody>
      </p:sp>
      <p:sp>
        <p:nvSpPr>
          <p:cNvPr id="5" name="TextBox 4"/>
          <p:cNvSpPr txBox="1"/>
          <p:nvPr/>
        </p:nvSpPr>
        <p:spPr>
          <a:xfrm>
            <a:off x="85087" y="116632"/>
            <a:ext cx="8928992" cy="1600438"/>
          </a:xfrm>
          <a:prstGeom prst="rect">
            <a:avLst/>
          </a:prstGeom>
          <a:noFill/>
        </p:spPr>
        <p:txBody>
          <a:bodyPr wrap="square" rtlCol="0">
            <a:spAutoFit/>
          </a:bodyPr>
          <a:lstStyle/>
          <a:p>
            <a:pPr algn="ctr"/>
            <a:r>
              <a:rPr lang="en-IN" sz="4000" b="1" dirty="0" smtClean="0">
                <a:ln>
                  <a:solidFill>
                    <a:schemeClr val="bg1"/>
                  </a:solidFill>
                </a:ln>
                <a:solidFill>
                  <a:schemeClr val="bg1"/>
                </a:solidFill>
                <a:latin typeface="Times New Roman" pitchFamily="18" charset="0"/>
                <a:cs typeface="Times New Roman" pitchFamily="18" charset="0"/>
              </a:rPr>
              <a:t>Automated Light Intensity Monitoring System</a:t>
            </a:r>
          </a:p>
          <a:p>
            <a:endParaRPr lang="en-IN" dirty="0"/>
          </a:p>
        </p:txBody>
      </p:sp>
      <p:sp>
        <p:nvSpPr>
          <p:cNvPr id="6" name="TextBox 5"/>
          <p:cNvSpPr txBox="1"/>
          <p:nvPr/>
        </p:nvSpPr>
        <p:spPr>
          <a:xfrm>
            <a:off x="107504" y="1576103"/>
            <a:ext cx="8928992" cy="2031325"/>
          </a:xfrm>
          <a:prstGeom prst="rect">
            <a:avLst/>
          </a:prstGeom>
          <a:noFill/>
        </p:spPr>
        <p:txBody>
          <a:bodyPr wrap="square" rtlCol="0">
            <a:spAutoFit/>
          </a:bodyPr>
          <a:lstStyle/>
          <a:p>
            <a:r>
              <a:rPr lang="en-IN" sz="3600" b="1" dirty="0" smtClean="0">
                <a:ln>
                  <a:solidFill>
                    <a:schemeClr val="bg1"/>
                  </a:solidFill>
                </a:ln>
                <a:solidFill>
                  <a:schemeClr val="bg1"/>
                </a:solidFill>
                <a:latin typeface="Times New Roman" pitchFamily="18" charset="0"/>
                <a:cs typeface="Times New Roman" pitchFamily="18" charset="0"/>
              </a:rPr>
              <a:t>Presented by :-  </a:t>
            </a:r>
          </a:p>
          <a:p>
            <a:pPr algn="ctr"/>
            <a:endParaRPr lang="en-IN" sz="3600" b="1" dirty="0" smtClean="0">
              <a:ln>
                <a:solidFill>
                  <a:schemeClr val="accent6"/>
                </a:solidFill>
              </a:ln>
              <a:solidFill>
                <a:schemeClr val="accent6"/>
              </a:solidFill>
              <a:latin typeface="Times New Roman" pitchFamily="18" charset="0"/>
              <a:cs typeface="Times New Roman" pitchFamily="18" charset="0"/>
            </a:endParaRPr>
          </a:p>
          <a:p>
            <a:pPr algn="ctr"/>
            <a:r>
              <a:rPr lang="en-IN" sz="3600" b="1" dirty="0" smtClean="0">
                <a:ln>
                  <a:solidFill>
                    <a:schemeClr val="bg1"/>
                  </a:solidFill>
                </a:ln>
                <a:solidFill>
                  <a:schemeClr val="bg1"/>
                </a:solidFill>
                <a:latin typeface="Times New Roman" pitchFamily="18" charset="0"/>
                <a:cs typeface="Times New Roman" pitchFamily="18" charset="0"/>
              </a:rPr>
              <a:t>      </a:t>
            </a:r>
            <a:r>
              <a:rPr lang="en-IN" sz="3200" b="1" dirty="0" err="1" smtClean="0">
                <a:ln>
                  <a:solidFill>
                    <a:schemeClr val="bg1"/>
                  </a:solidFill>
                </a:ln>
                <a:solidFill>
                  <a:schemeClr val="bg1"/>
                </a:solidFill>
                <a:latin typeface="Times New Roman" pitchFamily="18" charset="0"/>
                <a:cs typeface="Times New Roman" pitchFamily="18" charset="0"/>
              </a:rPr>
              <a:t>Ankita</a:t>
            </a:r>
            <a:r>
              <a:rPr lang="en-IN" sz="3200" b="1" dirty="0" smtClean="0">
                <a:ln>
                  <a:solidFill>
                    <a:schemeClr val="bg1"/>
                  </a:solidFill>
                </a:ln>
                <a:solidFill>
                  <a:schemeClr val="bg1"/>
                </a:solidFill>
                <a:latin typeface="Times New Roman" pitchFamily="18" charset="0"/>
                <a:cs typeface="Times New Roman" pitchFamily="18" charset="0"/>
              </a:rPr>
              <a:t> </a:t>
            </a:r>
            <a:r>
              <a:rPr lang="en-IN" sz="3200" b="1" dirty="0" err="1" smtClean="0">
                <a:ln>
                  <a:solidFill>
                    <a:schemeClr val="bg1"/>
                  </a:solidFill>
                </a:ln>
                <a:solidFill>
                  <a:schemeClr val="bg1"/>
                </a:solidFill>
                <a:latin typeface="Times New Roman" pitchFamily="18" charset="0"/>
                <a:cs typeface="Times New Roman" pitchFamily="18" charset="0"/>
              </a:rPr>
              <a:t>Panpatil</a:t>
            </a:r>
            <a:r>
              <a:rPr lang="en-IN" sz="3200" b="1" dirty="0" smtClean="0">
                <a:ln>
                  <a:solidFill>
                    <a:schemeClr val="bg1"/>
                  </a:solidFill>
                </a:ln>
                <a:solidFill>
                  <a:schemeClr val="bg1"/>
                </a:solidFill>
                <a:latin typeface="Times New Roman" pitchFamily="18" charset="0"/>
                <a:cs typeface="Times New Roman" pitchFamily="18" charset="0"/>
              </a:rPr>
              <a:t> (TYIT ) </a:t>
            </a:r>
          </a:p>
          <a:p>
            <a:endParaRPr lang="en-IN" dirty="0">
              <a:ln>
                <a:solidFill>
                  <a:schemeClr val="bg1"/>
                </a:solidFill>
              </a:ln>
              <a:solidFill>
                <a:schemeClr val="bg1"/>
              </a:solidFill>
            </a:endParaRPr>
          </a:p>
        </p:txBody>
      </p:sp>
      <p:cxnSp>
        <p:nvCxnSpPr>
          <p:cNvPr id="8" name="Straight Connector 7"/>
          <p:cNvCxnSpPr/>
          <p:nvPr/>
        </p:nvCxnSpPr>
        <p:spPr>
          <a:xfrm>
            <a:off x="251520" y="4977172"/>
            <a:ext cx="864096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98942" y="3416602"/>
            <a:ext cx="8928992" cy="584775"/>
          </a:xfrm>
          <a:prstGeom prst="rect">
            <a:avLst/>
          </a:prstGeom>
          <a:noFill/>
        </p:spPr>
        <p:txBody>
          <a:bodyPr wrap="square" rtlCol="0">
            <a:spAutoFit/>
          </a:bodyPr>
          <a:lstStyle/>
          <a:p>
            <a:r>
              <a:rPr lang="en-IN" sz="3200" b="1" dirty="0" smtClean="0">
                <a:ln>
                  <a:solidFill>
                    <a:schemeClr val="accent6"/>
                  </a:solidFill>
                </a:ln>
                <a:solidFill>
                  <a:schemeClr val="accent6"/>
                </a:solidFill>
                <a:latin typeface="Times New Roman" pitchFamily="18" charset="0"/>
                <a:cs typeface="Times New Roman" pitchFamily="18" charset="0"/>
              </a:rPr>
              <a:t>                          </a:t>
            </a:r>
            <a:r>
              <a:rPr lang="en-IN" sz="3200" b="1" dirty="0" smtClean="0">
                <a:ln>
                  <a:solidFill>
                    <a:schemeClr val="bg1"/>
                  </a:solidFill>
                </a:ln>
                <a:solidFill>
                  <a:schemeClr val="bg1"/>
                </a:solidFill>
                <a:latin typeface="Times New Roman" pitchFamily="18" charset="0"/>
                <a:cs typeface="Times New Roman" pitchFamily="18" charset="0"/>
              </a:rPr>
              <a:t>Roll No :- 49</a:t>
            </a:r>
            <a:endParaRPr lang="en-IN" sz="3200" b="1" dirty="0">
              <a:ln>
                <a:solidFill>
                  <a:schemeClr val="bg1"/>
                </a:solidFill>
              </a:ln>
              <a:solidFill>
                <a:schemeClr val="bg1"/>
              </a:solidFill>
              <a:latin typeface="Times New Roman" pitchFamily="18" charset="0"/>
              <a:cs typeface="Times New Roman" pitchFamily="18" charset="0"/>
            </a:endParaRPr>
          </a:p>
        </p:txBody>
      </p:sp>
      <p:sp>
        <p:nvSpPr>
          <p:cNvPr id="14" name="TextBox 13"/>
          <p:cNvSpPr txBox="1"/>
          <p:nvPr/>
        </p:nvSpPr>
        <p:spPr>
          <a:xfrm>
            <a:off x="98941" y="5157192"/>
            <a:ext cx="8915137" cy="1384995"/>
          </a:xfrm>
          <a:prstGeom prst="rect">
            <a:avLst/>
          </a:prstGeom>
          <a:noFill/>
        </p:spPr>
        <p:txBody>
          <a:bodyPr wrap="square" rtlCol="0">
            <a:spAutoFit/>
          </a:bodyPr>
          <a:lstStyle/>
          <a:p>
            <a:pPr algn="r">
              <a:lnSpc>
                <a:spcPct val="150000"/>
              </a:lnSpc>
            </a:pPr>
            <a:r>
              <a:rPr lang="en-IN" sz="2800" b="1" dirty="0" smtClean="0">
                <a:ln>
                  <a:solidFill>
                    <a:schemeClr val="bg1"/>
                  </a:solidFill>
                </a:ln>
                <a:solidFill>
                  <a:schemeClr val="bg1"/>
                </a:solidFill>
                <a:latin typeface="Times New Roman" pitchFamily="18" charset="0"/>
                <a:cs typeface="Times New Roman" pitchFamily="18" charset="0"/>
              </a:rPr>
              <a:t>UNDER THE GUIDANCE OF</a:t>
            </a:r>
          </a:p>
          <a:p>
            <a:pPr algn="r">
              <a:lnSpc>
                <a:spcPct val="150000"/>
              </a:lnSpc>
            </a:pPr>
            <a:r>
              <a:rPr lang="en-IN" sz="2800" b="1" dirty="0" smtClean="0">
                <a:ln>
                  <a:solidFill>
                    <a:schemeClr val="bg1"/>
                  </a:solidFill>
                </a:ln>
                <a:solidFill>
                  <a:schemeClr val="bg1"/>
                </a:solidFill>
                <a:latin typeface="Times New Roman" pitchFamily="18" charset="0"/>
                <a:cs typeface="Times New Roman" pitchFamily="18" charset="0"/>
              </a:rPr>
              <a:t>MS. BABITHA KURUP</a:t>
            </a:r>
            <a:endParaRPr lang="en-IN" sz="2800" b="1" dirty="0">
              <a:ln>
                <a:solidFill>
                  <a:schemeClr val="bg1"/>
                </a:solidFill>
              </a:ln>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53060876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8" y="103188"/>
            <a:ext cx="8950325" cy="665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251520" y="908720"/>
            <a:ext cx="864096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96838" y="103188"/>
            <a:ext cx="8950325" cy="707886"/>
          </a:xfrm>
          <a:prstGeom prst="rect">
            <a:avLst/>
          </a:prstGeom>
        </p:spPr>
        <p:txBody>
          <a:bodyPr wrap="square">
            <a:spAutoFit/>
          </a:bodyPr>
          <a:lstStyle/>
          <a:p>
            <a:pPr algn="ctr"/>
            <a:r>
              <a:rPr lang="en-IN" sz="4000" b="1" dirty="0" smtClean="0">
                <a:ln>
                  <a:solidFill>
                    <a:schemeClr val="bg1"/>
                  </a:solidFill>
                </a:ln>
                <a:solidFill>
                  <a:schemeClr val="bg1"/>
                </a:solidFill>
                <a:latin typeface="Times New Roman" pitchFamily="18" charset="0"/>
                <a:cs typeface="Times New Roman" pitchFamily="18" charset="0"/>
              </a:rPr>
              <a:t>OBJECTIVE</a:t>
            </a:r>
            <a:endParaRPr lang="en-IN" sz="4000" b="1" dirty="0">
              <a:ln>
                <a:solidFill>
                  <a:schemeClr val="bg1"/>
                </a:solidFill>
              </a:ln>
              <a:solidFill>
                <a:schemeClr val="bg1"/>
              </a:solidFill>
              <a:latin typeface="Times New Roman" pitchFamily="18" charset="0"/>
              <a:cs typeface="Times New Roman" pitchFamily="18" charset="0"/>
            </a:endParaRPr>
          </a:p>
        </p:txBody>
      </p:sp>
      <p:sp>
        <p:nvSpPr>
          <p:cNvPr id="6" name="Rectangle 5"/>
          <p:cNvSpPr/>
          <p:nvPr/>
        </p:nvSpPr>
        <p:spPr>
          <a:xfrm>
            <a:off x="96837" y="1052736"/>
            <a:ext cx="8950325" cy="4307398"/>
          </a:xfrm>
          <a:prstGeom prst="rect">
            <a:avLst/>
          </a:prstGeom>
        </p:spPr>
        <p:txBody>
          <a:bodyPr wrap="square">
            <a:spAutoFit/>
          </a:bodyPr>
          <a:lstStyle/>
          <a:p>
            <a:pPr marL="342900" indent="-342900" algn="just">
              <a:lnSpc>
                <a:spcPct val="200000"/>
              </a:lnSpc>
              <a:buFont typeface="Wingdings" pitchFamily="2" charset="2"/>
              <a:buChar char="Ø"/>
            </a:pPr>
            <a:r>
              <a:rPr lang="en-IN" sz="2000" dirty="0" smtClean="0">
                <a:ln>
                  <a:solidFill>
                    <a:schemeClr val="bg1"/>
                  </a:solidFill>
                </a:ln>
                <a:solidFill>
                  <a:schemeClr val="bg1"/>
                </a:solidFill>
                <a:latin typeface="Times New Roman" pitchFamily="18" charset="0"/>
                <a:cs typeface="Times New Roman" pitchFamily="18" charset="0"/>
              </a:rPr>
              <a:t>Build </a:t>
            </a:r>
            <a:r>
              <a:rPr lang="en-IN" sz="2000" dirty="0">
                <a:ln>
                  <a:solidFill>
                    <a:schemeClr val="bg1"/>
                  </a:solidFill>
                </a:ln>
                <a:solidFill>
                  <a:schemeClr val="bg1"/>
                </a:solidFill>
                <a:latin typeface="Times New Roman" pitchFamily="18" charset="0"/>
                <a:cs typeface="Times New Roman" pitchFamily="18" charset="0"/>
              </a:rPr>
              <a:t>an energy saving Automated Light Monitoring System with integrated sensors and controllers </a:t>
            </a:r>
          </a:p>
          <a:p>
            <a:pPr marL="342900" indent="-342900" algn="just">
              <a:lnSpc>
                <a:spcPct val="200000"/>
              </a:lnSpc>
              <a:buFont typeface="Wingdings" pitchFamily="2" charset="2"/>
              <a:buChar char="Ø"/>
            </a:pPr>
            <a:r>
              <a:rPr lang="en-IN" sz="2000" dirty="0" smtClean="0">
                <a:ln>
                  <a:solidFill>
                    <a:schemeClr val="bg1"/>
                  </a:solidFill>
                </a:ln>
                <a:solidFill>
                  <a:schemeClr val="bg1"/>
                </a:solidFill>
                <a:latin typeface="Times New Roman" pitchFamily="18" charset="0"/>
                <a:cs typeface="Times New Roman" pitchFamily="18" charset="0"/>
              </a:rPr>
              <a:t>Design </a:t>
            </a:r>
            <a:r>
              <a:rPr lang="en-IN" sz="2000" dirty="0">
                <a:ln>
                  <a:solidFill>
                    <a:schemeClr val="bg1"/>
                  </a:solidFill>
                </a:ln>
                <a:solidFill>
                  <a:schemeClr val="bg1"/>
                </a:solidFill>
                <a:latin typeface="Times New Roman" pitchFamily="18" charset="0"/>
                <a:cs typeface="Times New Roman" pitchFamily="18" charset="0"/>
              </a:rPr>
              <a:t>a Automated Light Monitoring System with modular approach design, which makes the system scalability and expandability.</a:t>
            </a:r>
          </a:p>
          <a:p>
            <a:pPr marL="342900" indent="-342900" algn="just">
              <a:lnSpc>
                <a:spcPct val="200000"/>
              </a:lnSpc>
              <a:buFont typeface="Wingdings" pitchFamily="2" charset="2"/>
              <a:buChar char="Ø"/>
            </a:pPr>
            <a:r>
              <a:rPr lang="en-IN" sz="2000" dirty="0" smtClean="0">
                <a:ln>
                  <a:solidFill>
                    <a:schemeClr val="bg1"/>
                  </a:solidFill>
                </a:ln>
                <a:solidFill>
                  <a:schemeClr val="bg1"/>
                </a:solidFill>
                <a:latin typeface="Times New Roman" pitchFamily="18" charset="0"/>
                <a:cs typeface="Times New Roman" pitchFamily="18" charset="0"/>
              </a:rPr>
              <a:t>Design </a:t>
            </a:r>
            <a:r>
              <a:rPr lang="en-IN" sz="2000" dirty="0">
                <a:ln>
                  <a:solidFill>
                    <a:schemeClr val="bg1"/>
                  </a:solidFill>
                </a:ln>
                <a:solidFill>
                  <a:schemeClr val="bg1"/>
                </a:solidFill>
                <a:latin typeface="Times New Roman" pitchFamily="18" charset="0"/>
                <a:cs typeface="Times New Roman" pitchFamily="18" charset="0"/>
              </a:rPr>
              <a:t>a Automated Light Monitoring System which compatibility and scalability with other commercial product and automation system, which might include more than lighting systems.</a:t>
            </a:r>
          </a:p>
        </p:txBody>
      </p:sp>
    </p:spTree>
    <p:extLst>
      <p:ext uri="{BB962C8B-B14F-4D97-AF65-F5344CB8AC3E}">
        <p14:creationId xmlns:p14="http://schemas.microsoft.com/office/powerpoint/2010/main" val="262144155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8" y="106363"/>
            <a:ext cx="8950325" cy="665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6837" y="106363"/>
            <a:ext cx="8950325" cy="707886"/>
          </a:xfrm>
          <a:prstGeom prst="rect">
            <a:avLst/>
          </a:prstGeom>
          <a:noFill/>
        </p:spPr>
        <p:txBody>
          <a:bodyPr wrap="square" rtlCol="0">
            <a:spAutoFit/>
          </a:bodyPr>
          <a:lstStyle/>
          <a:p>
            <a:pPr algn="ctr"/>
            <a:r>
              <a:rPr lang="en-IN" sz="4000" b="1" dirty="0" smtClean="0">
                <a:ln>
                  <a:solidFill>
                    <a:schemeClr val="bg1"/>
                  </a:solidFill>
                </a:ln>
                <a:solidFill>
                  <a:schemeClr val="bg1"/>
                </a:solidFill>
                <a:latin typeface="Times New Roman" pitchFamily="18" charset="0"/>
                <a:cs typeface="Times New Roman" pitchFamily="18" charset="0"/>
              </a:rPr>
              <a:t>CONCLUSION</a:t>
            </a:r>
            <a:endParaRPr lang="en-IN" sz="4000" b="1" dirty="0">
              <a:ln>
                <a:solidFill>
                  <a:schemeClr val="bg1"/>
                </a:solidFill>
              </a:ln>
              <a:solidFill>
                <a:schemeClr val="bg1"/>
              </a:solidFill>
              <a:latin typeface="Times New Roman" pitchFamily="18" charset="0"/>
              <a:cs typeface="Times New Roman" pitchFamily="18" charset="0"/>
            </a:endParaRPr>
          </a:p>
        </p:txBody>
      </p:sp>
      <p:cxnSp>
        <p:nvCxnSpPr>
          <p:cNvPr id="5" name="Straight Connector 4"/>
          <p:cNvCxnSpPr/>
          <p:nvPr/>
        </p:nvCxnSpPr>
        <p:spPr>
          <a:xfrm>
            <a:off x="251520" y="908720"/>
            <a:ext cx="864096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6" name="Rectangle 5"/>
          <p:cNvSpPr/>
          <p:nvPr/>
        </p:nvSpPr>
        <p:spPr>
          <a:xfrm>
            <a:off x="96837" y="953298"/>
            <a:ext cx="8950325" cy="4191981"/>
          </a:xfrm>
          <a:prstGeom prst="rect">
            <a:avLst/>
          </a:prstGeom>
        </p:spPr>
        <p:txBody>
          <a:bodyPr wrap="square">
            <a:spAutoFit/>
          </a:bodyPr>
          <a:lstStyle/>
          <a:p>
            <a:pPr marL="342900" indent="-342900" algn="just">
              <a:lnSpc>
                <a:spcPct val="150000"/>
              </a:lnSpc>
              <a:buFont typeface="Wingdings" pitchFamily="2" charset="2"/>
              <a:buChar char="ü"/>
            </a:pPr>
            <a:r>
              <a:rPr lang="en-IN" sz="2000" dirty="0">
                <a:solidFill>
                  <a:schemeClr val="bg1"/>
                </a:solidFill>
                <a:latin typeface="Times New Roman" pitchFamily="18" charset="0"/>
                <a:cs typeface="Times New Roman" pitchFamily="18" charset="0"/>
              </a:rPr>
              <a:t>The Automated Light Monitoring System using Internet of Things has been experimentally proven to work satisfactorily by connecting simple appliances to it and the appliances were successfully controlled remotely through internet. </a:t>
            </a:r>
            <a:endParaRPr lang="en-IN" sz="2000" dirty="0" smtClean="0">
              <a:solidFill>
                <a:schemeClr val="bg1"/>
              </a:solidFill>
              <a:latin typeface="Times New Roman" pitchFamily="18" charset="0"/>
              <a:cs typeface="Times New Roman" pitchFamily="18" charset="0"/>
            </a:endParaRPr>
          </a:p>
          <a:p>
            <a:pPr marL="342900" indent="-342900" algn="just">
              <a:lnSpc>
                <a:spcPct val="150000"/>
              </a:lnSpc>
              <a:buFont typeface="Wingdings" pitchFamily="2" charset="2"/>
              <a:buChar char="ü"/>
            </a:pPr>
            <a:r>
              <a:rPr lang="en-IN" sz="2000" dirty="0" smtClean="0">
                <a:solidFill>
                  <a:schemeClr val="bg1"/>
                </a:solidFill>
                <a:latin typeface="Times New Roman" pitchFamily="18" charset="0"/>
                <a:cs typeface="Times New Roman" pitchFamily="18" charset="0"/>
              </a:rPr>
              <a:t>The </a:t>
            </a:r>
            <a:r>
              <a:rPr lang="en-IN" sz="2000" dirty="0">
                <a:solidFill>
                  <a:schemeClr val="bg1"/>
                </a:solidFill>
                <a:latin typeface="Times New Roman" pitchFamily="18" charset="0"/>
                <a:cs typeface="Times New Roman" pitchFamily="18" charset="0"/>
              </a:rPr>
              <a:t>designed system not only monitors the sensor data, like temperature, gas, light, motion sensors, but also actuates a process according to the requirement, for example switching on the light when it gets dark. </a:t>
            </a:r>
            <a:endParaRPr lang="en-IN" sz="2000" dirty="0" smtClean="0">
              <a:solidFill>
                <a:schemeClr val="bg1"/>
              </a:solidFill>
              <a:latin typeface="Times New Roman" pitchFamily="18" charset="0"/>
              <a:cs typeface="Times New Roman" pitchFamily="18" charset="0"/>
            </a:endParaRPr>
          </a:p>
          <a:p>
            <a:pPr marL="342900" indent="-342900" algn="just">
              <a:lnSpc>
                <a:spcPct val="150000"/>
              </a:lnSpc>
              <a:buFont typeface="Wingdings" pitchFamily="2" charset="2"/>
              <a:buChar char="ü"/>
            </a:pPr>
            <a:r>
              <a:rPr lang="en-IN" sz="2000" dirty="0" smtClean="0">
                <a:solidFill>
                  <a:schemeClr val="bg1"/>
                </a:solidFill>
                <a:latin typeface="Times New Roman" pitchFamily="18" charset="0"/>
                <a:cs typeface="Times New Roman" pitchFamily="18" charset="0"/>
              </a:rPr>
              <a:t>It </a:t>
            </a:r>
            <a:r>
              <a:rPr lang="en-IN" sz="2000" dirty="0">
                <a:solidFill>
                  <a:schemeClr val="bg1"/>
                </a:solidFill>
                <a:latin typeface="Times New Roman" pitchFamily="18" charset="0"/>
                <a:cs typeface="Times New Roman" pitchFamily="18" charset="0"/>
              </a:rPr>
              <a:t>also stores the sensor parameters in the cloud (Gmail) in a timely manner. This will help the user to analyse the condition of various parameters in the home anytime anywhere.</a:t>
            </a:r>
          </a:p>
        </p:txBody>
      </p:sp>
    </p:spTree>
    <p:extLst>
      <p:ext uri="{BB962C8B-B14F-4D97-AF65-F5344CB8AC3E}">
        <p14:creationId xmlns:p14="http://schemas.microsoft.com/office/powerpoint/2010/main" val="3394298561"/>
      </p:ext>
    </p:extLst>
  </p:cSld>
  <p:clrMapOvr>
    <a:masterClrMapping/>
  </p:clrMapOvr>
  <p:transition spd="slow">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8" y="103188"/>
            <a:ext cx="8950325" cy="665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3390" y="2644170"/>
            <a:ext cx="8950325" cy="156966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96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lgerian" pitchFamily="82" charset="0"/>
              </a:rPr>
              <a:t>Thank you </a:t>
            </a:r>
            <a:endParaRPr lang="en-US" sz="96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lgerian" pitchFamily="82" charset="0"/>
            </a:endParaRPr>
          </a:p>
        </p:txBody>
      </p:sp>
    </p:spTree>
    <p:extLst>
      <p:ext uri="{BB962C8B-B14F-4D97-AF65-F5344CB8AC3E}">
        <p14:creationId xmlns:p14="http://schemas.microsoft.com/office/powerpoint/2010/main" val="214733176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504" y="116632"/>
            <a:ext cx="8928992" cy="6624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b="1" dirty="0">
              <a:ln>
                <a:solidFill>
                  <a:schemeClr val="bg1"/>
                </a:solidFill>
              </a:ln>
              <a:solidFill>
                <a:schemeClr val="bg1"/>
              </a:solidFill>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528" y="1629000"/>
            <a:ext cx="3831050" cy="36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7504" y="116632"/>
            <a:ext cx="8928992" cy="984885"/>
          </a:xfrm>
          <a:prstGeom prst="rect">
            <a:avLst/>
          </a:prstGeom>
          <a:noFill/>
        </p:spPr>
        <p:txBody>
          <a:bodyPr wrap="square" rtlCol="0">
            <a:spAutoFit/>
          </a:bodyPr>
          <a:lstStyle/>
          <a:p>
            <a:pPr algn="ctr"/>
            <a:r>
              <a:rPr lang="en-IN" sz="4000" b="1" dirty="0" smtClean="0">
                <a:ln>
                  <a:solidFill>
                    <a:schemeClr val="bg1"/>
                  </a:solidFill>
                </a:ln>
                <a:solidFill>
                  <a:schemeClr val="bg1"/>
                </a:solidFill>
                <a:latin typeface="Times New Roman" pitchFamily="18" charset="0"/>
                <a:cs typeface="Times New Roman" pitchFamily="18" charset="0"/>
              </a:rPr>
              <a:t>OUTLINE</a:t>
            </a:r>
          </a:p>
          <a:p>
            <a:endParaRPr lang="en-IN" dirty="0"/>
          </a:p>
        </p:txBody>
      </p:sp>
      <p:sp>
        <p:nvSpPr>
          <p:cNvPr id="5" name="TextBox 4"/>
          <p:cNvSpPr txBox="1"/>
          <p:nvPr/>
        </p:nvSpPr>
        <p:spPr>
          <a:xfrm>
            <a:off x="3946345" y="948690"/>
            <a:ext cx="5090151" cy="5170646"/>
          </a:xfrm>
          <a:prstGeom prst="rect">
            <a:avLst/>
          </a:prstGeom>
          <a:noFill/>
        </p:spPr>
        <p:txBody>
          <a:bodyPr wrap="square" rtlCol="0">
            <a:spAutoFit/>
          </a:bodyPr>
          <a:lstStyle/>
          <a:p>
            <a:pPr marL="342900" indent="-342900">
              <a:lnSpc>
                <a:spcPct val="150000"/>
              </a:lnSpc>
              <a:buFont typeface="Arial" pitchFamily="34" charset="0"/>
              <a:buChar char="•"/>
            </a:pPr>
            <a:r>
              <a:rPr lang="en-IN" sz="2000" b="1" dirty="0" smtClean="0">
                <a:ln>
                  <a:solidFill>
                    <a:schemeClr val="bg1"/>
                  </a:solidFill>
                </a:ln>
                <a:solidFill>
                  <a:schemeClr val="bg1"/>
                </a:solidFill>
                <a:latin typeface="Times New Roman" pitchFamily="18" charset="0"/>
                <a:cs typeface="Times New Roman" pitchFamily="18" charset="0"/>
              </a:rPr>
              <a:t>INTRODUCTION</a:t>
            </a:r>
          </a:p>
          <a:p>
            <a:pPr marL="342900" indent="-342900">
              <a:lnSpc>
                <a:spcPct val="150000"/>
              </a:lnSpc>
              <a:buFont typeface="Arial" pitchFamily="34" charset="0"/>
              <a:buChar char="•"/>
            </a:pPr>
            <a:r>
              <a:rPr lang="en-IN" sz="2000" b="1" dirty="0" smtClean="0">
                <a:ln>
                  <a:solidFill>
                    <a:schemeClr val="bg1"/>
                  </a:solidFill>
                </a:ln>
                <a:solidFill>
                  <a:schemeClr val="bg1"/>
                </a:solidFill>
                <a:latin typeface="Times New Roman" pitchFamily="18" charset="0"/>
                <a:cs typeface="Times New Roman" pitchFamily="18" charset="0"/>
              </a:rPr>
              <a:t>SCOPE</a:t>
            </a:r>
            <a:endParaRPr lang="en-IN" sz="2000" b="1" dirty="0" smtClean="0">
              <a:ln>
                <a:solidFill>
                  <a:schemeClr val="bg1"/>
                </a:solidFill>
              </a:ln>
              <a:solidFill>
                <a:schemeClr val="bg1"/>
              </a:solidFill>
              <a:latin typeface="Times New Roman" pitchFamily="18" charset="0"/>
              <a:cs typeface="Times New Roman" pitchFamily="18" charset="0"/>
            </a:endParaRPr>
          </a:p>
          <a:p>
            <a:pPr marL="342900" indent="-342900">
              <a:lnSpc>
                <a:spcPct val="150000"/>
              </a:lnSpc>
              <a:buFont typeface="Arial" pitchFamily="34" charset="0"/>
              <a:buChar char="•"/>
            </a:pPr>
            <a:r>
              <a:rPr lang="en-IN" sz="2000" b="1" dirty="0" smtClean="0">
                <a:ln>
                  <a:solidFill>
                    <a:schemeClr val="bg1"/>
                  </a:solidFill>
                </a:ln>
                <a:solidFill>
                  <a:schemeClr val="bg1"/>
                </a:solidFill>
                <a:latin typeface="Times New Roman" pitchFamily="18" charset="0"/>
                <a:cs typeface="Times New Roman" pitchFamily="18" charset="0"/>
              </a:rPr>
              <a:t>PURPOSE</a:t>
            </a:r>
            <a:endParaRPr lang="en-IN" sz="2000" b="1" dirty="0" smtClean="0">
              <a:ln>
                <a:solidFill>
                  <a:schemeClr val="bg1"/>
                </a:solidFill>
              </a:ln>
              <a:solidFill>
                <a:schemeClr val="bg1"/>
              </a:solidFill>
              <a:latin typeface="Times New Roman" pitchFamily="18" charset="0"/>
              <a:cs typeface="Times New Roman" pitchFamily="18" charset="0"/>
            </a:endParaRPr>
          </a:p>
          <a:p>
            <a:pPr marL="342900" indent="-342900">
              <a:lnSpc>
                <a:spcPct val="150000"/>
              </a:lnSpc>
              <a:buFont typeface="Arial" pitchFamily="34" charset="0"/>
              <a:buChar char="•"/>
            </a:pPr>
            <a:r>
              <a:rPr lang="en-IN" sz="2000" b="1" dirty="0" smtClean="0">
                <a:ln>
                  <a:solidFill>
                    <a:schemeClr val="bg1"/>
                  </a:solidFill>
                </a:ln>
                <a:solidFill>
                  <a:schemeClr val="bg1"/>
                </a:solidFill>
                <a:latin typeface="Times New Roman" pitchFamily="18" charset="0"/>
                <a:cs typeface="Times New Roman" pitchFamily="18" charset="0"/>
              </a:rPr>
              <a:t>APPLICABILITY</a:t>
            </a:r>
          </a:p>
          <a:p>
            <a:pPr marL="342900" indent="-342900">
              <a:lnSpc>
                <a:spcPct val="150000"/>
              </a:lnSpc>
              <a:buFont typeface="Arial" pitchFamily="34" charset="0"/>
              <a:buChar char="•"/>
            </a:pPr>
            <a:r>
              <a:rPr lang="en-IN" sz="2000" b="1" dirty="0" smtClean="0">
                <a:ln>
                  <a:solidFill>
                    <a:schemeClr val="bg1"/>
                  </a:solidFill>
                </a:ln>
                <a:solidFill>
                  <a:schemeClr val="bg1"/>
                </a:solidFill>
                <a:latin typeface="Times New Roman" pitchFamily="18" charset="0"/>
                <a:cs typeface="Times New Roman" pitchFamily="18" charset="0"/>
              </a:rPr>
              <a:t>LITERATURE SURVEY</a:t>
            </a:r>
          </a:p>
          <a:p>
            <a:pPr marL="342900" indent="-342900">
              <a:lnSpc>
                <a:spcPct val="150000"/>
              </a:lnSpc>
              <a:buFont typeface="Arial" pitchFamily="34" charset="0"/>
              <a:buChar char="•"/>
            </a:pPr>
            <a:r>
              <a:rPr lang="en-IN" sz="2000" b="1" dirty="0" smtClean="0">
                <a:ln>
                  <a:solidFill>
                    <a:schemeClr val="bg1"/>
                  </a:solidFill>
                </a:ln>
                <a:solidFill>
                  <a:schemeClr val="bg1"/>
                </a:solidFill>
                <a:latin typeface="Times New Roman" pitchFamily="18" charset="0"/>
                <a:cs typeface="Times New Roman" pitchFamily="18" charset="0"/>
              </a:rPr>
              <a:t>SURVEY OF TECHNOLOGIES</a:t>
            </a:r>
          </a:p>
          <a:p>
            <a:pPr marL="342900" indent="-342900">
              <a:lnSpc>
                <a:spcPct val="150000"/>
              </a:lnSpc>
              <a:buFont typeface="Arial" pitchFamily="34" charset="0"/>
              <a:buChar char="•"/>
            </a:pPr>
            <a:r>
              <a:rPr lang="en-IN" sz="2000" b="1" dirty="0" smtClean="0">
                <a:ln>
                  <a:solidFill>
                    <a:schemeClr val="bg1"/>
                  </a:solidFill>
                </a:ln>
                <a:solidFill>
                  <a:schemeClr val="bg1"/>
                </a:solidFill>
                <a:latin typeface="Times New Roman" pitchFamily="18" charset="0"/>
                <a:cs typeface="Times New Roman" pitchFamily="18" charset="0"/>
              </a:rPr>
              <a:t>REQUIREMENT ANALYSIS</a:t>
            </a:r>
          </a:p>
          <a:p>
            <a:pPr marL="342900" indent="-342900">
              <a:lnSpc>
                <a:spcPct val="150000"/>
              </a:lnSpc>
              <a:buFont typeface="Arial" pitchFamily="34" charset="0"/>
              <a:buChar char="•"/>
            </a:pPr>
            <a:endParaRPr lang="en-IN" sz="2000" b="1" dirty="0">
              <a:ln>
                <a:solidFill>
                  <a:schemeClr val="bg1"/>
                </a:solidFill>
              </a:ln>
              <a:solidFill>
                <a:schemeClr val="bg1"/>
              </a:solidFill>
              <a:latin typeface="Times New Roman" pitchFamily="18" charset="0"/>
              <a:cs typeface="Times New Roman" pitchFamily="18" charset="0"/>
            </a:endParaRPr>
          </a:p>
          <a:p>
            <a:pPr>
              <a:lnSpc>
                <a:spcPct val="150000"/>
              </a:lnSpc>
            </a:pPr>
            <a:endParaRPr lang="en-IN" sz="2000" b="1" dirty="0" smtClean="0">
              <a:ln>
                <a:solidFill>
                  <a:schemeClr val="bg1"/>
                </a:solidFill>
              </a:ln>
              <a:solidFill>
                <a:schemeClr val="bg1"/>
              </a:solidFill>
              <a:latin typeface="Times New Roman" pitchFamily="18" charset="0"/>
              <a:cs typeface="Times New Roman" pitchFamily="18" charset="0"/>
            </a:endParaRPr>
          </a:p>
          <a:p>
            <a:pPr marL="342900" indent="-342900">
              <a:lnSpc>
                <a:spcPct val="150000"/>
              </a:lnSpc>
              <a:buFont typeface="Arial" pitchFamily="34" charset="0"/>
              <a:buChar char="•"/>
            </a:pPr>
            <a:r>
              <a:rPr lang="en-IN" sz="2000" b="1" dirty="0" smtClean="0">
                <a:ln>
                  <a:solidFill>
                    <a:schemeClr val="bg1"/>
                  </a:solidFill>
                </a:ln>
                <a:solidFill>
                  <a:schemeClr val="bg1"/>
                </a:solidFill>
                <a:latin typeface="Times New Roman" pitchFamily="18" charset="0"/>
                <a:cs typeface="Times New Roman" pitchFamily="18" charset="0"/>
              </a:rPr>
              <a:t>OBJECTIVE</a:t>
            </a:r>
            <a:endParaRPr lang="en-IN" sz="2000" b="1" dirty="0">
              <a:ln>
                <a:solidFill>
                  <a:schemeClr val="bg1"/>
                </a:solidFill>
              </a:ln>
              <a:solidFill>
                <a:schemeClr val="bg1"/>
              </a:solidFill>
              <a:latin typeface="Times New Roman" pitchFamily="18" charset="0"/>
              <a:cs typeface="Times New Roman" pitchFamily="18" charset="0"/>
            </a:endParaRPr>
          </a:p>
          <a:p>
            <a:pPr marL="342900" indent="-342900">
              <a:lnSpc>
                <a:spcPct val="150000"/>
              </a:lnSpc>
              <a:buFont typeface="Arial" pitchFamily="34" charset="0"/>
              <a:buChar char="•"/>
            </a:pPr>
            <a:r>
              <a:rPr lang="en-IN" sz="2000" b="1" dirty="0" smtClean="0">
                <a:ln>
                  <a:solidFill>
                    <a:schemeClr val="bg1"/>
                  </a:solidFill>
                </a:ln>
                <a:solidFill>
                  <a:schemeClr val="bg1"/>
                </a:solidFill>
                <a:latin typeface="Times New Roman" pitchFamily="18" charset="0"/>
                <a:cs typeface="Times New Roman" pitchFamily="18" charset="0"/>
              </a:rPr>
              <a:t>CONCLUSION</a:t>
            </a:r>
          </a:p>
        </p:txBody>
      </p:sp>
      <p:sp>
        <p:nvSpPr>
          <p:cNvPr id="6" name="TextBox 5"/>
          <p:cNvSpPr txBox="1"/>
          <p:nvPr/>
        </p:nvSpPr>
        <p:spPr>
          <a:xfrm>
            <a:off x="4545779" y="4077072"/>
            <a:ext cx="4464496" cy="1015663"/>
          </a:xfrm>
          <a:prstGeom prst="rect">
            <a:avLst/>
          </a:prstGeom>
          <a:noFill/>
        </p:spPr>
        <p:txBody>
          <a:bodyPr wrap="square" rtlCol="0">
            <a:spAutoFit/>
          </a:bodyPr>
          <a:lstStyle/>
          <a:p>
            <a:pPr marL="285750" indent="-285750">
              <a:lnSpc>
                <a:spcPct val="150000"/>
              </a:lnSpc>
              <a:buFont typeface="Courier New" pitchFamily="49" charset="0"/>
              <a:buChar char="o"/>
            </a:pPr>
            <a:r>
              <a:rPr lang="en-IN" b="1" dirty="0" smtClean="0">
                <a:ln>
                  <a:solidFill>
                    <a:schemeClr val="bg1"/>
                  </a:solidFill>
                </a:ln>
                <a:solidFill>
                  <a:schemeClr val="bg1"/>
                </a:solidFill>
                <a:latin typeface="Times New Roman" pitchFamily="18" charset="0"/>
                <a:cs typeface="Times New Roman" pitchFamily="18" charset="0"/>
              </a:rPr>
              <a:t> </a:t>
            </a:r>
            <a:r>
              <a:rPr lang="en-IN" sz="2000" b="1" dirty="0" smtClean="0">
                <a:ln>
                  <a:solidFill>
                    <a:schemeClr val="bg1"/>
                  </a:solidFill>
                </a:ln>
                <a:solidFill>
                  <a:schemeClr val="bg1"/>
                </a:solidFill>
                <a:latin typeface="Times New Roman" pitchFamily="18" charset="0"/>
                <a:cs typeface="Times New Roman" pitchFamily="18" charset="0"/>
              </a:rPr>
              <a:t>HARDWARE REQUIREMENTS</a:t>
            </a:r>
          </a:p>
          <a:p>
            <a:pPr marL="285750" indent="-285750">
              <a:lnSpc>
                <a:spcPct val="150000"/>
              </a:lnSpc>
              <a:buFont typeface="Courier New" pitchFamily="49" charset="0"/>
              <a:buChar char="o"/>
            </a:pPr>
            <a:r>
              <a:rPr lang="en-IN" sz="2000" b="1" dirty="0" smtClean="0">
                <a:ln>
                  <a:solidFill>
                    <a:schemeClr val="bg1"/>
                  </a:solidFill>
                </a:ln>
                <a:solidFill>
                  <a:schemeClr val="bg1"/>
                </a:solidFill>
                <a:latin typeface="Times New Roman" pitchFamily="18" charset="0"/>
                <a:cs typeface="Times New Roman" pitchFamily="18" charset="0"/>
              </a:rPr>
              <a:t>  SOFTWARE REQUIREMENTS</a:t>
            </a:r>
            <a:endParaRPr lang="en-IN" sz="2000" dirty="0"/>
          </a:p>
        </p:txBody>
      </p:sp>
    </p:spTree>
    <p:extLst>
      <p:ext uri="{BB962C8B-B14F-4D97-AF65-F5344CB8AC3E}">
        <p14:creationId xmlns:p14="http://schemas.microsoft.com/office/powerpoint/2010/main" val="3727494475"/>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504" y="116632"/>
            <a:ext cx="8928992" cy="6624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b="1" dirty="0">
              <a:ln>
                <a:solidFill>
                  <a:schemeClr val="accent6"/>
                </a:solidFill>
              </a:ln>
              <a:solidFill>
                <a:schemeClr val="accent6"/>
              </a:solidFill>
              <a:latin typeface="Times New Roman" pitchFamily="18" charset="0"/>
              <a:cs typeface="Times New Roman" pitchFamily="18" charset="0"/>
            </a:endParaRPr>
          </a:p>
        </p:txBody>
      </p:sp>
      <p:sp>
        <p:nvSpPr>
          <p:cNvPr id="2" name="TextBox 1"/>
          <p:cNvSpPr txBox="1"/>
          <p:nvPr/>
        </p:nvSpPr>
        <p:spPr>
          <a:xfrm>
            <a:off x="107504" y="116632"/>
            <a:ext cx="8928992" cy="707886"/>
          </a:xfrm>
          <a:prstGeom prst="rect">
            <a:avLst/>
          </a:prstGeom>
          <a:noFill/>
        </p:spPr>
        <p:txBody>
          <a:bodyPr wrap="square" rtlCol="0">
            <a:spAutoFit/>
          </a:bodyPr>
          <a:lstStyle/>
          <a:p>
            <a:pPr algn="ctr"/>
            <a:r>
              <a:rPr lang="en-IN" sz="4000" b="1" dirty="0" smtClean="0">
                <a:ln>
                  <a:solidFill>
                    <a:schemeClr val="bg1"/>
                  </a:solidFill>
                </a:ln>
                <a:solidFill>
                  <a:schemeClr val="bg1"/>
                </a:solidFill>
                <a:latin typeface="Times New Roman" pitchFamily="18" charset="0"/>
                <a:cs typeface="Times New Roman" pitchFamily="18" charset="0"/>
              </a:rPr>
              <a:t>INTRODUCTION</a:t>
            </a:r>
            <a:endParaRPr lang="en-IN" sz="4000" b="1" dirty="0">
              <a:ln>
                <a:solidFill>
                  <a:schemeClr val="bg1"/>
                </a:solidFill>
              </a:ln>
              <a:solidFill>
                <a:schemeClr val="bg1"/>
              </a:solidFill>
              <a:latin typeface="Times New Roman" pitchFamily="18" charset="0"/>
              <a:cs typeface="Times New Roman" pitchFamily="18" charset="0"/>
            </a:endParaRPr>
          </a:p>
        </p:txBody>
      </p:sp>
      <p:cxnSp>
        <p:nvCxnSpPr>
          <p:cNvPr id="7" name="Straight Connector 6"/>
          <p:cNvCxnSpPr/>
          <p:nvPr/>
        </p:nvCxnSpPr>
        <p:spPr>
          <a:xfrm>
            <a:off x="251520" y="908720"/>
            <a:ext cx="864096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pic>
        <p:nvPicPr>
          <p:cNvPr id="1029" name="Picture 5"/>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5820" b="98942" l="3986" r="94928"/>
                    </a14:imgEffect>
                  </a14:imgLayer>
                </a14:imgProps>
              </a:ext>
              <a:ext uri="{28A0092B-C50C-407E-A947-70E740481C1C}">
                <a14:useLocalDpi xmlns:a14="http://schemas.microsoft.com/office/drawing/2010/main" val="0"/>
              </a:ext>
            </a:extLst>
          </a:blip>
          <a:srcRect/>
          <a:stretch>
            <a:fillRect/>
          </a:stretch>
        </p:blipFill>
        <p:spPr bwMode="auto">
          <a:xfrm>
            <a:off x="0" y="2132856"/>
            <a:ext cx="26289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411760" y="1052736"/>
            <a:ext cx="6624736" cy="5940088"/>
          </a:xfrm>
          <a:prstGeom prst="rect">
            <a:avLst/>
          </a:prstGeom>
          <a:noFill/>
        </p:spPr>
        <p:txBody>
          <a:bodyPr wrap="square" rtlCol="0">
            <a:spAutoFit/>
          </a:bodyPr>
          <a:lstStyle/>
          <a:p>
            <a:pPr marL="342900" indent="-342900" algn="just">
              <a:lnSpc>
                <a:spcPct val="150000"/>
              </a:lnSpc>
              <a:buFont typeface="Wingdings" pitchFamily="2" charset="2"/>
              <a:buChar char="§"/>
            </a:pPr>
            <a:r>
              <a:rPr lang="en-IN" sz="2000" dirty="0" smtClean="0">
                <a:ln>
                  <a:solidFill>
                    <a:schemeClr val="bg1"/>
                  </a:solidFill>
                </a:ln>
                <a:solidFill>
                  <a:schemeClr val="bg1"/>
                </a:solidFill>
                <a:latin typeface="Times New Roman" pitchFamily="18" charset="0"/>
                <a:cs typeface="Times New Roman" pitchFamily="18" charset="0"/>
              </a:rPr>
              <a:t>Internet of Things (</a:t>
            </a:r>
            <a:r>
              <a:rPr lang="en-IN" sz="2000" dirty="0" err="1" smtClean="0">
                <a:ln>
                  <a:solidFill>
                    <a:schemeClr val="bg1"/>
                  </a:solidFill>
                </a:ln>
                <a:solidFill>
                  <a:schemeClr val="bg1"/>
                </a:solidFill>
                <a:latin typeface="Times New Roman" pitchFamily="18" charset="0"/>
                <a:cs typeface="Times New Roman" pitchFamily="18" charset="0"/>
              </a:rPr>
              <a:t>IoT</a:t>
            </a:r>
            <a:r>
              <a:rPr lang="en-IN" sz="2000" dirty="0" smtClean="0">
                <a:ln>
                  <a:solidFill>
                    <a:schemeClr val="bg1"/>
                  </a:solidFill>
                </a:ln>
                <a:solidFill>
                  <a:schemeClr val="bg1"/>
                </a:solidFill>
                <a:latin typeface="Times New Roman" pitchFamily="18" charset="0"/>
                <a:cs typeface="Times New Roman" pitchFamily="18" charset="0"/>
              </a:rPr>
              <a:t>) is a small electronic device which senses and collects data from around the world and shares this data with backend applications.</a:t>
            </a:r>
          </a:p>
          <a:p>
            <a:pPr marL="342900" indent="-342900" algn="just">
              <a:lnSpc>
                <a:spcPct val="150000"/>
              </a:lnSpc>
              <a:buFont typeface="Wingdings" pitchFamily="2" charset="2"/>
              <a:buChar char="§"/>
            </a:pPr>
            <a:r>
              <a:rPr lang="en-IN" sz="2000" dirty="0" smtClean="0">
                <a:ln>
                  <a:solidFill>
                    <a:schemeClr val="bg1"/>
                  </a:solidFill>
                </a:ln>
                <a:solidFill>
                  <a:schemeClr val="bg1"/>
                </a:solidFill>
                <a:latin typeface="Times New Roman" pitchFamily="18" charset="0"/>
                <a:cs typeface="Times New Roman" pitchFamily="18" charset="0"/>
              </a:rPr>
              <a:t>It communicates with any object, environment, and infrastructure. Communication is a very important part of </a:t>
            </a:r>
            <a:r>
              <a:rPr lang="en-IN" sz="2000" dirty="0" err="1" smtClean="0">
                <a:ln>
                  <a:solidFill>
                    <a:schemeClr val="bg1"/>
                  </a:solidFill>
                </a:ln>
                <a:solidFill>
                  <a:schemeClr val="bg1"/>
                </a:solidFill>
                <a:latin typeface="Times New Roman" pitchFamily="18" charset="0"/>
                <a:cs typeface="Times New Roman" pitchFamily="18" charset="0"/>
              </a:rPr>
              <a:t>IoT</a:t>
            </a:r>
            <a:r>
              <a:rPr lang="en-IN" sz="2000" dirty="0" smtClean="0">
                <a:ln>
                  <a:solidFill>
                    <a:schemeClr val="bg1"/>
                  </a:solidFill>
                </a:ln>
                <a:solidFill>
                  <a:schemeClr val="bg1"/>
                </a:solidFill>
                <a:latin typeface="Times New Roman" pitchFamily="18" charset="0"/>
                <a:cs typeface="Times New Roman" pitchFamily="18" charset="0"/>
              </a:rPr>
              <a:t>.</a:t>
            </a:r>
          </a:p>
          <a:p>
            <a:pPr marL="342900" indent="-342900" algn="just">
              <a:lnSpc>
                <a:spcPct val="150000"/>
              </a:lnSpc>
              <a:buFont typeface="Wingdings" pitchFamily="2" charset="2"/>
              <a:buChar char="§"/>
            </a:pPr>
            <a:r>
              <a:rPr lang="en-IN" sz="2000" dirty="0" smtClean="0">
                <a:ln>
                  <a:solidFill>
                    <a:schemeClr val="bg1"/>
                  </a:solidFill>
                </a:ln>
                <a:solidFill>
                  <a:schemeClr val="bg1"/>
                </a:solidFill>
                <a:latin typeface="Times New Roman" pitchFamily="18" charset="0"/>
                <a:cs typeface="Times New Roman" pitchFamily="18" charset="0"/>
              </a:rPr>
              <a:t>The idea of </a:t>
            </a:r>
            <a:r>
              <a:rPr lang="en-IN" sz="2000" dirty="0" err="1" smtClean="0">
                <a:ln>
                  <a:solidFill>
                    <a:schemeClr val="bg1"/>
                  </a:solidFill>
                </a:ln>
                <a:solidFill>
                  <a:schemeClr val="bg1"/>
                </a:solidFill>
                <a:latin typeface="Times New Roman" pitchFamily="18" charset="0"/>
                <a:cs typeface="Times New Roman" pitchFamily="18" charset="0"/>
              </a:rPr>
              <a:t>IoT</a:t>
            </a:r>
            <a:r>
              <a:rPr lang="en-IN" sz="2000" dirty="0" smtClean="0">
                <a:ln>
                  <a:solidFill>
                    <a:schemeClr val="bg1"/>
                  </a:solidFill>
                </a:ln>
                <a:solidFill>
                  <a:schemeClr val="bg1"/>
                </a:solidFill>
                <a:latin typeface="Times New Roman" pitchFamily="18" charset="0"/>
                <a:cs typeface="Times New Roman" pitchFamily="18" charset="0"/>
              </a:rPr>
              <a:t> is quite useful for real-world applications and services. A few examples of the application of </a:t>
            </a:r>
            <a:r>
              <a:rPr lang="en-IN" sz="2000" dirty="0" err="1" smtClean="0">
                <a:ln>
                  <a:solidFill>
                    <a:schemeClr val="bg1"/>
                  </a:solidFill>
                </a:ln>
                <a:solidFill>
                  <a:schemeClr val="bg1"/>
                </a:solidFill>
                <a:latin typeface="Times New Roman" pitchFamily="18" charset="0"/>
                <a:cs typeface="Times New Roman" pitchFamily="18" charset="0"/>
              </a:rPr>
              <a:t>IoT</a:t>
            </a:r>
            <a:r>
              <a:rPr lang="en-IN" sz="2000" dirty="0" smtClean="0">
                <a:ln>
                  <a:solidFill>
                    <a:schemeClr val="bg1"/>
                  </a:solidFill>
                </a:ln>
                <a:solidFill>
                  <a:schemeClr val="bg1"/>
                </a:solidFill>
                <a:latin typeface="Times New Roman" pitchFamily="18" charset="0"/>
                <a:cs typeface="Times New Roman" pitchFamily="18" charset="0"/>
              </a:rPr>
              <a:t> technology are: Putting on the lights automatically on sensing the human activity, Similarly AC and all other devices need to run in an environment and be switched off based on certain event or trigger.</a:t>
            </a:r>
          </a:p>
          <a:p>
            <a:pPr algn="just"/>
            <a:endParaRPr lang="en-IN" sz="2000" dirty="0">
              <a:ln>
                <a:solidFill>
                  <a:schemeClr val="bg1"/>
                </a:solidFill>
              </a:ln>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1916625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928992" cy="6624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b="1" dirty="0">
              <a:ln>
                <a:solidFill>
                  <a:schemeClr val="bg1"/>
                </a:solidFill>
              </a:ln>
              <a:solidFill>
                <a:schemeClr val="bg1"/>
              </a:solidFill>
              <a:latin typeface="Times New Roman" pitchFamily="18" charset="0"/>
              <a:cs typeface="Times New Roman" pitchFamily="18" charset="0"/>
            </a:endParaRPr>
          </a:p>
        </p:txBody>
      </p:sp>
      <p:sp>
        <p:nvSpPr>
          <p:cNvPr id="3" name="TextBox 2"/>
          <p:cNvSpPr txBox="1"/>
          <p:nvPr/>
        </p:nvSpPr>
        <p:spPr>
          <a:xfrm>
            <a:off x="107504" y="116632"/>
            <a:ext cx="8928992" cy="707886"/>
          </a:xfrm>
          <a:prstGeom prst="rect">
            <a:avLst/>
          </a:prstGeom>
          <a:noFill/>
        </p:spPr>
        <p:txBody>
          <a:bodyPr wrap="square" rtlCol="0">
            <a:spAutoFit/>
          </a:bodyPr>
          <a:lstStyle/>
          <a:p>
            <a:pPr lvl="0" algn="ctr"/>
            <a:r>
              <a:rPr lang="en-IN" sz="4000" b="1" dirty="0">
                <a:ln>
                  <a:solidFill>
                    <a:prstClr val="white"/>
                  </a:solidFill>
                </a:ln>
                <a:solidFill>
                  <a:prstClr val="white"/>
                </a:solidFill>
                <a:latin typeface="Times New Roman" pitchFamily="18" charset="0"/>
                <a:cs typeface="Times New Roman" pitchFamily="18" charset="0"/>
              </a:rPr>
              <a:t>SCOPE</a:t>
            </a:r>
            <a:endParaRPr lang="en-IN" sz="4000" b="1" dirty="0">
              <a:ln>
                <a:solidFill>
                  <a:prstClr val="white"/>
                </a:solidFill>
              </a:ln>
              <a:solidFill>
                <a:prstClr val="white"/>
              </a:solidFill>
              <a:latin typeface="Times New Roman" pitchFamily="18" charset="0"/>
              <a:cs typeface="Times New Roman" pitchFamily="18" charset="0"/>
            </a:endParaRPr>
          </a:p>
        </p:txBody>
      </p:sp>
      <p:cxnSp>
        <p:nvCxnSpPr>
          <p:cNvPr id="4" name="Straight Connector 3"/>
          <p:cNvCxnSpPr/>
          <p:nvPr/>
        </p:nvCxnSpPr>
        <p:spPr>
          <a:xfrm>
            <a:off x="251520" y="908720"/>
            <a:ext cx="864096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107504" y="1052736"/>
            <a:ext cx="8928992" cy="4922951"/>
          </a:xfrm>
          <a:prstGeom prst="rect">
            <a:avLst/>
          </a:prstGeom>
          <a:noFill/>
        </p:spPr>
        <p:txBody>
          <a:bodyPr wrap="square" rtlCol="0">
            <a:spAutoFit/>
          </a:bodyPr>
          <a:lstStyle/>
          <a:p>
            <a:pPr marL="342900" indent="-342900" algn="just">
              <a:lnSpc>
                <a:spcPct val="200000"/>
              </a:lnSpc>
              <a:buFont typeface="Wingdings" pitchFamily="2" charset="2"/>
              <a:buChar char="v"/>
            </a:pPr>
            <a:r>
              <a:rPr lang="en-IN" sz="2000" dirty="0">
                <a:ln>
                  <a:solidFill>
                    <a:schemeClr val="bg1"/>
                  </a:solidFill>
                </a:ln>
                <a:solidFill>
                  <a:schemeClr val="bg1"/>
                </a:solidFill>
                <a:latin typeface="Times New Roman" pitchFamily="18" charset="0"/>
                <a:cs typeface="Times New Roman" pitchFamily="18" charset="0"/>
              </a:rPr>
              <a:t>It’s the technology of today which is touching and transforming every aspect of our real life. </a:t>
            </a:r>
            <a:endParaRPr lang="en-IN" sz="2000" dirty="0" smtClean="0">
              <a:ln>
                <a:solidFill>
                  <a:schemeClr val="bg1"/>
                </a:solidFill>
              </a:ln>
              <a:solidFill>
                <a:schemeClr val="bg1"/>
              </a:solidFill>
              <a:latin typeface="Times New Roman" pitchFamily="18" charset="0"/>
              <a:cs typeface="Times New Roman" pitchFamily="18" charset="0"/>
            </a:endParaRPr>
          </a:p>
          <a:p>
            <a:pPr marL="342900" indent="-342900" algn="just">
              <a:lnSpc>
                <a:spcPct val="200000"/>
              </a:lnSpc>
              <a:buFont typeface="Wingdings" pitchFamily="2" charset="2"/>
              <a:buChar char="v"/>
            </a:pPr>
            <a:r>
              <a:rPr lang="en-IN" sz="2000" dirty="0" err="1" smtClean="0">
                <a:ln>
                  <a:solidFill>
                    <a:schemeClr val="bg1"/>
                  </a:solidFill>
                </a:ln>
                <a:solidFill>
                  <a:schemeClr val="bg1"/>
                </a:solidFill>
                <a:latin typeface="Times New Roman" pitchFamily="18" charset="0"/>
                <a:cs typeface="Times New Roman" pitchFamily="18" charset="0"/>
              </a:rPr>
              <a:t>IoT</a:t>
            </a:r>
            <a:r>
              <a:rPr lang="en-IN" sz="2000" dirty="0" smtClean="0">
                <a:ln>
                  <a:solidFill>
                    <a:schemeClr val="bg1"/>
                  </a:solidFill>
                </a:ln>
                <a:solidFill>
                  <a:schemeClr val="bg1"/>
                </a:solidFill>
                <a:latin typeface="Times New Roman" pitchFamily="18" charset="0"/>
                <a:cs typeface="Times New Roman" pitchFamily="18" charset="0"/>
              </a:rPr>
              <a:t> </a:t>
            </a:r>
            <a:r>
              <a:rPr lang="en-IN" sz="2000" dirty="0">
                <a:ln>
                  <a:solidFill>
                    <a:schemeClr val="bg1"/>
                  </a:solidFill>
                </a:ln>
                <a:solidFill>
                  <a:schemeClr val="bg1"/>
                </a:solidFill>
                <a:latin typeface="Times New Roman" pitchFamily="18" charset="0"/>
                <a:cs typeface="Times New Roman" pitchFamily="18" charset="0"/>
              </a:rPr>
              <a:t>has given a concept of Machine to-Machine (M2M) communication. </a:t>
            </a:r>
            <a:endParaRPr lang="en-IN" sz="2000" dirty="0" smtClean="0">
              <a:ln>
                <a:solidFill>
                  <a:schemeClr val="bg1"/>
                </a:solidFill>
              </a:ln>
              <a:solidFill>
                <a:schemeClr val="bg1"/>
              </a:solidFill>
              <a:latin typeface="Times New Roman" pitchFamily="18" charset="0"/>
              <a:cs typeface="Times New Roman" pitchFamily="18" charset="0"/>
            </a:endParaRPr>
          </a:p>
          <a:p>
            <a:pPr marL="342900" indent="-342900" algn="just">
              <a:lnSpc>
                <a:spcPct val="200000"/>
              </a:lnSpc>
              <a:buFont typeface="Wingdings" pitchFamily="2" charset="2"/>
              <a:buChar char="v"/>
            </a:pPr>
            <a:r>
              <a:rPr lang="en-IN" sz="2000" dirty="0" err="1">
                <a:ln>
                  <a:solidFill>
                    <a:schemeClr val="bg1"/>
                  </a:solidFill>
                </a:ln>
                <a:solidFill>
                  <a:schemeClr val="bg1"/>
                </a:solidFill>
                <a:latin typeface="Times New Roman" pitchFamily="18" charset="0"/>
                <a:cs typeface="Times New Roman" pitchFamily="18" charset="0"/>
              </a:rPr>
              <a:t>IoT</a:t>
            </a:r>
            <a:r>
              <a:rPr lang="en-IN" sz="2000" dirty="0">
                <a:ln>
                  <a:solidFill>
                    <a:schemeClr val="bg1"/>
                  </a:solidFill>
                </a:ln>
                <a:solidFill>
                  <a:schemeClr val="bg1"/>
                </a:solidFill>
                <a:latin typeface="Times New Roman" pitchFamily="18" charset="0"/>
                <a:cs typeface="Times New Roman" pitchFamily="18" charset="0"/>
              </a:rPr>
              <a:t> is going to have huge impact on Automated Light Monitoring System and building automation system where every convenience will be taken care of by the interconnected devices on </a:t>
            </a:r>
            <a:r>
              <a:rPr lang="en-IN" sz="2000" dirty="0" err="1">
                <a:ln>
                  <a:solidFill>
                    <a:schemeClr val="bg1"/>
                  </a:solidFill>
                </a:ln>
                <a:solidFill>
                  <a:schemeClr val="bg1"/>
                </a:solidFill>
                <a:latin typeface="Times New Roman" pitchFamily="18" charset="0"/>
                <a:cs typeface="Times New Roman" pitchFamily="18" charset="0"/>
              </a:rPr>
              <a:t>IoT</a:t>
            </a:r>
            <a:r>
              <a:rPr lang="en-IN" sz="2000" dirty="0">
                <a:ln>
                  <a:solidFill>
                    <a:schemeClr val="bg1"/>
                  </a:solidFill>
                </a:ln>
                <a:solidFill>
                  <a:schemeClr val="bg1"/>
                </a:solidFill>
                <a:latin typeface="Times New Roman" pitchFamily="18" charset="0"/>
                <a:cs typeface="Times New Roman" pitchFamily="18" charset="0"/>
              </a:rPr>
              <a:t>. </a:t>
            </a:r>
            <a:endParaRPr lang="en-IN" sz="2000" dirty="0" smtClean="0">
              <a:ln>
                <a:solidFill>
                  <a:schemeClr val="bg1"/>
                </a:solidFill>
              </a:ln>
              <a:solidFill>
                <a:schemeClr val="bg1"/>
              </a:solidFill>
              <a:latin typeface="Times New Roman" pitchFamily="18" charset="0"/>
              <a:cs typeface="Times New Roman" pitchFamily="18" charset="0"/>
            </a:endParaRPr>
          </a:p>
          <a:p>
            <a:pPr marL="342900" indent="-342900" algn="just">
              <a:lnSpc>
                <a:spcPct val="200000"/>
              </a:lnSpc>
              <a:buFont typeface="Wingdings" pitchFamily="2" charset="2"/>
              <a:buChar char="v"/>
            </a:pPr>
            <a:r>
              <a:rPr lang="en-IN" sz="2000" dirty="0">
                <a:ln>
                  <a:solidFill>
                    <a:schemeClr val="bg1"/>
                  </a:solidFill>
                </a:ln>
                <a:solidFill>
                  <a:schemeClr val="bg1"/>
                </a:solidFill>
                <a:latin typeface="Times New Roman" pitchFamily="18" charset="0"/>
                <a:cs typeface="Times New Roman" pitchFamily="18" charset="0"/>
              </a:rPr>
              <a:t>In medical science field, </a:t>
            </a:r>
            <a:r>
              <a:rPr lang="en-IN" sz="2000" dirty="0" err="1">
                <a:ln>
                  <a:solidFill>
                    <a:schemeClr val="bg1"/>
                  </a:solidFill>
                </a:ln>
                <a:solidFill>
                  <a:schemeClr val="bg1"/>
                </a:solidFill>
                <a:latin typeface="Times New Roman" pitchFamily="18" charset="0"/>
                <a:cs typeface="Times New Roman" pitchFamily="18" charset="0"/>
              </a:rPr>
              <a:t>IoT</a:t>
            </a:r>
            <a:r>
              <a:rPr lang="en-IN" sz="2000" dirty="0">
                <a:ln>
                  <a:solidFill>
                    <a:schemeClr val="bg1"/>
                  </a:solidFill>
                </a:ln>
                <a:solidFill>
                  <a:schemeClr val="bg1"/>
                </a:solidFill>
                <a:latin typeface="Times New Roman" pitchFamily="18" charset="0"/>
                <a:cs typeface="Times New Roman" pitchFamily="18" charset="0"/>
              </a:rPr>
              <a:t> has given a privilege to devices and system to sense for coming </a:t>
            </a:r>
            <a:r>
              <a:rPr lang="en-IN" sz="2000" dirty="0" smtClean="0">
                <a:ln>
                  <a:solidFill>
                    <a:schemeClr val="bg1"/>
                  </a:solidFill>
                </a:ln>
                <a:solidFill>
                  <a:schemeClr val="bg1"/>
                </a:solidFill>
                <a:latin typeface="Times New Roman" pitchFamily="18" charset="0"/>
                <a:cs typeface="Times New Roman" pitchFamily="18" charset="0"/>
              </a:rPr>
              <a:t>disease.</a:t>
            </a:r>
            <a:endParaRPr lang="en-IN" sz="2000" dirty="0">
              <a:ln>
                <a:solidFill>
                  <a:schemeClr val="bg1"/>
                </a:solidFill>
              </a:ln>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538152012"/>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928992" cy="6624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b="1" dirty="0">
              <a:ln>
                <a:solidFill>
                  <a:schemeClr val="accent6"/>
                </a:solidFill>
              </a:ln>
              <a:solidFill>
                <a:schemeClr val="accent6"/>
              </a:solidFill>
              <a:latin typeface="Times New Roman" pitchFamily="18" charset="0"/>
              <a:cs typeface="Times New Roman" pitchFamily="18" charset="0"/>
            </a:endParaRPr>
          </a:p>
        </p:txBody>
      </p:sp>
      <p:sp>
        <p:nvSpPr>
          <p:cNvPr id="3" name="TextBox 2"/>
          <p:cNvSpPr txBox="1"/>
          <p:nvPr/>
        </p:nvSpPr>
        <p:spPr>
          <a:xfrm>
            <a:off x="107504" y="116632"/>
            <a:ext cx="8928992" cy="984885"/>
          </a:xfrm>
          <a:prstGeom prst="rect">
            <a:avLst/>
          </a:prstGeom>
          <a:noFill/>
        </p:spPr>
        <p:txBody>
          <a:bodyPr wrap="square" rtlCol="0">
            <a:spAutoFit/>
          </a:bodyPr>
          <a:lstStyle/>
          <a:p>
            <a:pPr algn="ctr"/>
            <a:r>
              <a:rPr lang="en-IN" sz="4000" b="1" dirty="0" smtClean="0">
                <a:ln>
                  <a:solidFill>
                    <a:schemeClr val="bg1"/>
                  </a:solidFill>
                </a:ln>
                <a:solidFill>
                  <a:schemeClr val="bg1"/>
                </a:solidFill>
                <a:latin typeface="Times New Roman" pitchFamily="18" charset="0"/>
                <a:cs typeface="Times New Roman" pitchFamily="18" charset="0"/>
              </a:rPr>
              <a:t>PURPOSE</a:t>
            </a:r>
          </a:p>
          <a:p>
            <a:endParaRPr lang="en-IN" dirty="0"/>
          </a:p>
        </p:txBody>
      </p:sp>
      <p:cxnSp>
        <p:nvCxnSpPr>
          <p:cNvPr id="4" name="Straight Connector 3"/>
          <p:cNvCxnSpPr/>
          <p:nvPr/>
        </p:nvCxnSpPr>
        <p:spPr>
          <a:xfrm>
            <a:off x="251520" y="908720"/>
            <a:ext cx="864096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pic>
        <p:nvPicPr>
          <p:cNvPr id="4098"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6107" l="0" r="100000"/>
                    </a14:imgEffect>
                  </a14:imgLayer>
                </a14:imgProps>
              </a:ext>
              <a:ext uri="{28A0092B-C50C-407E-A947-70E740481C1C}">
                <a14:useLocalDpi xmlns:a14="http://schemas.microsoft.com/office/drawing/2010/main" val="0"/>
              </a:ext>
            </a:extLst>
          </a:blip>
          <a:srcRect/>
          <a:stretch>
            <a:fillRect/>
          </a:stretch>
        </p:blipFill>
        <p:spPr bwMode="auto">
          <a:xfrm>
            <a:off x="-180528" y="2060848"/>
            <a:ext cx="3587729" cy="28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75857" y="1084361"/>
            <a:ext cx="5760640" cy="5170646"/>
          </a:xfrm>
          <a:prstGeom prst="rect">
            <a:avLst/>
          </a:prstGeom>
          <a:noFill/>
        </p:spPr>
        <p:txBody>
          <a:bodyPr wrap="square" rtlCol="0">
            <a:spAutoFit/>
          </a:bodyPr>
          <a:lstStyle/>
          <a:p>
            <a:pPr marL="342900" indent="-342900" algn="just">
              <a:lnSpc>
                <a:spcPct val="150000"/>
              </a:lnSpc>
              <a:buFont typeface="Wingdings" pitchFamily="2" charset="2"/>
              <a:buChar char="q"/>
            </a:pPr>
            <a:r>
              <a:rPr lang="en-IN" sz="2000" dirty="0">
                <a:ln>
                  <a:solidFill>
                    <a:schemeClr val="bg1"/>
                  </a:solidFill>
                </a:ln>
                <a:solidFill>
                  <a:schemeClr val="bg1"/>
                </a:solidFill>
                <a:latin typeface="Times New Roman" pitchFamily="18" charset="0"/>
                <a:cs typeface="Times New Roman" pitchFamily="18" charset="0"/>
              </a:rPr>
              <a:t>A Automated Light Monitoring System is an intelligent network-based lighting control solution that incorporates communication between various system inputs and outputs related to lighting control with the use of one or more central computing </a:t>
            </a:r>
            <a:r>
              <a:rPr lang="en-IN" sz="2000" dirty="0" smtClean="0">
                <a:ln>
                  <a:solidFill>
                    <a:schemeClr val="bg1"/>
                  </a:solidFill>
                </a:ln>
                <a:solidFill>
                  <a:schemeClr val="bg1"/>
                </a:solidFill>
                <a:latin typeface="Times New Roman" pitchFamily="18" charset="0"/>
                <a:cs typeface="Times New Roman" pitchFamily="18" charset="0"/>
              </a:rPr>
              <a:t>devices.</a:t>
            </a:r>
          </a:p>
          <a:p>
            <a:pPr marL="342900" indent="-342900" algn="just">
              <a:lnSpc>
                <a:spcPct val="150000"/>
              </a:lnSpc>
              <a:buFont typeface="Wingdings" pitchFamily="2" charset="2"/>
              <a:buChar char="q"/>
            </a:pPr>
            <a:r>
              <a:rPr lang="en-IN" sz="2000" dirty="0" smtClean="0">
                <a:ln>
                  <a:solidFill>
                    <a:schemeClr val="bg1"/>
                  </a:solidFill>
                </a:ln>
                <a:solidFill>
                  <a:schemeClr val="bg1"/>
                </a:solidFill>
                <a:latin typeface="Times New Roman" pitchFamily="18" charset="0"/>
                <a:cs typeface="Times New Roman" pitchFamily="18" charset="0"/>
              </a:rPr>
              <a:t>Lighting control systems are widely used on both indoor and outdoor lighting of commercial, industrial, and residential spaces.</a:t>
            </a:r>
          </a:p>
          <a:p>
            <a:pPr marL="342900" indent="-342900" algn="just">
              <a:lnSpc>
                <a:spcPct val="150000"/>
              </a:lnSpc>
              <a:buFont typeface="Wingdings" pitchFamily="2" charset="2"/>
              <a:buChar char="q"/>
            </a:pPr>
            <a:r>
              <a:rPr lang="en-IN" sz="2000" dirty="0" smtClean="0">
                <a:ln>
                  <a:solidFill>
                    <a:schemeClr val="bg1"/>
                  </a:solidFill>
                </a:ln>
                <a:solidFill>
                  <a:schemeClr val="bg1"/>
                </a:solidFill>
                <a:latin typeface="Times New Roman" pitchFamily="18" charset="0"/>
                <a:cs typeface="Times New Roman" pitchFamily="18" charset="0"/>
              </a:rPr>
              <a:t>Lighting control systems serve to provide the right amount of light where and when it is needed.</a:t>
            </a:r>
            <a:endParaRPr lang="en-IN" sz="2000" dirty="0">
              <a:ln>
                <a:solidFill>
                  <a:schemeClr val="bg1"/>
                </a:solidFill>
              </a:ln>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66276956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928992" cy="6624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00" b="1" dirty="0">
              <a:ln>
                <a:solidFill>
                  <a:schemeClr val="bg1"/>
                </a:solidFill>
              </a:ln>
              <a:solidFill>
                <a:schemeClr val="bg1"/>
              </a:solidFill>
              <a:latin typeface="Times New Roman" pitchFamily="18" charset="0"/>
              <a:cs typeface="Times New Roman" pitchFamily="18" charset="0"/>
            </a:endParaRPr>
          </a:p>
        </p:txBody>
      </p:sp>
      <p:sp>
        <p:nvSpPr>
          <p:cNvPr id="3" name="TextBox 2"/>
          <p:cNvSpPr txBox="1"/>
          <p:nvPr/>
        </p:nvSpPr>
        <p:spPr>
          <a:xfrm>
            <a:off x="107504" y="116632"/>
            <a:ext cx="8928992" cy="707886"/>
          </a:xfrm>
          <a:prstGeom prst="rect">
            <a:avLst/>
          </a:prstGeom>
          <a:noFill/>
        </p:spPr>
        <p:txBody>
          <a:bodyPr wrap="square" rtlCol="0">
            <a:spAutoFit/>
          </a:bodyPr>
          <a:lstStyle/>
          <a:p>
            <a:pPr algn="ctr"/>
            <a:r>
              <a:rPr lang="en-IN" sz="4000" b="1" dirty="0" smtClean="0">
                <a:ln>
                  <a:solidFill>
                    <a:schemeClr val="bg1"/>
                  </a:solidFill>
                </a:ln>
                <a:solidFill>
                  <a:schemeClr val="bg1"/>
                </a:solidFill>
                <a:latin typeface="Times New Roman" pitchFamily="18" charset="0"/>
                <a:cs typeface="Times New Roman" pitchFamily="18" charset="0"/>
              </a:rPr>
              <a:t>APPLICABILITY</a:t>
            </a:r>
            <a:endParaRPr lang="en-IN" sz="4000" b="1" dirty="0">
              <a:ln>
                <a:solidFill>
                  <a:schemeClr val="bg1"/>
                </a:solidFill>
              </a:ln>
              <a:solidFill>
                <a:schemeClr val="bg1"/>
              </a:solidFill>
              <a:latin typeface="Times New Roman" pitchFamily="18" charset="0"/>
              <a:cs typeface="Times New Roman" pitchFamily="18" charset="0"/>
            </a:endParaRPr>
          </a:p>
        </p:txBody>
      </p:sp>
      <p:cxnSp>
        <p:nvCxnSpPr>
          <p:cNvPr id="4" name="Straight Connector 3"/>
          <p:cNvCxnSpPr/>
          <p:nvPr/>
        </p:nvCxnSpPr>
        <p:spPr>
          <a:xfrm>
            <a:off x="251520" y="908720"/>
            <a:ext cx="864096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19" b="96718" l="0" r="100000"/>
                    </a14:imgEffect>
                  </a14:imgLayer>
                </a14:imgProps>
              </a:ext>
              <a:ext uri="{28A0092B-C50C-407E-A947-70E740481C1C}">
                <a14:useLocalDpi xmlns:a14="http://schemas.microsoft.com/office/drawing/2010/main" val="0"/>
              </a:ext>
            </a:extLst>
          </a:blip>
          <a:srcRect/>
          <a:stretch>
            <a:fillRect/>
          </a:stretch>
        </p:blipFill>
        <p:spPr bwMode="auto">
          <a:xfrm>
            <a:off x="-324544" y="1844824"/>
            <a:ext cx="2788626" cy="36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339752" y="1052736"/>
            <a:ext cx="6696744" cy="6093976"/>
          </a:xfrm>
          <a:prstGeom prst="rect">
            <a:avLst/>
          </a:prstGeom>
          <a:noFill/>
        </p:spPr>
        <p:txBody>
          <a:bodyPr wrap="square" rtlCol="0">
            <a:spAutoFit/>
          </a:bodyPr>
          <a:lstStyle/>
          <a:p>
            <a:pPr marL="342900" indent="-342900" algn="just">
              <a:lnSpc>
                <a:spcPct val="200000"/>
              </a:lnSpc>
              <a:buFont typeface="Wingdings" pitchFamily="2" charset="2"/>
              <a:buChar char="v"/>
            </a:pPr>
            <a:r>
              <a:rPr lang="en-IN" sz="2000" dirty="0" smtClean="0">
                <a:ln>
                  <a:solidFill>
                    <a:schemeClr val="bg1"/>
                  </a:solidFill>
                </a:ln>
                <a:solidFill>
                  <a:schemeClr val="bg1"/>
                </a:solidFill>
                <a:latin typeface="Times New Roman" pitchFamily="18" charset="0"/>
                <a:cs typeface="Times New Roman" pitchFamily="18" charset="0"/>
              </a:rPr>
              <a:t>Automated Light Monitoring System is a lighting technology designed for energy efficiency, convenience and security.</a:t>
            </a:r>
          </a:p>
          <a:p>
            <a:pPr marL="342900" indent="-342900" algn="just">
              <a:lnSpc>
                <a:spcPct val="200000"/>
              </a:lnSpc>
              <a:buFont typeface="Wingdings" pitchFamily="2" charset="2"/>
              <a:buChar char="v"/>
            </a:pPr>
            <a:r>
              <a:rPr lang="en-IN" sz="2000" dirty="0" smtClean="0">
                <a:ln>
                  <a:solidFill>
                    <a:schemeClr val="bg1"/>
                  </a:solidFill>
                </a:ln>
                <a:solidFill>
                  <a:schemeClr val="bg1"/>
                </a:solidFill>
                <a:latin typeface="Times New Roman" pitchFamily="18" charset="0"/>
                <a:cs typeface="Times New Roman" pitchFamily="18" charset="0"/>
              </a:rPr>
              <a:t>This may include high efficiency fixtures and automated controls that make adjustments based on conditions such as occupancy or daylight availability.</a:t>
            </a:r>
          </a:p>
          <a:p>
            <a:pPr marL="342900" indent="-342900" algn="just">
              <a:lnSpc>
                <a:spcPct val="200000"/>
              </a:lnSpc>
              <a:buFont typeface="Wingdings" pitchFamily="2" charset="2"/>
              <a:buChar char="v"/>
            </a:pPr>
            <a:r>
              <a:rPr lang="en-IN" sz="2000" dirty="0" smtClean="0">
                <a:ln>
                  <a:solidFill>
                    <a:schemeClr val="bg1"/>
                  </a:solidFill>
                </a:ln>
                <a:solidFill>
                  <a:schemeClr val="bg1"/>
                </a:solidFill>
                <a:latin typeface="Times New Roman" pitchFamily="18" charset="0"/>
                <a:cs typeface="Times New Roman" pitchFamily="18" charset="0"/>
              </a:rPr>
              <a:t>Lighting is the deliberate application of light to achieve some practical effect . It includes task lighting, accent lighting, and general lighting.</a:t>
            </a:r>
          </a:p>
          <a:p>
            <a:pPr algn="just">
              <a:lnSpc>
                <a:spcPct val="150000"/>
              </a:lnSpc>
            </a:pPr>
            <a:endParaRPr lang="en-IN" sz="2000" dirty="0">
              <a:ln>
                <a:solidFill>
                  <a:schemeClr val="bg1"/>
                </a:solidFill>
              </a:ln>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489460638"/>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8" y="103188"/>
            <a:ext cx="8950325" cy="665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6837" y="103188"/>
            <a:ext cx="8950325" cy="707886"/>
          </a:xfrm>
          <a:prstGeom prst="rect">
            <a:avLst/>
          </a:prstGeom>
          <a:noFill/>
        </p:spPr>
        <p:txBody>
          <a:bodyPr wrap="square" rtlCol="0">
            <a:spAutoFit/>
          </a:bodyPr>
          <a:lstStyle/>
          <a:p>
            <a:pPr algn="ctr"/>
            <a:r>
              <a:rPr lang="en-IN" sz="4000" b="1" dirty="0" smtClean="0">
                <a:ln>
                  <a:solidFill>
                    <a:schemeClr val="bg1"/>
                  </a:solidFill>
                </a:ln>
                <a:solidFill>
                  <a:schemeClr val="bg1"/>
                </a:solidFill>
                <a:latin typeface="Times New Roman" pitchFamily="18" charset="0"/>
                <a:cs typeface="Times New Roman" pitchFamily="18" charset="0"/>
              </a:rPr>
              <a:t>LITERATURE SURVEY</a:t>
            </a:r>
            <a:endParaRPr lang="en-IN" sz="4000" b="1" dirty="0">
              <a:ln>
                <a:solidFill>
                  <a:schemeClr val="bg1"/>
                </a:solidFill>
              </a:ln>
              <a:solidFill>
                <a:schemeClr val="bg1"/>
              </a:solidFill>
              <a:latin typeface="Times New Roman" pitchFamily="18" charset="0"/>
              <a:cs typeface="Times New Roman" pitchFamily="18" charset="0"/>
            </a:endParaRPr>
          </a:p>
        </p:txBody>
      </p:sp>
      <p:cxnSp>
        <p:nvCxnSpPr>
          <p:cNvPr id="4" name="Straight Connector 3"/>
          <p:cNvCxnSpPr/>
          <p:nvPr/>
        </p:nvCxnSpPr>
        <p:spPr>
          <a:xfrm>
            <a:off x="251520" y="908720"/>
            <a:ext cx="864096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pic>
        <p:nvPicPr>
          <p:cNvPr id="6147" name="Picture 3"/>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213" b="93839" l="9430" r="96930"/>
                    </a14:imgEffect>
                  </a14:imgLayer>
                </a14:imgProps>
              </a:ext>
              <a:ext uri="{28A0092B-C50C-407E-A947-70E740481C1C}">
                <a14:useLocalDpi xmlns:a14="http://schemas.microsoft.com/office/drawing/2010/main" val="0"/>
              </a:ext>
            </a:extLst>
          </a:blip>
          <a:srcRect/>
          <a:stretch>
            <a:fillRect/>
          </a:stretch>
        </p:blipFill>
        <p:spPr bwMode="auto">
          <a:xfrm>
            <a:off x="-396552" y="1916832"/>
            <a:ext cx="3890050" cy="36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203848" y="1039669"/>
            <a:ext cx="5843314" cy="5115311"/>
          </a:xfrm>
          <a:prstGeom prst="rect">
            <a:avLst/>
          </a:prstGeom>
          <a:noFill/>
        </p:spPr>
        <p:txBody>
          <a:bodyPr wrap="square" rtlCol="0">
            <a:spAutoFit/>
          </a:bodyPr>
          <a:lstStyle/>
          <a:p>
            <a:pPr marL="342900" indent="-342900" algn="just">
              <a:lnSpc>
                <a:spcPct val="150000"/>
              </a:lnSpc>
              <a:buFont typeface="Wingdings" pitchFamily="2" charset="2"/>
              <a:buChar char="Ø"/>
            </a:pPr>
            <a:r>
              <a:rPr lang="en-IN" sz="2000" dirty="0">
                <a:ln>
                  <a:solidFill>
                    <a:schemeClr val="bg1"/>
                  </a:solidFill>
                </a:ln>
                <a:solidFill>
                  <a:schemeClr val="bg1"/>
                </a:solidFill>
                <a:latin typeface="Times New Roman" pitchFamily="18" charset="0"/>
                <a:cs typeface="Times New Roman" pitchFamily="18" charset="0"/>
              </a:rPr>
              <a:t>Internet of things is such a specified and dignified domain which leads us to the real world scenarios where each object can perform some task while communicating with some other objects. </a:t>
            </a:r>
            <a:endParaRPr lang="en-IN" sz="2000" dirty="0" smtClean="0">
              <a:ln>
                <a:solidFill>
                  <a:schemeClr val="bg1"/>
                </a:solidFill>
              </a:ln>
              <a:solidFill>
                <a:schemeClr val="bg1"/>
              </a:solidFill>
              <a:latin typeface="Times New Roman" pitchFamily="18" charset="0"/>
              <a:cs typeface="Times New Roman" pitchFamily="18" charset="0"/>
            </a:endParaRPr>
          </a:p>
          <a:p>
            <a:pPr marL="342900" indent="-342900" algn="just">
              <a:lnSpc>
                <a:spcPct val="150000"/>
              </a:lnSpc>
              <a:buFont typeface="Wingdings" pitchFamily="2" charset="2"/>
              <a:buChar char="Ø"/>
            </a:pPr>
            <a:r>
              <a:rPr lang="en-IN" sz="2000" dirty="0">
                <a:ln>
                  <a:solidFill>
                    <a:schemeClr val="bg1"/>
                  </a:solidFill>
                </a:ln>
                <a:solidFill>
                  <a:schemeClr val="bg1"/>
                </a:solidFill>
                <a:latin typeface="Times New Roman" pitchFamily="18" charset="0"/>
                <a:cs typeface="Times New Roman" pitchFamily="18" charset="0"/>
              </a:rPr>
              <a:t>The world with full of devices, sensors and other objects which will communicate and make human life far better and easier than ever</a:t>
            </a:r>
            <a:r>
              <a:rPr lang="en-IN" sz="2000" dirty="0" smtClean="0">
                <a:ln>
                  <a:solidFill>
                    <a:schemeClr val="bg1"/>
                  </a:solidFill>
                </a:ln>
                <a:solidFill>
                  <a:schemeClr val="bg1"/>
                </a:solidFill>
                <a:latin typeface="Times New Roman" pitchFamily="18" charset="0"/>
                <a:cs typeface="Times New Roman" pitchFamily="18" charset="0"/>
              </a:rPr>
              <a:t>.</a:t>
            </a:r>
          </a:p>
          <a:p>
            <a:pPr marL="342900" indent="-342900" algn="just">
              <a:lnSpc>
                <a:spcPct val="150000"/>
              </a:lnSpc>
              <a:buFont typeface="Wingdings" pitchFamily="2" charset="2"/>
              <a:buChar char="Ø"/>
            </a:pPr>
            <a:r>
              <a:rPr lang="en-IN" sz="2000" dirty="0">
                <a:ln>
                  <a:solidFill>
                    <a:schemeClr val="bg1"/>
                  </a:solidFill>
                </a:ln>
                <a:solidFill>
                  <a:schemeClr val="bg1"/>
                </a:solidFill>
                <a:latin typeface="Times New Roman" pitchFamily="18" charset="0"/>
                <a:cs typeface="Times New Roman" pitchFamily="18" charset="0"/>
              </a:rPr>
              <a:t>This </a:t>
            </a:r>
            <a:r>
              <a:rPr lang="en-IN" sz="2000" dirty="0" smtClean="0">
                <a:ln>
                  <a:solidFill>
                    <a:schemeClr val="bg1"/>
                  </a:solidFill>
                </a:ln>
                <a:solidFill>
                  <a:schemeClr val="bg1"/>
                </a:solidFill>
                <a:latin typeface="Times New Roman" pitchFamily="18" charset="0"/>
                <a:cs typeface="Times New Roman" pitchFamily="18" charset="0"/>
              </a:rPr>
              <a:t>Project </a:t>
            </a:r>
            <a:r>
              <a:rPr lang="en-IN" sz="2000" dirty="0">
                <a:ln>
                  <a:solidFill>
                    <a:schemeClr val="bg1"/>
                  </a:solidFill>
                </a:ln>
                <a:solidFill>
                  <a:schemeClr val="bg1"/>
                </a:solidFill>
                <a:latin typeface="Times New Roman" pitchFamily="18" charset="0"/>
                <a:cs typeface="Times New Roman" pitchFamily="18" charset="0"/>
              </a:rPr>
              <a:t>provides an overview of current research work on </a:t>
            </a:r>
            <a:r>
              <a:rPr lang="en-IN" sz="2000" dirty="0" err="1">
                <a:ln>
                  <a:solidFill>
                    <a:schemeClr val="bg1"/>
                  </a:solidFill>
                </a:ln>
                <a:solidFill>
                  <a:schemeClr val="bg1"/>
                </a:solidFill>
                <a:latin typeface="Times New Roman" pitchFamily="18" charset="0"/>
                <a:cs typeface="Times New Roman" pitchFamily="18" charset="0"/>
              </a:rPr>
              <a:t>IoT</a:t>
            </a:r>
            <a:r>
              <a:rPr lang="en-IN" sz="2000" dirty="0">
                <a:ln>
                  <a:solidFill>
                    <a:schemeClr val="bg1"/>
                  </a:solidFill>
                </a:ln>
                <a:solidFill>
                  <a:schemeClr val="bg1"/>
                </a:solidFill>
                <a:latin typeface="Times New Roman" pitchFamily="18" charset="0"/>
                <a:cs typeface="Times New Roman" pitchFamily="18" charset="0"/>
              </a:rPr>
              <a:t> in terms of Automated Light Intensity Monitoring </a:t>
            </a:r>
            <a:r>
              <a:rPr lang="en-IN" sz="2000" dirty="0" smtClean="0">
                <a:ln>
                  <a:solidFill>
                    <a:schemeClr val="bg1"/>
                  </a:solidFill>
                </a:ln>
                <a:solidFill>
                  <a:schemeClr val="bg1"/>
                </a:solidFill>
                <a:latin typeface="Times New Roman" pitchFamily="18" charset="0"/>
                <a:cs typeface="Times New Roman" pitchFamily="18" charset="0"/>
              </a:rPr>
              <a:t>System </a:t>
            </a:r>
            <a:r>
              <a:rPr lang="en-IN" sz="2000" dirty="0">
                <a:ln>
                  <a:solidFill>
                    <a:schemeClr val="bg1"/>
                  </a:solidFill>
                </a:ln>
                <a:solidFill>
                  <a:schemeClr val="bg1"/>
                </a:solidFill>
                <a:latin typeface="Times New Roman" pitchFamily="18" charset="0"/>
                <a:cs typeface="Times New Roman" pitchFamily="18" charset="0"/>
              </a:rPr>
              <a:t>,a technology used and applications.</a:t>
            </a:r>
          </a:p>
        </p:txBody>
      </p:sp>
    </p:spTree>
    <p:extLst>
      <p:ext uri="{BB962C8B-B14F-4D97-AF65-F5344CB8AC3E}">
        <p14:creationId xmlns:p14="http://schemas.microsoft.com/office/powerpoint/2010/main" val="981630626"/>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8" y="103188"/>
            <a:ext cx="8950325" cy="665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96839" y="103188"/>
            <a:ext cx="8950324" cy="707886"/>
          </a:xfrm>
          <a:prstGeom prst="rect">
            <a:avLst/>
          </a:prstGeom>
        </p:spPr>
        <p:txBody>
          <a:bodyPr wrap="square">
            <a:spAutoFit/>
          </a:bodyPr>
          <a:lstStyle/>
          <a:p>
            <a:pPr algn="ctr"/>
            <a:r>
              <a:rPr lang="en-IN" sz="4000" b="1" dirty="0">
                <a:ln>
                  <a:solidFill>
                    <a:schemeClr val="bg1"/>
                  </a:solidFill>
                </a:ln>
                <a:solidFill>
                  <a:schemeClr val="bg1"/>
                </a:solidFill>
                <a:latin typeface="Times New Roman" pitchFamily="18" charset="0"/>
                <a:cs typeface="Times New Roman" pitchFamily="18" charset="0"/>
              </a:rPr>
              <a:t>SURVEY OF TECHNOLOGIES</a:t>
            </a:r>
          </a:p>
        </p:txBody>
      </p:sp>
      <p:cxnSp>
        <p:nvCxnSpPr>
          <p:cNvPr id="4" name="Straight Connector 3"/>
          <p:cNvCxnSpPr/>
          <p:nvPr/>
        </p:nvCxnSpPr>
        <p:spPr>
          <a:xfrm>
            <a:off x="251520" y="908720"/>
            <a:ext cx="864096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pic>
        <p:nvPicPr>
          <p:cNvPr id="1026"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8642" b="95267" l="2733" r="98261">
                        <a14:foregroundMark x1="8820" y1="47531" x2="8820" y2="47531"/>
                        <a14:foregroundMark x1="16025" y1="45679" x2="16025" y2="45679"/>
                        <a14:foregroundMark x1="14534" y1="54115" x2="14534" y2="54115"/>
                        <a14:foregroundMark x1="17143" y1="40947" x2="17143" y2="40947"/>
                        <a14:foregroundMark x1="95155" y1="52469" x2="95155" y2="52469"/>
                        <a14:backgroundMark x1="16522" y1="21811" x2="16522" y2="21811"/>
                        <a14:backgroundMark x1="19627" y1="29424" x2="19627" y2="29424"/>
                        <a14:backgroundMark x1="21988" y1="42593" x2="21988" y2="42593"/>
                        <a14:backgroundMark x1="22236" y1="52263" x2="22236" y2="52263"/>
                        <a14:backgroundMark x1="22236" y1="64198" x2="22236" y2="64198"/>
                        <a14:backgroundMark x1="21242" y1="74486" x2="21242" y2="74486"/>
                        <a14:backgroundMark x1="9317" y1="85391" x2="9317" y2="85391"/>
                        <a14:backgroundMark x1="87950" y1="29835" x2="87950" y2="29835"/>
                        <a14:backgroundMark x1="91180" y1="22840" x2="91180" y2="22840"/>
                        <a14:backgroundMark x1="88696" y1="17284" x2="88696" y2="17284"/>
                        <a14:backgroundMark x1="84845" y1="48148" x2="84845" y2="48148"/>
                        <a14:backgroundMark x1="80497" y1="55556" x2="80497" y2="55556"/>
                        <a14:backgroundMark x1="80497" y1="63580" x2="80497" y2="63580"/>
                        <a14:backgroundMark x1="80870" y1="72222" x2="80870" y2="72222"/>
                        <a14:backgroundMark x1="82857" y1="41564" x2="82857" y2="41564"/>
                        <a14:backgroundMark x1="82112" y1="56996" x2="82112" y2="56996"/>
                        <a14:backgroundMark x1="85714" y1="48148" x2="85714" y2="48148"/>
                        <a14:backgroundMark x1="83975" y1="34568" x2="83975" y2="34568"/>
                        <a14:backgroundMark x1="83975" y1="42593" x2="83975" y2="42593"/>
                        <a14:backgroundMark x1="83727" y1="22222" x2="83727" y2="22222"/>
                        <a14:backgroundMark x1="66584" y1="10700" x2="66584" y2="10700"/>
                        <a14:backgroundMark x1="85466" y1="11934" x2="85466" y2="11934"/>
                        <a14:backgroundMark x1="94783" y1="15226" x2="94783" y2="15226"/>
                        <a14:backgroundMark x1="95901" y1="24691" x2="95901" y2="24691"/>
                        <a14:backgroundMark x1="96025" y1="29424" x2="96025" y2="29424"/>
                        <a14:backgroundMark x1="85093" y1="35391" x2="85093" y2="35391"/>
                        <a14:backgroundMark x1="18385" y1="18930" x2="18385" y2="18930"/>
                        <a14:backgroundMark x1="8944" y1="18519" x2="8944" y2="18519"/>
                        <a14:backgroundMark x1="6087" y1="29218" x2="6087" y2="29218"/>
                        <a14:backgroundMark x1="19130" y1="14609" x2="19130" y2="14609"/>
                        <a14:backgroundMark x1="13292" y1="22016" x2="13292" y2="22016"/>
                        <a14:backgroundMark x1="19255" y1="28395" x2="19255" y2="28395"/>
                        <a14:backgroundMark x1="21242" y1="38272" x2="21242" y2="38272"/>
                        <a14:backgroundMark x1="19627" y1="58025" x2="19627" y2="58025"/>
                      </a14:backgroundRemoval>
                    </a14:imgEffect>
                  </a14:imgLayer>
                </a14:imgProps>
              </a:ext>
              <a:ext uri="{28A0092B-C50C-407E-A947-70E740481C1C}">
                <a14:useLocalDpi xmlns:a14="http://schemas.microsoft.com/office/drawing/2010/main" val="0"/>
              </a:ext>
            </a:extLst>
          </a:blip>
          <a:srcRect l="2479" t="7949" r="2298" b="4058"/>
          <a:stretch/>
        </p:blipFill>
        <p:spPr bwMode="auto">
          <a:xfrm>
            <a:off x="96839" y="908719"/>
            <a:ext cx="8950324" cy="5846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411760" y="1556792"/>
            <a:ext cx="4320480" cy="3268652"/>
          </a:xfrm>
          <a:prstGeom prst="rect">
            <a:avLst/>
          </a:prstGeom>
          <a:noFill/>
        </p:spPr>
        <p:txBody>
          <a:bodyPr wrap="square" rtlCol="0">
            <a:spAutoFit/>
          </a:bodyPr>
          <a:lstStyle/>
          <a:p>
            <a:pPr marL="342900" indent="-342900">
              <a:lnSpc>
                <a:spcPct val="150000"/>
              </a:lnSpc>
              <a:buFont typeface="Wingdings" pitchFamily="2" charset="2"/>
              <a:buChar char="ü"/>
            </a:pPr>
            <a:r>
              <a:rPr lang="en-IN" sz="2000" dirty="0">
                <a:ln>
                  <a:solidFill>
                    <a:schemeClr val="tx1"/>
                  </a:solidFill>
                </a:ln>
                <a:latin typeface="Times New Roman" pitchFamily="18" charset="0"/>
                <a:cs typeface="Times New Roman" pitchFamily="18" charset="0"/>
              </a:rPr>
              <a:t>Bolt </a:t>
            </a:r>
            <a:r>
              <a:rPr lang="en-IN" sz="2000" dirty="0" err="1">
                <a:ln>
                  <a:solidFill>
                    <a:schemeClr val="tx1"/>
                  </a:solidFill>
                </a:ln>
                <a:latin typeface="Times New Roman" pitchFamily="18" charset="0"/>
                <a:cs typeface="Times New Roman" pitchFamily="18" charset="0"/>
              </a:rPr>
              <a:t>WiFi</a:t>
            </a:r>
            <a:r>
              <a:rPr lang="en-IN" sz="2000" dirty="0">
                <a:ln>
                  <a:solidFill>
                    <a:schemeClr val="tx1"/>
                  </a:solidFill>
                </a:ln>
                <a:latin typeface="Times New Roman" pitchFamily="18" charset="0"/>
                <a:cs typeface="Times New Roman" pitchFamily="18" charset="0"/>
              </a:rPr>
              <a:t> </a:t>
            </a:r>
            <a:r>
              <a:rPr lang="en-IN" sz="2000" dirty="0" smtClean="0">
                <a:ln>
                  <a:solidFill>
                    <a:schemeClr val="tx1"/>
                  </a:solidFill>
                </a:ln>
                <a:latin typeface="Times New Roman" pitchFamily="18" charset="0"/>
                <a:cs typeface="Times New Roman" pitchFamily="18" charset="0"/>
              </a:rPr>
              <a:t>Module</a:t>
            </a:r>
          </a:p>
          <a:p>
            <a:pPr marL="342900" indent="-342900">
              <a:lnSpc>
                <a:spcPct val="150000"/>
              </a:lnSpc>
              <a:buFont typeface="Wingdings" pitchFamily="2" charset="2"/>
              <a:buChar char="ü"/>
            </a:pPr>
            <a:r>
              <a:rPr lang="en-IN" sz="2000" dirty="0">
                <a:ln>
                  <a:solidFill>
                    <a:schemeClr val="tx1"/>
                  </a:solidFill>
                </a:ln>
                <a:latin typeface="Times New Roman" pitchFamily="18" charset="0"/>
                <a:cs typeface="Times New Roman" pitchFamily="18" charset="0"/>
              </a:rPr>
              <a:t>USB </a:t>
            </a:r>
            <a:r>
              <a:rPr lang="en-IN" sz="2000" dirty="0" smtClean="0">
                <a:ln>
                  <a:solidFill>
                    <a:schemeClr val="tx1"/>
                  </a:solidFill>
                </a:ln>
                <a:latin typeface="Times New Roman" pitchFamily="18" charset="0"/>
                <a:cs typeface="Times New Roman" pitchFamily="18" charset="0"/>
              </a:rPr>
              <a:t>Cable</a:t>
            </a:r>
          </a:p>
          <a:p>
            <a:pPr marL="342900" indent="-342900">
              <a:lnSpc>
                <a:spcPct val="150000"/>
              </a:lnSpc>
              <a:buFont typeface="Wingdings" pitchFamily="2" charset="2"/>
              <a:buChar char="ü"/>
            </a:pPr>
            <a:r>
              <a:rPr lang="en-IN" sz="2000" dirty="0" err="1">
                <a:ln>
                  <a:solidFill>
                    <a:schemeClr val="tx1"/>
                  </a:solidFill>
                </a:ln>
                <a:latin typeface="Times New Roman" pitchFamily="18" charset="0"/>
                <a:cs typeface="Times New Roman" pitchFamily="18" charset="0"/>
              </a:rPr>
              <a:t>IoT</a:t>
            </a:r>
            <a:r>
              <a:rPr lang="en-IN" sz="2000" dirty="0">
                <a:ln>
                  <a:solidFill>
                    <a:schemeClr val="tx1"/>
                  </a:solidFill>
                </a:ln>
                <a:latin typeface="Times New Roman" pitchFamily="18" charset="0"/>
                <a:cs typeface="Times New Roman" pitchFamily="18" charset="0"/>
              </a:rPr>
              <a:t> </a:t>
            </a:r>
            <a:r>
              <a:rPr lang="en-IN" sz="2000" dirty="0" smtClean="0">
                <a:ln>
                  <a:solidFill>
                    <a:schemeClr val="tx1"/>
                  </a:solidFill>
                </a:ln>
                <a:latin typeface="Times New Roman" pitchFamily="18" charset="0"/>
                <a:cs typeface="Times New Roman" pitchFamily="18" charset="0"/>
              </a:rPr>
              <a:t>cloud</a:t>
            </a:r>
          </a:p>
          <a:p>
            <a:pPr marL="342900" indent="-342900">
              <a:lnSpc>
                <a:spcPct val="150000"/>
              </a:lnSpc>
              <a:buFont typeface="Wingdings" pitchFamily="2" charset="2"/>
              <a:buChar char="ü"/>
            </a:pPr>
            <a:r>
              <a:rPr lang="en-IN" sz="2000" dirty="0">
                <a:ln>
                  <a:solidFill>
                    <a:schemeClr val="tx1"/>
                  </a:solidFill>
                </a:ln>
                <a:latin typeface="Times New Roman" pitchFamily="18" charset="0"/>
                <a:cs typeface="Times New Roman" pitchFamily="18" charset="0"/>
              </a:rPr>
              <a:t>Bolt </a:t>
            </a:r>
            <a:r>
              <a:rPr lang="en-IN" sz="2000" dirty="0" err="1">
                <a:ln>
                  <a:solidFill>
                    <a:schemeClr val="tx1"/>
                  </a:solidFill>
                </a:ln>
                <a:latin typeface="Times New Roman" pitchFamily="18" charset="0"/>
                <a:cs typeface="Times New Roman" pitchFamily="18" charset="0"/>
              </a:rPr>
              <a:t>IoT</a:t>
            </a:r>
            <a:r>
              <a:rPr lang="en-IN" sz="2000" dirty="0">
                <a:ln>
                  <a:solidFill>
                    <a:schemeClr val="tx1"/>
                  </a:solidFill>
                </a:ln>
                <a:latin typeface="Times New Roman" pitchFamily="18" charset="0"/>
                <a:cs typeface="Times New Roman" pitchFamily="18" charset="0"/>
              </a:rPr>
              <a:t> Mobile </a:t>
            </a:r>
            <a:r>
              <a:rPr lang="en-IN" sz="2000" dirty="0" smtClean="0">
                <a:ln>
                  <a:solidFill>
                    <a:schemeClr val="tx1"/>
                  </a:solidFill>
                </a:ln>
                <a:latin typeface="Times New Roman" pitchFamily="18" charset="0"/>
                <a:cs typeface="Times New Roman" pitchFamily="18" charset="0"/>
              </a:rPr>
              <a:t>App</a:t>
            </a:r>
          </a:p>
          <a:p>
            <a:pPr marL="342900" indent="-342900">
              <a:lnSpc>
                <a:spcPct val="150000"/>
              </a:lnSpc>
              <a:buFont typeface="Wingdings" pitchFamily="2" charset="2"/>
              <a:buChar char="ü"/>
            </a:pPr>
            <a:r>
              <a:rPr lang="en-IN" sz="2000" dirty="0" smtClean="0">
                <a:ln>
                  <a:solidFill>
                    <a:schemeClr val="tx1"/>
                  </a:solidFill>
                </a:ln>
                <a:latin typeface="Times New Roman" pitchFamily="18" charset="0"/>
                <a:cs typeface="Times New Roman" pitchFamily="18" charset="0"/>
              </a:rPr>
              <a:t>LDR</a:t>
            </a:r>
          </a:p>
          <a:p>
            <a:pPr marL="342900" indent="-342900">
              <a:lnSpc>
                <a:spcPct val="150000"/>
              </a:lnSpc>
              <a:buFont typeface="Wingdings" pitchFamily="2" charset="2"/>
              <a:buChar char="ü"/>
            </a:pPr>
            <a:r>
              <a:rPr lang="en-IN" sz="2000" dirty="0">
                <a:ln>
                  <a:solidFill>
                    <a:schemeClr val="tx1"/>
                  </a:solidFill>
                </a:ln>
                <a:latin typeface="Times New Roman" pitchFamily="18" charset="0"/>
                <a:cs typeface="Times New Roman" pitchFamily="18" charset="0"/>
              </a:rPr>
              <a:t>Ohm </a:t>
            </a:r>
            <a:r>
              <a:rPr lang="en-IN" sz="2000" dirty="0" smtClean="0">
                <a:ln>
                  <a:solidFill>
                    <a:schemeClr val="tx1"/>
                  </a:solidFill>
                </a:ln>
                <a:latin typeface="Times New Roman" pitchFamily="18" charset="0"/>
                <a:cs typeface="Times New Roman" pitchFamily="18" charset="0"/>
              </a:rPr>
              <a:t>Resistor</a:t>
            </a:r>
          </a:p>
          <a:p>
            <a:pPr marL="342900" indent="-342900">
              <a:lnSpc>
                <a:spcPct val="150000"/>
              </a:lnSpc>
              <a:buFont typeface="Wingdings" pitchFamily="2" charset="2"/>
              <a:buChar char="ü"/>
            </a:pPr>
            <a:r>
              <a:rPr lang="en-IN" sz="2000" dirty="0">
                <a:ln>
                  <a:solidFill>
                    <a:schemeClr val="tx1"/>
                  </a:solidFill>
                </a:ln>
                <a:latin typeface="Times New Roman" pitchFamily="18" charset="0"/>
                <a:cs typeface="Times New Roman" pitchFamily="18" charset="0"/>
              </a:rPr>
              <a:t>JavaScript</a:t>
            </a:r>
          </a:p>
        </p:txBody>
      </p:sp>
    </p:spTree>
    <p:extLst>
      <p:ext uri="{BB962C8B-B14F-4D97-AF65-F5344CB8AC3E}">
        <p14:creationId xmlns:p14="http://schemas.microsoft.com/office/powerpoint/2010/main" val="16934029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8" y="103188"/>
            <a:ext cx="8950325" cy="665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96838" y="260648"/>
            <a:ext cx="8875547" cy="1143000"/>
          </a:xfrm>
        </p:spPr>
        <p:txBody>
          <a:bodyPr>
            <a:normAutofit fontScale="90000"/>
          </a:bodyPr>
          <a:lstStyle/>
          <a:p>
            <a:r>
              <a:rPr lang="en-IN" b="1" dirty="0">
                <a:ln>
                  <a:solidFill>
                    <a:schemeClr val="bg1"/>
                  </a:solidFill>
                </a:ln>
                <a:solidFill>
                  <a:schemeClr val="bg1"/>
                </a:solidFill>
                <a:latin typeface="Times New Roman" pitchFamily="18" charset="0"/>
                <a:cs typeface="Times New Roman" pitchFamily="18" charset="0"/>
              </a:rPr>
              <a:t>REQUIREMENT ANALYSIS</a:t>
            </a:r>
            <a:r>
              <a:rPr lang="en-IN" dirty="0"/>
              <a:t/>
            </a:r>
            <a:br>
              <a:rPr lang="en-IN" dirty="0"/>
            </a:br>
            <a:endParaRPr lang="en-IN" dirty="0"/>
          </a:p>
        </p:txBody>
      </p:sp>
      <p:sp>
        <p:nvSpPr>
          <p:cNvPr id="3" name="Text Placeholder 2"/>
          <p:cNvSpPr>
            <a:spLocks noGrp="1"/>
          </p:cNvSpPr>
          <p:nvPr>
            <p:ph type="body" idx="1"/>
          </p:nvPr>
        </p:nvSpPr>
        <p:spPr>
          <a:xfrm>
            <a:off x="96838" y="1052736"/>
            <a:ext cx="4463330" cy="639762"/>
          </a:xfrm>
        </p:spPr>
        <p:txBody>
          <a:bodyPr>
            <a:noAutofit/>
          </a:bodyPr>
          <a:lstStyle/>
          <a:p>
            <a:pPr algn="ctr"/>
            <a:r>
              <a:rPr lang="en-IN" sz="3200" dirty="0" smtClean="0">
                <a:ln>
                  <a:solidFill>
                    <a:schemeClr val="bg1"/>
                  </a:solidFill>
                </a:ln>
                <a:solidFill>
                  <a:schemeClr val="bg1"/>
                </a:solidFill>
                <a:latin typeface="Times New Roman" pitchFamily="18" charset="0"/>
                <a:cs typeface="Times New Roman" pitchFamily="18" charset="0"/>
              </a:rPr>
              <a:t>Hardware Requirement</a:t>
            </a:r>
            <a:endParaRPr lang="en-IN" sz="3200" dirty="0">
              <a:ln>
                <a:solidFill>
                  <a:schemeClr val="bg1"/>
                </a:solidFill>
              </a:ln>
              <a:solidFill>
                <a:schemeClr val="bg1"/>
              </a:solidFill>
              <a:latin typeface="Times New Roman" pitchFamily="18" charset="0"/>
              <a:cs typeface="Times New Roman" pitchFamily="18" charset="0"/>
            </a:endParaRP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712410655"/>
              </p:ext>
            </p:extLst>
          </p:nvPr>
        </p:nvGraphicFramePr>
        <p:xfrm>
          <a:off x="179512" y="2174875"/>
          <a:ext cx="4176464" cy="4494484"/>
        </p:xfrm>
        <a:graphic>
          <a:graphicData uri="http://schemas.openxmlformats.org/drawingml/2006/table">
            <a:tbl>
              <a:tblPr firstRow="1" bandRow="1">
                <a:tableStyleId>{775DCB02-9BB8-47FD-8907-85C794F793BA}</a:tableStyleId>
              </a:tblPr>
              <a:tblGrid>
                <a:gridCol w="1987546"/>
                <a:gridCol w="2188918"/>
              </a:tblGrid>
              <a:tr h="725879">
                <a:tc>
                  <a:txBody>
                    <a:bodyPr/>
                    <a:lstStyle/>
                    <a:p>
                      <a:pPr algn="l"/>
                      <a:r>
                        <a:rPr lang="en-IN" sz="2000" dirty="0" smtClean="0">
                          <a:latin typeface="Times New Roman" pitchFamily="18" charset="0"/>
                          <a:cs typeface="Times New Roman" pitchFamily="18" charset="0"/>
                        </a:rPr>
                        <a:t>Bolt </a:t>
                      </a:r>
                      <a:r>
                        <a:rPr lang="en-IN" sz="2000" dirty="0" err="1" smtClean="0">
                          <a:latin typeface="Times New Roman" pitchFamily="18" charset="0"/>
                          <a:cs typeface="Times New Roman" pitchFamily="18" charset="0"/>
                        </a:rPr>
                        <a:t>WiFi</a:t>
                      </a:r>
                      <a:r>
                        <a:rPr lang="en-IN" sz="2000" dirty="0" smtClean="0">
                          <a:latin typeface="Times New Roman" pitchFamily="18" charset="0"/>
                          <a:cs typeface="Times New Roman" pitchFamily="18" charset="0"/>
                        </a:rPr>
                        <a:t> Module</a:t>
                      </a:r>
                      <a:endParaRPr lang="en-IN" sz="2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smtClean="0">
                          <a:latin typeface="Times New Roman" pitchFamily="18" charset="0"/>
                          <a:cs typeface="Times New Roman" pitchFamily="18" charset="0"/>
                        </a:rPr>
                        <a:t>3.3V</a:t>
                      </a:r>
                      <a:endParaRPr lang="en-IN" sz="2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9839">
                <a:tc>
                  <a:txBody>
                    <a:bodyPr/>
                    <a:lstStyle/>
                    <a:p>
                      <a:pPr algn="l"/>
                      <a:r>
                        <a:rPr lang="en-IN" sz="2000" dirty="0" smtClean="0">
                          <a:latin typeface="Times New Roman" pitchFamily="18" charset="0"/>
                          <a:cs typeface="Times New Roman" pitchFamily="18" charset="0"/>
                        </a:rPr>
                        <a:t>1 x LDR</a:t>
                      </a:r>
                      <a:endParaRPr lang="en-IN" sz="2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000" dirty="0" smtClean="0">
                          <a:latin typeface="Times New Roman" pitchFamily="18" charset="0"/>
                          <a:cs typeface="Times New Roman" pitchFamily="18" charset="0"/>
                        </a:rPr>
                        <a:t>(2 legged </a:t>
                      </a:r>
                      <a:r>
                        <a:rPr lang="en-IN" sz="2000" dirty="0" err="1" smtClean="0">
                          <a:latin typeface="Times New Roman" pitchFamily="18" charset="0"/>
                          <a:cs typeface="Times New Roman" pitchFamily="18" charset="0"/>
                        </a:rPr>
                        <a:t>devicewith</a:t>
                      </a:r>
                      <a:r>
                        <a:rPr lang="en-IN" sz="2000" dirty="0" smtClean="0">
                          <a:latin typeface="Times New Roman" pitchFamily="18" charset="0"/>
                          <a:cs typeface="Times New Roman" pitchFamily="18" charset="0"/>
                        </a:rPr>
                        <a:t> a red wave pattern disk on top</a:t>
                      </a:r>
                      <a:r>
                        <a:rPr lang="en-IN" sz="2000" dirty="0" smtClean="0"/>
                        <a:t>)</a:t>
                      </a:r>
                      <a:endParaRPr lang="en-IN" sz="2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5879">
                <a:tc>
                  <a:txBody>
                    <a:bodyPr/>
                    <a:lstStyle/>
                    <a:p>
                      <a:r>
                        <a:rPr lang="en-IN" sz="2000" dirty="0" smtClean="0">
                          <a:latin typeface="Times New Roman" pitchFamily="18" charset="0"/>
                          <a:cs typeface="Times New Roman" pitchFamily="18" charset="0"/>
                        </a:rPr>
                        <a:t>USB Cable</a:t>
                      </a:r>
                      <a:endParaRPr lang="en-IN" sz="2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smtClean="0">
                          <a:latin typeface="Times New Roman" pitchFamily="18" charset="0"/>
                          <a:cs typeface="Times New Roman" pitchFamily="18" charset="0"/>
                        </a:rPr>
                        <a:t>5V</a:t>
                      </a:r>
                      <a:endParaRPr lang="en-IN" sz="2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52887">
                <a:tc>
                  <a:txBody>
                    <a:bodyPr/>
                    <a:lstStyle/>
                    <a:p>
                      <a:r>
                        <a:rPr lang="en-IN" sz="2000" dirty="0" smtClean="0">
                          <a:latin typeface="Times New Roman" pitchFamily="18" charset="0"/>
                          <a:cs typeface="Times New Roman" pitchFamily="18" charset="0"/>
                        </a:rPr>
                        <a:t>1 x 10k Ohm Resistor</a:t>
                      </a:r>
                      <a:endParaRPr lang="en-IN" sz="2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smtClean="0">
                          <a:latin typeface="Times New Roman" pitchFamily="18" charset="0"/>
                          <a:cs typeface="Times New Roman" pitchFamily="18" charset="0"/>
                        </a:rPr>
                        <a:t>(brown black orange </a:t>
                      </a:r>
                      <a:r>
                        <a:rPr lang="en-IN" sz="2000" dirty="0" err="1" smtClean="0">
                          <a:latin typeface="Times New Roman" pitchFamily="18" charset="0"/>
                          <a:cs typeface="Times New Roman" pitchFamily="18" charset="0"/>
                        </a:rPr>
                        <a:t>color</a:t>
                      </a:r>
                      <a:r>
                        <a:rPr lang="en-IN" sz="2000" dirty="0" smtClean="0">
                          <a:latin typeface="Times New Roman" pitchFamily="18" charset="0"/>
                          <a:cs typeface="Times New Roman" pitchFamily="18" charset="0"/>
                        </a:rPr>
                        <a:t> code)</a:t>
                      </a:r>
                      <a:endParaRPr lang="en-IN" sz="20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 Placeholder 4"/>
          <p:cNvSpPr>
            <a:spLocks noGrp="1"/>
          </p:cNvSpPr>
          <p:nvPr>
            <p:ph type="body" sz="quarter" idx="3"/>
          </p:nvPr>
        </p:nvSpPr>
        <p:spPr>
          <a:xfrm>
            <a:off x="4644008" y="1052736"/>
            <a:ext cx="4403155" cy="639762"/>
          </a:xfrm>
        </p:spPr>
        <p:txBody>
          <a:bodyPr>
            <a:noAutofit/>
          </a:bodyPr>
          <a:lstStyle/>
          <a:p>
            <a:pPr algn="ctr"/>
            <a:r>
              <a:rPr lang="en-IN" sz="3200" dirty="0">
                <a:ln>
                  <a:solidFill>
                    <a:schemeClr val="bg1"/>
                  </a:solidFill>
                </a:ln>
                <a:solidFill>
                  <a:schemeClr val="bg1"/>
                </a:solidFill>
                <a:latin typeface="Times New Roman" pitchFamily="18" charset="0"/>
                <a:cs typeface="Times New Roman" pitchFamily="18" charset="0"/>
              </a:rPr>
              <a:t>Software Requirement</a:t>
            </a:r>
          </a:p>
        </p:txBody>
      </p:sp>
      <p:graphicFrame>
        <p:nvGraphicFramePr>
          <p:cNvPr id="8" name="Content Placeholder 7"/>
          <p:cNvGraphicFramePr>
            <a:graphicFrameLocks noGrp="1"/>
          </p:cNvGraphicFramePr>
          <p:nvPr>
            <p:ph sz="quarter" idx="4"/>
            <p:extLst>
              <p:ext uri="{D42A27DB-BD31-4B8C-83A1-F6EECF244321}">
                <p14:modId xmlns:p14="http://schemas.microsoft.com/office/powerpoint/2010/main" val="1418202106"/>
              </p:ext>
            </p:extLst>
          </p:nvPr>
        </p:nvGraphicFramePr>
        <p:xfrm>
          <a:off x="4716016" y="2204864"/>
          <a:ext cx="4176464" cy="4435688"/>
        </p:xfrm>
        <a:graphic>
          <a:graphicData uri="http://schemas.openxmlformats.org/drawingml/2006/table">
            <a:tbl>
              <a:tblPr firstRow="1" bandRow="1">
                <a:tableStyleId>{775DCB02-9BB8-47FD-8907-85C794F793BA}</a:tableStyleId>
              </a:tblPr>
              <a:tblGrid>
                <a:gridCol w="2088232"/>
                <a:gridCol w="2088232"/>
              </a:tblGrid>
              <a:tr h="1108922">
                <a:tc>
                  <a:txBody>
                    <a:bodyPr/>
                    <a:lstStyle/>
                    <a:p>
                      <a:r>
                        <a:rPr lang="en-IN" sz="2000" b="0" dirty="0" smtClean="0">
                          <a:latin typeface="Times New Roman" pitchFamily="18" charset="0"/>
                          <a:cs typeface="Times New Roman" pitchFamily="18" charset="0"/>
                        </a:rPr>
                        <a:t>Operating system</a:t>
                      </a:r>
                      <a:endParaRPr lang="en-IN" sz="20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0" dirty="0" smtClean="0">
                          <a:latin typeface="Times New Roman" pitchFamily="18" charset="0"/>
                          <a:cs typeface="Times New Roman" pitchFamily="18" charset="0"/>
                        </a:rPr>
                        <a:t>Windows 7 or above</a:t>
                      </a:r>
                      <a:endParaRPr lang="en-IN" sz="20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08922">
                <a:tc>
                  <a:txBody>
                    <a:bodyPr/>
                    <a:lstStyle/>
                    <a:p>
                      <a:r>
                        <a:rPr lang="en-IN" sz="2000" dirty="0" smtClean="0">
                          <a:latin typeface="Times New Roman" pitchFamily="18" charset="0"/>
                          <a:cs typeface="Times New Roman" pitchFamily="18" charset="0"/>
                        </a:rPr>
                        <a:t>TECHNOLOGY</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smtClean="0">
                          <a:latin typeface="Times New Roman" pitchFamily="18" charset="0"/>
                          <a:cs typeface="Times New Roman" pitchFamily="18" charset="0"/>
                        </a:rPr>
                        <a:t>JavaScript</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08922">
                <a:tc>
                  <a:txBody>
                    <a:bodyPr/>
                    <a:lstStyle/>
                    <a:p>
                      <a:r>
                        <a:rPr lang="en-IN" sz="2000" dirty="0" smtClean="0">
                          <a:latin typeface="Times New Roman" pitchFamily="18" charset="0"/>
                          <a:cs typeface="Times New Roman" pitchFamily="18" charset="0"/>
                        </a:rPr>
                        <a:t>BROWSERS</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smtClean="0">
                          <a:latin typeface="Times New Roman" pitchFamily="18" charset="0"/>
                          <a:cs typeface="Times New Roman" pitchFamily="18" charset="0"/>
                        </a:rPr>
                        <a:t>Google chrome</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08922">
                <a:tc>
                  <a:txBody>
                    <a:bodyPr/>
                    <a:lstStyle/>
                    <a:p>
                      <a:r>
                        <a:rPr lang="en-IN" sz="2000" dirty="0" smtClean="0">
                          <a:latin typeface="Times New Roman" pitchFamily="18" charset="0"/>
                          <a:cs typeface="Times New Roman" pitchFamily="18" charset="0"/>
                        </a:rPr>
                        <a:t>EDITOR</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smtClean="0">
                          <a:latin typeface="Times New Roman" pitchFamily="18" charset="0"/>
                          <a:cs typeface="Times New Roman" pitchFamily="18" charset="0"/>
                        </a:rPr>
                        <a:t>Cloud.boltiot.com</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3" name="Straight Connector 12"/>
          <p:cNvCxnSpPr/>
          <p:nvPr/>
        </p:nvCxnSpPr>
        <p:spPr>
          <a:xfrm>
            <a:off x="251520" y="908720"/>
            <a:ext cx="864096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4213834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705</Words>
  <Application>Microsoft Office PowerPoint</Application>
  <PresentationFormat>On-screen Show (4:3)</PresentationFormat>
  <Paragraphs>80</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REQUIREMENT ANALYSIS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28</cp:revision>
  <dcterms:created xsi:type="dcterms:W3CDTF">2020-12-08T05:27:22Z</dcterms:created>
  <dcterms:modified xsi:type="dcterms:W3CDTF">2020-12-13T08:06:19Z</dcterms:modified>
</cp:coreProperties>
</file>