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9" r:id="rId5"/>
    <p:sldId id="259" r:id="rId6"/>
    <p:sldId id="260" r:id="rId7"/>
    <p:sldId id="261" r:id="rId8"/>
    <p:sldId id="262" r:id="rId9"/>
    <p:sldId id="263" r:id="rId10"/>
    <p:sldId id="270"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78" d="100"/>
          <a:sy n="78" d="100"/>
        </p:scale>
        <p:origin x="1579"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67DA60-88B9-44A5-937D-66D16045E4FD}" type="datetimeFigureOut">
              <a:rPr lang="en-IN" smtClean="0"/>
              <a:t>11-04-2023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D52A0-BEAC-41FF-8049-CF4D319CB6CB}" type="slidenum">
              <a:rPr lang="en-IN" smtClean="0"/>
              <a:t>‹#›</a:t>
            </a:fld>
            <a:endParaRPr lang="en-IN"/>
          </a:p>
        </p:txBody>
      </p:sp>
    </p:spTree>
    <p:extLst>
      <p:ext uri="{BB962C8B-B14F-4D97-AF65-F5344CB8AC3E}">
        <p14:creationId xmlns:p14="http://schemas.microsoft.com/office/powerpoint/2010/main" val="54664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D52A0-BEAC-41FF-8049-CF4D319CB6CB}" type="slidenum">
              <a:rPr lang="en-IN" smtClean="0"/>
              <a:t>1</a:t>
            </a:fld>
            <a:endParaRPr lang="en-IN"/>
          </a:p>
        </p:txBody>
      </p:sp>
    </p:spTree>
    <p:extLst>
      <p:ext uri="{BB962C8B-B14F-4D97-AF65-F5344CB8AC3E}">
        <p14:creationId xmlns:p14="http://schemas.microsoft.com/office/powerpoint/2010/main" val="161801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D52A0-BEAC-41FF-8049-CF4D319CB6CB}" type="slidenum">
              <a:rPr lang="en-IN" smtClean="0"/>
              <a:t>9</a:t>
            </a:fld>
            <a:endParaRPr lang="en-IN"/>
          </a:p>
        </p:txBody>
      </p:sp>
    </p:spTree>
    <p:extLst>
      <p:ext uri="{BB962C8B-B14F-4D97-AF65-F5344CB8AC3E}">
        <p14:creationId xmlns:p14="http://schemas.microsoft.com/office/powerpoint/2010/main" val="131659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50349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92216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67081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81449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6145B-B95E-4CFD-B664-0EA6AD6C5C0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16920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A56145B-B95E-4CFD-B664-0EA6AD6C5C0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74480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A56145B-B95E-4CFD-B664-0EA6AD6C5C0D}"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55438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A56145B-B95E-4CFD-B664-0EA6AD6C5C0D}"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81580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6145B-B95E-4CFD-B664-0EA6AD6C5C0D}"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158278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6145B-B95E-4CFD-B664-0EA6AD6C5C0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80500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6145B-B95E-4CFD-B664-0EA6AD6C5C0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191089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6145B-B95E-4CFD-B664-0EA6AD6C5C0D}" type="datetimeFigureOut">
              <a:rPr lang="en-IN" smtClean="0"/>
              <a:t>11-04-2023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85995-9625-4716-AA37-703CD50CAF90}" type="slidenum">
              <a:rPr lang="en-IN" smtClean="0"/>
              <a:t>‹#›</a:t>
            </a:fld>
            <a:endParaRPr lang="en-IN"/>
          </a:p>
        </p:txBody>
      </p:sp>
    </p:spTree>
    <p:extLst>
      <p:ext uri="{BB962C8B-B14F-4D97-AF65-F5344CB8AC3E}">
        <p14:creationId xmlns:p14="http://schemas.microsoft.com/office/powerpoint/2010/main" val="111621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5" name="TextBox 4"/>
          <p:cNvSpPr txBox="1"/>
          <p:nvPr/>
        </p:nvSpPr>
        <p:spPr>
          <a:xfrm>
            <a:off x="85087" y="116632"/>
            <a:ext cx="8928992" cy="1600438"/>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Automated Light Intensity Monitoring System</a:t>
            </a:r>
          </a:p>
          <a:p>
            <a:endParaRPr lang="en-IN" dirty="0"/>
          </a:p>
        </p:txBody>
      </p:sp>
      <p:sp>
        <p:nvSpPr>
          <p:cNvPr id="6" name="TextBox 5"/>
          <p:cNvSpPr txBox="1"/>
          <p:nvPr/>
        </p:nvSpPr>
        <p:spPr>
          <a:xfrm>
            <a:off x="107504" y="1576103"/>
            <a:ext cx="8928992" cy="1754326"/>
          </a:xfrm>
          <a:prstGeom prst="rect">
            <a:avLst/>
          </a:prstGeom>
          <a:noFill/>
        </p:spPr>
        <p:txBody>
          <a:bodyPr wrap="square" rtlCol="0">
            <a:spAutoFit/>
          </a:bodyPr>
          <a:lstStyle/>
          <a:p>
            <a:r>
              <a:rPr lang="en-IN" sz="3600" b="1" dirty="0">
                <a:ln>
                  <a:solidFill>
                    <a:schemeClr val="bg1"/>
                  </a:solidFill>
                </a:ln>
                <a:solidFill>
                  <a:schemeClr val="bg1"/>
                </a:solidFill>
                <a:latin typeface="Times New Roman" pitchFamily="18" charset="0"/>
                <a:cs typeface="Times New Roman" pitchFamily="18" charset="0"/>
              </a:rPr>
              <a:t>Presented by :-  </a:t>
            </a:r>
          </a:p>
          <a:p>
            <a:pPr algn="ctr"/>
            <a:endParaRPr lang="en-IN" sz="3600" b="1" dirty="0">
              <a:ln>
                <a:solidFill>
                  <a:schemeClr val="accent6"/>
                </a:solidFill>
              </a:ln>
              <a:solidFill>
                <a:schemeClr val="accent6"/>
              </a:solidFill>
              <a:latin typeface="Times New Roman" pitchFamily="18" charset="0"/>
              <a:cs typeface="Times New Roman" pitchFamily="18" charset="0"/>
            </a:endParaRPr>
          </a:p>
          <a:p>
            <a:pPr algn="ctr"/>
            <a:r>
              <a:rPr lang="en-IN" sz="3600" b="1" dirty="0">
                <a:ln>
                  <a:solidFill>
                    <a:schemeClr val="bg1"/>
                  </a:solidFill>
                </a:ln>
                <a:solidFill>
                  <a:schemeClr val="bg1"/>
                </a:solidFill>
                <a:latin typeface="Times New Roman" pitchFamily="18" charset="0"/>
                <a:cs typeface="Times New Roman" pitchFamily="18" charset="0"/>
              </a:rPr>
              <a:t>      </a:t>
            </a:r>
            <a:r>
              <a:rPr lang="en-IN" sz="3200" b="1" dirty="0">
                <a:ln>
                  <a:solidFill>
                    <a:schemeClr val="bg1"/>
                  </a:solidFill>
                </a:ln>
                <a:solidFill>
                  <a:schemeClr val="bg1"/>
                </a:solidFill>
                <a:latin typeface="Times New Roman" pitchFamily="18" charset="0"/>
                <a:cs typeface="Times New Roman" pitchFamily="18" charset="0"/>
              </a:rPr>
              <a:t>Ankita Panpatil</a:t>
            </a:r>
            <a:endParaRPr lang="en-IN" dirty="0">
              <a:ln>
                <a:solidFill>
                  <a:schemeClr val="bg1"/>
                </a:solidFill>
              </a:ln>
              <a:solidFill>
                <a:schemeClr val="bg1"/>
              </a:solidFill>
            </a:endParaRPr>
          </a:p>
        </p:txBody>
      </p:sp>
      <p:cxnSp>
        <p:nvCxnSpPr>
          <p:cNvPr id="8" name="Straight Connector 7"/>
          <p:cNvCxnSpPr/>
          <p:nvPr/>
        </p:nvCxnSpPr>
        <p:spPr>
          <a:xfrm>
            <a:off x="251520" y="4977172"/>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060876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https://cdn.fs.teachablecdn.com/ADNupMnWyR7kCWRvm76Laz/resize=width:1000/https:/www.filepicker.io/api/file/4JIf9WRJWvMxZvHaWAZA"/>
          <p:cNvPicPr/>
          <p:nvPr/>
        </p:nvPicPr>
        <p:blipFill>
          <a:blip r:embed="rId3">
            <a:extLst>
              <a:ext uri="{28A0092B-C50C-407E-A947-70E740481C1C}">
                <a14:useLocalDpi xmlns:a14="http://schemas.microsoft.com/office/drawing/2010/main" val="0"/>
              </a:ext>
            </a:extLst>
          </a:blip>
          <a:srcRect/>
          <a:stretch>
            <a:fillRect/>
          </a:stretch>
        </p:blipFill>
        <p:spPr bwMode="auto">
          <a:xfrm>
            <a:off x="1706245" y="1517650"/>
            <a:ext cx="5731510" cy="3822700"/>
          </a:xfrm>
          <a:prstGeom prst="rect">
            <a:avLst/>
          </a:prstGeom>
          <a:noFill/>
          <a:ln>
            <a:noFill/>
          </a:ln>
        </p:spPr>
      </p:pic>
    </p:spTree>
    <p:extLst>
      <p:ext uri="{BB962C8B-B14F-4D97-AF65-F5344CB8AC3E}">
        <p14:creationId xmlns:p14="http://schemas.microsoft.com/office/powerpoint/2010/main" val="133192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96838" y="103188"/>
            <a:ext cx="8950325" cy="707886"/>
          </a:xfrm>
          <a:prstGeom prst="rect">
            <a:avLst/>
          </a:prstGeom>
        </p:spPr>
        <p:txBody>
          <a:bodyPr wrap="square">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OBJECTIVE</a:t>
            </a:r>
          </a:p>
        </p:txBody>
      </p:sp>
      <p:sp>
        <p:nvSpPr>
          <p:cNvPr id="6" name="Rectangle 5"/>
          <p:cNvSpPr/>
          <p:nvPr/>
        </p:nvSpPr>
        <p:spPr>
          <a:xfrm>
            <a:off x="96837" y="1052736"/>
            <a:ext cx="8950325" cy="4307398"/>
          </a:xfrm>
          <a:prstGeom prst="rect">
            <a:avLst/>
          </a:prstGeom>
        </p:spPr>
        <p:txBody>
          <a:bodyPr wrap="square">
            <a:spAutoFit/>
          </a:bodyPr>
          <a:lstStyle/>
          <a:p>
            <a:pPr marL="342900" indent="-342900" algn="just">
              <a:lnSpc>
                <a:spcPct val="20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Build an energy saving Automated Light Monitoring System with integrated sensors and controllers </a:t>
            </a:r>
          </a:p>
          <a:p>
            <a:pPr marL="342900" indent="-342900" algn="just">
              <a:lnSpc>
                <a:spcPct val="20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Design a Automated Light Monitoring System with modular approach design, which makes the system scalability and expandability.</a:t>
            </a:r>
          </a:p>
          <a:p>
            <a:pPr marL="342900" indent="-342900" algn="just">
              <a:lnSpc>
                <a:spcPct val="20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Design a Automated Light Monitoring System which compatibility and scalability with other commercial product and automation system, which might include more than lighting systems.</a:t>
            </a:r>
          </a:p>
        </p:txBody>
      </p:sp>
    </p:spTree>
    <p:extLst>
      <p:ext uri="{BB962C8B-B14F-4D97-AF65-F5344CB8AC3E}">
        <p14:creationId xmlns:p14="http://schemas.microsoft.com/office/powerpoint/2010/main" val="26214415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6363"/>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6837" y="106363"/>
            <a:ext cx="8950325" cy="707886"/>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CONCLUSION</a:t>
            </a:r>
          </a:p>
        </p:txBody>
      </p:sp>
      <p:cxnSp>
        <p:nvCxnSpPr>
          <p:cNvPr id="5" name="Straight Connector 4"/>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96837" y="953298"/>
            <a:ext cx="8950325" cy="4191981"/>
          </a:xfrm>
          <a:prstGeom prst="rect">
            <a:avLst/>
          </a:prstGeom>
        </p:spPr>
        <p:txBody>
          <a:bodyPr wrap="square">
            <a:spAutoFit/>
          </a:bodyPr>
          <a:lstStyle/>
          <a:p>
            <a:pPr marL="342900" indent="-342900" algn="just">
              <a:lnSpc>
                <a:spcPct val="150000"/>
              </a:lnSpc>
              <a:buFont typeface="Wingdings" pitchFamily="2" charset="2"/>
              <a:buChar char="ü"/>
            </a:pPr>
            <a:r>
              <a:rPr lang="en-IN" sz="2000" dirty="0">
                <a:solidFill>
                  <a:schemeClr val="bg1"/>
                </a:solidFill>
                <a:latin typeface="Times New Roman" pitchFamily="18" charset="0"/>
                <a:cs typeface="Times New Roman" pitchFamily="18" charset="0"/>
              </a:rPr>
              <a:t>The Automated Light Monitoring System using Internet of Things has been experimentally proven to work satisfactorily by connecting simple appliances to it and the appliances were successfully controlled remotely through internet. </a:t>
            </a:r>
          </a:p>
          <a:p>
            <a:pPr marL="342900" indent="-342900" algn="just">
              <a:lnSpc>
                <a:spcPct val="150000"/>
              </a:lnSpc>
              <a:buFont typeface="Wingdings" pitchFamily="2" charset="2"/>
              <a:buChar char="ü"/>
            </a:pPr>
            <a:r>
              <a:rPr lang="en-IN" sz="2000" dirty="0">
                <a:solidFill>
                  <a:schemeClr val="bg1"/>
                </a:solidFill>
                <a:latin typeface="Times New Roman" pitchFamily="18" charset="0"/>
                <a:cs typeface="Times New Roman" pitchFamily="18" charset="0"/>
              </a:rPr>
              <a:t>The designed system not only monitors the sensor data, like temperature, gas, light, motion sensors, but also actuates a process according to the requirement, for example switching on the light when it gets dark. </a:t>
            </a:r>
          </a:p>
          <a:p>
            <a:pPr marL="342900" indent="-342900" algn="just">
              <a:lnSpc>
                <a:spcPct val="150000"/>
              </a:lnSpc>
              <a:buFont typeface="Wingdings" pitchFamily="2" charset="2"/>
              <a:buChar char="ü"/>
            </a:pPr>
            <a:r>
              <a:rPr lang="en-IN" sz="2000" dirty="0">
                <a:solidFill>
                  <a:schemeClr val="bg1"/>
                </a:solidFill>
                <a:latin typeface="Times New Roman" pitchFamily="18" charset="0"/>
                <a:cs typeface="Times New Roman" pitchFamily="18" charset="0"/>
              </a:rPr>
              <a:t>It also stores the sensor parameters in the cloud (Gmail) in a timely manner. This will help the user to analyse the condition of various parameters in the home anytime anywhere.</a:t>
            </a:r>
          </a:p>
        </p:txBody>
      </p:sp>
    </p:spTree>
    <p:extLst>
      <p:ext uri="{BB962C8B-B14F-4D97-AF65-F5344CB8AC3E}">
        <p14:creationId xmlns:p14="http://schemas.microsoft.com/office/powerpoint/2010/main" val="3394298561"/>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3390" y="2644170"/>
            <a:ext cx="8950325"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lgerian" pitchFamily="82" charset="0"/>
              </a:rPr>
              <a:t>Thank you </a:t>
            </a:r>
          </a:p>
        </p:txBody>
      </p:sp>
    </p:spTree>
    <p:extLst>
      <p:ext uri="{BB962C8B-B14F-4D97-AF65-F5344CB8AC3E}">
        <p14:creationId xmlns:p14="http://schemas.microsoft.com/office/powerpoint/2010/main" val="21473317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528" y="1629000"/>
            <a:ext cx="3831050"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504" y="116632"/>
            <a:ext cx="8928992" cy="984885"/>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OUTLINE</a:t>
            </a:r>
          </a:p>
          <a:p>
            <a:endParaRPr lang="en-IN" dirty="0"/>
          </a:p>
        </p:txBody>
      </p:sp>
      <p:sp>
        <p:nvSpPr>
          <p:cNvPr id="5" name="TextBox 4"/>
          <p:cNvSpPr txBox="1"/>
          <p:nvPr/>
        </p:nvSpPr>
        <p:spPr>
          <a:xfrm>
            <a:off x="3946345" y="948690"/>
            <a:ext cx="5090151" cy="5170646"/>
          </a:xfrm>
          <a:prstGeom prst="rect">
            <a:avLst/>
          </a:prstGeom>
          <a:noFill/>
        </p:spPr>
        <p:txBody>
          <a:bodyPr wrap="square" rtlCol="0">
            <a:spAutoFit/>
          </a:bodyPr>
          <a:lstStyle/>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INTRODUCTION</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SCOPE</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PURPOSE</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APPLICABILITY</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LITERATURE SURVEY</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SURVEY OF TECHNOLOGIES</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REQUIREMENT ANALYSIS</a:t>
            </a:r>
          </a:p>
          <a:p>
            <a:pPr marL="342900" indent="-342900">
              <a:lnSpc>
                <a:spcPct val="150000"/>
              </a:lnSpc>
              <a:buFont typeface="Arial" pitchFamily="34" charset="0"/>
              <a:buChar char="•"/>
            </a:pPr>
            <a:endParaRPr lang="en-IN" sz="2000" b="1" dirty="0">
              <a:ln>
                <a:solidFill>
                  <a:schemeClr val="bg1"/>
                </a:solidFill>
              </a:ln>
              <a:solidFill>
                <a:schemeClr val="bg1"/>
              </a:solidFill>
              <a:latin typeface="Times New Roman" pitchFamily="18" charset="0"/>
              <a:cs typeface="Times New Roman" pitchFamily="18" charset="0"/>
            </a:endParaRPr>
          </a:p>
          <a:p>
            <a:pPr>
              <a:lnSpc>
                <a:spcPct val="150000"/>
              </a:lnSpc>
            </a:pPr>
            <a:endParaRPr lang="en-IN" sz="2000" b="1" dirty="0">
              <a:ln>
                <a:solidFill>
                  <a:schemeClr val="bg1"/>
                </a:solidFill>
              </a:ln>
              <a:solidFill>
                <a:schemeClr val="bg1"/>
              </a:solidFill>
              <a:latin typeface="Times New Roman" pitchFamily="18" charset="0"/>
              <a:cs typeface="Times New Roman" pitchFamily="18" charset="0"/>
            </a:endParaRP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OBJECTIVE</a:t>
            </a:r>
          </a:p>
          <a:p>
            <a:pPr marL="342900" indent="-342900">
              <a:lnSpc>
                <a:spcPct val="150000"/>
              </a:lnSpc>
              <a:buFont typeface="Arial" pitchFamily="34" charset="0"/>
              <a:buChar char="•"/>
            </a:pPr>
            <a:r>
              <a:rPr lang="en-IN" sz="2000" b="1" dirty="0">
                <a:ln>
                  <a:solidFill>
                    <a:schemeClr val="bg1"/>
                  </a:solidFill>
                </a:ln>
                <a:solidFill>
                  <a:schemeClr val="bg1"/>
                </a:solidFill>
                <a:latin typeface="Times New Roman" pitchFamily="18" charset="0"/>
                <a:cs typeface="Times New Roman" pitchFamily="18" charset="0"/>
              </a:rPr>
              <a:t>CONCLUSION</a:t>
            </a:r>
          </a:p>
        </p:txBody>
      </p:sp>
      <p:sp>
        <p:nvSpPr>
          <p:cNvPr id="6" name="TextBox 5"/>
          <p:cNvSpPr txBox="1"/>
          <p:nvPr/>
        </p:nvSpPr>
        <p:spPr>
          <a:xfrm>
            <a:off x="4545779" y="4077072"/>
            <a:ext cx="4464496" cy="1015663"/>
          </a:xfrm>
          <a:prstGeom prst="rect">
            <a:avLst/>
          </a:prstGeom>
          <a:noFill/>
        </p:spPr>
        <p:txBody>
          <a:bodyPr wrap="square" rtlCol="0">
            <a:spAutoFit/>
          </a:bodyPr>
          <a:lstStyle/>
          <a:p>
            <a:pPr marL="285750" indent="-285750">
              <a:lnSpc>
                <a:spcPct val="150000"/>
              </a:lnSpc>
              <a:buFont typeface="Courier New" pitchFamily="49" charset="0"/>
              <a:buChar char="o"/>
            </a:pPr>
            <a:r>
              <a:rPr lang="en-IN" b="1" dirty="0">
                <a:ln>
                  <a:solidFill>
                    <a:schemeClr val="bg1"/>
                  </a:solidFill>
                </a:ln>
                <a:solidFill>
                  <a:schemeClr val="bg1"/>
                </a:solidFill>
                <a:latin typeface="Times New Roman" pitchFamily="18" charset="0"/>
                <a:cs typeface="Times New Roman" pitchFamily="18" charset="0"/>
              </a:rPr>
              <a:t> </a:t>
            </a:r>
            <a:r>
              <a:rPr lang="en-IN" sz="2000" b="1" dirty="0">
                <a:ln>
                  <a:solidFill>
                    <a:schemeClr val="bg1"/>
                  </a:solidFill>
                </a:ln>
                <a:solidFill>
                  <a:schemeClr val="bg1"/>
                </a:solidFill>
                <a:latin typeface="Times New Roman" pitchFamily="18" charset="0"/>
                <a:cs typeface="Times New Roman" pitchFamily="18" charset="0"/>
              </a:rPr>
              <a:t>HARDWARE REQUIREMENTS</a:t>
            </a:r>
          </a:p>
          <a:p>
            <a:pPr marL="285750" indent="-285750">
              <a:lnSpc>
                <a:spcPct val="150000"/>
              </a:lnSpc>
              <a:buFont typeface="Courier New" pitchFamily="49" charset="0"/>
              <a:buChar char="o"/>
            </a:pPr>
            <a:r>
              <a:rPr lang="en-IN" sz="2000" b="1" dirty="0">
                <a:ln>
                  <a:solidFill>
                    <a:schemeClr val="bg1"/>
                  </a:solidFill>
                </a:ln>
                <a:solidFill>
                  <a:schemeClr val="bg1"/>
                </a:solidFill>
                <a:latin typeface="Times New Roman" pitchFamily="18" charset="0"/>
                <a:cs typeface="Times New Roman" pitchFamily="18" charset="0"/>
              </a:rPr>
              <a:t>  SOFTWARE REQUIREMENTS</a:t>
            </a:r>
            <a:endParaRPr lang="en-IN" sz="2000" dirty="0"/>
          </a:p>
        </p:txBody>
      </p:sp>
    </p:spTree>
    <p:extLst>
      <p:ext uri="{BB962C8B-B14F-4D97-AF65-F5344CB8AC3E}">
        <p14:creationId xmlns:p14="http://schemas.microsoft.com/office/powerpoint/2010/main" val="37274944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2" name="TextBox 1"/>
          <p:cNvSpPr txBox="1"/>
          <p:nvPr/>
        </p:nvSpPr>
        <p:spPr>
          <a:xfrm>
            <a:off x="107504" y="116632"/>
            <a:ext cx="8928992" cy="707886"/>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INTRODUCTION</a:t>
            </a:r>
          </a:p>
        </p:txBody>
      </p:sp>
      <p:cxnSp>
        <p:nvCxnSpPr>
          <p:cNvPr id="7" name="Straight Connector 6"/>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820" b="98942" l="3986" r="94928"/>
                    </a14:imgEffect>
                  </a14:imgLayer>
                </a14:imgProps>
              </a:ext>
              <a:ext uri="{28A0092B-C50C-407E-A947-70E740481C1C}">
                <a14:useLocalDpi xmlns:a14="http://schemas.microsoft.com/office/drawing/2010/main" val="0"/>
              </a:ext>
            </a:extLst>
          </a:blip>
          <a:srcRect/>
          <a:stretch>
            <a:fillRect/>
          </a:stretch>
        </p:blipFill>
        <p:spPr bwMode="auto">
          <a:xfrm>
            <a:off x="0" y="2132856"/>
            <a:ext cx="26289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1760" y="1052736"/>
            <a:ext cx="6624736" cy="5940088"/>
          </a:xfrm>
          <a:prstGeom prst="rect">
            <a:avLst/>
          </a:prstGeom>
          <a:noFill/>
        </p:spPr>
        <p:txBody>
          <a:bodyPr wrap="square" rtlCol="0">
            <a:spAutoFit/>
          </a:bodyPr>
          <a:lstStyle/>
          <a:p>
            <a:pPr marL="342900" indent="-342900" algn="just">
              <a:lnSpc>
                <a:spcPct val="150000"/>
              </a:lnSpc>
              <a:buFont typeface="Wingdings" pitchFamily="2" charset="2"/>
              <a:buChar char="§"/>
            </a:pPr>
            <a:r>
              <a:rPr lang="en-IN" sz="2000" dirty="0">
                <a:ln>
                  <a:solidFill>
                    <a:schemeClr val="bg1"/>
                  </a:solidFill>
                </a:ln>
                <a:solidFill>
                  <a:schemeClr val="bg1"/>
                </a:solidFill>
                <a:latin typeface="Times New Roman" pitchFamily="18" charset="0"/>
                <a:cs typeface="Times New Roman" pitchFamily="18" charset="0"/>
              </a:rPr>
              <a:t>Internet of Things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is a small electronic device which senses and collects data from around the world and shares this data with backend applications.</a:t>
            </a:r>
          </a:p>
          <a:p>
            <a:pPr marL="342900" indent="-342900" algn="just">
              <a:lnSpc>
                <a:spcPct val="150000"/>
              </a:lnSpc>
              <a:buFont typeface="Wingdings" pitchFamily="2" charset="2"/>
              <a:buChar char="§"/>
            </a:pPr>
            <a:r>
              <a:rPr lang="en-IN" sz="2000" dirty="0">
                <a:ln>
                  <a:solidFill>
                    <a:schemeClr val="bg1"/>
                  </a:solidFill>
                </a:ln>
                <a:solidFill>
                  <a:schemeClr val="bg1"/>
                </a:solidFill>
                <a:latin typeface="Times New Roman" pitchFamily="18" charset="0"/>
                <a:cs typeface="Times New Roman" pitchFamily="18" charset="0"/>
              </a:rPr>
              <a:t>It communicates with any object, environment, and infrastructure. Communication is a very important part of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a:t>
            </a:r>
          </a:p>
          <a:p>
            <a:pPr marL="342900" indent="-342900" algn="just">
              <a:lnSpc>
                <a:spcPct val="150000"/>
              </a:lnSpc>
              <a:buFont typeface="Wingdings" pitchFamily="2" charset="2"/>
              <a:buChar char="§"/>
            </a:pPr>
            <a:r>
              <a:rPr lang="en-IN" sz="2000" dirty="0">
                <a:ln>
                  <a:solidFill>
                    <a:schemeClr val="bg1"/>
                  </a:solidFill>
                </a:ln>
                <a:solidFill>
                  <a:schemeClr val="bg1"/>
                </a:solidFill>
                <a:latin typeface="Times New Roman" pitchFamily="18" charset="0"/>
                <a:cs typeface="Times New Roman" pitchFamily="18" charset="0"/>
              </a:rPr>
              <a:t>The idea of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is quite useful for real-world applications and services. A few examples of the application of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technology are: Putting on the lights automatically on sensing the human activity, Similarly AC and all other devices need to run in an environment and be switched off based on certain event or trigger.</a:t>
            </a:r>
          </a:p>
          <a:p>
            <a:pPr algn="just"/>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91662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sp>
        <p:nvSpPr>
          <p:cNvPr id="3" name="TextBox 2"/>
          <p:cNvSpPr txBox="1"/>
          <p:nvPr/>
        </p:nvSpPr>
        <p:spPr>
          <a:xfrm>
            <a:off x="107504" y="116632"/>
            <a:ext cx="8928992" cy="707886"/>
          </a:xfrm>
          <a:prstGeom prst="rect">
            <a:avLst/>
          </a:prstGeom>
          <a:noFill/>
        </p:spPr>
        <p:txBody>
          <a:bodyPr wrap="square" rtlCol="0">
            <a:spAutoFit/>
          </a:bodyPr>
          <a:lstStyle/>
          <a:p>
            <a:pPr lvl="0" algn="ctr"/>
            <a:r>
              <a:rPr lang="en-IN" sz="4000" b="1" dirty="0">
                <a:ln>
                  <a:solidFill>
                    <a:prstClr val="white"/>
                  </a:solidFill>
                </a:ln>
                <a:solidFill>
                  <a:prstClr val="white"/>
                </a:solidFill>
                <a:latin typeface="Times New Roman" pitchFamily="18" charset="0"/>
                <a:cs typeface="Times New Roman" pitchFamily="18" charset="0"/>
              </a:rPr>
              <a:t>SCOPE</a:t>
            </a: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07504" y="1052736"/>
            <a:ext cx="8928992" cy="4922951"/>
          </a:xfrm>
          <a:prstGeom prst="rect">
            <a:avLst/>
          </a:prstGeom>
          <a:noFill/>
        </p:spPr>
        <p:txBody>
          <a:bodyPr wrap="square" rtlCol="0">
            <a:spAutoFit/>
          </a:bodyPr>
          <a:lstStyle/>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It’s the technology of today which is touching and transforming every aspect of our real life. </a:t>
            </a:r>
          </a:p>
          <a:p>
            <a:pPr marL="342900" indent="-342900" algn="just">
              <a:lnSpc>
                <a:spcPct val="200000"/>
              </a:lnSpc>
              <a:buFont typeface="Wingdings" pitchFamily="2" charset="2"/>
              <a:buChar char="v"/>
            </a:pP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has given a concept of Machine to-Machine (M2M) communication. </a:t>
            </a:r>
          </a:p>
          <a:p>
            <a:pPr marL="342900" indent="-342900" algn="just">
              <a:lnSpc>
                <a:spcPct val="200000"/>
              </a:lnSpc>
              <a:buFont typeface="Wingdings" pitchFamily="2" charset="2"/>
              <a:buChar char="v"/>
            </a:pP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is going to have huge impact on Automated Light Monitoring System and building automation system where every convenience will be taken care of by the interconnected devices on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a:t>
            </a:r>
          </a:p>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In medical science field,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has given a privilege to devices and system to sense for coming disease.</a:t>
            </a:r>
          </a:p>
        </p:txBody>
      </p:sp>
    </p:spTree>
    <p:extLst>
      <p:ext uri="{BB962C8B-B14F-4D97-AF65-F5344CB8AC3E}">
        <p14:creationId xmlns:p14="http://schemas.microsoft.com/office/powerpoint/2010/main" val="53815201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3" name="TextBox 2"/>
          <p:cNvSpPr txBox="1"/>
          <p:nvPr/>
        </p:nvSpPr>
        <p:spPr>
          <a:xfrm>
            <a:off x="107504" y="116632"/>
            <a:ext cx="8928992" cy="984885"/>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PURPOSE</a:t>
            </a:r>
          </a:p>
          <a:p>
            <a:endParaRPr lang="en-IN" dirty="0"/>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107" l="0" r="100000"/>
                    </a14:imgEffect>
                  </a14:imgLayer>
                </a14:imgProps>
              </a:ext>
              <a:ext uri="{28A0092B-C50C-407E-A947-70E740481C1C}">
                <a14:useLocalDpi xmlns:a14="http://schemas.microsoft.com/office/drawing/2010/main" val="0"/>
              </a:ext>
            </a:extLst>
          </a:blip>
          <a:srcRect/>
          <a:stretch>
            <a:fillRect/>
          </a:stretch>
        </p:blipFill>
        <p:spPr bwMode="auto">
          <a:xfrm>
            <a:off x="-180528" y="2060848"/>
            <a:ext cx="3587729"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75857" y="1084361"/>
            <a:ext cx="5760640" cy="5170646"/>
          </a:xfrm>
          <a:prstGeom prst="rect">
            <a:avLst/>
          </a:prstGeom>
          <a:noFill/>
        </p:spPr>
        <p:txBody>
          <a:bodyPr wrap="square" rtlCol="0">
            <a:spAutoFit/>
          </a:bodyPr>
          <a:lstStyle/>
          <a:p>
            <a:pPr marL="342900" indent="-342900" algn="just">
              <a:lnSpc>
                <a:spcPct val="150000"/>
              </a:lnSpc>
              <a:buFont typeface="Wingdings" pitchFamily="2" charset="2"/>
              <a:buChar char="q"/>
            </a:pPr>
            <a:r>
              <a:rPr lang="en-IN" sz="2000" dirty="0">
                <a:ln>
                  <a:solidFill>
                    <a:schemeClr val="bg1"/>
                  </a:solidFill>
                </a:ln>
                <a:solidFill>
                  <a:schemeClr val="bg1"/>
                </a:solidFill>
                <a:latin typeface="Times New Roman" pitchFamily="18" charset="0"/>
                <a:cs typeface="Times New Roman" pitchFamily="18" charset="0"/>
              </a:rPr>
              <a:t>A Automated Light Monitoring System is an intelligent network-based lighting control solution that incorporates communication between various system inputs and outputs related to lighting control with the use of one or more central computing devices.</a:t>
            </a:r>
          </a:p>
          <a:p>
            <a:pPr marL="342900" indent="-342900" algn="just">
              <a:lnSpc>
                <a:spcPct val="150000"/>
              </a:lnSpc>
              <a:buFont typeface="Wingdings" pitchFamily="2" charset="2"/>
              <a:buChar char="q"/>
            </a:pPr>
            <a:r>
              <a:rPr lang="en-IN" sz="2000" dirty="0">
                <a:ln>
                  <a:solidFill>
                    <a:schemeClr val="bg1"/>
                  </a:solidFill>
                </a:ln>
                <a:solidFill>
                  <a:schemeClr val="bg1"/>
                </a:solidFill>
                <a:latin typeface="Times New Roman" pitchFamily="18" charset="0"/>
                <a:cs typeface="Times New Roman" pitchFamily="18" charset="0"/>
              </a:rPr>
              <a:t>Lighting control systems are widely used on both indoor and outdoor lighting of commercial, industrial, and residential spaces.</a:t>
            </a:r>
          </a:p>
          <a:p>
            <a:pPr marL="342900" indent="-342900" algn="just">
              <a:lnSpc>
                <a:spcPct val="150000"/>
              </a:lnSpc>
              <a:buFont typeface="Wingdings" pitchFamily="2" charset="2"/>
              <a:buChar char="q"/>
            </a:pPr>
            <a:r>
              <a:rPr lang="en-IN" sz="2000" dirty="0">
                <a:ln>
                  <a:solidFill>
                    <a:schemeClr val="bg1"/>
                  </a:solidFill>
                </a:ln>
                <a:solidFill>
                  <a:schemeClr val="bg1"/>
                </a:solidFill>
                <a:latin typeface="Times New Roman" pitchFamily="18" charset="0"/>
                <a:cs typeface="Times New Roman" pitchFamily="18" charset="0"/>
              </a:rPr>
              <a:t>Lighting control systems serve to provide the right amount of light where and when it is needed.</a:t>
            </a:r>
          </a:p>
        </p:txBody>
      </p:sp>
    </p:spTree>
    <p:extLst>
      <p:ext uri="{BB962C8B-B14F-4D97-AF65-F5344CB8AC3E}">
        <p14:creationId xmlns:p14="http://schemas.microsoft.com/office/powerpoint/2010/main" val="26627695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sp>
        <p:nvSpPr>
          <p:cNvPr id="3" name="TextBox 2"/>
          <p:cNvSpPr txBox="1"/>
          <p:nvPr/>
        </p:nvSpPr>
        <p:spPr>
          <a:xfrm>
            <a:off x="107504" y="116632"/>
            <a:ext cx="8928992" cy="707886"/>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APPLICABILITY</a:t>
            </a: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 b="96718" l="0" r="100000"/>
                    </a14:imgEffect>
                  </a14:imgLayer>
                </a14:imgProps>
              </a:ext>
              <a:ext uri="{28A0092B-C50C-407E-A947-70E740481C1C}">
                <a14:useLocalDpi xmlns:a14="http://schemas.microsoft.com/office/drawing/2010/main" val="0"/>
              </a:ext>
            </a:extLst>
          </a:blip>
          <a:srcRect/>
          <a:stretch>
            <a:fillRect/>
          </a:stretch>
        </p:blipFill>
        <p:spPr bwMode="auto">
          <a:xfrm>
            <a:off x="-324544" y="1844824"/>
            <a:ext cx="2788626"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39752" y="1052736"/>
            <a:ext cx="6696744" cy="6093976"/>
          </a:xfrm>
          <a:prstGeom prst="rect">
            <a:avLst/>
          </a:prstGeom>
          <a:noFill/>
        </p:spPr>
        <p:txBody>
          <a:bodyPr wrap="square" rtlCol="0">
            <a:spAutoFit/>
          </a:bodyPr>
          <a:lstStyle/>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Automated Light Monitoring System is a lighting technology designed for energy efficiency, convenience and security.</a:t>
            </a:r>
          </a:p>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This may include high efficiency fixtures and automated controls that make adjustments based on conditions such as occupancy or daylight availability.</a:t>
            </a:r>
          </a:p>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Lighting is the deliberate application of light to achieve some practical effect . It includes task lighting, accent lighting, and general lighting.</a:t>
            </a:r>
          </a:p>
          <a:p>
            <a:pPr algn="just">
              <a:lnSpc>
                <a:spcPct val="150000"/>
              </a:lnSpc>
            </a:pPr>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89460638"/>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6837" y="103188"/>
            <a:ext cx="8950325" cy="707886"/>
          </a:xfrm>
          <a:prstGeom prst="rect">
            <a:avLst/>
          </a:prstGeom>
          <a:noFill/>
        </p:spPr>
        <p:txBody>
          <a:bodyPr wrap="square" rtlCol="0">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LITERATURE SURVEY</a:t>
            </a: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614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213" b="93839" l="9430" r="96930"/>
                    </a14:imgEffect>
                  </a14:imgLayer>
                </a14:imgProps>
              </a:ext>
              <a:ext uri="{28A0092B-C50C-407E-A947-70E740481C1C}">
                <a14:useLocalDpi xmlns:a14="http://schemas.microsoft.com/office/drawing/2010/main" val="0"/>
              </a:ext>
            </a:extLst>
          </a:blip>
          <a:srcRect/>
          <a:stretch>
            <a:fillRect/>
          </a:stretch>
        </p:blipFill>
        <p:spPr bwMode="auto">
          <a:xfrm>
            <a:off x="-396552" y="1916832"/>
            <a:ext cx="3890050"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3848" y="1039669"/>
            <a:ext cx="5843314" cy="5115311"/>
          </a:xfrm>
          <a:prstGeom prst="rect">
            <a:avLst/>
          </a:prstGeom>
          <a:noFill/>
        </p:spPr>
        <p:txBody>
          <a:bodyPr wrap="square" rtlCol="0">
            <a:spAutoFit/>
          </a:bodyPr>
          <a:lstStyle/>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Internet of things is such a specified and dignified domain which leads us to the real world scenarios where each object can perform some task while communicating with some other objects. </a:t>
            </a:r>
          </a:p>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The world with full of devices, sensors and other objects which will communicate and make human life far better and easier than ever.</a:t>
            </a:r>
          </a:p>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This Project provides an overview of current research work on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in terms of Automated Light Intensity Monitoring System ,a technology used and applications.</a:t>
            </a:r>
          </a:p>
        </p:txBody>
      </p:sp>
    </p:spTree>
    <p:extLst>
      <p:ext uri="{BB962C8B-B14F-4D97-AF65-F5344CB8AC3E}">
        <p14:creationId xmlns:p14="http://schemas.microsoft.com/office/powerpoint/2010/main" val="98163062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6839" y="103188"/>
            <a:ext cx="8950324" cy="707886"/>
          </a:xfrm>
          <a:prstGeom prst="rect">
            <a:avLst/>
          </a:prstGeom>
        </p:spPr>
        <p:txBody>
          <a:bodyPr wrap="square">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SURVEY OF TECHNOLOGIES</a:t>
            </a: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642" b="95267" l="2733" r="98261">
                        <a14:foregroundMark x1="8820" y1="47531" x2="8820" y2="47531"/>
                        <a14:foregroundMark x1="16025" y1="45679" x2="16025" y2="45679"/>
                        <a14:foregroundMark x1="14534" y1="54115" x2="14534" y2="54115"/>
                        <a14:foregroundMark x1="17143" y1="40947" x2="17143" y2="40947"/>
                        <a14:foregroundMark x1="95155" y1="52469" x2="95155" y2="52469"/>
                        <a14:backgroundMark x1="16522" y1="21811" x2="16522" y2="21811"/>
                        <a14:backgroundMark x1="19627" y1="29424" x2="19627" y2="29424"/>
                        <a14:backgroundMark x1="21988" y1="42593" x2="21988" y2="42593"/>
                        <a14:backgroundMark x1="22236" y1="52263" x2="22236" y2="52263"/>
                        <a14:backgroundMark x1="22236" y1="64198" x2="22236" y2="64198"/>
                        <a14:backgroundMark x1="21242" y1="74486" x2="21242" y2="74486"/>
                        <a14:backgroundMark x1="9317" y1="85391" x2="9317" y2="85391"/>
                        <a14:backgroundMark x1="87950" y1="29835" x2="87950" y2="29835"/>
                        <a14:backgroundMark x1="91180" y1="22840" x2="91180" y2="22840"/>
                        <a14:backgroundMark x1="88696" y1="17284" x2="88696" y2="17284"/>
                        <a14:backgroundMark x1="84845" y1="48148" x2="84845" y2="48148"/>
                        <a14:backgroundMark x1="80497" y1="55556" x2="80497" y2="55556"/>
                        <a14:backgroundMark x1="80497" y1="63580" x2="80497" y2="63580"/>
                        <a14:backgroundMark x1="80870" y1="72222" x2="80870" y2="72222"/>
                        <a14:backgroundMark x1="82857" y1="41564" x2="82857" y2="41564"/>
                        <a14:backgroundMark x1="82112" y1="56996" x2="82112" y2="56996"/>
                        <a14:backgroundMark x1="85714" y1="48148" x2="85714" y2="48148"/>
                        <a14:backgroundMark x1="83975" y1="34568" x2="83975" y2="34568"/>
                        <a14:backgroundMark x1="83975" y1="42593" x2="83975" y2="42593"/>
                        <a14:backgroundMark x1="83727" y1="22222" x2="83727" y2="22222"/>
                        <a14:backgroundMark x1="66584" y1="10700" x2="66584" y2="10700"/>
                        <a14:backgroundMark x1="85466" y1="11934" x2="85466" y2="11934"/>
                        <a14:backgroundMark x1="94783" y1="15226" x2="94783" y2="15226"/>
                        <a14:backgroundMark x1="95901" y1="24691" x2="95901" y2="24691"/>
                        <a14:backgroundMark x1="96025" y1="29424" x2="96025" y2="29424"/>
                        <a14:backgroundMark x1="85093" y1="35391" x2="85093" y2="35391"/>
                        <a14:backgroundMark x1="18385" y1="18930" x2="18385" y2="18930"/>
                        <a14:backgroundMark x1="8944" y1="18519" x2="8944" y2="18519"/>
                        <a14:backgroundMark x1="6087" y1="29218" x2="6087" y2="29218"/>
                        <a14:backgroundMark x1="19130" y1="14609" x2="19130" y2="14609"/>
                        <a14:backgroundMark x1="13292" y1="22016" x2="13292" y2="22016"/>
                        <a14:backgroundMark x1="19255" y1="28395" x2="19255" y2="28395"/>
                        <a14:backgroundMark x1="21242" y1="38272" x2="21242" y2="38272"/>
                        <a14:backgroundMark x1="19627" y1="58025" x2="19627" y2="58025"/>
                      </a14:backgroundRemoval>
                    </a14:imgEffect>
                  </a14:imgLayer>
                </a14:imgProps>
              </a:ext>
              <a:ext uri="{28A0092B-C50C-407E-A947-70E740481C1C}">
                <a14:useLocalDpi xmlns:a14="http://schemas.microsoft.com/office/drawing/2010/main" val="0"/>
              </a:ext>
            </a:extLst>
          </a:blip>
          <a:srcRect l="2479" t="7949" r="2298" b="4058"/>
          <a:stretch/>
        </p:blipFill>
        <p:spPr bwMode="auto">
          <a:xfrm>
            <a:off x="96839" y="908719"/>
            <a:ext cx="8950324" cy="5846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11760" y="1556792"/>
            <a:ext cx="4320480" cy="3323987"/>
          </a:xfrm>
          <a:prstGeom prst="rect">
            <a:avLst/>
          </a:prstGeom>
          <a:noFill/>
        </p:spPr>
        <p:txBody>
          <a:bodyPr wrap="square" rtlCol="0">
            <a:spAutoFit/>
          </a:bodyPr>
          <a:lstStyle/>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Bolt Module</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USB Cable</a:t>
            </a:r>
          </a:p>
          <a:p>
            <a:pPr marL="342900" indent="-342900">
              <a:lnSpc>
                <a:spcPct val="150000"/>
              </a:lnSpc>
              <a:buFont typeface="Wingdings" pitchFamily="2" charset="2"/>
              <a:buChar char="ü"/>
            </a:pPr>
            <a:r>
              <a:rPr lang="en-IN" sz="2000">
                <a:ln>
                  <a:solidFill>
                    <a:schemeClr val="tx1"/>
                  </a:solidFill>
                </a:ln>
                <a:latin typeface="Times New Roman" pitchFamily="18" charset="0"/>
                <a:cs typeface="Times New Roman" pitchFamily="18" charset="0"/>
              </a:rPr>
              <a:t>Bolt </a:t>
            </a:r>
            <a:r>
              <a:rPr lang="en-IN" sz="2000" dirty="0">
                <a:ln>
                  <a:solidFill>
                    <a:schemeClr val="tx1"/>
                  </a:solidFill>
                </a:ln>
                <a:latin typeface="Times New Roman" pitchFamily="18" charset="0"/>
                <a:cs typeface="Times New Roman" pitchFamily="18" charset="0"/>
              </a:rPr>
              <a:t>cloud</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Bolt </a:t>
            </a:r>
            <a:r>
              <a:rPr lang="en-IN" sz="2000" dirty="0" err="1">
                <a:ln>
                  <a:solidFill>
                    <a:schemeClr val="tx1"/>
                  </a:solidFill>
                </a:ln>
                <a:latin typeface="Times New Roman" pitchFamily="18" charset="0"/>
                <a:cs typeface="Times New Roman" pitchFamily="18" charset="0"/>
              </a:rPr>
              <a:t>IoT</a:t>
            </a:r>
            <a:r>
              <a:rPr lang="en-IN" sz="2000" dirty="0">
                <a:ln>
                  <a:solidFill>
                    <a:schemeClr val="tx1"/>
                  </a:solidFill>
                </a:ln>
                <a:latin typeface="Times New Roman" pitchFamily="18" charset="0"/>
                <a:cs typeface="Times New Roman" pitchFamily="18" charset="0"/>
              </a:rPr>
              <a:t> Mobile App</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LDR</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Ohm Resistor</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JavaScript</a:t>
            </a:r>
          </a:p>
        </p:txBody>
      </p:sp>
    </p:spTree>
    <p:extLst>
      <p:ext uri="{BB962C8B-B14F-4D97-AF65-F5344CB8AC3E}">
        <p14:creationId xmlns:p14="http://schemas.microsoft.com/office/powerpoint/2010/main" val="1693402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6838" y="260648"/>
            <a:ext cx="8875547" cy="1143000"/>
          </a:xfrm>
        </p:spPr>
        <p:txBody>
          <a:bodyPr>
            <a:normAutofit fontScale="90000"/>
          </a:bodyPr>
          <a:lstStyle/>
          <a:p>
            <a:r>
              <a:rPr lang="en-IN" b="1" dirty="0">
                <a:ln>
                  <a:solidFill>
                    <a:schemeClr val="bg1"/>
                  </a:solidFill>
                </a:ln>
                <a:solidFill>
                  <a:schemeClr val="bg1"/>
                </a:solidFill>
                <a:latin typeface="Times New Roman" pitchFamily="18" charset="0"/>
                <a:cs typeface="Times New Roman" pitchFamily="18" charset="0"/>
              </a:rPr>
              <a:t>REQUIREMENT ANALYSIS</a:t>
            </a:r>
            <a:br>
              <a:rPr lang="en-IN" dirty="0"/>
            </a:br>
            <a:endParaRPr lang="en-IN" dirty="0"/>
          </a:p>
        </p:txBody>
      </p:sp>
      <p:sp>
        <p:nvSpPr>
          <p:cNvPr id="3" name="Text Placeholder 2"/>
          <p:cNvSpPr>
            <a:spLocks noGrp="1"/>
          </p:cNvSpPr>
          <p:nvPr>
            <p:ph type="body" idx="1"/>
          </p:nvPr>
        </p:nvSpPr>
        <p:spPr>
          <a:xfrm>
            <a:off x="96838" y="1052736"/>
            <a:ext cx="4463330" cy="639762"/>
          </a:xfrm>
        </p:spPr>
        <p:txBody>
          <a:bodyPr>
            <a:noAutofit/>
          </a:bodyPr>
          <a:lstStyle/>
          <a:p>
            <a:pPr algn="ctr"/>
            <a:r>
              <a:rPr lang="en-IN" sz="3200" dirty="0">
                <a:ln>
                  <a:solidFill>
                    <a:schemeClr val="bg1"/>
                  </a:solidFill>
                </a:ln>
                <a:solidFill>
                  <a:schemeClr val="bg1"/>
                </a:solidFill>
                <a:latin typeface="Times New Roman" pitchFamily="18" charset="0"/>
                <a:cs typeface="Times New Roman" pitchFamily="18" charset="0"/>
              </a:rPr>
              <a:t>Hardware Requirement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102960859"/>
              </p:ext>
            </p:extLst>
          </p:nvPr>
        </p:nvGraphicFramePr>
        <p:xfrm>
          <a:off x="179512" y="2174875"/>
          <a:ext cx="4176464" cy="4494484"/>
        </p:xfrm>
        <a:graphic>
          <a:graphicData uri="http://schemas.openxmlformats.org/drawingml/2006/table">
            <a:tbl>
              <a:tblPr firstRow="1" bandRow="1">
                <a:tableStyleId>{775DCB02-9BB8-47FD-8907-85C794F793BA}</a:tableStyleId>
              </a:tblPr>
              <a:tblGrid>
                <a:gridCol w="1987546">
                  <a:extLst>
                    <a:ext uri="{9D8B030D-6E8A-4147-A177-3AD203B41FA5}">
                      <a16:colId xmlns:a16="http://schemas.microsoft.com/office/drawing/2014/main" val="20000"/>
                    </a:ext>
                  </a:extLst>
                </a:gridCol>
                <a:gridCol w="2188918">
                  <a:extLst>
                    <a:ext uri="{9D8B030D-6E8A-4147-A177-3AD203B41FA5}">
                      <a16:colId xmlns:a16="http://schemas.microsoft.com/office/drawing/2014/main" val="20001"/>
                    </a:ext>
                  </a:extLst>
                </a:gridCol>
              </a:tblGrid>
              <a:tr h="725879">
                <a:tc>
                  <a:txBody>
                    <a:bodyPr/>
                    <a:lstStyle/>
                    <a:p>
                      <a:pPr algn="l"/>
                      <a:r>
                        <a:rPr lang="en-IN" sz="2000" dirty="0">
                          <a:latin typeface="Times New Roman" pitchFamily="18" charset="0"/>
                          <a:cs typeface="Times New Roman" pitchFamily="18" charset="0"/>
                        </a:rPr>
                        <a:t>Bolt  Module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3.3V</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89839">
                <a:tc>
                  <a:txBody>
                    <a:bodyPr/>
                    <a:lstStyle/>
                    <a:p>
                      <a:pPr algn="l"/>
                      <a:r>
                        <a:rPr lang="en-IN" sz="2000" dirty="0">
                          <a:latin typeface="Times New Roman" pitchFamily="18" charset="0"/>
                          <a:cs typeface="Times New Roman" pitchFamily="18" charset="0"/>
                        </a:rPr>
                        <a:t>1 x LDR</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a:latin typeface="Times New Roman" pitchFamily="18" charset="0"/>
                          <a:cs typeface="Times New Roman" pitchFamily="18" charset="0"/>
                        </a:rPr>
                        <a:t>(2 legged </a:t>
                      </a:r>
                      <a:r>
                        <a:rPr lang="en-IN" sz="2000" dirty="0" err="1">
                          <a:latin typeface="Times New Roman" pitchFamily="18" charset="0"/>
                          <a:cs typeface="Times New Roman" pitchFamily="18" charset="0"/>
                        </a:rPr>
                        <a:t>devicewith</a:t>
                      </a:r>
                      <a:r>
                        <a:rPr lang="en-IN" sz="2000" dirty="0">
                          <a:latin typeface="Times New Roman" pitchFamily="18" charset="0"/>
                          <a:cs typeface="Times New Roman" pitchFamily="18" charset="0"/>
                        </a:rPr>
                        <a:t> a red wave pattern disk on top</a:t>
                      </a:r>
                      <a:r>
                        <a:rPr lang="en-IN" sz="2000" dirty="0"/>
                        <a:t>)</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879">
                <a:tc>
                  <a:txBody>
                    <a:bodyPr/>
                    <a:lstStyle/>
                    <a:p>
                      <a:r>
                        <a:rPr lang="en-IN" sz="2000" dirty="0">
                          <a:latin typeface="Times New Roman" pitchFamily="18" charset="0"/>
                          <a:cs typeface="Times New Roman" pitchFamily="18" charset="0"/>
                        </a:rPr>
                        <a:t>USB Cable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5V</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52887">
                <a:tc>
                  <a:txBody>
                    <a:bodyPr/>
                    <a:lstStyle/>
                    <a:p>
                      <a:r>
                        <a:rPr lang="en-IN" sz="2000" dirty="0">
                          <a:latin typeface="Times New Roman" pitchFamily="18" charset="0"/>
                          <a:cs typeface="Times New Roman" pitchFamily="18" charset="0"/>
                        </a:rPr>
                        <a:t>1 x 10k Ohm Resistor</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(brown black orange </a:t>
                      </a:r>
                      <a:r>
                        <a:rPr lang="en-IN" sz="2000" dirty="0" err="1">
                          <a:latin typeface="Times New Roman" pitchFamily="18" charset="0"/>
                          <a:cs typeface="Times New Roman" pitchFamily="18" charset="0"/>
                        </a:rPr>
                        <a:t>color</a:t>
                      </a:r>
                      <a:r>
                        <a:rPr lang="en-IN" sz="2000" dirty="0">
                          <a:latin typeface="Times New Roman" pitchFamily="18" charset="0"/>
                          <a:cs typeface="Times New Roman" pitchFamily="18" charset="0"/>
                        </a:rPr>
                        <a:t> code)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 Placeholder 4"/>
          <p:cNvSpPr>
            <a:spLocks noGrp="1"/>
          </p:cNvSpPr>
          <p:nvPr>
            <p:ph type="body" sz="quarter" idx="3"/>
          </p:nvPr>
        </p:nvSpPr>
        <p:spPr>
          <a:xfrm>
            <a:off x="4644008" y="1052736"/>
            <a:ext cx="4403155" cy="639762"/>
          </a:xfrm>
        </p:spPr>
        <p:txBody>
          <a:bodyPr>
            <a:noAutofit/>
          </a:bodyPr>
          <a:lstStyle/>
          <a:p>
            <a:pPr algn="ctr"/>
            <a:r>
              <a:rPr lang="en-IN" sz="3200" dirty="0">
                <a:ln>
                  <a:solidFill>
                    <a:schemeClr val="bg1"/>
                  </a:solidFill>
                </a:ln>
                <a:solidFill>
                  <a:schemeClr val="bg1"/>
                </a:solidFill>
                <a:latin typeface="Times New Roman" pitchFamily="18" charset="0"/>
                <a:cs typeface="Times New Roman" pitchFamily="18" charset="0"/>
              </a:rPr>
              <a:t>Software Requirement</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1418202106"/>
              </p:ext>
            </p:extLst>
          </p:nvPr>
        </p:nvGraphicFramePr>
        <p:xfrm>
          <a:off x="4716016" y="2204864"/>
          <a:ext cx="4176464" cy="4435688"/>
        </p:xfrm>
        <a:graphic>
          <a:graphicData uri="http://schemas.openxmlformats.org/drawingml/2006/table">
            <a:tbl>
              <a:tblPr firstRow="1" bandRow="1">
                <a:tableStyleId>{775DCB02-9BB8-47FD-8907-85C794F793BA}</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1108922">
                <a:tc>
                  <a:txBody>
                    <a:bodyPr/>
                    <a:lstStyle/>
                    <a:p>
                      <a:r>
                        <a:rPr lang="en-IN" sz="2000" b="0" dirty="0">
                          <a:latin typeface="Times New Roman" pitchFamily="18" charset="0"/>
                          <a:cs typeface="Times New Roman" pitchFamily="18" charset="0"/>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dirty="0">
                          <a:latin typeface="Times New Roman" pitchFamily="18" charset="0"/>
                          <a:cs typeface="Times New Roman" pitchFamily="18" charset="0"/>
                        </a:rPr>
                        <a:t>Windows 7 or above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08922">
                <a:tc>
                  <a:txBody>
                    <a:bodyPr/>
                    <a:lstStyle/>
                    <a:p>
                      <a:r>
                        <a:rPr lang="en-IN" sz="2000" dirty="0">
                          <a:latin typeface="Times New Roman" pitchFamily="18" charset="0"/>
                          <a:cs typeface="Times New Roman" pitchFamily="18" charset="0"/>
                        </a:rPr>
                        <a:t>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08922">
                <a:tc>
                  <a:txBody>
                    <a:bodyPr/>
                    <a:lstStyle/>
                    <a:p>
                      <a:r>
                        <a:rPr lang="en-IN" sz="2000" dirty="0">
                          <a:latin typeface="Times New Roman" pitchFamily="18" charset="0"/>
                          <a:cs typeface="Times New Roman" pitchFamily="18" charset="0"/>
                        </a:rPr>
                        <a:t>BROWSERS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Google chrome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08922">
                <a:tc>
                  <a:txBody>
                    <a:bodyPr/>
                    <a:lstStyle/>
                    <a:p>
                      <a:r>
                        <a:rPr lang="en-IN" sz="2000" dirty="0">
                          <a:latin typeface="Times New Roman" pitchFamily="18" charset="0"/>
                          <a:cs typeface="Times New Roman" pitchFamily="18" charset="0"/>
                        </a:rPr>
                        <a:t>EDITOR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Cloud.boltiot.com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3" name="Straight Connector 12"/>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138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692</Words>
  <Application>Microsoft Office PowerPoint</Application>
  <PresentationFormat>On-screen Show (4:3)</PresentationFormat>
  <Paragraphs>77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 ANALYSIS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Ankita Panpatil</cp:lastModifiedBy>
  <cp:revision>33</cp:revision>
  <dcterms:created xsi:type="dcterms:W3CDTF">2020-12-08T05:27:22Z</dcterms:created>
  <dcterms:modified xsi:type="dcterms:W3CDTF">2023-04-11T07:47:38Z</dcterms:modified>
</cp:coreProperties>
</file>