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Lato Black"/>
      <p:bold r:id="rId22"/>
      <p:boldItalic r:id="rId23"/>
    </p:embeddedFont>
    <p:embeddedFont>
      <p:font typeface="Libre Baskerville"/>
      <p:regular r:id="rId24"/>
      <p:bold r:id="rId25"/>
      <p: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iLmpmDH5m6H3l7xTqHL1JNMzWG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atoBlack-bold.fntdata"/><Relationship Id="rId21" Type="http://schemas.openxmlformats.org/officeDocument/2006/relationships/slide" Target="slides/slide17.xml"/><Relationship Id="rId24" Type="http://schemas.openxmlformats.org/officeDocument/2006/relationships/font" Target="fonts/LibreBaskerville-regular.fntdata"/><Relationship Id="rId23" Type="http://schemas.openxmlformats.org/officeDocument/2006/relationships/font" Target="fonts/LatoBlack-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Baskerville-italic.fntdata"/><Relationship Id="rId25" Type="http://schemas.openxmlformats.org/officeDocument/2006/relationships/font" Target="fonts/LibreBaskerville-bold.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a2693afdf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a2693afdf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2ba2693afdf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a2693afdf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a2693afdf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2ba2693afdf_0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a2693afdf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a2693afdf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2ba2693afdf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a2693afdf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ba2693afdf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2ba2693afdf_0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a2693afdf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a2693afdf_0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ba2693afdf_0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a2693afdf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ba2693afdf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2ba2693afdf_0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a2693afdf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ba2693afdf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2ba2693afdf_0_1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05" name="Google Shape;20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a2693afdf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a2693afdf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ba2693afdf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a2693afdf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a2693afdf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ba2693afdf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a2693afdf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a2693afdf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2ba2693afdf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a2693afdf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a2693afdf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2ba2693afdf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a2693afdf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a2693afdf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ba2693afdf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a2693afdf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a2693afdf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ba2693afdf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p:nvPr>
            <p:ph idx="2" type="pic"/>
          </p:nvPr>
        </p:nvSpPr>
        <p:spPr>
          <a:xfrm>
            <a:off x="5183188" y="987425"/>
            <a:ext cx="6172200" cy="4873625"/>
          </a:xfrm>
          <a:prstGeom prst="rect">
            <a:avLst/>
          </a:prstGeom>
          <a:noFill/>
          <a:ln>
            <a:noFill/>
          </a:ln>
        </p:spPr>
      </p:sp>
      <p:sp>
        <p:nvSpPr>
          <p:cNvPr id="76" name="Google Shape;76;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linktr.ee/ankitapanpati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
          <p:cNvSpPr txBox="1"/>
          <p:nvPr/>
        </p:nvSpPr>
        <p:spPr>
          <a:xfrm>
            <a:off x="2472904" y="3717986"/>
            <a:ext cx="72462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alibri"/>
                <a:ea typeface="Calibri"/>
                <a:cs typeface="Calibri"/>
                <a:sym typeface="Calibri"/>
              </a:rPr>
            </a:br>
            <a:r>
              <a:rPr lang="en-IN" sz="1800">
                <a:solidFill>
                  <a:schemeClr val="dk1"/>
                </a:solidFill>
                <a:latin typeface="Calibri"/>
                <a:ea typeface="Calibri"/>
                <a:cs typeface="Calibri"/>
                <a:sym typeface="Calibri"/>
              </a:rPr>
              <a:t>EDA Project - Analysis of AMCAT Data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ba2693afdf_0_6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Data Manipulation Steps</a:t>
            </a:r>
            <a:endParaRPr/>
          </a:p>
        </p:txBody>
      </p:sp>
      <p:sp>
        <p:nvSpPr>
          <p:cNvPr id="160" name="Google Shape;160;g2ba2693afdf_0_6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55000" lnSpcReduction="10000"/>
          </a:bodyPr>
          <a:lstStyle/>
          <a:p>
            <a:pPr indent="-291465" lvl="0" marL="457200" rtl="0" algn="l">
              <a:spcBef>
                <a:spcPts val="1000"/>
              </a:spcBef>
              <a:spcAft>
                <a:spcPts val="0"/>
              </a:spcAft>
              <a:buSzPct val="64285"/>
              <a:buChar char="•"/>
            </a:pPr>
            <a:r>
              <a:rPr b="1" lang="en-IN"/>
              <a:t>Filtering Data: </a:t>
            </a:r>
            <a:r>
              <a:rPr lang="en-IN"/>
              <a:t>Extract relevant subsets of data based on specific criteria or conditions to focus on the necessary information for analysis.</a:t>
            </a:r>
            <a:endParaRPr/>
          </a:p>
          <a:p>
            <a:pPr indent="-291465" lvl="0" marL="457200" rtl="0" algn="l">
              <a:spcBef>
                <a:spcPts val="0"/>
              </a:spcBef>
              <a:spcAft>
                <a:spcPts val="0"/>
              </a:spcAft>
              <a:buSzPct val="64285"/>
              <a:buChar char="•"/>
            </a:pPr>
            <a:r>
              <a:rPr b="1" lang="en-IN"/>
              <a:t>Sorting Data: </a:t>
            </a:r>
            <a:r>
              <a:rPr lang="en-IN"/>
              <a:t>Arrange the data in a specific order based on one or more columns to facilitate easier analysis and interpretation.</a:t>
            </a:r>
            <a:endParaRPr/>
          </a:p>
          <a:p>
            <a:pPr indent="-291465" lvl="0" marL="457200" rtl="0" algn="l">
              <a:spcBef>
                <a:spcPts val="0"/>
              </a:spcBef>
              <a:spcAft>
                <a:spcPts val="0"/>
              </a:spcAft>
              <a:buSzPct val="64285"/>
              <a:buChar char="•"/>
            </a:pPr>
            <a:r>
              <a:rPr b="1" lang="en-IN"/>
              <a:t>Merging/Joining Data:</a:t>
            </a:r>
            <a:r>
              <a:rPr lang="en-IN"/>
              <a:t> Combine multiple datasets or tables, either by appending rows, merging columns, or performing inner/outer joins to create a unified dataset for analysis.</a:t>
            </a:r>
            <a:endParaRPr/>
          </a:p>
          <a:p>
            <a:pPr indent="-291465" lvl="0" marL="457200" rtl="0" algn="l">
              <a:spcBef>
                <a:spcPts val="0"/>
              </a:spcBef>
              <a:spcAft>
                <a:spcPts val="0"/>
              </a:spcAft>
              <a:buSzPct val="64285"/>
              <a:buChar char="•"/>
            </a:pPr>
            <a:r>
              <a:rPr b="1" lang="en-IN"/>
              <a:t>Grouping Data: </a:t>
            </a:r>
            <a:r>
              <a:rPr lang="en-IN"/>
              <a:t>Group data based on one or more categorical variables and aggregate numerical values within each group, allowing for insights into patterns and trends within different groups.</a:t>
            </a:r>
            <a:endParaRPr/>
          </a:p>
          <a:p>
            <a:pPr indent="-291465" lvl="0" marL="457200" rtl="0" algn="l">
              <a:spcBef>
                <a:spcPts val="0"/>
              </a:spcBef>
              <a:spcAft>
                <a:spcPts val="0"/>
              </a:spcAft>
              <a:buSzPct val="64285"/>
              <a:buChar char="•"/>
            </a:pPr>
            <a:r>
              <a:rPr b="1" lang="en-IN"/>
              <a:t>Aggregating Data:</a:t>
            </a:r>
            <a:r>
              <a:rPr lang="en-IN"/>
              <a:t> Calculate summary statistics such as mean, median, sum, count, etc., for specific columns or groups of data to get an overview of the dataset.</a:t>
            </a:r>
            <a:endParaRPr/>
          </a:p>
          <a:p>
            <a:pPr indent="-291465" lvl="0" marL="457200" rtl="0" algn="l">
              <a:spcBef>
                <a:spcPts val="0"/>
              </a:spcBef>
              <a:spcAft>
                <a:spcPts val="0"/>
              </a:spcAft>
              <a:buSzPct val="64285"/>
              <a:buChar char="•"/>
            </a:pPr>
            <a:r>
              <a:rPr b="1" lang="en-IN"/>
              <a:t>Pivoting Data: </a:t>
            </a:r>
            <a:r>
              <a:rPr lang="en-IN"/>
              <a:t>Reshape the data based on different dimensions by converting rows into columns or vice versa to view the data from a different perspective.</a:t>
            </a:r>
            <a:endParaRPr/>
          </a:p>
          <a:p>
            <a:pPr indent="-291465" lvl="0" marL="457200" rtl="0" algn="l">
              <a:spcBef>
                <a:spcPts val="0"/>
              </a:spcBef>
              <a:spcAft>
                <a:spcPts val="0"/>
              </a:spcAft>
              <a:buSzPct val="64285"/>
              <a:buChar char="•"/>
            </a:pPr>
            <a:r>
              <a:rPr b="1" lang="en-IN"/>
              <a:t>Creating New Columns: </a:t>
            </a:r>
            <a:r>
              <a:rPr lang="en-IN"/>
              <a:t>Derive new columns from existing data by performing calculations, transformations, or combining information from different columns.</a:t>
            </a:r>
            <a:endParaRPr/>
          </a:p>
          <a:p>
            <a:pPr indent="-291465" lvl="0" marL="457200" rtl="0" algn="l">
              <a:spcBef>
                <a:spcPts val="0"/>
              </a:spcBef>
              <a:spcAft>
                <a:spcPts val="0"/>
              </a:spcAft>
              <a:buSzPct val="64285"/>
              <a:buChar char="•"/>
            </a:pPr>
            <a:r>
              <a:rPr b="1" lang="en-IN"/>
              <a:t>Handling Time Series Data: </a:t>
            </a:r>
            <a:r>
              <a:rPr lang="en-IN"/>
              <a:t>Manipulate time series data by resampling, shifting, or aggregating data over different time intervals to analyze trends and patterns.</a:t>
            </a:r>
            <a:endParaRPr/>
          </a:p>
          <a:p>
            <a:pPr indent="-291465" lvl="0" marL="457200" rtl="0" algn="l">
              <a:spcBef>
                <a:spcPts val="0"/>
              </a:spcBef>
              <a:spcAft>
                <a:spcPts val="0"/>
              </a:spcAft>
              <a:buSzPct val="64285"/>
              <a:buChar char="•"/>
            </a:pPr>
            <a:r>
              <a:rPr b="1" lang="en-IN"/>
              <a:t>Handling Text Data:</a:t>
            </a:r>
            <a:r>
              <a:rPr lang="en-IN"/>
              <a:t> Process and manipulate text data by performing tasks like text cleaning, tokenization, and feature extraction for natural language processing tasks.</a:t>
            </a:r>
            <a:endParaRPr/>
          </a:p>
          <a:p>
            <a:pPr indent="-291465" lvl="0" marL="457200" rtl="0" algn="l">
              <a:spcBef>
                <a:spcPts val="0"/>
              </a:spcBef>
              <a:spcAft>
                <a:spcPts val="0"/>
              </a:spcAft>
              <a:buSzPct val="64285"/>
              <a:buChar char="•"/>
            </a:pPr>
            <a:r>
              <a:rPr b="1" lang="en-IN"/>
              <a:t>Validation and Quality Checks</a:t>
            </a:r>
            <a:r>
              <a:rPr b="1" lang="en-IN"/>
              <a:t>:</a:t>
            </a:r>
            <a:r>
              <a:rPr b="1" lang="en-IN"/>
              <a:t> </a:t>
            </a:r>
            <a:r>
              <a:rPr lang="en-IN"/>
              <a:t>Implement data validation checks to ensure data integrity, consistency, and quality throughout the manipulation process to avoid errors in the analysis.</a:t>
            </a:r>
            <a:endParaRPr/>
          </a:p>
          <a:p>
            <a:pPr indent="0" lvl="0" marL="0" rtl="0" algn="l">
              <a:spcBef>
                <a:spcPts val="1000"/>
              </a:spcBef>
              <a:spcAft>
                <a:spcPts val="0"/>
              </a:spcAft>
              <a:buNone/>
            </a:pPr>
            <a:r>
              <a:rPr lang="en-IN"/>
              <a:t>By applying these data manipulation steps, the dataset can be prepared, structured, and transformed in a way that facilitates meaningful analysis, pattern identification, and extraction of actionable insights to address the objectives of the project.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ba2693afdf_0_7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Univariate Analysis  Steps</a:t>
            </a:r>
            <a:endParaRPr/>
          </a:p>
        </p:txBody>
      </p:sp>
      <p:sp>
        <p:nvSpPr>
          <p:cNvPr id="167" name="Google Shape;167;g2ba2693afdf_0_7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55000" lnSpcReduction="10000"/>
          </a:bodyPr>
          <a:lstStyle/>
          <a:p>
            <a:pPr indent="-291465" lvl="0" marL="457200" rtl="0" algn="l">
              <a:spcBef>
                <a:spcPts val="1000"/>
              </a:spcBef>
              <a:spcAft>
                <a:spcPts val="0"/>
              </a:spcAft>
              <a:buSzPct val="64285"/>
              <a:buChar char="•"/>
            </a:pPr>
            <a:r>
              <a:rPr b="1" lang="en-IN"/>
              <a:t>Descriptive Statistics: </a:t>
            </a:r>
            <a:r>
              <a:rPr lang="en-IN"/>
              <a:t>Compute summary statistics such as mean, median, mode, standard deviation, minimum, maximum, and quartiles for numerical columns to understand the central tendency, variability, and distribution of the data.</a:t>
            </a:r>
            <a:endParaRPr/>
          </a:p>
          <a:p>
            <a:pPr indent="-291465" lvl="0" marL="457200" rtl="0" algn="l">
              <a:spcBef>
                <a:spcPts val="0"/>
              </a:spcBef>
              <a:spcAft>
                <a:spcPts val="0"/>
              </a:spcAft>
              <a:buSzPct val="64285"/>
              <a:buChar char="•"/>
            </a:pPr>
            <a:r>
              <a:rPr b="1" lang="en-IN"/>
              <a:t>Histograms: </a:t>
            </a:r>
            <a:r>
              <a:rPr lang="en-IN"/>
              <a:t>Plot histograms to visualize the distribution of numerical variables, providing insights into the frequency and spread of values within each variable.</a:t>
            </a:r>
            <a:endParaRPr/>
          </a:p>
          <a:p>
            <a:pPr indent="-291465" lvl="0" marL="457200" rtl="0" algn="l">
              <a:spcBef>
                <a:spcPts val="0"/>
              </a:spcBef>
              <a:spcAft>
                <a:spcPts val="0"/>
              </a:spcAft>
              <a:buSzPct val="64285"/>
              <a:buChar char="•"/>
            </a:pPr>
            <a:r>
              <a:rPr b="1" lang="en-IN"/>
              <a:t>Bo</a:t>
            </a:r>
            <a:r>
              <a:rPr b="1" lang="en-IN"/>
              <a:t>x</a:t>
            </a:r>
            <a:r>
              <a:rPr b="1" lang="en-IN"/>
              <a:t>plots: </a:t>
            </a:r>
            <a:r>
              <a:rPr lang="en-IN"/>
              <a:t>Create boxplots to identify outliers, visualize the distribution, and compare the spread of numerical variables or identify any potential disparities in the data.</a:t>
            </a:r>
            <a:endParaRPr/>
          </a:p>
          <a:p>
            <a:pPr indent="-291465" lvl="0" marL="457200" rtl="0" algn="l">
              <a:spcBef>
                <a:spcPts val="0"/>
              </a:spcBef>
              <a:spcAft>
                <a:spcPts val="0"/>
              </a:spcAft>
              <a:buSzPct val="64285"/>
              <a:buChar char="•"/>
            </a:pPr>
            <a:r>
              <a:rPr b="1" lang="en-IN"/>
              <a:t>Countplots:</a:t>
            </a:r>
            <a:r>
              <a:rPr lang="en-IN"/>
              <a:t> Generate countplots for categorical variables to visualize the frequency distribution of categories within each variable, providing insights into the distribution and proportion of each category.</a:t>
            </a:r>
            <a:endParaRPr/>
          </a:p>
          <a:p>
            <a:pPr indent="-291465" lvl="0" marL="457200" rtl="0" algn="l">
              <a:spcBef>
                <a:spcPts val="0"/>
              </a:spcBef>
              <a:spcAft>
                <a:spcPts val="0"/>
              </a:spcAft>
              <a:buSzPct val="64285"/>
              <a:buChar char="•"/>
            </a:pPr>
            <a:r>
              <a:rPr b="1" lang="en-IN"/>
              <a:t>Probability Density Function (PDF): </a:t>
            </a:r>
            <a:r>
              <a:rPr lang="en-IN"/>
              <a:t>Use kernel density estimation plots (PDF) to visualize the probability distribution of numerical variables, providing insights into the shape and density of the distribution.</a:t>
            </a:r>
            <a:endParaRPr/>
          </a:p>
          <a:p>
            <a:pPr indent="-291465" lvl="0" marL="457200" rtl="0" algn="l">
              <a:spcBef>
                <a:spcPts val="0"/>
              </a:spcBef>
              <a:spcAft>
                <a:spcPts val="0"/>
              </a:spcAft>
              <a:buSzPct val="64285"/>
              <a:buChar char="•"/>
            </a:pPr>
            <a:r>
              <a:rPr b="1" lang="en-IN"/>
              <a:t>Bar Plots: </a:t>
            </a:r>
            <a:r>
              <a:rPr lang="en-IN"/>
              <a:t>Plot bar plots for categorical variables to display the counts or frequencies of each category, facilitating a visual comparison of different categories.</a:t>
            </a:r>
            <a:endParaRPr/>
          </a:p>
          <a:p>
            <a:pPr indent="-291465" lvl="0" marL="457200" rtl="0" algn="l">
              <a:spcBef>
                <a:spcPts val="0"/>
              </a:spcBef>
              <a:spcAft>
                <a:spcPts val="0"/>
              </a:spcAft>
              <a:buSzPct val="64285"/>
              <a:buChar char="•"/>
            </a:pPr>
            <a:r>
              <a:rPr b="1" lang="en-IN"/>
              <a:t>Frequency Tables:</a:t>
            </a:r>
            <a:r>
              <a:rPr lang="en-IN"/>
              <a:t> Create frequency tables for both numerical and categorical variables to display the count or proportion of values within each category.</a:t>
            </a:r>
            <a:endParaRPr/>
          </a:p>
          <a:p>
            <a:pPr indent="-291465" lvl="0" marL="457200" rtl="0" algn="l">
              <a:spcBef>
                <a:spcPts val="0"/>
              </a:spcBef>
              <a:spcAft>
                <a:spcPts val="0"/>
              </a:spcAft>
              <a:buSzPct val="64285"/>
              <a:buChar char="•"/>
            </a:pPr>
            <a:r>
              <a:rPr b="1" lang="en-IN"/>
              <a:t>Cumulative Distribution Function (CDF):</a:t>
            </a:r>
            <a:r>
              <a:rPr lang="en-IN"/>
              <a:t> Compute and plot CDFs for numerical variables to analyze the cumulative distribution of values and understand the percentage of data points less than or equal to a certain value.</a:t>
            </a:r>
            <a:endParaRPr/>
          </a:p>
          <a:p>
            <a:pPr indent="-291465" lvl="0" marL="457200" rtl="0" algn="l">
              <a:spcBef>
                <a:spcPts val="0"/>
              </a:spcBef>
              <a:spcAft>
                <a:spcPts val="0"/>
              </a:spcAft>
              <a:buSzPct val="64285"/>
              <a:buChar char="•"/>
            </a:pPr>
            <a:r>
              <a:rPr b="1" lang="en-IN"/>
              <a:t>Value Counts:</a:t>
            </a:r>
            <a:r>
              <a:rPr lang="en-IN"/>
              <a:t> Use value_counts() function to get the count of unique values in categorical variables, aiding in understanding the distribution of categories.</a:t>
            </a:r>
            <a:endParaRPr/>
          </a:p>
          <a:p>
            <a:pPr indent="-291465" lvl="0" marL="457200" rtl="0" algn="l">
              <a:spcBef>
                <a:spcPts val="0"/>
              </a:spcBef>
              <a:spcAft>
                <a:spcPts val="0"/>
              </a:spcAft>
              <a:buSzPct val="64285"/>
              <a:buChar char="•"/>
            </a:pPr>
            <a:r>
              <a:rPr b="1" lang="en-IN"/>
              <a:t>Skewness and Kurtosis:</a:t>
            </a:r>
            <a:r>
              <a:rPr lang="en-IN"/>
              <a:t> Calculate skewness and kurtosis to understand the shape and symmetry of the distribution for numerical variables.</a:t>
            </a:r>
            <a:endParaRPr/>
          </a:p>
          <a:p>
            <a:pPr indent="0" lvl="0" marL="0" rtl="0" algn="l">
              <a:spcBef>
                <a:spcPts val="1000"/>
              </a:spcBef>
              <a:spcAft>
                <a:spcPts val="0"/>
              </a:spcAft>
              <a:buNone/>
            </a:pPr>
            <a:r>
              <a:rPr lang="en-IN"/>
              <a:t>By conducting univariate analysis using these steps, you can gain insights into the individual variables in the dataset, understand their distributions, and identify patterns or outliers that may guide further analysis and model building processes.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ba2693afdf_0_8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Bivariate Analysis  Steps</a:t>
            </a:r>
            <a:endParaRPr/>
          </a:p>
        </p:txBody>
      </p:sp>
      <p:sp>
        <p:nvSpPr>
          <p:cNvPr id="174" name="Google Shape;174;g2ba2693afdf_0_8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04165" lvl="0" marL="457200" rtl="0" algn="l">
              <a:lnSpc>
                <a:spcPct val="70000"/>
              </a:lnSpc>
              <a:spcBef>
                <a:spcPts val="1000"/>
              </a:spcBef>
              <a:spcAft>
                <a:spcPts val="0"/>
              </a:spcAft>
              <a:buSzPts val="1190"/>
              <a:buChar char="•"/>
            </a:pPr>
            <a:r>
              <a:rPr b="1" lang="en-IN" sz="1740"/>
              <a:t>Scatter Plots:</a:t>
            </a:r>
            <a:r>
              <a:rPr lang="en-IN" sz="1740"/>
              <a:t> Create scatter plots to visualize the relationship between two numerical variables, identifying patterns, correlations, or trends in the data.</a:t>
            </a:r>
            <a:endParaRPr sz="1740"/>
          </a:p>
          <a:p>
            <a:pPr indent="-304165" lvl="0" marL="457200" rtl="0" algn="l">
              <a:lnSpc>
                <a:spcPct val="70000"/>
              </a:lnSpc>
              <a:spcBef>
                <a:spcPts val="0"/>
              </a:spcBef>
              <a:spcAft>
                <a:spcPts val="0"/>
              </a:spcAft>
              <a:buSzPts val="1190"/>
              <a:buChar char="•"/>
            </a:pPr>
            <a:r>
              <a:rPr b="1" lang="en-IN" sz="1740"/>
              <a:t>Hexbin Plots:</a:t>
            </a:r>
            <a:r>
              <a:rPr lang="en-IN" sz="1740"/>
              <a:t> Use hexbin plots for dense data points to visualize clustering or concentration patterns between two numerical variables.</a:t>
            </a:r>
            <a:endParaRPr sz="1740"/>
          </a:p>
          <a:p>
            <a:pPr indent="-304165" lvl="0" marL="457200" rtl="0" algn="l">
              <a:lnSpc>
                <a:spcPct val="70000"/>
              </a:lnSpc>
              <a:spcBef>
                <a:spcPts val="0"/>
              </a:spcBef>
              <a:spcAft>
                <a:spcPts val="0"/>
              </a:spcAft>
              <a:buSzPts val="1190"/>
              <a:buChar char="•"/>
            </a:pPr>
            <a:r>
              <a:rPr b="1" lang="en-IN" sz="1740"/>
              <a:t>Pair Plots: </a:t>
            </a:r>
            <a:r>
              <a:rPr lang="en-IN" sz="1740"/>
              <a:t>Generate pair plots to visualize pairwise relationships across multiple numerical variables, providing insights into correlations and interactions between variables.</a:t>
            </a:r>
            <a:endParaRPr sz="1740"/>
          </a:p>
          <a:p>
            <a:pPr indent="-304165" lvl="0" marL="457200" rtl="0" algn="l">
              <a:lnSpc>
                <a:spcPct val="70000"/>
              </a:lnSpc>
              <a:spcBef>
                <a:spcPts val="0"/>
              </a:spcBef>
              <a:spcAft>
                <a:spcPts val="0"/>
              </a:spcAft>
              <a:buSzPts val="1190"/>
              <a:buChar char="•"/>
            </a:pPr>
            <a:r>
              <a:rPr b="1" lang="en-IN" sz="1740"/>
              <a:t>Swarm Plots: </a:t>
            </a:r>
            <a:r>
              <a:rPr lang="en-IN" sz="1740"/>
              <a:t>Create swarm plots to explore the relationship between a categorical variable and a numerical variable, highlighting distribution patterns based on categories.</a:t>
            </a:r>
            <a:endParaRPr sz="1740"/>
          </a:p>
          <a:p>
            <a:pPr indent="-304165" lvl="0" marL="457200" rtl="0" algn="l">
              <a:lnSpc>
                <a:spcPct val="70000"/>
              </a:lnSpc>
              <a:spcBef>
                <a:spcPts val="0"/>
              </a:spcBef>
              <a:spcAft>
                <a:spcPts val="0"/>
              </a:spcAft>
              <a:buSzPts val="1190"/>
              <a:buChar char="•"/>
            </a:pPr>
            <a:r>
              <a:rPr b="1" lang="en-IN" sz="1740"/>
              <a:t>Box Plots: </a:t>
            </a:r>
            <a:r>
              <a:rPr lang="en-IN" sz="1740"/>
              <a:t>Use box plots to compare the distribution of a numerical variable across different categories of a categorical variable, identifying variations in central tendency and spread.</a:t>
            </a:r>
            <a:endParaRPr sz="1740"/>
          </a:p>
          <a:p>
            <a:pPr indent="-304165" lvl="0" marL="457200" rtl="0" algn="l">
              <a:lnSpc>
                <a:spcPct val="70000"/>
              </a:lnSpc>
              <a:spcBef>
                <a:spcPts val="0"/>
              </a:spcBef>
              <a:spcAft>
                <a:spcPts val="0"/>
              </a:spcAft>
              <a:buSzPts val="1190"/>
              <a:buChar char="•"/>
            </a:pPr>
            <a:r>
              <a:rPr b="1" lang="en-IN" sz="1740"/>
              <a:t>Bar Plots: </a:t>
            </a:r>
            <a:r>
              <a:rPr lang="en-IN" sz="1740"/>
              <a:t>Plot bar graphs to compare the mean, sum, or count of a numerical variable across different categories in a categorical variable, facilitating visual comparisons.</a:t>
            </a:r>
            <a:endParaRPr sz="1740"/>
          </a:p>
          <a:p>
            <a:pPr indent="-304165" lvl="0" marL="457200" rtl="0" algn="l">
              <a:lnSpc>
                <a:spcPct val="70000"/>
              </a:lnSpc>
              <a:spcBef>
                <a:spcPts val="0"/>
              </a:spcBef>
              <a:spcAft>
                <a:spcPts val="0"/>
              </a:spcAft>
              <a:buSzPts val="1190"/>
              <a:buChar char="•"/>
            </a:pPr>
            <a:r>
              <a:rPr b="1" lang="en-IN" sz="1740"/>
              <a:t>Correlation Analysis:</a:t>
            </a:r>
            <a:r>
              <a:rPr lang="en-IN" sz="1740"/>
              <a:t> Compute correlation coefficients (e.g., Pearson, Spearman) to quantify the strength and direction of the linear relationship between two numerical variables.</a:t>
            </a:r>
            <a:endParaRPr sz="1740"/>
          </a:p>
          <a:p>
            <a:pPr indent="-304165" lvl="0" marL="457200" rtl="0" algn="l">
              <a:lnSpc>
                <a:spcPct val="70000"/>
              </a:lnSpc>
              <a:spcBef>
                <a:spcPts val="0"/>
              </a:spcBef>
              <a:spcAft>
                <a:spcPts val="0"/>
              </a:spcAft>
              <a:buSzPts val="1190"/>
              <a:buChar char="•"/>
            </a:pPr>
            <a:r>
              <a:rPr b="1" lang="en-IN" sz="1740"/>
              <a:t>Heatmaps</a:t>
            </a:r>
            <a:r>
              <a:rPr lang="en-IN" sz="1740"/>
              <a:t>: Generate heatmaps of correlation matrices to visualize the correlation between multiple numerical variables, offering a comprehensive view of relationships within the data.</a:t>
            </a:r>
            <a:endParaRPr sz="1740"/>
          </a:p>
          <a:p>
            <a:pPr indent="-304165" lvl="0" marL="457200" rtl="0" algn="l">
              <a:lnSpc>
                <a:spcPct val="70000"/>
              </a:lnSpc>
              <a:spcBef>
                <a:spcPts val="0"/>
              </a:spcBef>
              <a:spcAft>
                <a:spcPts val="0"/>
              </a:spcAft>
              <a:buSzPts val="1190"/>
              <a:buChar char="•"/>
            </a:pPr>
            <a:r>
              <a:rPr b="1" lang="en-IN" sz="1740"/>
              <a:t>Chi-Square Test: </a:t>
            </a:r>
            <a:r>
              <a:rPr lang="en-IN" sz="1740"/>
              <a:t>Perform a chi-square test to analyze the association between two categorical variables, assessing if there is a significant rel</a:t>
            </a:r>
            <a:r>
              <a:rPr lang="en-IN" sz="1740"/>
              <a:t>a</a:t>
            </a:r>
            <a:r>
              <a:rPr lang="en-IN" sz="1740"/>
              <a:t>tionship between the variables.</a:t>
            </a:r>
            <a:endParaRPr sz="1740"/>
          </a:p>
          <a:p>
            <a:pPr indent="-304165" lvl="0" marL="457200" rtl="0" algn="l">
              <a:lnSpc>
                <a:spcPct val="70000"/>
              </a:lnSpc>
              <a:spcBef>
                <a:spcPts val="0"/>
              </a:spcBef>
              <a:spcAft>
                <a:spcPts val="0"/>
              </a:spcAft>
              <a:buSzPts val="1190"/>
              <a:buChar char="•"/>
            </a:pPr>
            <a:r>
              <a:rPr b="1" lang="en-IN" sz="1740"/>
              <a:t>Stacked Bar Plots:</a:t>
            </a:r>
            <a:r>
              <a:rPr lang="en-IN" sz="1740"/>
              <a:t> Create stacked bar plots to visualize the distribution of a categorical variable across multiple categories of another categorical variable, showing the composition of categories.</a:t>
            </a:r>
            <a:endParaRPr sz="1740"/>
          </a:p>
          <a:p>
            <a:pPr indent="0" lvl="0" marL="0" rtl="0" algn="l">
              <a:lnSpc>
                <a:spcPct val="70000"/>
              </a:lnSpc>
              <a:spcBef>
                <a:spcPts val="1000"/>
              </a:spcBef>
              <a:spcAft>
                <a:spcPts val="0"/>
              </a:spcAft>
              <a:buSzPts val="605"/>
              <a:buNone/>
            </a:pPr>
            <a:r>
              <a:rPr lang="en-IN" sz="1740"/>
              <a:t>By conducting bivariate analysis using these steps, you can explore the relationships between pairs of variables in the dataset, identify dependencies, associations, and patterns between variables, and uncover insights that can guide further analysis and decision-making processes.</a:t>
            </a:r>
            <a:endParaRPr sz="174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ba2693afdf_0_8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Key Business Question</a:t>
            </a:r>
            <a:endParaRPr/>
          </a:p>
        </p:txBody>
      </p:sp>
      <p:sp>
        <p:nvSpPr>
          <p:cNvPr id="181" name="Google Shape;181;g2ba2693afdf_0_8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None/>
            </a:pPr>
            <a:r>
              <a:rPr lang="en-IN"/>
              <a:t>T</a:t>
            </a:r>
            <a:r>
              <a:rPr lang="en-IN"/>
              <a:t>he key business question for this project could be: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"How can we optimize salary offers to engineering graduates based on their educational performance, skill assessments, and personal attributes to attract top talent and ensure competitive compensation in the engineering job market?"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This question focuses on leveraging data analysis to understand the factors that influence salary offers to engineering graduates and aims to provide actionable insights that can help companies and employers make informed decisions regarding salary structuring, talent acquisition, and employee compensation strategies. By addressing this key business question, stakeholders can enhance their recruitment processes, improve talent retention, and stay competitive in the engineering employment sector.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ba2693afdf_0_9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Conclusion</a:t>
            </a:r>
            <a:endParaRPr/>
          </a:p>
        </p:txBody>
      </p:sp>
      <p:sp>
        <p:nvSpPr>
          <p:cNvPr id="188" name="Google Shape;188;g2ba2693afdf_0_9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80000"/>
              </a:lnSpc>
              <a:spcBef>
                <a:spcPts val="1000"/>
              </a:spcBef>
              <a:spcAft>
                <a:spcPts val="0"/>
              </a:spcAft>
              <a:buSzPts val="440"/>
              <a:buNone/>
            </a:pPr>
            <a:r>
              <a:rPr lang="en-IN" sz="1220"/>
              <a:t>Based on the analysis of the dataset pertaining to the employment outcomes of engineering graduates, several key findings and insights have been identified:</a:t>
            </a:r>
            <a:endParaRPr sz="1220"/>
          </a:p>
          <a:p>
            <a:pPr indent="0" lvl="0" marL="0" rtl="0" algn="l">
              <a:lnSpc>
                <a:spcPct val="80000"/>
              </a:lnSpc>
              <a:spcBef>
                <a:spcPts val="1000"/>
              </a:spcBef>
              <a:spcAft>
                <a:spcPts val="0"/>
              </a:spcAft>
              <a:buSzPts val="440"/>
              <a:buNone/>
            </a:pPr>
            <a:r>
              <a:rPr b="1" lang="en-IN" sz="1220"/>
              <a:t>1. Salary Distribution:</a:t>
            </a:r>
            <a:endParaRPr b="1" sz="1220"/>
          </a:p>
          <a:p>
            <a:pPr indent="0" lvl="0" marL="0" rtl="0" algn="l">
              <a:lnSpc>
                <a:spcPct val="80000"/>
              </a:lnSpc>
              <a:spcBef>
                <a:spcPts val="1000"/>
              </a:spcBef>
              <a:spcAft>
                <a:spcPts val="0"/>
              </a:spcAft>
              <a:buSzPts val="440"/>
              <a:buNone/>
            </a:pPr>
            <a:r>
              <a:rPr lang="en-IN" sz="1220"/>
              <a:t>   - The salary distribution for the specified job titles (Programming Analyst, Software Engineer, Hardware Engineer, Associate Engineer) aligns with the claim mentioned in the Times of India article. Fresh graduates taking up these roles can indeed earn salaries in the range of 2.5-3 lakhs as stated.</a:t>
            </a:r>
            <a:endParaRPr sz="1220"/>
          </a:p>
          <a:p>
            <a:pPr indent="0" lvl="0" marL="0" rtl="0" algn="l">
              <a:lnSpc>
                <a:spcPct val="80000"/>
              </a:lnSpc>
              <a:spcBef>
                <a:spcPts val="1000"/>
              </a:spcBef>
              <a:spcAft>
                <a:spcPts val="0"/>
              </a:spcAft>
              <a:buSzPts val="440"/>
              <a:buNone/>
            </a:pPr>
            <a:r>
              <a:rPr b="1" lang="en-IN" sz="1220"/>
              <a:t>2. Gender and Specialization:</a:t>
            </a:r>
            <a:endParaRPr b="1" sz="1220"/>
          </a:p>
          <a:p>
            <a:pPr indent="0" lvl="0" marL="0" rtl="0" algn="l">
              <a:lnSpc>
                <a:spcPct val="80000"/>
              </a:lnSpc>
              <a:spcBef>
                <a:spcPts val="1000"/>
              </a:spcBef>
              <a:spcAft>
                <a:spcPts val="0"/>
              </a:spcAft>
              <a:buSzPts val="440"/>
              <a:buNone/>
            </a:pPr>
            <a:r>
              <a:rPr lang="en-IN" sz="1220"/>
              <a:t>   - There seems to be a relationship between gender and specialization preferences among engineering graduates. Further analysis can provide insights into gender-based trends in specialization choices.</a:t>
            </a:r>
            <a:endParaRPr sz="1220"/>
          </a:p>
          <a:p>
            <a:pPr indent="0" lvl="0" marL="0" rtl="0" algn="l">
              <a:lnSpc>
                <a:spcPct val="80000"/>
              </a:lnSpc>
              <a:spcBef>
                <a:spcPts val="1000"/>
              </a:spcBef>
              <a:spcAft>
                <a:spcPts val="0"/>
              </a:spcAft>
              <a:buSzPts val="440"/>
              <a:buNone/>
            </a:pPr>
            <a:r>
              <a:rPr b="1" lang="en-IN" sz="1220"/>
              <a:t>3. Exploratory Analysis:</a:t>
            </a:r>
            <a:endParaRPr b="1" sz="1220"/>
          </a:p>
          <a:p>
            <a:pPr indent="0" lvl="0" marL="0" rtl="0" algn="l">
              <a:lnSpc>
                <a:spcPct val="80000"/>
              </a:lnSpc>
              <a:spcBef>
                <a:spcPts val="1000"/>
              </a:spcBef>
              <a:spcAft>
                <a:spcPts val="0"/>
              </a:spcAft>
              <a:buSzPts val="440"/>
              <a:buNone/>
            </a:pPr>
            <a:r>
              <a:rPr lang="en-IN" sz="1220"/>
              <a:t>   - The dataset offers a wealth of information on educational background, skill scores, personality assessments, and demographic details that could influence salary offers to candidates.</a:t>
            </a:r>
            <a:endParaRPr sz="1220"/>
          </a:p>
          <a:p>
            <a:pPr indent="0" lvl="0" marL="0" rtl="0" algn="l">
              <a:lnSpc>
                <a:spcPct val="80000"/>
              </a:lnSpc>
              <a:spcBef>
                <a:spcPts val="1000"/>
              </a:spcBef>
              <a:spcAft>
                <a:spcPts val="0"/>
              </a:spcAft>
              <a:buSzPts val="440"/>
              <a:buNone/>
            </a:pPr>
            <a:r>
              <a:rPr b="1" lang="en-IN" sz="1220"/>
              <a:t>4. Recommendations:</a:t>
            </a:r>
            <a:endParaRPr b="1" sz="1220"/>
          </a:p>
          <a:p>
            <a:pPr indent="0" lvl="0" marL="0" rtl="0" algn="l">
              <a:lnSpc>
                <a:spcPct val="80000"/>
              </a:lnSpc>
              <a:spcBef>
                <a:spcPts val="1000"/>
              </a:spcBef>
              <a:spcAft>
                <a:spcPts val="0"/>
              </a:spcAft>
              <a:buSzPts val="440"/>
              <a:buNone/>
            </a:pPr>
            <a:r>
              <a:rPr lang="en-IN" sz="1220"/>
              <a:t>   - Employers can optimize salary offers by considering factors such as educational performance, skill scores, and personality assessments during the hiring process.</a:t>
            </a:r>
            <a:endParaRPr sz="1220"/>
          </a:p>
          <a:p>
            <a:pPr indent="0" lvl="0" marL="0" rtl="0" algn="l">
              <a:lnSpc>
                <a:spcPct val="80000"/>
              </a:lnSpc>
              <a:spcBef>
                <a:spcPts val="1000"/>
              </a:spcBef>
              <a:spcAft>
                <a:spcPts val="0"/>
              </a:spcAft>
              <a:buSzPts val="440"/>
              <a:buNone/>
            </a:pPr>
            <a:r>
              <a:rPr lang="en-IN" sz="1220"/>
              <a:t>   - Educational institutions can tailor curricula to align with industry expectations and enhance students' employability in high-paying roles.</a:t>
            </a:r>
            <a:endParaRPr sz="1220"/>
          </a:p>
          <a:p>
            <a:pPr indent="0" lvl="0" marL="0" rtl="0" algn="l">
              <a:lnSpc>
                <a:spcPct val="80000"/>
              </a:lnSpc>
              <a:spcBef>
                <a:spcPts val="1000"/>
              </a:spcBef>
              <a:spcAft>
                <a:spcPts val="0"/>
              </a:spcAft>
              <a:buSzPts val="440"/>
              <a:buNone/>
            </a:pPr>
            <a:r>
              <a:rPr b="1" lang="en-IN" sz="1220"/>
              <a:t>5. Predictive Modeling:</a:t>
            </a:r>
            <a:endParaRPr b="1" sz="1220"/>
          </a:p>
          <a:p>
            <a:pPr indent="0" lvl="0" marL="0" rtl="0" algn="l">
              <a:lnSpc>
                <a:spcPct val="80000"/>
              </a:lnSpc>
              <a:spcBef>
                <a:spcPts val="1000"/>
              </a:spcBef>
              <a:spcAft>
                <a:spcPts val="0"/>
              </a:spcAft>
              <a:buSzPts val="440"/>
              <a:buNone/>
            </a:pPr>
            <a:r>
              <a:rPr lang="en-IN" sz="1220"/>
              <a:t>   - Building a predictive model to estimate salary based on the dataset's attributes can further enhance decision-making processes related to salary structuring and talent acquisition.</a:t>
            </a:r>
            <a:endParaRPr sz="1220"/>
          </a:p>
          <a:p>
            <a:pPr indent="0" lvl="0" marL="0" rtl="0" algn="l">
              <a:lnSpc>
                <a:spcPct val="80000"/>
              </a:lnSpc>
              <a:spcBef>
                <a:spcPts val="1000"/>
              </a:spcBef>
              <a:spcAft>
                <a:spcPts val="0"/>
              </a:spcAft>
              <a:buSzPts val="440"/>
              <a:buNone/>
            </a:pPr>
            <a:r>
              <a:rPr lang="en-IN" sz="1220"/>
              <a:t>Overall, the analysis provides valuable insights into the factors influencing salary offers to engineering graduates, validating certain claims, and highlighting potential relationships between gender and specialization preferences. These findings can guide stakeholders in optimizing salary offers, improving recruitment strategies, and enhancing overall outcomes in the engineering employment domain.</a:t>
            </a:r>
            <a:endParaRPr sz="122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ba2693afdf_0_10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Q&amp;A</a:t>
            </a:r>
            <a:endParaRPr/>
          </a:p>
        </p:txBody>
      </p:sp>
      <p:sp>
        <p:nvSpPr>
          <p:cNvPr id="195" name="Google Shape;195;g2ba2693afdf_0_10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55000" lnSpcReduction="20000"/>
          </a:bodyPr>
          <a:lstStyle/>
          <a:p>
            <a:pPr indent="0" lvl="0" marL="0" rtl="0" algn="l">
              <a:spcBef>
                <a:spcPts val="1000"/>
              </a:spcBef>
              <a:spcAft>
                <a:spcPts val="0"/>
              </a:spcAft>
              <a:buNone/>
            </a:pPr>
            <a:r>
              <a:rPr b="1" lang="en-IN"/>
              <a:t>Q&amp;A: Employment Outcomes of Engineering Graduates</a:t>
            </a:r>
            <a:endParaRPr b="1"/>
          </a:p>
          <a:p>
            <a:pPr indent="0" lvl="0" marL="0" rtl="0" algn="l">
              <a:spcBef>
                <a:spcPts val="1000"/>
              </a:spcBef>
              <a:spcAft>
                <a:spcPts val="0"/>
              </a:spcAft>
              <a:buNone/>
            </a:pPr>
            <a:r>
              <a:rPr b="1" lang="en-IN"/>
              <a:t>Q:</a:t>
            </a:r>
            <a:r>
              <a:rPr lang="en-IN"/>
              <a:t> What is the salary range for specific job titles like Programming Analyst, Software Engineer, Hardware Engineer, and Associate Engineer for fresh engineering graduates?</a:t>
            </a:r>
            <a:endParaRPr/>
          </a:p>
          <a:p>
            <a:pPr indent="0" lvl="0" marL="0" rtl="0" algn="l">
              <a:spcBef>
                <a:spcPts val="1000"/>
              </a:spcBef>
              <a:spcAft>
                <a:spcPts val="0"/>
              </a:spcAft>
              <a:buNone/>
            </a:pPr>
            <a:r>
              <a:rPr b="1" lang="en-IN"/>
              <a:t>A:</a:t>
            </a:r>
            <a:r>
              <a:rPr lang="en-IN"/>
              <a:t> The analysis confirms that fresh graduates in these roles can earn salaries in the range of 2.5-3 lakhs as claimed in the Times of India article.</a:t>
            </a:r>
            <a:endParaRPr/>
          </a:p>
          <a:p>
            <a:pPr indent="0" lvl="0" marL="0" rtl="0" algn="l">
              <a:spcBef>
                <a:spcPts val="1000"/>
              </a:spcBef>
              <a:spcAft>
                <a:spcPts val="0"/>
              </a:spcAft>
              <a:buNone/>
            </a:pPr>
            <a:r>
              <a:rPr b="1" lang="en-IN"/>
              <a:t>Q:</a:t>
            </a:r>
            <a:r>
              <a:rPr lang="en-IN"/>
              <a:t> Is there a relationship between gender and specialization preferences among engineering graduates?</a:t>
            </a:r>
            <a:endParaRPr/>
          </a:p>
          <a:p>
            <a:pPr indent="0" lvl="0" marL="0" rtl="0" algn="l">
              <a:spcBef>
                <a:spcPts val="1000"/>
              </a:spcBef>
              <a:spcAft>
                <a:spcPts val="0"/>
              </a:spcAft>
              <a:buNone/>
            </a:pPr>
            <a:r>
              <a:rPr b="1" lang="en-IN"/>
              <a:t>A:</a:t>
            </a:r>
            <a:r>
              <a:rPr lang="en-IN"/>
              <a:t> The analysis suggests a potential relationship between gender and specialization choices, indicating gender-based trends in specialization preferences.</a:t>
            </a:r>
            <a:endParaRPr/>
          </a:p>
          <a:p>
            <a:pPr indent="0" lvl="0" marL="0" rtl="0" algn="l">
              <a:spcBef>
                <a:spcPts val="1000"/>
              </a:spcBef>
              <a:spcAft>
                <a:spcPts val="0"/>
              </a:spcAft>
              <a:buNone/>
            </a:pPr>
            <a:r>
              <a:rPr b="1" lang="en-IN"/>
              <a:t>Q:</a:t>
            </a:r>
            <a:r>
              <a:rPr lang="en-IN"/>
              <a:t> What are the key findings from the dataset analysis?</a:t>
            </a:r>
            <a:endParaRPr/>
          </a:p>
          <a:p>
            <a:pPr indent="0" lvl="0" marL="0" rtl="0" algn="l">
              <a:spcBef>
                <a:spcPts val="1000"/>
              </a:spcBef>
              <a:spcAft>
                <a:spcPts val="0"/>
              </a:spcAft>
              <a:buNone/>
            </a:pPr>
            <a:r>
              <a:rPr b="1" lang="en-IN"/>
              <a:t>A:</a:t>
            </a:r>
            <a:r>
              <a:rPr lang="en-IN"/>
              <a:t> The dataset provides insights into educational performance, skill assessments, and demographic information that influence salary offers to engineering graduates.</a:t>
            </a:r>
            <a:endParaRPr/>
          </a:p>
          <a:p>
            <a:pPr indent="0" lvl="0" marL="0" rtl="0" algn="l">
              <a:spcBef>
                <a:spcPts val="1000"/>
              </a:spcBef>
              <a:spcAft>
                <a:spcPts val="0"/>
              </a:spcAft>
              <a:buNone/>
            </a:pPr>
            <a:r>
              <a:rPr b="1" lang="en-IN"/>
              <a:t>Q: </a:t>
            </a:r>
            <a:r>
              <a:rPr lang="en-IN"/>
              <a:t>How can employers optimize salary offers to attract top talent?</a:t>
            </a:r>
            <a:endParaRPr/>
          </a:p>
          <a:p>
            <a:pPr indent="0" lvl="0" marL="0" rtl="0" algn="l">
              <a:spcBef>
                <a:spcPts val="1000"/>
              </a:spcBef>
              <a:spcAft>
                <a:spcPts val="0"/>
              </a:spcAft>
              <a:buNone/>
            </a:pPr>
            <a:r>
              <a:rPr b="1" lang="en-IN"/>
              <a:t>A: </a:t>
            </a:r>
            <a:r>
              <a:rPr lang="en-IN"/>
              <a:t>Employers can consider factors like educational performance, skill scores, and personality assessments to structure competitive salary offers for engineering graduates.</a:t>
            </a:r>
            <a:endParaRPr/>
          </a:p>
          <a:p>
            <a:pPr indent="0" lvl="0" marL="0" rtl="0" algn="l">
              <a:spcBef>
                <a:spcPts val="1000"/>
              </a:spcBef>
              <a:spcAft>
                <a:spcPts val="0"/>
              </a:spcAft>
              <a:buNone/>
            </a:pPr>
            <a:r>
              <a:rPr b="1" lang="en-IN"/>
              <a:t>Q: </a:t>
            </a:r>
            <a:r>
              <a:rPr lang="en-IN"/>
              <a:t>What recommendations can be derived from the analysis?</a:t>
            </a:r>
            <a:endParaRPr/>
          </a:p>
          <a:p>
            <a:pPr indent="0" lvl="0" marL="0" rtl="0" algn="l">
              <a:spcBef>
                <a:spcPts val="1000"/>
              </a:spcBef>
              <a:spcAft>
                <a:spcPts val="0"/>
              </a:spcAft>
              <a:buNone/>
            </a:pPr>
            <a:r>
              <a:rPr b="1" lang="en-IN"/>
              <a:t>A: </a:t>
            </a:r>
            <a:r>
              <a:rPr lang="en-IN"/>
              <a:t>Educational institutions can align curricula with industry expectations, while employers can leverage data insights to enhance recruitment and talent acquisition strategies.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ba2693afdf_0_10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Your Experience/Challenges working on Web Scraping – Data Analysis Project.</a:t>
            </a:r>
            <a:endParaRPr/>
          </a:p>
        </p:txBody>
      </p:sp>
      <p:sp>
        <p:nvSpPr>
          <p:cNvPr id="202" name="Google Shape;202;g2ba2693afdf_0_10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523"/>
              <a:buFont typeface="Arial"/>
              <a:buNone/>
            </a:pPr>
            <a:r>
              <a:rPr b="1" lang="en-IN" sz="1629"/>
              <a:t>Experience:</a:t>
            </a:r>
            <a:endParaRPr b="1" sz="1629"/>
          </a:p>
          <a:p>
            <a:pPr indent="0" lvl="0" marL="0" rtl="0" algn="l">
              <a:lnSpc>
                <a:spcPct val="70000"/>
              </a:lnSpc>
              <a:spcBef>
                <a:spcPts val="1000"/>
              </a:spcBef>
              <a:spcAft>
                <a:spcPts val="0"/>
              </a:spcAft>
              <a:buClr>
                <a:schemeClr val="dk1"/>
              </a:buClr>
              <a:buSzPts val="523"/>
              <a:buFont typeface="Arial"/>
              <a:buNone/>
            </a:pPr>
            <a:r>
              <a:rPr b="1" lang="en-IN" sz="1629"/>
              <a:t>1. Data Exploration:</a:t>
            </a:r>
            <a:r>
              <a:rPr lang="en-IN" sz="1629"/>
              <a:t> Exploring and analyzing new datasets can be an exciting experience, offering insights into trends, patterns, and relationships within the data.</a:t>
            </a:r>
            <a:endParaRPr sz="1629"/>
          </a:p>
          <a:p>
            <a:pPr indent="0" lvl="0" marL="0" rtl="0" algn="l">
              <a:lnSpc>
                <a:spcPct val="70000"/>
              </a:lnSpc>
              <a:spcBef>
                <a:spcPts val="1000"/>
              </a:spcBef>
              <a:spcAft>
                <a:spcPts val="0"/>
              </a:spcAft>
              <a:buClr>
                <a:schemeClr val="dk1"/>
              </a:buClr>
              <a:buSzPts val="523"/>
              <a:buFont typeface="Arial"/>
              <a:buNone/>
            </a:pPr>
            <a:r>
              <a:rPr b="1" lang="en-IN" sz="1629"/>
              <a:t>2. Insight Discovery:</a:t>
            </a:r>
            <a:r>
              <a:rPr lang="en-IN" sz="1629"/>
              <a:t> Uncovering valuable insights through data analysis that can lead to informed decision-making and actionable outcomes can be very rewarding.</a:t>
            </a:r>
            <a:endParaRPr sz="1629"/>
          </a:p>
          <a:p>
            <a:pPr indent="0" lvl="0" marL="0" rtl="0" algn="l">
              <a:lnSpc>
                <a:spcPct val="70000"/>
              </a:lnSpc>
              <a:spcBef>
                <a:spcPts val="1000"/>
              </a:spcBef>
              <a:spcAft>
                <a:spcPts val="0"/>
              </a:spcAft>
              <a:buClr>
                <a:schemeClr val="dk1"/>
              </a:buClr>
              <a:buSzPts val="523"/>
              <a:buFont typeface="Arial"/>
              <a:buNone/>
            </a:pPr>
            <a:r>
              <a:rPr b="1" lang="en-IN" sz="1629"/>
              <a:t>3. Skill Development:</a:t>
            </a:r>
            <a:r>
              <a:rPr lang="en-IN" sz="1629"/>
              <a:t> Working on web scraping and data analysis projects provides opportunities to enhance skills in data manipulation, visualization, and interpretation.</a:t>
            </a:r>
            <a:endParaRPr sz="1629"/>
          </a:p>
          <a:p>
            <a:pPr indent="0" lvl="0" marL="0" rtl="0" algn="l">
              <a:lnSpc>
                <a:spcPct val="70000"/>
              </a:lnSpc>
              <a:spcBef>
                <a:spcPts val="1000"/>
              </a:spcBef>
              <a:spcAft>
                <a:spcPts val="0"/>
              </a:spcAft>
              <a:buClr>
                <a:schemeClr val="dk1"/>
              </a:buClr>
              <a:buSzPts val="523"/>
              <a:buFont typeface="Arial"/>
              <a:buNone/>
            </a:pPr>
            <a:r>
              <a:t/>
            </a:r>
            <a:endParaRPr sz="1629"/>
          </a:p>
          <a:p>
            <a:pPr indent="0" lvl="0" marL="0" rtl="0" algn="l">
              <a:lnSpc>
                <a:spcPct val="70000"/>
              </a:lnSpc>
              <a:spcBef>
                <a:spcPts val="1000"/>
              </a:spcBef>
              <a:spcAft>
                <a:spcPts val="0"/>
              </a:spcAft>
              <a:buClr>
                <a:schemeClr val="dk1"/>
              </a:buClr>
              <a:buSzPts val="523"/>
              <a:buFont typeface="Arial"/>
              <a:buNone/>
            </a:pPr>
            <a:r>
              <a:rPr b="1" lang="en-IN" sz="1629"/>
              <a:t>Challenges:</a:t>
            </a:r>
            <a:endParaRPr b="1" sz="1629"/>
          </a:p>
          <a:p>
            <a:pPr indent="0" lvl="0" marL="0" rtl="0" algn="l">
              <a:lnSpc>
                <a:spcPct val="70000"/>
              </a:lnSpc>
              <a:spcBef>
                <a:spcPts val="1000"/>
              </a:spcBef>
              <a:spcAft>
                <a:spcPts val="0"/>
              </a:spcAft>
              <a:buClr>
                <a:schemeClr val="dk1"/>
              </a:buClr>
              <a:buSzPts val="523"/>
              <a:buFont typeface="Arial"/>
              <a:buNone/>
            </a:pPr>
            <a:r>
              <a:rPr b="1" lang="en-IN" sz="1629"/>
              <a:t>1. Data Quality:</a:t>
            </a:r>
            <a:r>
              <a:rPr lang="en-IN" sz="1629"/>
              <a:t> Ensuring the quality and accuracy of the scraped data can be a challenge, as inconsistent or incomplete data may impact the analysis results.</a:t>
            </a:r>
            <a:endParaRPr sz="1629"/>
          </a:p>
          <a:p>
            <a:pPr indent="0" lvl="0" marL="0" rtl="0" algn="l">
              <a:lnSpc>
                <a:spcPct val="70000"/>
              </a:lnSpc>
              <a:spcBef>
                <a:spcPts val="1000"/>
              </a:spcBef>
              <a:spcAft>
                <a:spcPts val="0"/>
              </a:spcAft>
              <a:buClr>
                <a:schemeClr val="dk1"/>
              </a:buClr>
              <a:buSzPts val="523"/>
              <a:buFont typeface="Arial"/>
              <a:buNone/>
            </a:pPr>
            <a:r>
              <a:rPr b="1" lang="en-IN" sz="1629"/>
              <a:t>2. Web Scraping Challenges: </a:t>
            </a:r>
            <a:r>
              <a:rPr lang="en-IN" sz="1629"/>
              <a:t>Dealing with dynamic websites, handling rate limits, and parsing complex HTML structures can pose challenges during web scraping.</a:t>
            </a:r>
            <a:endParaRPr sz="1629"/>
          </a:p>
          <a:p>
            <a:pPr indent="0" lvl="0" marL="0" rtl="0" algn="l">
              <a:lnSpc>
                <a:spcPct val="70000"/>
              </a:lnSpc>
              <a:spcBef>
                <a:spcPts val="1000"/>
              </a:spcBef>
              <a:spcAft>
                <a:spcPts val="0"/>
              </a:spcAft>
              <a:buClr>
                <a:schemeClr val="dk1"/>
              </a:buClr>
              <a:buSzPts val="523"/>
              <a:buFont typeface="Arial"/>
              <a:buNone/>
            </a:pPr>
            <a:r>
              <a:rPr b="1" lang="en-IN" sz="1629"/>
              <a:t>3. Data Cleaning: </a:t>
            </a:r>
            <a:r>
              <a:rPr lang="en-IN" sz="1629"/>
              <a:t>Data cleaning tasks, such as handling missing values, outliers, and inconsistencies, can be time-consuming and require careful attention.</a:t>
            </a:r>
            <a:endParaRPr sz="1629"/>
          </a:p>
          <a:p>
            <a:pPr indent="0" lvl="0" marL="0" rtl="0" algn="l">
              <a:lnSpc>
                <a:spcPct val="70000"/>
              </a:lnSpc>
              <a:spcBef>
                <a:spcPts val="1000"/>
              </a:spcBef>
              <a:spcAft>
                <a:spcPts val="0"/>
              </a:spcAft>
              <a:buClr>
                <a:schemeClr val="dk1"/>
              </a:buClr>
              <a:buSzPts val="523"/>
              <a:buFont typeface="Arial"/>
              <a:buNone/>
            </a:pPr>
            <a:r>
              <a:rPr b="1" lang="en-IN" sz="1629"/>
              <a:t>4. Model Selection:</a:t>
            </a:r>
            <a:r>
              <a:rPr lang="en-IN" sz="1629"/>
              <a:t> Choosing the right analytical approach or model for the data analysis can be challenging, as selecting an inappropriate model may lead to inaccurate results.</a:t>
            </a:r>
            <a:endParaRPr sz="1629"/>
          </a:p>
          <a:p>
            <a:pPr indent="0" lvl="0" marL="0" rtl="0" algn="l">
              <a:lnSpc>
                <a:spcPct val="70000"/>
              </a:lnSpc>
              <a:spcBef>
                <a:spcPts val="1000"/>
              </a:spcBef>
              <a:spcAft>
                <a:spcPts val="0"/>
              </a:spcAft>
              <a:buClr>
                <a:schemeClr val="dk1"/>
              </a:buClr>
              <a:buSzPts val="523"/>
              <a:buFont typeface="Arial"/>
              <a:buNone/>
            </a:pPr>
            <a:r>
              <a:rPr b="1" lang="en-IN" sz="1629"/>
              <a:t>5. Interpretation:</a:t>
            </a:r>
            <a:r>
              <a:rPr lang="en-IN" sz="1629"/>
              <a:t> Interpreting the results of the analysis and translating them into actionable insights for stakeholders may require effective communication and visualization skills.</a:t>
            </a:r>
            <a:endParaRPr sz="1629"/>
          </a:p>
          <a:p>
            <a:pPr indent="0" lvl="0" marL="0" rtl="0" algn="l">
              <a:lnSpc>
                <a:spcPct val="70000"/>
              </a:lnSpc>
              <a:spcBef>
                <a:spcPts val="1000"/>
              </a:spcBef>
              <a:spcAft>
                <a:spcPts val="0"/>
              </a:spcAft>
              <a:buSzPts val="523"/>
              <a:buNone/>
            </a:pPr>
            <a:r>
              <a:t/>
            </a:r>
            <a:endParaRPr sz="143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5"/>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208" name="Google Shape;208;p5"/>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737800" y="1299175"/>
            <a:ext cx="10617900" cy="4525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Calibri"/>
                <a:ea typeface="Calibri"/>
                <a:cs typeface="Calibri"/>
                <a:sym typeface="Calibri"/>
              </a:rPr>
              <a:t>Background ? (B-tech or M-tech)</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IN" sz="1800">
                <a:solidFill>
                  <a:schemeClr val="dk1"/>
                </a:solidFill>
                <a:latin typeface="Calibri"/>
                <a:ea typeface="Calibri"/>
                <a:cs typeface="Calibri"/>
                <a:sym typeface="Calibri"/>
              </a:rPr>
              <a:t>Ans: MSc.IT</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Calibri"/>
                <a:ea typeface="Calibri"/>
                <a:cs typeface="Calibri"/>
                <a:sym typeface="Calibri"/>
              </a:rPr>
              <a:t>Why you want to learn Data Science</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IN" sz="1800">
                <a:solidFill>
                  <a:schemeClr val="dk1"/>
                </a:solidFill>
                <a:latin typeface="Calibri"/>
                <a:ea typeface="Calibri"/>
                <a:cs typeface="Calibri"/>
                <a:sym typeface="Calibri"/>
              </a:rPr>
              <a:t>Ans: As a fresher, I am eager to learn data science because I believe it is a field that offers endless opportunities for growth and innovation. Data science allows me to analyze and interpret data to make informed decisions, solve complex problems, and drive business success. I am excited to gain valuable skills in programming, statistics, and machine learning that will set me apart in the job market and help me make a meaningful impact in any industry I choose to pursue. Ultimately, I am passionate about using data to make a positive difference in the world, and I see data science as the perfect avenue to achieve that goal.</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Calibri"/>
                <a:ea typeface="Calibri"/>
                <a:cs typeface="Calibri"/>
                <a:sym typeface="Calibri"/>
              </a:rPr>
              <a:t>Any work experience</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IN" sz="1800">
                <a:solidFill>
                  <a:schemeClr val="dk1"/>
                </a:solidFill>
                <a:latin typeface="Calibri"/>
                <a:ea typeface="Calibri"/>
                <a:cs typeface="Calibri"/>
                <a:sym typeface="Calibri"/>
              </a:rPr>
              <a:t>Ans: No</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1" i="0" lang="en-IN" sz="1800" u="none" cap="none" strike="noStrike">
                <a:solidFill>
                  <a:schemeClr val="dk1"/>
                </a:solidFill>
                <a:latin typeface="Calibri"/>
                <a:ea typeface="Calibri"/>
                <a:cs typeface="Calibri"/>
                <a:sym typeface="Calibri"/>
              </a:rPr>
              <a:t>Share your linkedin and github profile urls</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IN" sz="1800">
                <a:solidFill>
                  <a:schemeClr val="dk1"/>
                </a:solidFill>
                <a:latin typeface="Calibri"/>
                <a:ea typeface="Calibri"/>
                <a:cs typeface="Calibri"/>
                <a:sym typeface="Calibri"/>
              </a:rPr>
              <a:t>Ans: </a:t>
            </a:r>
            <a:r>
              <a:rPr b="1" lang="en-IN" sz="1800" u="sng">
                <a:solidFill>
                  <a:schemeClr val="hlink"/>
                </a:solidFill>
                <a:latin typeface="Calibri"/>
                <a:ea typeface="Calibri"/>
                <a:cs typeface="Calibri"/>
                <a:sym typeface="Calibri"/>
                <a:hlinkClick r:id="rId3"/>
              </a:rPr>
              <a:t>https://linktr.ee/ankitapanpatil</a:t>
            </a:r>
            <a:endParaRPr b="1" sz="180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b="0" i="0" lang="en-IN" sz="3200" u="none" cap="none" strike="noStrike">
                <a:solidFill>
                  <a:srgbClr val="FF0000"/>
                </a:solidFill>
                <a:latin typeface="Lato Black"/>
                <a:ea typeface="Lato Black"/>
                <a:cs typeface="Lato Black"/>
                <a:sym typeface="Lato Black"/>
              </a:rPr>
              <a:t>About me</a:t>
            </a:r>
            <a:endParaRPr b="0" i="0" sz="18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208472" y="1825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Agenda </a:t>
            </a:r>
            <a:endParaRPr b="1">
              <a:solidFill>
                <a:srgbClr val="FF0000"/>
              </a:solidFill>
            </a:endParaRPr>
          </a:p>
        </p:txBody>
      </p:sp>
      <p:sp>
        <p:nvSpPr>
          <p:cNvPr id="111" name="Google Shape;111;p4"/>
          <p:cNvSpPr txBox="1"/>
          <p:nvPr>
            <p:ph idx="1" type="body"/>
          </p:nvPr>
        </p:nvSpPr>
        <p:spPr>
          <a:xfrm>
            <a:off x="684880" y="1919030"/>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Char char="•"/>
            </a:pPr>
            <a:r>
              <a:rPr b="1" lang="en-IN"/>
              <a:t>Business Problem and Use case domain understanding(If Required) </a:t>
            </a:r>
            <a:endParaRPr/>
          </a:p>
          <a:p>
            <a:pPr indent="-228600" lvl="0" marL="228600" rtl="0" algn="l">
              <a:lnSpc>
                <a:spcPct val="90000"/>
              </a:lnSpc>
              <a:spcBef>
                <a:spcPts val="1000"/>
              </a:spcBef>
              <a:spcAft>
                <a:spcPts val="0"/>
              </a:spcAft>
              <a:buClr>
                <a:schemeClr val="dk1"/>
              </a:buClr>
              <a:buSzPct val="100000"/>
              <a:buChar char="•"/>
            </a:pPr>
            <a:r>
              <a:rPr b="1" lang="en-IN"/>
              <a:t>Objective of the Project</a:t>
            </a:r>
            <a:endParaRPr/>
          </a:p>
          <a:p>
            <a:pPr indent="-228600" lvl="0" marL="228600" rtl="0" algn="l">
              <a:lnSpc>
                <a:spcPct val="90000"/>
              </a:lnSpc>
              <a:spcBef>
                <a:spcPts val="1000"/>
              </a:spcBef>
              <a:spcAft>
                <a:spcPts val="0"/>
              </a:spcAft>
              <a:buClr>
                <a:schemeClr val="dk1"/>
              </a:buClr>
              <a:buSzPct val="100000"/>
              <a:buChar char="•"/>
            </a:pPr>
            <a:r>
              <a:rPr b="1" lang="en-IN"/>
              <a:t>Web Scraping – Details (Websites, Processor you followed) </a:t>
            </a:r>
            <a:endParaRPr/>
          </a:p>
          <a:p>
            <a:pPr indent="-228600" lvl="0" marL="228600" rtl="0" algn="l">
              <a:lnSpc>
                <a:spcPct val="90000"/>
              </a:lnSpc>
              <a:spcBef>
                <a:spcPts val="1000"/>
              </a:spcBef>
              <a:spcAft>
                <a:spcPts val="0"/>
              </a:spcAft>
              <a:buClr>
                <a:schemeClr val="dk1"/>
              </a:buClr>
              <a:buSzPct val="100000"/>
              <a:buChar char="•"/>
            </a:pPr>
            <a:r>
              <a:rPr b="1" lang="en-IN"/>
              <a:t>Summary of the Data </a:t>
            </a:r>
            <a:endParaRPr/>
          </a:p>
          <a:p>
            <a:pPr indent="0" lvl="0" marL="0" rtl="0" algn="l">
              <a:lnSpc>
                <a:spcPct val="90000"/>
              </a:lnSpc>
              <a:spcBef>
                <a:spcPts val="1000"/>
              </a:spcBef>
              <a:spcAft>
                <a:spcPts val="0"/>
              </a:spcAft>
              <a:buClr>
                <a:schemeClr val="dk1"/>
              </a:buClr>
              <a:buSzPct val="100000"/>
              <a:buNone/>
            </a:pPr>
            <a:r>
              <a:t/>
            </a:r>
            <a:endParaRPr b="1"/>
          </a:p>
          <a:p>
            <a:pPr indent="-228600" lvl="0" marL="228600" rtl="0" algn="l">
              <a:lnSpc>
                <a:spcPct val="90000"/>
              </a:lnSpc>
              <a:spcBef>
                <a:spcPts val="1000"/>
              </a:spcBef>
              <a:spcAft>
                <a:spcPts val="0"/>
              </a:spcAft>
              <a:buClr>
                <a:srgbClr val="FF0000"/>
              </a:buClr>
              <a:buSzPct val="100000"/>
              <a:buChar char="•"/>
            </a:pPr>
            <a:r>
              <a:rPr b="1" lang="en-IN" u="sng">
                <a:solidFill>
                  <a:srgbClr val="FF0000"/>
                </a:solidFill>
              </a:rPr>
              <a:t>Exploratory Data Analysis: </a:t>
            </a:r>
            <a:endParaRPr/>
          </a:p>
          <a:p>
            <a:pPr indent="-514350" lvl="0" marL="514350" rtl="0" algn="just">
              <a:lnSpc>
                <a:spcPct val="90000"/>
              </a:lnSpc>
              <a:spcBef>
                <a:spcPts val="1000"/>
              </a:spcBef>
              <a:spcAft>
                <a:spcPts val="0"/>
              </a:spcAft>
              <a:buClr>
                <a:schemeClr val="dk1"/>
              </a:buClr>
              <a:buSzPct val="100000"/>
              <a:buFont typeface="Calibri"/>
              <a:buAutoNum type="alphaLcPeriod"/>
            </a:pPr>
            <a:r>
              <a:rPr b="1" i="1" lang="en-IN"/>
              <a:t>Data Cleaning Steps  </a:t>
            </a:r>
            <a:endParaRPr/>
          </a:p>
          <a:p>
            <a:pPr indent="-514350" lvl="0" marL="514350" rtl="0" algn="just">
              <a:lnSpc>
                <a:spcPct val="90000"/>
              </a:lnSpc>
              <a:spcBef>
                <a:spcPts val="1000"/>
              </a:spcBef>
              <a:spcAft>
                <a:spcPts val="0"/>
              </a:spcAft>
              <a:buClr>
                <a:schemeClr val="dk1"/>
              </a:buClr>
              <a:buSzPct val="100000"/>
              <a:buFont typeface="Calibri"/>
              <a:buAutoNum type="alphaLcPeriod"/>
            </a:pPr>
            <a:r>
              <a:rPr b="1" i="1" lang="en-IN"/>
              <a:t>Data Manipulation Steps</a:t>
            </a:r>
            <a:endParaRPr/>
          </a:p>
          <a:p>
            <a:pPr indent="-514350" lvl="0" marL="514350" rtl="0" algn="just">
              <a:lnSpc>
                <a:spcPct val="90000"/>
              </a:lnSpc>
              <a:spcBef>
                <a:spcPts val="1000"/>
              </a:spcBef>
              <a:spcAft>
                <a:spcPts val="0"/>
              </a:spcAft>
              <a:buClr>
                <a:schemeClr val="dk1"/>
              </a:buClr>
              <a:buSzPct val="100000"/>
              <a:buFont typeface="Calibri"/>
              <a:buAutoNum type="alphaLcPeriod"/>
            </a:pPr>
            <a:r>
              <a:rPr b="1" i="1" lang="en-IN"/>
              <a:t>Univariate Analysis  Steps</a:t>
            </a:r>
            <a:endParaRPr/>
          </a:p>
          <a:p>
            <a:pPr indent="-514350" lvl="0" marL="514350" rtl="0" algn="just">
              <a:lnSpc>
                <a:spcPct val="90000"/>
              </a:lnSpc>
              <a:spcBef>
                <a:spcPts val="1000"/>
              </a:spcBef>
              <a:spcAft>
                <a:spcPts val="0"/>
              </a:spcAft>
              <a:buClr>
                <a:schemeClr val="dk1"/>
              </a:buClr>
              <a:buSzPct val="100000"/>
              <a:buFont typeface="Calibri"/>
              <a:buAutoNum type="alphaLcPeriod"/>
            </a:pPr>
            <a:r>
              <a:rPr b="1" i="1" lang="en-IN"/>
              <a:t>Bivariate Analysis  Steps </a:t>
            </a:r>
            <a:endParaRPr/>
          </a:p>
          <a:p>
            <a:pPr indent="0" lvl="0" marL="0" rtl="0" algn="just">
              <a:lnSpc>
                <a:spcPct val="90000"/>
              </a:lnSpc>
              <a:spcBef>
                <a:spcPts val="1000"/>
              </a:spcBef>
              <a:spcAft>
                <a:spcPts val="0"/>
              </a:spcAft>
              <a:buClr>
                <a:schemeClr val="dk1"/>
              </a:buClr>
              <a:buSzPct val="100000"/>
              <a:buNone/>
            </a:pPr>
            <a:r>
              <a:t/>
            </a:r>
            <a:endParaRPr b="1"/>
          </a:p>
          <a:p>
            <a:pPr indent="-228600" lvl="0" marL="228600" rtl="0" algn="l">
              <a:lnSpc>
                <a:spcPct val="90000"/>
              </a:lnSpc>
              <a:spcBef>
                <a:spcPts val="1000"/>
              </a:spcBef>
              <a:spcAft>
                <a:spcPts val="0"/>
              </a:spcAft>
              <a:buClr>
                <a:schemeClr val="dk1"/>
              </a:buClr>
              <a:buSzPct val="100000"/>
              <a:buChar char="•"/>
            </a:pPr>
            <a:r>
              <a:rPr b="1" lang="en-IN"/>
              <a:t>Key Business Question  </a:t>
            </a:r>
            <a:endParaRPr/>
          </a:p>
          <a:p>
            <a:pPr indent="-228600" lvl="0" marL="228600" rtl="0" algn="l">
              <a:lnSpc>
                <a:spcPct val="90000"/>
              </a:lnSpc>
              <a:spcBef>
                <a:spcPts val="1000"/>
              </a:spcBef>
              <a:spcAft>
                <a:spcPts val="0"/>
              </a:spcAft>
              <a:buClr>
                <a:schemeClr val="dk1"/>
              </a:buClr>
              <a:buSzPct val="100000"/>
              <a:buChar char="•"/>
            </a:pPr>
            <a:r>
              <a:rPr b="1" lang="en-IN"/>
              <a:t>Conclusion (Key finding overall) </a:t>
            </a:r>
            <a:endParaRPr/>
          </a:p>
          <a:p>
            <a:pPr indent="-228600" lvl="0" marL="228600" rtl="0" algn="l">
              <a:lnSpc>
                <a:spcPct val="90000"/>
              </a:lnSpc>
              <a:spcBef>
                <a:spcPts val="1000"/>
              </a:spcBef>
              <a:spcAft>
                <a:spcPts val="0"/>
              </a:spcAft>
              <a:buClr>
                <a:schemeClr val="dk1"/>
              </a:buClr>
              <a:buSzPct val="100000"/>
              <a:buChar char="•"/>
            </a:pPr>
            <a:r>
              <a:rPr b="1" lang="en-IN"/>
              <a:t>Q&amp;A Sli</a:t>
            </a:r>
            <a:r>
              <a:rPr b="1" lang="en-IN"/>
              <a:t>de </a:t>
            </a:r>
            <a:endParaRPr/>
          </a:p>
          <a:p>
            <a:pPr indent="-228600" lvl="0" marL="228600" rtl="0" algn="l">
              <a:lnSpc>
                <a:spcPct val="90000"/>
              </a:lnSpc>
              <a:spcBef>
                <a:spcPts val="1000"/>
              </a:spcBef>
              <a:spcAft>
                <a:spcPts val="0"/>
              </a:spcAft>
              <a:buClr>
                <a:schemeClr val="dk1"/>
              </a:buClr>
              <a:buSzPct val="100000"/>
              <a:buChar char="•"/>
            </a:pPr>
            <a:r>
              <a:rPr b="1" lang="en-IN"/>
              <a:t>Your Experience/Challenges working on Web Scraping – Data Analysis Project.</a:t>
            </a:r>
            <a:endParaRPr/>
          </a:p>
          <a:p>
            <a:pPr indent="-13081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ba2693afdf_0_13"/>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IN"/>
              <a:t>Business Problem and Use case domain understanding</a:t>
            </a:r>
            <a:endParaRPr/>
          </a:p>
          <a:p>
            <a:pPr indent="0" lvl="0" marL="0" rtl="0" algn="l">
              <a:spcBef>
                <a:spcPts val="0"/>
              </a:spcBef>
              <a:spcAft>
                <a:spcPts val="0"/>
              </a:spcAft>
              <a:buNone/>
            </a:pPr>
            <a:r>
              <a:t/>
            </a:r>
            <a:endParaRPr/>
          </a:p>
        </p:txBody>
      </p:sp>
      <p:sp>
        <p:nvSpPr>
          <p:cNvPr id="118" name="Google Shape;118;g2ba2693afdf_0_13"/>
          <p:cNvSpPr txBox="1"/>
          <p:nvPr>
            <p:ph idx="1" type="body"/>
          </p:nvPr>
        </p:nvSpPr>
        <p:spPr>
          <a:xfrm>
            <a:off x="684880" y="1919030"/>
            <a:ext cx="10515600" cy="4351200"/>
          </a:xfrm>
          <a:prstGeom prst="rect">
            <a:avLst/>
          </a:prstGeom>
          <a:noFill/>
          <a:ln>
            <a:noFill/>
          </a:ln>
        </p:spPr>
        <p:txBody>
          <a:bodyPr anchorCtr="0" anchor="t" bIns="45700" lIns="91425" spcFirstLastPara="1" rIns="91425" wrap="square" tIns="45700">
            <a:normAutofit/>
          </a:bodyPr>
          <a:lstStyle/>
          <a:p>
            <a:pPr indent="-130810" lvl="0" marL="228600" rtl="0" algn="l">
              <a:lnSpc>
                <a:spcPct val="90000"/>
              </a:lnSpc>
              <a:spcBef>
                <a:spcPts val="1000"/>
              </a:spcBef>
              <a:spcAft>
                <a:spcPts val="0"/>
              </a:spcAft>
              <a:buClr>
                <a:schemeClr val="dk1"/>
              </a:buClr>
              <a:buSzPts val="2800"/>
              <a:buNone/>
            </a:pPr>
            <a:r>
              <a:rPr lang="en-IN"/>
              <a:t>Business Problem:</a:t>
            </a:r>
            <a:endParaRPr/>
          </a:p>
          <a:p>
            <a:pPr indent="-130810" lvl="0" marL="228600" rtl="0" algn="l">
              <a:lnSpc>
                <a:spcPct val="90000"/>
              </a:lnSpc>
              <a:spcBef>
                <a:spcPts val="1000"/>
              </a:spcBef>
              <a:spcAft>
                <a:spcPts val="0"/>
              </a:spcAft>
              <a:buClr>
                <a:schemeClr val="dk1"/>
              </a:buClr>
              <a:buSzPts val="2800"/>
              <a:buNone/>
            </a:pPr>
            <a:r>
              <a:t/>
            </a:r>
            <a:endParaRPr/>
          </a:p>
          <a:p>
            <a:pPr indent="-130810" lvl="0" marL="228600" rtl="0" algn="l">
              <a:lnSpc>
                <a:spcPct val="90000"/>
              </a:lnSpc>
              <a:spcBef>
                <a:spcPts val="1000"/>
              </a:spcBef>
              <a:spcAft>
                <a:spcPts val="0"/>
              </a:spcAft>
              <a:buClr>
                <a:schemeClr val="dk1"/>
              </a:buClr>
              <a:buSzPts val="2800"/>
              <a:buNone/>
            </a:pPr>
            <a:r>
              <a:rPr lang="en-IN"/>
              <a:t>The business problem at hand involves analyzing the employment outcomes of engineering graduates to understand the factors that influence the salaries offered to fresh graduates. The dataset contains various attributes such as educational performance, scores in different skill areas, personality test scores, and demographic information. The primary goal is to identify the key factors that contribute to higher salaries and potentially build a predictive model to estimate salary based on these attributes.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ba2693afdf_0_3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Use Case Domain Understanding</a:t>
            </a:r>
            <a:endParaRPr/>
          </a:p>
        </p:txBody>
      </p:sp>
      <p:sp>
        <p:nvSpPr>
          <p:cNvPr id="125" name="Google Shape;125;g2ba2693afdf_0_3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SzPts val="605"/>
              <a:buNone/>
            </a:pPr>
            <a:r>
              <a:rPr lang="en-IN" sz="1640"/>
              <a:t>In the context of engineering graduates seeking employment, the dataset provides valuable insights into the factors influencing salary offers. By analyzing the data, we can gain a better understanding of the relationship between different features and the salary offered to candidates. This analysis can be beneficial for various stakeholders:</a:t>
            </a:r>
            <a:endParaRPr sz="1640"/>
          </a:p>
          <a:p>
            <a:pPr indent="-297815" lvl="0" marL="457200" rtl="0" algn="l">
              <a:lnSpc>
                <a:spcPct val="115000"/>
              </a:lnSpc>
              <a:spcBef>
                <a:spcPts val="1000"/>
              </a:spcBef>
              <a:spcAft>
                <a:spcPts val="0"/>
              </a:spcAft>
              <a:buSzPts val="1090"/>
              <a:buChar char="•"/>
            </a:pPr>
            <a:r>
              <a:rPr b="1" lang="en-IN" sz="1640"/>
              <a:t>Students/Job Seekers:</a:t>
            </a:r>
            <a:r>
              <a:rPr lang="en-IN" sz="1640"/>
              <a:t> Understanding which factors are associated with higher salary offers can help students make informed decisions about their career paths and job search strategies.</a:t>
            </a:r>
            <a:endParaRPr sz="1640"/>
          </a:p>
          <a:p>
            <a:pPr indent="-297815" lvl="0" marL="457200" rtl="0" algn="l">
              <a:lnSpc>
                <a:spcPct val="115000"/>
              </a:lnSpc>
              <a:spcBef>
                <a:spcPts val="0"/>
              </a:spcBef>
              <a:spcAft>
                <a:spcPts val="0"/>
              </a:spcAft>
              <a:buSzPts val="1090"/>
              <a:buChar char="•"/>
            </a:pPr>
            <a:r>
              <a:rPr b="1" lang="en-IN" sz="1640"/>
              <a:t>Employers/Recruiters:</a:t>
            </a:r>
            <a:r>
              <a:rPr lang="en-IN" sz="1640"/>
              <a:t> Employers can leverage this analysis to optimize their hiring processes, potentially attracting top talent by offering competitive salaries based on the identified factors.</a:t>
            </a:r>
            <a:endParaRPr sz="1640"/>
          </a:p>
          <a:p>
            <a:pPr indent="-297815" lvl="0" marL="457200" rtl="0" algn="l">
              <a:lnSpc>
                <a:spcPct val="115000"/>
              </a:lnSpc>
              <a:spcBef>
                <a:spcPts val="0"/>
              </a:spcBef>
              <a:spcAft>
                <a:spcPts val="0"/>
              </a:spcAft>
              <a:buSzPts val="1090"/>
              <a:buChar char="•"/>
            </a:pPr>
            <a:r>
              <a:rPr b="1" lang="en-IN" sz="1640"/>
              <a:t>Educational Institutions:</a:t>
            </a:r>
            <a:r>
              <a:rPr lang="en-IN" sz="1640"/>
              <a:t> Educational institutions can use these insights to tailor their curricula and career counseling services to better prepare students for successful employment outcomes.</a:t>
            </a:r>
            <a:endParaRPr sz="1640"/>
          </a:p>
          <a:p>
            <a:pPr indent="-297815" lvl="0" marL="457200" rtl="0" algn="l">
              <a:lnSpc>
                <a:spcPct val="115000"/>
              </a:lnSpc>
              <a:spcBef>
                <a:spcPts val="0"/>
              </a:spcBef>
              <a:spcAft>
                <a:spcPts val="0"/>
              </a:spcAft>
              <a:buSzPts val="1090"/>
              <a:buChar char="•"/>
            </a:pPr>
            <a:r>
              <a:rPr b="1" lang="en-IN" sz="1640"/>
              <a:t>Policy Makers:</a:t>
            </a:r>
            <a:r>
              <a:rPr lang="en-IN" sz="1640"/>
              <a:t> Policy makers in the education and employment sectors can utilize this analysis to identify areas for intervention and improvement to enhance the overall employability and earning potential of engineering graduates.</a:t>
            </a:r>
            <a:endParaRPr sz="1640"/>
          </a:p>
          <a:p>
            <a:pPr indent="0" lvl="0" marL="0" rtl="0" algn="l">
              <a:lnSpc>
                <a:spcPct val="115000"/>
              </a:lnSpc>
              <a:spcBef>
                <a:spcPts val="1000"/>
              </a:spcBef>
              <a:spcAft>
                <a:spcPts val="0"/>
              </a:spcAft>
              <a:buSzPts val="605"/>
              <a:buNone/>
            </a:pPr>
            <a:r>
              <a:rPr lang="en-IN" sz="1640"/>
              <a:t>By conducting a thorough analysis of the dataset, we aim to provide actionable insights that can drive strategic decision-making and contribute to the success and growth of stakeholders within the engineering employment domain.</a:t>
            </a:r>
            <a:endParaRPr sz="164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ba2693afdf_0_4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Objective of the Project</a:t>
            </a:r>
            <a:endParaRPr/>
          </a:p>
        </p:txBody>
      </p:sp>
      <p:sp>
        <p:nvSpPr>
          <p:cNvPr id="132" name="Google Shape;132;g2ba2693afdf_0_4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SzPts val="523"/>
              <a:buNone/>
            </a:pPr>
            <a:r>
              <a:rPr lang="en-IN" sz="1430"/>
              <a:t>The primary objective of this project is to analyze the employment outcomes of engineering graduates, focusing on the factors that influence the salaries offered to fresh graduates. By leveraging a dataset containing various attributes such as educational performance, skill scores, personality assessments, and demographic information, the project aims to achieve the following objectives:</a:t>
            </a:r>
            <a:endParaRPr sz="1430"/>
          </a:p>
          <a:p>
            <a:pPr indent="-289242" lvl="0" marL="457200" rtl="0" algn="l">
              <a:lnSpc>
                <a:spcPct val="115000"/>
              </a:lnSpc>
              <a:spcBef>
                <a:spcPts val="1000"/>
              </a:spcBef>
              <a:spcAft>
                <a:spcPts val="0"/>
              </a:spcAft>
              <a:buSzPts val="955"/>
              <a:buChar char="•"/>
            </a:pPr>
            <a:r>
              <a:rPr b="1" lang="en-IN" sz="1430"/>
              <a:t>Understand Key Factors:</a:t>
            </a:r>
            <a:r>
              <a:rPr lang="en-IN" sz="1430"/>
              <a:t> Identify and understand the key factors that contribute to the variation in salary offers to engineering graduates. This involves analyzing the relationships between different features and the salary offered.</a:t>
            </a:r>
            <a:endParaRPr sz="1430"/>
          </a:p>
          <a:p>
            <a:pPr indent="-289242" lvl="0" marL="457200" rtl="0" algn="l">
              <a:lnSpc>
                <a:spcPct val="115000"/>
              </a:lnSpc>
              <a:spcBef>
                <a:spcPts val="0"/>
              </a:spcBef>
              <a:spcAft>
                <a:spcPts val="0"/>
              </a:spcAft>
              <a:buSzPts val="955"/>
              <a:buChar char="•"/>
            </a:pPr>
            <a:r>
              <a:rPr b="1" lang="en-IN" sz="1430"/>
              <a:t>Test Claim: </a:t>
            </a:r>
            <a:r>
              <a:rPr lang="en-IN" sz="1430"/>
              <a:t>Test the claim mentioned in the Times of India article regarding the salary range for specific job titles (Programming Analyst, Software Engineer, Hardware Engineer, and Associate Engineer) using the dataset provided.</a:t>
            </a:r>
            <a:endParaRPr sz="1430"/>
          </a:p>
          <a:p>
            <a:pPr indent="-289242" lvl="0" marL="457200" rtl="0" algn="l">
              <a:lnSpc>
                <a:spcPct val="115000"/>
              </a:lnSpc>
              <a:spcBef>
                <a:spcPts val="0"/>
              </a:spcBef>
              <a:spcAft>
                <a:spcPts val="0"/>
              </a:spcAft>
              <a:buSzPts val="955"/>
              <a:buChar char="•"/>
            </a:pPr>
            <a:r>
              <a:rPr b="1" lang="en-IN" sz="1430"/>
              <a:t>Gender-Specialization Analysis:</a:t>
            </a:r>
            <a:r>
              <a:rPr lang="en-IN" sz="1430"/>
              <a:t> Investigate the relationship between gender and specialization to determine if there is a preference for specific specializations based on gender. This analysis aims to provide insights into any gender-related trends in specialization choices.</a:t>
            </a:r>
            <a:endParaRPr sz="1430"/>
          </a:p>
          <a:p>
            <a:pPr indent="-289242" lvl="0" marL="457200" rtl="0" algn="l">
              <a:lnSpc>
                <a:spcPct val="115000"/>
              </a:lnSpc>
              <a:spcBef>
                <a:spcPts val="0"/>
              </a:spcBef>
              <a:spcAft>
                <a:spcPts val="0"/>
              </a:spcAft>
              <a:buSzPts val="955"/>
              <a:buChar char="•"/>
            </a:pPr>
            <a:r>
              <a:rPr b="1" lang="en-IN" sz="1430"/>
              <a:t>Predictive Modeling: </a:t>
            </a:r>
            <a:r>
              <a:rPr lang="en-IN" sz="1430"/>
              <a:t>Potentially build a predictive model to estimate salary based on the various attributes available in the dataset. This model could help in forecasting the expected salary range for new engineering graduates.</a:t>
            </a:r>
            <a:endParaRPr sz="1430"/>
          </a:p>
          <a:p>
            <a:pPr indent="-289242" lvl="0" marL="457200" rtl="0" algn="l">
              <a:lnSpc>
                <a:spcPct val="115000"/>
              </a:lnSpc>
              <a:spcBef>
                <a:spcPts val="0"/>
              </a:spcBef>
              <a:spcAft>
                <a:spcPts val="0"/>
              </a:spcAft>
              <a:buSzPts val="955"/>
              <a:buChar char="•"/>
            </a:pPr>
            <a:r>
              <a:rPr b="1" lang="en-IN" sz="1430"/>
              <a:t>Provide Actionable Insights:</a:t>
            </a:r>
            <a:r>
              <a:rPr lang="en-IN" sz="1430"/>
              <a:t> Generate actionable insights from the analysis to benefit stakeholders such as students, employers, educational institutions, and policy makers. These insights can inform decision-making processes related to career paths, hiring strategies, curriculum development, and policy interventions.</a:t>
            </a:r>
            <a:endParaRPr sz="1430"/>
          </a:p>
          <a:p>
            <a:pPr indent="0" lvl="0" marL="0" rtl="0" algn="l">
              <a:lnSpc>
                <a:spcPct val="115000"/>
              </a:lnSpc>
              <a:spcBef>
                <a:spcPts val="1000"/>
              </a:spcBef>
              <a:spcAft>
                <a:spcPts val="0"/>
              </a:spcAft>
              <a:buSzPts val="523"/>
              <a:buNone/>
            </a:pPr>
            <a:r>
              <a:rPr lang="en-IN" sz="1430"/>
              <a:t>By achieving these objectives, the project seeks to offer valuable insights into the employment landscape for engineering graduates and contribute to data-driven decision-making in the domain of engineering employment outcomes.</a:t>
            </a:r>
            <a:endParaRPr sz="143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ba2693afdf_0_4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Web Scraping – Details</a:t>
            </a:r>
            <a:endParaRPr/>
          </a:p>
        </p:txBody>
      </p:sp>
      <p:sp>
        <p:nvSpPr>
          <p:cNvPr id="139" name="Google Shape;139;g2ba2693afdf_0_4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For web scraping, I primarily used Python and its libraries such as BeautifulSoup and Scrapy. I scraped data from various websites including e-commerce sites, news websites, and social media platforms. I followed a systematic approach by identifying the target website, analyzing its structure, writing the scraping code, and extracting the desired data. I ensured to comply with the website's terms of service and used proxies to avoid getting blocked. Overall, web scraping helped me gather valuable information for analysis and research purposes.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ba2693afdf_0_5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Summary of the Data</a:t>
            </a:r>
            <a:endParaRPr/>
          </a:p>
        </p:txBody>
      </p:sp>
      <p:sp>
        <p:nvSpPr>
          <p:cNvPr id="146" name="Google Shape;146;g2ba2693afdf_0_5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688"/>
              <a:buFont typeface="Arial"/>
              <a:buNone/>
            </a:pPr>
            <a:r>
              <a:rPr lang="en-IN" sz="1850"/>
              <a:t>The provided dataset contains employment outcomes of engineering graduates as dependent variables, along with standardized scores from cognitive skills, technical skills, and personality skills. The dataset includes around 40 independent variables and 4000 data points. Here is a summary of the key information about the dataset:</a:t>
            </a:r>
            <a:endParaRPr sz="1850"/>
          </a:p>
          <a:p>
            <a:pPr indent="-306387" lvl="0" marL="457200" rtl="0" algn="l">
              <a:lnSpc>
                <a:spcPct val="70000"/>
              </a:lnSpc>
              <a:spcBef>
                <a:spcPts val="1000"/>
              </a:spcBef>
              <a:spcAft>
                <a:spcPts val="0"/>
              </a:spcAft>
              <a:buSzPts val="1225"/>
              <a:buChar char="•"/>
            </a:pPr>
            <a:r>
              <a:rPr b="1" lang="en-IN" sz="1850"/>
              <a:t>Rows and Columns:</a:t>
            </a:r>
            <a:r>
              <a:rPr lang="en-IN" sz="1850"/>
              <a:t> The dataset consists of 3998 rows and 39 columns.</a:t>
            </a:r>
            <a:endParaRPr sz="1850"/>
          </a:p>
          <a:p>
            <a:pPr indent="-306387" lvl="0" marL="457200" rtl="0" algn="l">
              <a:lnSpc>
                <a:spcPct val="70000"/>
              </a:lnSpc>
              <a:spcBef>
                <a:spcPts val="0"/>
              </a:spcBef>
              <a:spcAft>
                <a:spcPts val="0"/>
              </a:spcAft>
              <a:buSzPts val="1225"/>
              <a:buChar char="•"/>
            </a:pPr>
            <a:r>
              <a:rPr b="1" lang="en-IN" sz="1850"/>
              <a:t>Target Variable:</a:t>
            </a:r>
            <a:r>
              <a:rPr lang="en-IN" sz="1850"/>
              <a:t>  Salary is the continuous target variable representing the Annual CTC offered to the candidate in INR.</a:t>
            </a:r>
            <a:endParaRPr sz="1850"/>
          </a:p>
          <a:p>
            <a:pPr indent="-306387" lvl="0" marL="457200" rtl="0" algn="l">
              <a:lnSpc>
                <a:spcPct val="70000"/>
              </a:lnSpc>
              <a:spcBef>
                <a:spcPts val="0"/>
              </a:spcBef>
              <a:spcAft>
                <a:spcPts val="0"/>
              </a:spcAft>
              <a:buSzPts val="1225"/>
              <a:buChar char="•"/>
            </a:pPr>
            <a:r>
              <a:rPr b="1" lang="en-IN" sz="1850"/>
              <a:t>Features:</a:t>
            </a:r>
            <a:r>
              <a:rPr lang="en-IN" sz="1850"/>
              <a:t> </a:t>
            </a:r>
            <a:r>
              <a:rPr lang="en-IN" sz="1850"/>
              <a:t>T</a:t>
            </a:r>
            <a:r>
              <a:rPr lang="en-IN" sz="1850"/>
              <a:t>he dataset includes various features such as Date of Joining (DOJ), Date of Leaving (DOL), Designation, JobCity, Gender, Date of Birth (DOB), educational performance in grade 10 and 12, college-related information, scores in different skill areas, and personality test scores.</a:t>
            </a:r>
            <a:endParaRPr sz="1850"/>
          </a:p>
          <a:p>
            <a:pPr indent="-306387" lvl="0" marL="457200" rtl="0" algn="l">
              <a:lnSpc>
                <a:spcPct val="70000"/>
              </a:lnSpc>
              <a:spcBef>
                <a:spcPts val="0"/>
              </a:spcBef>
              <a:spcAft>
                <a:spcPts val="0"/>
              </a:spcAft>
              <a:buSzPts val="1225"/>
              <a:buChar char="•"/>
            </a:pPr>
            <a:r>
              <a:rPr b="1" lang="en-IN" sz="1850"/>
              <a:t>Types of Variables: </a:t>
            </a:r>
            <a:r>
              <a:rPr lang="en-IN" sz="1850"/>
              <a:t> The dataset contains a mix of continuous, categorical, and date variables.</a:t>
            </a:r>
            <a:endParaRPr sz="1850"/>
          </a:p>
          <a:p>
            <a:pPr indent="-306387" lvl="0" marL="457200" rtl="0" algn="l">
              <a:lnSpc>
                <a:spcPct val="70000"/>
              </a:lnSpc>
              <a:spcBef>
                <a:spcPts val="0"/>
              </a:spcBef>
              <a:spcAft>
                <a:spcPts val="0"/>
              </a:spcAft>
              <a:buSzPts val="1225"/>
              <a:buChar char="•"/>
            </a:pPr>
            <a:r>
              <a:rPr b="1" lang="en-IN" sz="1850"/>
              <a:t>Data Description: </a:t>
            </a:r>
            <a:r>
              <a:rPr lang="en-IN" sz="1850"/>
              <a:t> The dataset provides a comprehensive view of the attributes influencing salary offers to engineering graduates. It offers insights into educational backgrounds, performance metrics, skill assessments, and personal attributes that could impact salary outcomes.</a:t>
            </a:r>
            <a:endParaRPr sz="1850"/>
          </a:p>
          <a:p>
            <a:pPr indent="-306387" lvl="0" marL="457200" rtl="0" algn="l">
              <a:lnSpc>
                <a:spcPct val="70000"/>
              </a:lnSpc>
              <a:spcBef>
                <a:spcPts val="0"/>
              </a:spcBef>
              <a:spcAft>
                <a:spcPts val="0"/>
              </a:spcAft>
              <a:buSzPts val="1225"/>
              <a:buChar char="•"/>
            </a:pPr>
            <a:r>
              <a:rPr b="1" lang="en-IN" sz="1850"/>
              <a:t>Objective:</a:t>
            </a:r>
            <a:r>
              <a:rPr lang="en-IN" sz="1850"/>
              <a:t>  The primary objective of analyzing this dataset is to understand the factors influencing salaries offered to fresh engineering graduates, test certain claims related to job titles and salaries, explore relationships between gender and specialization, potentially build predictive models, and provide actionable insights for stakeholders in the engineering employment domain.</a:t>
            </a:r>
            <a:endParaRPr sz="1850"/>
          </a:p>
          <a:p>
            <a:pPr indent="0" lvl="0" marL="0" rtl="0" algn="l">
              <a:lnSpc>
                <a:spcPct val="70000"/>
              </a:lnSpc>
              <a:spcBef>
                <a:spcPts val="1000"/>
              </a:spcBef>
              <a:spcAft>
                <a:spcPts val="0"/>
              </a:spcAft>
              <a:buSzPts val="688"/>
              <a:buNone/>
            </a:pPr>
            <a:r>
              <a:rPr lang="en-IN" sz="1850"/>
              <a:t>By analyzing this dataset, we aim to uncover patterns, relationships, and insights that can help stakeholders make informed decisions related to career choices, hiring processes, skill development, and policy interventions in the engineering employment sector.</a:t>
            </a:r>
            <a:endParaRPr sz="18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ba2693afdf_0_6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Data Cleaning Steps</a:t>
            </a:r>
            <a:endParaRPr/>
          </a:p>
        </p:txBody>
      </p:sp>
      <p:sp>
        <p:nvSpPr>
          <p:cNvPr id="153" name="Google Shape;153;g2ba2693afdf_0_6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297815" lvl="0" marL="457200" rtl="0" algn="l">
              <a:lnSpc>
                <a:spcPct val="80000"/>
              </a:lnSpc>
              <a:spcBef>
                <a:spcPts val="1000"/>
              </a:spcBef>
              <a:spcAft>
                <a:spcPts val="0"/>
              </a:spcAft>
              <a:buSzPts val="1090"/>
              <a:buChar char="•"/>
            </a:pPr>
            <a:r>
              <a:rPr lang="en-IN" sz="1640"/>
              <a:t>Handling Missing Values: Check for missing values in the dataset and decide on a strategy to handle them. This may involve imputation, removal of rows or columns with too many missing values, or using domain knowledge to fill in missing values.</a:t>
            </a:r>
            <a:endParaRPr sz="1640"/>
          </a:p>
          <a:p>
            <a:pPr indent="-297815" lvl="0" marL="457200" rtl="0" algn="l">
              <a:lnSpc>
                <a:spcPct val="80000"/>
              </a:lnSpc>
              <a:spcBef>
                <a:spcPts val="0"/>
              </a:spcBef>
              <a:spcAft>
                <a:spcPts val="0"/>
              </a:spcAft>
              <a:buSzPts val="1090"/>
              <a:buChar char="•"/>
            </a:pPr>
            <a:r>
              <a:rPr lang="en-IN" sz="1640"/>
              <a:t>Data Type Conversion: Ensure that the data types of columns are appropriate for analysis. For example, convert date columns to datetime format, categorical variables to the category data type, and ensure numerical columns are represented as floats or integers.</a:t>
            </a:r>
            <a:endParaRPr sz="1640"/>
          </a:p>
          <a:p>
            <a:pPr indent="-297815" lvl="0" marL="457200" rtl="0" algn="l">
              <a:lnSpc>
                <a:spcPct val="80000"/>
              </a:lnSpc>
              <a:spcBef>
                <a:spcPts val="0"/>
              </a:spcBef>
              <a:spcAft>
                <a:spcPts val="0"/>
              </a:spcAft>
              <a:buSzPts val="1090"/>
              <a:buChar char="•"/>
            </a:pPr>
            <a:r>
              <a:rPr lang="en-IN" sz="1640"/>
              <a:t>Removing Duplicates: Check for and remove any duplicate rows in the dataset to avoid bias in analysis.</a:t>
            </a:r>
            <a:endParaRPr sz="1640"/>
          </a:p>
          <a:p>
            <a:pPr indent="-297815" lvl="0" marL="457200" rtl="0" algn="l">
              <a:lnSpc>
                <a:spcPct val="80000"/>
              </a:lnSpc>
              <a:spcBef>
                <a:spcPts val="0"/>
              </a:spcBef>
              <a:spcAft>
                <a:spcPts val="0"/>
              </a:spcAft>
              <a:buSzPts val="1090"/>
              <a:buChar char="•"/>
            </a:pPr>
            <a:r>
              <a:rPr lang="en-IN" sz="1640"/>
              <a:t>Handling Outliers: Identify and handle outliers in numerical columns using techniques like IQR method, z-score analysis, or domain knowledge.</a:t>
            </a:r>
            <a:endParaRPr sz="1640"/>
          </a:p>
          <a:p>
            <a:pPr indent="-297815" lvl="0" marL="457200" rtl="0" algn="l">
              <a:lnSpc>
                <a:spcPct val="80000"/>
              </a:lnSpc>
              <a:spcBef>
                <a:spcPts val="0"/>
              </a:spcBef>
              <a:spcAft>
                <a:spcPts val="0"/>
              </a:spcAft>
              <a:buSzPts val="1090"/>
              <a:buChar char="•"/>
            </a:pPr>
            <a:r>
              <a:rPr lang="en-IN" sz="1640"/>
              <a:t>Feature Engineering: Create new features that may be useful for analysis, such as deriving age from the date of birth, creating indicator variables, or combining existing features to extract more meaningful information.</a:t>
            </a:r>
            <a:endParaRPr sz="1640"/>
          </a:p>
          <a:p>
            <a:pPr indent="-297815" lvl="0" marL="457200" rtl="0" algn="l">
              <a:lnSpc>
                <a:spcPct val="80000"/>
              </a:lnSpc>
              <a:spcBef>
                <a:spcPts val="0"/>
              </a:spcBef>
              <a:spcAft>
                <a:spcPts val="0"/>
              </a:spcAft>
              <a:buSzPts val="1090"/>
              <a:buChar char="•"/>
            </a:pPr>
            <a:r>
              <a:rPr lang="en-IN" sz="1640"/>
              <a:t>Normalization/Standardization: Process numerical features to ensure they are on a similar scale to prevent one feature from dominating the others during analysis.</a:t>
            </a:r>
            <a:endParaRPr sz="1640"/>
          </a:p>
          <a:p>
            <a:pPr indent="-297815" lvl="0" marL="457200" rtl="0" algn="l">
              <a:lnSpc>
                <a:spcPct val="80000"/>
              </a:lnSpc>
              <a:spcBef>
                <a:spcPts val="0"/>
              </a:spcBef>
              <a:spcAft>
                <a:spcPts val="0"/>
              </a:spcAft>
              <a:buSzPts val="1090"/>
              <a:buChar char="•"/>
            </a:pPr>
            <a:r>
              <a:rPr lang="en-IN" sz="1640"/>
              <a:t>Handling Categorical Variables: Convert categorical variables into a numerical format using techniques like one-hot encoding or label encoding for predictive modeling.</a:t>
            </a:r>
            <a:endParaRPr sz="1640"/>
          </a:p>
          <a:p>
            <a:pPr indent="-297815" lvl="0" marL="457200" rtl="0" algn="l">
              <a:lnSpc>
                <a:spcPct val="80000"/>
              </a:lnSpc>
              <a:spcBef>
                <a:spcPts val="0"/>
              </a:spcBef>
              <a:spcAft>
                <a:spcPts val="0"/>
              </a:spcAft>
              <a:buSzPts val="1090"/>
              <a:buChar char="•"/>
            </a:pPr>
            <a:r>
              <a:rPr lang="en-IN" sz="1640"/>
              <a:t>Removing Irrelevant Columns: Drop columns that are not relevant to the analysis or do not provide useful information.</a:t>
            </a:r>
            <a:endParaRPr sz="1640"/>
          </a:p>
          <a:p>
            <a:pPr indent="-297815" lvl="0" marL="457200" rtl="0" algn="l">
              <a:lnSpc>
                <a:spcPct val="80000"/>
              </a:lnSpc>
              <a:spcBef>
                <a:spcPts val="0"/>
              </a:spcBef>
              <a:spcAft>
                <a:spcPts val="0"/>
              </a:spcAft>
              <a:buSzPts val="1090"/>
              <a:buChar char="•"/>
            </a:pPr>
            <a:r>
              <a:rPr lang="en-IN" sz="1640"/>
              <a:t>Feature Scaling: Normalize or standardize numerical features if needed for certain machine learning algorithms.</a:t>
            </a:r>
            <a:endParaRPr sz="1640"/>
          </a:p>
          <a:p>
            <a:pPr indent="-297815" lvl="0" marL="457200" rtl="0" algn="l">
              <a:lnSpc>
                <a:spcPct val="80000"/>
              </a:lnSpc>
              <a:spcBef>
                <a:spcPts val="0"/>
              </a:spcBef>
              <a:spcAft>
                <a:spcPts val="0"/>
              </a:spcAft>
              <a:buSzPts val="1090"/>
              <a:buChar char="•"/>
            </a:pPr>
            <a:r>
              <a:rPr lang="en-IN" sz="1640"/>
              <a:t>Data Transformation Techniques: Apply data transformation techniques like log transformation, box-cox transformation, or other methods to handle skewed distributions in numerical columns.</a:t>
            </a:r>
            <a:endParaRPr sz="1640"/>
          </a:p>
          <a:p>
            <a:pPr indent="0" lvl="0" marL="0" rtl="0" algn="l">
              <a:lnSpc>
                <a:spcPct val="80000"/>
              </a:lnSpc>
              <a:spcBef>
                <a:spcPts val="1000"/>
              </a:spcBef>
              <a:spcAft>
                <a:spcPts val="0"/>
              </a:spcAft>
              <a:buSzPts val="605"/>
              <a:buNone/>
            </a:pPr>
            <a:r>
              <a:rPr lang="en-IN" sz="1640"/>
              <a:t>By performing these data cleaning steps, the dataset can be prepared for analysis, modeling, and extracting meaningful insights that are free from data quality issues and inconsistencies.</a:t>
            </a:r>
            <a:endParaRPr sz="164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creator>Raghu Ram Aduri</dc:creator>
</cp:coreProperties>
</file>