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5"/>
  </p:notesMasterIdLst>
  <p:sldIdLst>
    <p:sldId id="257" r:id="rId5"/>
    <p:sldId id="258" r:id="rId6"/>
    <p:sldId id="259" r:id="rId7"/>
    <p:sldId id="260" r:id="rId8"/>
    <p:sldId id="261" r:id="rId9"/>
    <p:sldId id="262" r:id="rId10"/>
    <p:sldId id="264" r:id="rId11"/>
    <p:sldId id="266" r:id="rId12"/>
    <p:sldId id="265"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8754" autoAdjust="0"/>
  </p:normalViewPr>
  <p:slideViewPr>
    <p:cSldViewPr snapToGrid="0">
      <p:cViewPr>
        <p:scale>
          <a:sx n="70" d="100"/>
          <a:sy n="70" d="100"/>
        </p:scale>
        <p:origin x="-744"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7103A-2EC5-4D27-91CC-F866D923BEA3}" type="datetimeFigureOut">
              <a:rPr lang="en-US" smtClean="0"/>
              <a:t>1/17/2022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E0F28D-987B-4178-ADF0-9A00A2A41CC6}" type="slidenum">
              <a:rPr lang="en-US" smtClean="0"/>
              <a:t>‹#›</a:t>
            </a:fld>
            <a:endParaRPr lang="en-US"/>
          </a:p>
        </p:txBody>
      </p:sp>
    </p:spTree>
    <p:extLst>
      <p:ext uri="{BB962C8B-B14F-4D97-AF65-F5344CB8AC3E}">
        <p14:creationId xmlns:p14="http://schemas.microsoft.com/office/powerpoint/2010/main" val="3338299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0F28D-987B-4178-ADF0-9A00A2A41CC6}" type="slidenum">
              <a:rPr lang="en-US" smtClean="0"/>
              <a:t>1</a:t>
            </a:fld>
            <a:endParaRPr lang="en-US"/>
          </a:p>
        </p:txBody>
      </p:sp>
    </p:spTree>
    <p:extLst>
      <p:ext uri="{BB962C8B-B14F-4D97-AF65-F5344CB8AC3E}">
        <p14:creationId xmlns:p14="http://schemas.microsoft.com/office/powerpoint/2010/main" val="1817064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4E0F28D-987B-4178-ADF0-9A00A2A41CC6}" type="slidenum">
              <a:rPr lang="en-US" smtClean="0"/>
              <a:t>2</a:t>
            </a:fld>
            <a:endParaRPr lang="en-US"/>
          </a:p>
        </p:txBody>
      </p:sp>
    </p:spTree>
    <p:extLst>
      <p:ext uri="{BB962C8B-B14F-4D97-AF65-F5344CB8AC3E}">
        <p14:creationId xmlns:p14="http://schemas.microsoft.com/office/powerpoint/2010/main" val="3149739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Whether wealthy or not, financial planning is key to experiencing financial success and the achievement of one's life goals (whether these are financial in nature or not). </a:t>
            </a:r>
            <a:endParaRPr lang="en-US" dirty="0"/>
          </a:p>
        </p:txBody>
      </p:sp>
      <p:sp>
        <p:nvSpPr>
          <p:cNvPr id="4" name="Slide Number Placeholder 3"/>
          <p:cNvSpPr>
            <a:spLocks noGrp="1"/>
          </p:cNvSpPr>
          <p:nvPr>
            <p:ph type="sldNum" sz="quarter" idx="10"/>
          </p:nvPr>
        </p:nvSpPr>
        <p:spPr/>
        <p:txBody>
          <a:bodyPr/>
          <a:lstStyle/>
          <a:p>
            <a:fld id="{44E0F28D-987B-4178-ADF0-9A00A2A41CC6}" type="slidenum">
              <a:rPr lang="en-US" smtClean="0"/>
              <a:t>3</a:t>
            </a:fld>
            <a:endParaRPr lang="en-US"/>
          </a:p>
        </p:txBody>
      </p:sp>
    </p:spTree>
    <p:extLst>
      <p:ext uri="{BB962C8B-B14F-4D97-AF65-F5344CB8AC3E}">
        <p14:creationId xmlns:p14="http://schemas.microsoft.com/office/powerpoint/2010/main" val="278626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ultimate goal of a financial planner is to guide clients in order to put them in the best possible position to achieve their goals. Yet really understanding what those goals are is not always as obvious as it may seem.</a:t>
            </a:r>
            <a:endParaRPr lang="en-US" dirty="0"/>
          </a:p>
        </p:txBody>
      </p:sp>
      <p:sp>
        <p:nvSpPr>
          <p:cNvPr id="4" name="Slide Number Placeholder 3"/>
          <p:cNvSpPr>
            <a:spLocks noGrp="1"/>
          </p:cNvSpPr>
          <p:nvPr>
            <p:ph type="sldNum" sz="quarter" idx="10"/>
          </p:nvPr>
        </p:nvSpPr>
        <p:spPr/>
        <p:txBody>
          <a:bodyPr/>
          <a:lstStyle/>
          <a:p>
            <a:fld id="{44E0F28D-987B-4178-ADF0-9A00A2A41CC6}" type="slidenum">
              <a:rPr lang="en-US" smtClean="0"/>
              <a:t>4</a:t>
            </a:fld>
            <a:endParaRPr lang="en-US"/>
          </a:p>
        </p:txBody>
      </p:sp>
    </p:spTree>
    <p:extLst>
      <p:ext uri="{BB962C8B-B14F-4D97-AF65-F5344CB8AC3E}">
        <p14:creationId xmlns:p14="http://schemas.microsoft.com/office/powerpoint/2010/main" val="1574019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 each</a:t>
            </a:r>
            <a:r>
              <a:rPr lang="en-US" baseline="0" dirty="0"/>
              <a:t> of these points clearly, and repeat them after completing the discussion to reinforce the concepts with the audience members.</a:t>
            </a:r>
            <a:endParaRPr lang="en-US" dirty="0"/>
          </a:p>
        </p:txBody>
      </p:sp>
      <p:sp>
        <p:nvSpPr>
          <p:cNvPr id="4" name="Slide Number Placeholder 3"/>
          <p:cNvSpPr>
            <a:spLocks noGrp="1"/>
          </p:cNvSpPr>
          <p:nvPr>
            <p:ph type="sldNum" sz="quarter" idx="10"/>
          </p:nvPr>
        </p:nvSpPr>
        <p:spPr/>
        <p:txBody>
          <a:bodyPr/>
          <a:lstStyle/>
          <a:p>
            <a:fld id="{44E0F28D-987B-4178-ADF0-9A00A2A41CC6}" type="slidenum">
              <a:rPr lang="en-US" smtClean="0"/>
              <a:t>5</a:t>
            </a:fld>
            <a:endParaRPr lang="en-US"/>
          </a:p>
        </p:txBody>
      </p:sp>
    </p:spTree>
    <p:extLst>
      <p:ext uri="{BB962C8B-B14F-4D97-AF65-F5344CB8AC3E}">
        <p14:creationId xmlns:p14="http://schemas.microsoft.com/office/powerpoint/2010/main" val="3548369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Support this slide by providing audio</a:t>
            </a:r>
            <a:r>
              <a:rPr lang="en-US" baseline="0" dirty="0"/>
              <a:t> and visual components such as a wind chime and tree.</a:t>
            </a:r>
            <a:endParaRPr lang="en-US" dirty="0"/>
          </a:p>
        </p:txBody>
      </p:sp>
      <p:sp>
        <p:nvSpPr>
          <p:cNvPr id="4" name="Slide Number Placeholder 3"/>
          <p:cNvSpPr>
            <a:spLocks noGrp="1"/>
          </p:cNvSpPr>
          <p:nvPr>
            <p:ph type="sldNum" sz="quarter" idx="10"/>
          </p:nvPr>
        </p:nvSpPr>
        <p:spPr/>
        <p:txBody>
          <a:bodyPr/>
          <a:lstStyle/>
          <a:p>
            <a:fld id="{44E0F28D-987B-4178-ADF0-9A00A2A41CC6}" type="slidenum">
              <a:rPr lang="en-US" smtClean="0"/>
              <a:t>6</a:t>
            </a:fld>
            <a:endParaRPr lang="en-US"/>
          </a:p>
        </p:txBody>
      </p:sp>
    </p:spTree>
    <p:extLst>
      <p:ext uri="{BB962C8B-B14F-4D97-AF65-F5344CB8AC3E}">
        <p14:creationId xmlns:p14="http://schemas.microsoft.com/office/powerpoint/2010/main" val="3138216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latin typeface="Times New Roman" pitchFamily="18" charset="0"/>
                <a:cs typeface="Times New Roman" pitchFamily="18" charset="0"/>
              </a:rPr>
              <a:t>Example: Low Price, uniqueness , </a:t>
            </a:r>
            <a:r>
              <a:rPr lang="en-US" dirty="0" err="1" smtClean="0">
                <a:latin typeface="Times New Roman" pitchFamily="18" charset="0"/>
                <a:cs typeface="Times New Roman" pitchFamily="18" charset="0"/>
              </a:rPr>
              <a:t>lnnovative</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Design, Secure and Fast Service.</a:t>
            </a:r>
          </a:p>
          <a:p>
            <a:pPr marL="228600" indent="-228600">
              <a:buAutoNum type="arabicPeriod" startAt="3"/>
            </a:pPr>
            <a:r>
              <a:rPr lang="en-US" dirty="0" smtClean="0">
                <a:latin typeface="Times New Roman" pitchFamily="18" charset="0"/>
                <a:cs typeface="Times New Roman" pitchFamily="18" charset="0"/>
              </a:rPr>
              <a:t>Examples: Website, Shop, Social Media,</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Global Market, Partners</a:t>
            </a:r>
          </a:p>
          <a:p>
            <a:pPr marL="228600" indent="-228600">
              <a:buAutoNum type="arabicPeriod" startAt="3"/>
            </a:pPr>
            <a:r>
              <a:rPr lang="en-US" dirty="0" smtClean="0">
                <a:latin typeface="Times New Roman" pitchFamily="18" charset="0"/>
                <a:cs typeface="Times New Roman" pitchFamily="18" charset="0"/>
              </a:rPr>
              <a:t>Examples: Personal Assistance over call,</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Forums, Groups </a:t>
            </a:r>
          </a:p>
          <a:p>
            <a:pPr marL="228600" indent="-228600">
              <a:buAutoNum type="arabicPeriod" startAt="5"/>
            </a:pPr>
            <a:r>
              <a:rPr lang="en-US" dirty="0" smtClean="0">
                <a:latin typeface="Times New Roman" pitchFamily="18" charset="0"/>
                <a:cs typeface="Times New Roman" pitchFamily="18" charset="0"/>
              </a:rPr>
              <a:t>Examples: Subscription, Patents, Sales of</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Service or Physical Product</a:t>
            </a:r>
          </a:p>
          <a:p>
            <a:pPr marL="228600" indent="-228600">
              <a:buAutoNum type="arabicPeriod" startAt="5"/>
            </a:pPr>
            <a:r>
              <a:rPr lang="en-US" dirty="0" smtClean="0">
                <a:latin typeface="Times New Roman" pitchFamily="18" charset="0"/>
                <a:cs typeface="Times New Roman" pitchFamily="18" charset="0"/>
              </a:rPr>
              <a:t>Examples: Land, Machines, Software</a:t>
            </a:r>
            <a:r>
              <a:rPr lang="en-US" baseline="0"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Website, Employees, Financial Resources</a:t>
            </a:r>
          </a:p>
          <a:p>
            <a:pPr marL="228600" indent="-228600">
              <a:buAutoNum type="arabicPeriod" startAt="5"/>
            </a:pPr>
            <a:r>
              <a:rPr lang="en-US" dirty="0" smtClean="0">
                <a:latin typeface="Times New Roman" pitchFamily="18" charset="0"/>
                <a:cs typeface="Times New Roman" pitchFamily="18" charset="0"/>
              </a:rPr>
              <a:t>Examples: Branding, Marketing,</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Production, Software Maintenance</a:t>
            </a:r>
          </a:p>
          <a:p>
            <a:pPr marL="228600" indent="-228600">
              <a:buAutoNum type="arabicPeriod" startAt="5"/>
            </a:pPr>
            <a:r>
              <a:rPr lang="en-US" dirty="0" smtClean="0">
                <a:latin typeface="Times New Roman" pitchFamily="18" charset="0"/>
                <a:cs typeface="Times New Roman" pitchFamily="18" charset="0"/>
              </a:rPr>
              <a:t>Examples: Raw Material Supplier,</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Global Partner, Promoter</a:t>
            </a:r>
          </a:p>
          <a:p>
            <a:pPr marL="228600" indent="-228600">
              <a:buAutoNum type="arabicPeriod" startAt="5"/>
            </a:pPr>
            <a:r>
              <a:rPr lang="en-US" dirty="0" smtClean="0">
                <a:latin typeface="Times New Roman" pitchFamily="18" charset="0"/>
                <a:cs typeface="Times New Roman" pitchFamily="18" charset="0"/>
              </a:rPr>
              <a:t>Examples: Salaries, Maintenance</a:t>
            </a:r>
          </a:p>
          <a:p>
            <a:endParaRPr lang="en-IN" dirty="0"/>
          </a:p>
        </p:txBody>
      </p:sp>
      <p:sp>
        <p:nvSpPr>
          <p:cNvPr id="4" name="Slide Number Placeholder 3"/>
          <p:cNvSpPr>
            <a:spLocks noGrp="1"/>
          </p:cNvSpPr>
          <p:nvPr>
            <p:ph type="sldNum" sz="quarter" idx="10"/>
          </p:nvPr>
        </p:nvSpPr>
        <p:spPr/>
        <p:txBody>
          <a:bodyPr/>
          <a:lstStyle/>
          <a:p>
            <a:fld id="{44E0F28D-987B-4178-ADF0-9A00A2A41CC6}" type="slidenum">
              <a:rPr lang="en-US" smtClean="0"/>
              <a:t>7</a:t>
            </a:fld>
            <a:endParaRPr lang="en-US"/>
          </a:p>
        </p:txBody>
      </p:sp>
    </p:spTree>
    <p:extLst>
      <p:ext uri="{BB962C8B-B14F-4D97-AF65-F5344CB8AC3E}">
        <p14:creationId xmlns:p14="http://schemas.microsoft.com/office/powerpoint/2010/main" val="2588699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x-none" sz="1200" dirty="0" smtClean="0">
                <a:latin typeface="Times New Roman" pitchFamily="18" charset="0"/>
                <a:cs typeface="Times New Roman" pitchFamily="18" charset="0"/>
              </a:rPr>
              <a:t>Initially you can start from home as well as online.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Simply, by definition, affiliate marketing is known to be "a marketing arrangement by which an online retailer pays a commission to an external website for traffic or sales generated from its referrals." If you're a beginner or new to the term of affiliate marketing,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smtClean="0"/>
              <a:t>Social Media has established virtual networks worldwide amongst all users on it. It has provided a link amongst all of them to share information, images, videos, ideas and all kinds of other content. Affiliate marketing on social media usually makes use of these already existing links that interact and communicate with one another. Participation for affiliate marketers on social media is generally done by creating content with text, images, videos or any other form of content that is made available to people worldwide on the web within seconds.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x-none" sz="1200" dirty="0" smtClean="0">
              <a:latin typeface="Times New Roman" pitchFamily="18" charset="0"/>
              <a:cs typeface="Times New Roman" pitchFamily="18" charset="0"/>
            </a:endParaRP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x-none" sz="1200" dirty="0" smtClean="0">
              <a:latin typeface="Times New Roman" pitchFamily="18" charset="0"/>
              <a:cs typeface="Times New Roman" pitchFamily="18" charset="0"/>
            </a:endParaRPr>
          </a:p>
          <a:p>
            <a:endParaRPr lang="en-IN" dirty="0"/>
          </a:p>
        </p:txBody>
      </p:sp>
      <p:sp>
        <p:nvSpPr>
          <p:cNvPr id="4" name="Slide Number Placeholder 3"/>
          <p:cNvSpPr>
            <a:spLocks noGrp="1"/>
          </p:cNvSpPr>
          <p:nvPr>
            <p:ph type="sldNum" sz="quarter" idx="10"/>
          </p:nvPr>
        </p:nvSpPr>
        <p:spPr/>
        <p:txBody>
          <a:bodyPr/>
          <a:lstStyle/>
          <a:p>
            <a:fld id="{44E0F28D-987B-4178-ADF0-9A00A2A41CC6}" type="slidenum">
              <a:rPr lang="en-US" smtClean="0"/>
              <a:t>8</a:t>
            </a:fld>
            <a:endParaRPr lang="en-US"/>
          </a:p>
        </p:txBody>
      </p:sp>
    </p:spTree>
    <p:extLst>
      <p:ext uri="{BB962C8B-B14F-4D97-AF65-F5344CB8AC3E}">
        <p14:creationId xmlns:p14="http://schemas.microsoft.com/office/powerpoint/2010/main" val="3595388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nchor="ctr"/>
          <a:lstStyle/>
          <a:p>
            <a:r>
              <a:rPr lang="en-US"/>
              <a:t>Click to edit Master title style</a:t>
            </a:r>
          </a:p>
        </p:txBody>
      </p:sp>
      <p:sp>
        <p:nvSpPr>
          <p:cNvPr id="3" name="Rectangle 3"/>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p:cNvSpPr>
          <p:nvPr>
            <p:ph type="dt" sz="half" idx="10"/>
          </p:nvPr>
        </p:nvSpPr>
        <p:spPr/>
        <p:txBody>
          <a:bodyPr/>
          <a:lstStyle/>
          <a:p>
            <a:endParaRPr lang="en-US"/>
          </a:p>
        </p:txBody>
      </p:sp>
      <p:sp>
        <p:nvSpPr>
          <p:cNvPr id="5" name="Rectangle 5"/>
          <p:cNvSpPr>
            <a:spLocks noGrp="1"/>
          </p:cNvSpPr>
          <p:nvPr>
            <p:ph type="ftr" sz="quarter" idx="11"/>
          </p:nvPr>
        </p:nvSpPr>
        <p:spPr/>
        <p:txBody>
          <a:bodyPr/>
          <a:lstStyle/>
          <a:p>
            <a:endParaRPr lang="en-US"/>
          </a:p>
        </p:txBody>
      </p:sp>
      <p:sp>
        <p:nvSpPr>
          <p:cNvPr id="6" name="Rectangle 6"/>
          <p:cNvSpPr>
            <a:spLocks noGrp="1"/>
          </p:cNvSpPr>
          <p:nvPr>
            <p:ph type="sldNum" sz="quarter" idx="12"/>
          </p:nvPr>
        </p:nvSpPr>
        <p:spPr/>
        <p:txBody>
          <a:bodyPr/>
          <a:lstStyle/>
          <a:p>
            <a:fld id="{07223E86-9E33-43BC-A7C0-5D2193D8FA09}" type="slidenum">
              <a:rPr lang="en-US" altLang="x-none"/>
              <a:pPr/>
              <a:t>‹#›</a:t>
            </a:fld>
            <a:endParaRPr lang="en-US"/>
          </a:p>
        </p:txBody>
      </p:sp>
    </p:spTree>
    <p:extLst>
      <p:ext uri="{BB962C8B-B14F-4D97-AF65-F5344CB8AC3E}">
        <p14:creationId xmlns:p14="http://schemas.microsoft.com/office/powerpoint/2010/main" val="3062802429"/>
      </p:ext>
    </p:extLst>
  </p:cSld>
  <p:clrMapOvr>
    <a:masterClrMapping/>
  </p:clrMapOvr>
  <p:transition>
    <p:dissolv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2-Column Text">
    <p:spTree>
      <p:nvGrpSpPr>
        <p:cNvPr id="1" name=""/>
        <p:cNvGrpSpPr/>
        <p:nvPr/>
      </p:nvGrpSpPr>
      <p:grpSpPr>
        <a:xfrm>
          <a:off x="0" y="0"/>
          <a:ext cx="0" cy="0"/>
          <a:chOff x="0" y="0"/>
          <a:chExt cx="0" cy="0"/>
        </a:xfrm>
      </p:grpSpPr>
      <p:sp>
        <p:nvSpPr>
          <p:cNvPr id="2" name="Rectangle 2"/>
          <p:cNvSpPr>
            <a:spLocks noGrp="1"/>
          </p:cNvSpPr>
          <p:nvPr>
            <p:ph type="title"/>
          </p:nvPr>
        </p:nvSpPr>
        <p:spPr/>
        <p:txBody>
          <a:bodyPr anchor="ctr"/>
          <a:lstStyle/>
          <a:p>
            <a:r>
              <a:rPr lang="en-US"/>
              <a:t>Click to edit Master title style</a:t>
            </a:r>
          </a:p>
        </p:txBody>
      </p:sp>
      <p:sp>
        <p:nvSpPr>
          <p:cNvPr id="3" name="Rectangle 3"/>
          <p:cNvSpPr>
            <a:spLocks noGrp="1"/>
          </p:cNvSpPr>
          <p:nvPr>
            <p:ph type="body" sz="half" idx="1"/>
          </p:nvPr>
        </p:nvSpPr>
        <p:spPr>
          <a:xfrm>
            <a:off x="9144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p:cNvSpPr>
          <p:nvPr>
            <p:ph type="body" sz="half" idx="2"/>
          </p:nvPr>
        </p:nvSpPr>
        <p:spPr>
          <a:xfrm>
            <a:off x="6197600" y="19812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p:cNvSpPr>
          <p:nvPr>
            <p:ph type="dt" sz="half" idx="10"/>
          </p:nvPr>
        </p:nvSpPr>
        <p:spPr/>
        <p:txBody>
          <a:bodyPr/>
          <a:lstStyle/>
          <a:p>
            <a:endParaRPr lang="en-US"/>
          </a:p>
        </p:txBody>
      </p:sp>
      <p:sp>
        <p:nvSpPr>
          <p:cNvPr id="6" name="Rectangle 6"/>
          <p:cNvSpPr>
            <a:spLocks noGrp="1"/>
          </p:cNvSpPr>
          <p:nvPr>
            <p:ph type="ftr" sz="quarter" idx="11"/>
          </p:nvPr>
        </p:nvSpPr>
        <p:spPr/>
        <p:txBody>
          <a:bodyPr/>
          <a:lstStyle/>
          <a:p>
            <a:endParaRPr lang="en-US"/>
          </a:p>
        </p:txBody>
      </p:sp>
      <p:sp>
        <p:nvSpPr>
          <p:cNvPr id="7" name="Rectangle 7"/>
          <p:cNvSpPr>
            <a:spLocks noGrp="1"/>
          </p:cNvSpPr>
          <p:nvPr>
            <p:ph type="sldNum" sz="quarter" idx="12"/>
          </p:nvPr>
        </p:nvSpPr>
        <p:spPr/>
        <p:txBody>
          <a:bodyPr/>
          <a:lstStyle/>
          <a:p>
            <a:fld id="{83385468-F421-4210-87DD-9F67048B4228}" type="slidenum">
              <a:rPr lang="en-US" altLang="x-none"/>
              <a:pPr/>
              <a:t>‹#›</a:t>
            </a:fld>
            <a:endParaRPr lang="en-US"/>
          </a:p>
        </p:txBody>
      </p:sp>
    </p:spTree>
    <p:extLst>
      <p:ext uri="{BB962C8B-B14F-4D97-AF65-F5344CB8AC3E}">
        <p14:creationId xmlns:p14="http://schemas.microsoft.com/office/powerpoint/2010/main" val="43770816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1/17/2022</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8"/>
          <p:cNvSpPr>
            <a:spLocks noGrp="1" noChangeArrowheads="1"/>
          </p:cNvSpPr>
          <p:nvPr>
            <p:ph type="subTitle" idx="1"/>
          </p:nvPr>
        </p:nvSpPr>
        <p:spPr>
          <a:xfrm>
            <a:off x="825881" y="3843867"/>
            <a:ext cx="6400800" cy="1947333"/>
          </a:xfrm>
        </p:spPr>
        <p:txBody>
          <a:bodyPr/>
          <a:lstStyle/>
          <a:p>
            <a:r>
              <a:rPr lang="en-US" altLang="x-none" sz="2400" dirty="0">
                <a:latin typeface="Times New Roman" pitchFamily="18" charset="0"/>
                <a:cs typeface="Times New Roman" pitchFamily="18" charset="0"/>
              </a:rPr>
              <a:t>Presented by:-  </a:t>
            </a:r>
          </a:p>
          <a:p>
            <a:r>
              <a:rPr lang="en-US" altLang="x-none" sz="2400" dirty="0">
                <a:latin typeface="Times New Roman" pitchFamily="18" charset="0"/>
                <a:cs typeface="Times New Roman" pitchFamily="18" charset="0"/>
              </a:rPr>
              <a:t>                              </a:t>
            </a:r>
            <a:r>
              <a:rPr lang="en-US" altLang="x-none" sz="2400" dirty="0" err="1">
                <a:latin typeface="Times New Roman" pitchFamily="18" charset="0"/>
                <a:cs typeface="Times New Roman" pitchFamily="18" charset="0"/>
              </a:rPr>
              <a:t>Ankita</a:t>
            </a:r>
            <a:r>
              <a:rPr lang="en-US" altLang="x-none" sz="2400" dirty="0">
                <a:latin typeface="Times New Roman" pitchFamily="18" charset="0"/>
                <a:cs typeface="Times New Roman" pitchFamily="18" charset="0"/>
              </a:rPr>
              <a:t> </a:t>
            </a:r>
            <a:r>
              <a:rPr lang="en-US" altLang="x-none" sz="2400" dirty="0" err="1">
                <a:latin typeface="Times New Roman" pitchFamily="18" charset="0"/>
                <a:cs typeface="Times New Roman" pitchFamily="18" charset="0"/>
              </a:rPr>
              <a:t>Panpatil</a:t>
            </a:r>
            <a:r>
              <a:rPr lang="en-US" altLang="x-none" sz="2400" dirty="0">
                <a:latin typeface="Times New Roman" pitchFamily="18" charset="0"/>
                <a:cs typeface="Times New Roman" pitchFamily="18" charset="0"/>
              </a:rPr>
              <a:t> </a:t>
            </a:r>
          </a:p>
          <a:p>
            <a:r>
              <a:rPr lang="en-US" altLang="x-none" sz="2400" dirty="0">
                <a:latin typeface="Times New Roman" pitchFamily="18" charset="0"/>
                <a:cs typeface="Times New Roman" pitchFamily="18" charset="0"/>
              </a:rPr>
              <a:t>                             </a:t>
            </a:r>
            <a:r>
              <a:rPr lang="en-US" altLang="x-none" sz="2400" dirty="0" smtClean="0">
                <a:latin typeface="Times New Roman" pitchFamily="18" charset="0"/>
                <a:cs typeface="Times New Roman" pitchFamily="18" charset="0"/>
              </a:rPr>
              <a:t>(</a:t>
            </a:r>
            <a:r>
              <a:rPr lang="en-IN" sz="2400" dirty="0">
                <a:latin typeface="Times New Roman" pitchFamily="18" charset="0"/>
                <a:cs typeface="Times New Roman" pitchFamily="18" charset="0"/>
              </a:rPr>
              <a:t>Finance Round</a:t>
            </a:r>
            <a:r>
              <a:rPr lang="en-US" altLang="x-none" sz="2400" dirty="0" smtClean="0">
                <a:latin typeface="Times New Roman" pitchFamily="18" charset="0"/>
                <a:cs typeface="Times New Roman" pitchFamily="18" charset="0"/>
              </a:rPr>
              <a:t>) </a:t>
            </a:r>
            <a:endParaRPr lang="en-US" altLang="x-none" sz="2400" dirty="0">
              <a:latin typeface="Times New Roman" pitchFamily="18" charset="0"/>
              <a:cs typeface="Times New Roman" pitchFamily="18" charset="0"/>
            </a:endParaRPr>
          </a:p>
          <a:p>
            <a:endParaRPr lang="en-US" altLang="x-none" dirty="0"/>
          </a:p>
        </p:txBody>
      </p:sp>
      <p:sp>
        <p:nvSpPr>
          <p:cNvPr id="7" name="Rectangle 7"/>
          <p:cNvSpPr txBox="1">
            <a:spLocks noChangeArrowheads="1"/>
          </p:cNvSpPr>
          <p:nvPr/>
        </p:nvSpPr>
        <p:spPr>
          <a:xfrm>
            <a:off x="836611" y="13943"/>
            <a:ext cx="8859033" cy="2971801"/>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smtClean="0">
                <a:latin typeface="Times New Roman" pitchFamily="18" charset="0"/>
                <a:cs typeface="Times New Roman" pitchFamily="18" charset="0"/>
              </a:rPr>
              <a:t>Plant Monitoring Robot</a:t>
            </a:r>
            <a:endParaRPr lang="en-US" dirty="0"/>
          </a:p>
        </p:txBody>
      </p:sp>
    </p:spTree>
    <p:extLst>
      <p:ext uri="{BB962C8B-B14F-4D97-AF65-F5344CB8AC3E}">
        <p14:creationId xmlns:p14="http://schemas.microsoft.com/office/powerpoint/2010/main" val="4157272627"/>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dirty="0"/>
              <a:t>Questions</a:t>
            </a:r>
          </a:p>
        </p:txBody>
      </p:sp>
      <p:pic>
        <p:nvPicPr>
          <p:cNvPr id="7" name="Content Placeholder 6"/>
          <p:cNvPicPr>
            <a:picLocks noGrp="1" noChangeAspect="1"/>
          </p:cNvPicPr>
          <p:nvPr>
            <p:ph sz="quarter" idx="13"/>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4953143" y="2936224"/>
            <a:ext cx="2285714" cy="2285714"/>
          </a:xfrm>
        </p:spPr>
      </p:pic>
    </p:spTree>
    <p:extLst>
      <p:ext uri="{BB962C8B-B14F-4D97-AF65-F5344CB8AC3E}">
        <p14:creationId xmlns:p14="http://schemas.microsoft.com/office/powerpoint/2010/main" val="1578180626"/>
      </p:ext>
    </p:extLst>
  </p:cSld>
  <p:clrMapOvr>
    <a:masterClrMapping/>
  </p:clrMapOvr>
  <p:transition spd="slow">
    <p:wheel spokes="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title"/>
          </p:nvPr>
        </p:nvSpPr>
        <p:spPr>
          <a:xfrm>
            <a:off x="632696" y="649428"/>
            <a:ext cx="8534400" cy="1507067"/>
          </a:xfrm>
        </p:spPr>
        <p:txBody>
          <a:bodyPr/>
          <a:lstStyle/>
          <a:p>
            <a:r>
              <a:rPr lang="en-US" dirty="0">
                <a:latin typeface="Times New Roman" pitchFamily="18" charset="0"/>
                <a:cs typeface="Times New Roman" pitchFamily="18" charset="0"/>
              </a:rPr>
              <a:t>Outline</a:t>
            </a:r>
            <a:endParaRPr lang="en-US" dirty="0"/>
          </a:p>
        </p:txBody>
      </p:sp>
      <p:sp>
        <p:nvSpPr>
          <p:cNvPr id="7" name="Rectangle 8"/>
          <p:cNvSpPr>
            <a:spLocks noGrp="1" noChangeArrowheads="1"/>
          </p:cNvSpPr>
          <p:nvPr>
            <p:ph type="body" idx="1"/>
          </p:nvPr>
        </p:nvSpPr>
        <p:spPr>
          <a:xfrm>
            <a:off x="658455" y="2050961"/>
            <a:ext cx="8534400" cy="3615267"/>
          </a:xfrm>
        </p:spPr>
        <p:txBody>
          <a:bodyPr>
            <a:normAutofit/>
          </a:bodyPr>
          <a:lstStyle/>
          <a:p>
            <a:pPr>
              <a:lnSpc>
                <a:spcPct val="150000"/>
              </a:lnSpc>
            </a:pPr>
            <a:r>
              <a:rPr lang="en-US" altLang="x-none" dirty="0" smtClean="0">
                <a:latin typeface="Times New Roman" pitchFamily="18" charset="0"/>
                <a:cs typeface="Times New Roman" pitchFamily="18" charset="0"/>
              </a:rPr>
              <a:t>Business model necessity</a:t>
            </a:r>
          </a:p>
          <a:p>
            <a:pPr>
              <a:lnSpc>
                <a:spcPct val="150000"/>
              </a:lnSpc>
            </a:pPr>
            <a:r>
              <a:rPr lang="en-US" altLang="x-none" dirty="0" smtClean="0">
                <a:latin typeface="Times New Roman" pitchFamily="18" charset="0"/>
                <a:cs typeface="Times New Roman" pitchFamily="18" charset="0"/>
              </a:rPr>
              <a:t>What is Business Model Canvas?</a:t>
            </a:r>
          </a:p>
          <a:p>
            <a:pPr>
              <a:lnSpc>
                <a:spcPct val="150000"/>
              </a:lnSpc>
            </a:pPr>
            <a:r>
              <a:rPr lang="en-US" altLang="x-none" dirty="0" smtClean="0">
                <a:latin typeface="Times New Roman" pitchFamily="18" charset="0"/>
                <a:cs typeface="Times New Roman" pitchFamily="18" charset="0"/>
              </a:rPr>
              <a:t>Purpose of Business Model Canvas</a:t>
            </a:r>
          </a:p>
          <a:p>
            <a:pPr>
              <a:lnSpc>
                <a:spcPct val="150000"/>
              </a:lnSpc>
            </a:pPr>
            <a:r>
              <a:rPr lang="en-US" altLang="x-none" dirty="0" smtClean="0">
                <a:latin typeface="Times New Roman" pitchFamily="18" charset="0"/>
                <a:cs typeface="Times New Roman" pitchFamily="18" charset="0"/>
              </a:rPr>
              <a:t>9 Building Blocks</a:t>
            </a:r>
          </a:p>
          <a:p>
            <a:pPr>
              <a:lnSpc>
                <a:spcPct val="150000"/>
              </a:lnSpc>
            </a:pPr>
            <a:r>
              <a:rPr lang="en-US" dirty="0" smtClean="0">
                <a:latin typeface="Times New Roman" pitchFamily="18" charset="0"/>
                <a:cs typeface="Times New Roman" pitchFamily="18" charset="0"/>
              </a:rPr>
              <a:t>Affiliate Marketing? </a:t>
            </a:r>
            <a:endParaRPr lang="en-US" altLang="x-none" dirty="0" smtClean="0">
              <a:latin typeface="Times New Roman" pitchFamily="18" charset="0"/>
              <a:cs typeface="Times New Roman" pitchFamily="18" charset="0"/>
            </a:endParaRPr>
          </a:p>
          <a:p>
            <a:endParaRPr lang="en-US" altLang="x-none" dirty="0" smtClean="0">
              <a:latin typeface="Times New Roman" pitchFamily="18" charset="0"/>
              <a:cs typeface="Times New Roman" pitchFamily="18" charset="0"/>
            </a:endParaRPr>
          </a:p>
          <a:p>
            <a:endParaRPr lang="en-US" altLang="x-none" dirty="0"/>
          </a:p>
        </p:txBody>
      </p:sp>
    </p:spTree>
    <p:extLst>
      <p:ext uri="{BB962C8B-B14F-4D97-AF65-F5344CB8AC3E}">
        <p14:creationId xmlns:p14="http://schemas.microsoft.com/office/powerpoint/2010/main" val="3810191807"/>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title"/>
          </p:nvPr>
        </p:nvSpPr>
        <p:spPr>
          <a:xfrm>
            <a:off x="684212" y="4487332"/>
            <a:ext cx="8534400" cy="1507067"/>
          </a:xfrm>
        </p:spPr>
        <p:txBody>
          <a:bodyPr/>
          <a:lstStyle/>
          <a:p>
            <a:pPr algn="l"/>
            <a:r>
              <a:rPr lang="en-US" altLang="x-none" dirty="0" smtClean="0">
                <a:latin typeface="Times New Roman" pitchFamily="18" charset="0"/>
                <a:cs typeface="Times New Roman" pitchFamily="18" charset="0"/>
              </a:rPr>
              <a:t>Business model necessity</a:t>
            </a:r>
            <a:endParaRPr lang="en-US" dirty="0">
              <a:latin typeface="Times New Roman" pitchFamily="18" charset="0"/>
              <a:cs typeface="Times New Roman" pitchFamily="18" charset="0"/>
            </a:endParaRPr>
          </a:p>
        </p:txBody>
      </p:sp>
      <p:sp>
        <p:nvSpPr>
          <p:cNvPr id="7" name="Rectangle 8"/>
          <p:cNvSpPr>
            <a:spLocks noGrp="1" noChangeArrowheads="1"/>
          </p:cNvSpPr>
          <p:nvPr>
            <p:ph type="body" idx="1"/>
          </p:nvPr>
        </p:nvSpPr>
        <p:spPr>
          <a:xfrm>
            <a:off x="684212" y="685800"/>
            <a:ext cx="8534400" cy="3615267"/>
          </a:xfrm>
        </p:spPr>
        <p:txBody>
          <a:bodyPr>
            <a:normAutofit/>
          </a:bodyPr>
          <a:lstStyle/>
          <a:p>
            <a:pPr marL="0" indent="0">
              <a:buNone/>
            </a:pPr>
            <a:r>
              <a:rPr lang="en-US" altLang="x-none" sz="1800" dirty="0" smtClean="0">
                <a:latin typeface="Times New Roman" pitchFamily="18" charset="0"/>
                <a:cs typeface="Times New Roman" pitchFamily="18" charset="0"/>
              </a:rPr>
              <a:t>Meet </a:t>
            </a:r>
            <a:r>
              <a:rPr lang="en-US" altLang="x-none" sz="1800" dirty="0" err="1" smtClean="0">
                <a:latin typeface="Times New Roman" pitchFamily="18" charset="0"/>
                <a:cs typeface="Times New Roman" pitchFamily="18" charset="0"/>
              </a:rPr>
              <a:t>Ankita</a:t>
            </a:r>
            <a:r>
              <a:rPr lang="en-US" altLang="x-none" sz="1800" dirty="0" smtClean="0">
                <a:latin typeface="Times New Roman" pitchFamily="18" charset="0"/>
                <a:cs typeface="Times New Roman" pitchFamily="18" charset="0"/>
              </a:rPr>
              <a:t>  </a:t>
            </a:r>
            <a:r>
              <a:rPr lang="en-US" altLang="x-none" sz="1800" dirty="0" err="1" smtClean="0">
                <a:latin typeface="Times New Roman" pitchFamily="18" charset="0"/>
                <a:cs typeface="Times New Roman" pitchFamily="18" charset="0"/>
              </a:rPr>
              <a:t>Panpatil</a:t>
            </a:r>
            <a:r>
              <a:rPr lang="en-US" altLang="x-none" sz="1800" dirty="0" smtClean="0">
                <a:latin typeface="Times New Roman" pitchFamily="18" charset="0"/>
                <a:cs typeface="Times New Roman" pitchFamily="18" charset="0"/>
              </a:rPr>
              <a:t> (me). I </a:t>
            </a:r>
            <a:r>
              <a:rPr lang="en-US" altLang="x-none" sz="1800" dirty="0">
                <a:latin typeface="Times New Roman" pitchFamily="18" charset="0"/>
                <a:cs typeface="Times New Roman" pitchFamily="18" charset="0"/>
              </a:rPr>
              <a:t>believe that the idea on which </a:t>
            </a:r>
            <a:r>
              <a:rPr lang="en-US" altLang="x-none" sz="1800" dirty="0" smtClean="0">
                <a:latin typeface="Times New Roman" pitchFamily="18" charset="0"/>
                <a:cs typeface="Times New Roman" pitchFamily="18" charset="0"/>
              </a:rPr>
              <a:t>I am working</a:t>
            </a:r>
            <a:r>
              <a:rPr lang="en-US" altLang="x-none" sz="1800" dirty="0">
                <a:latin typeface="Times New Roman" pitchFamily="18" charset="0"/>
                <a:cs typeface="Times New Roman" pitchFamily="18" charset="0"/>
              </a:rPr>
              <a:t>, </a:t>
            </a:r>
            <a:r>
              <a:rPr lang="en-US" altLang="x-none" sz="1800" dirty="0" smtClean="0">
                <a:latin typeface="Times New Roman" pitchFamily="18" charset="0"/>
                <a:cs typeface="Times New Roman" pitchFamily="18" charset="0"/>
              </a:rPr>
              <a:t>can change the </a:t>
            </a:r>
            <a:r>
              <a:rPr lang="en-US" altLang="x-none" sz="1800" dirty="0">
                <a:latin typeface="Times New Roman" pitchFamily="18" charset="0"/>
                <a:cs typeface="Times New Roman" pitchFamily="18" charset="0"/>
              </a:rPr>
              <a:t>way </a:t>
            </a:r>
            <a:r>
              <a:rPr lang="en-US" altLang="x-none" sz="1800" dirty="0" smtClean="0">
                <a:latin typeface="Times New Roman" pitchFamily="18" charset="0"/>
                <a:cs typeface="Times New Roman" pitchFamily="18" charset="0"/>
              </a:rPr>
              <a:t>how </a:t>
            </a:r>
            <a:r>
              <a:rPr lang="en-US" altLang="x-none" sz="1800" dirty="0">
                <a:latin typeface="Times New Roman" pitchFamily="18" charset="0"/>
                <a:cs typeface="Times New Roman" pitchFamily="18" charset="0"/>
              </a:rPr>
              <a:t>we </a:t>
            </a:r>
            <a:r>
              <a:rPr lang="en-US" altLang="x-none" sz="1800" dirty="0" smtClean="0">
                <a:latin typeface="Times New Roman" pitchFamily="18" charset="0"/>
                <a:cs typeface="Times New Roman" pitchFamily="18" charset="0"/>
              </a:rPr>
              <a:t>use Robot</a:t>
            </a:r>
            <a:r>
              <a:rPr lang="en-US" altLang="x-none" sz="1800" dirty="0">
                <a:latin typeface="Times New Roman" pitchFamily="18" charset="0"/>
                <a:cs typeface="Times New Roman" pitchFamily="18" charset="0"/>
              </a:rPr>
              <a:t>. </a:t>
            </a:r>
            <a:endParaRPr lang="en-US" altLang="x-none" sz="1800" dirty="0" smtClean="0">
              <a:latin typeface="Times New Roman" pitchFamily="18" charset="0"/>
              <a:cs typeface="Times New Roman" pitchFamily="18" charset="0"/>
            </a:endParaRPr>
          </a:p>
          <a:p>
            <a:pPr marL="0" indent="0" algn="just">
              <a:buNone/>
            </a:pPr>
            <a:r>
              <a:rPr lang="en-US" altLang="x-none" sz="1800" dirty="0" smtClean="0">
                <a:latin typeface="Times New Roman" pitchFamily="18" charset="0"/>
                <a:cs typeface="Times New Roman" pitchFamily="18" charset="0"/>
              </a:rPr>
              <a:t>I am working </a:t>
            </a:r>
            <a:r>
              <a:rPr lang="en-US" altLang="x-none" sz="1800" dirty="0">
                <a:latin typeface="Times New Roman" pitchFamily="18" charset="0"/>
                <a:cs typeface="Times New Roman" pitchFamily="18" charset="0"/>
              </a:rPr>
              <a:t>on Plant </a:t>
            </a:r>
            <a:r>
              <a:rPr lang="en-US" altLang="x-none" sz="1800" dirty="0" smtClean="0">
                <a:latin typeface="Times New Roman" pitchFamily="18" charset="0"/>
                <a:cs typeface="Times New Roman" pitchFamily="18" charset="0"/>
              </a:rPr>
              <a:t>Monitoring Robot.</a:t>
            </a:r>
          </a:p>
          <a:p>
            <a:pPr marL="0" indent="0" algn="just">
              <a:buNone/>
            </a:pPr>
            <a:r>
              <a:rPr lang="en-US" altLang="x-none" sz="1800" b="1" dirty="0" smtClean="0">
                <a:latin typeface="Times New Roman" pitchFamily="18" charset="0"/>
                <a:cs typeface="Times New Roman" pitchFamily="18" charset="0"/>
              </a:rPr>
              <a:t>But we have to know :</a:t>
            </a:r>
            <a:endParaRPr lang="en-US" altLang="x-none" sz="1800" b="1" dirty="0">
              <a:latin typeface="Times New Roman" pitchFamily="18" charset="0"/>
              <a:cs typeface="Times New Roman" pitchFamily="18" charset="0"/>
            </a:endParaRPr>
          </a:p>
          <a:p>
            <a:pPr algn="just"/>
            <a:r>
              <a:rPr lang="en-US" altLang="x-none" sz="1800" dirty="0" smtClean="0">
                <a:latin typeface="Times New Roman" pitchFamily="18" charset="0"/>
                <a:cs typeface="Times New Roman" pitchFamily="18" charset="0"/>
              </a:rPr>
              <a:t>How </a:t>
            </a:r>
            <a:r>
              <a:rPr lang="en-US" altLang="x-none" sz="1800" dirty="0">
                <a:latin typeface="Times New Roman" pitchFamily="18" charset="0"/>
                <a:cs typeface="Times New Roman" pitchFamily="18" charset="0"/>
              </a:rPr>
              <a:t>to monetize the product? </a:t>
            </a:r>
            <a:endParaRPr lang="en-US" altLang="x-none" sz="1800" dirty="0" smtClean="0">
              <a:latin typeface="Times New Roman" pitchFamily="18" charset="0"/>
              <a:cs typeface="Times New Roman" pitchFamily="18" charset="0"/>
            </a:endParaRPr>
          </a:p>
          <a:p>
            <a:pPr algn="just"/>
            <a:r>
              <a:rPr lang="en-US" altLang="x-none" sz="1800" dirty="0" smtClean="0">
                <a:latin typeface="Times New Roman" pitchFamily="18" charset="0"/>
                <a:cs typeface="Times New Roman" pitchFamily="18" charset="0"/>
              </a:rPr>
              <a:t>Who </a:t>
            </a:r>
            <a:r>
              <a:rPr lang="en-US" altLang="x-none" sz="1800" dirty="0">
                <a:latin typeface="Times New Roman" pitchFamily="18" charset="0"/>
                <a:cs typeface="Times New Roman" pitchFamily="18" charset="0"/>
              </a:rPr>
              <a:t>will be the primary customers? </a:t>
            </a:r>
            <a:endParaRPr lang="en-US" altLang="x-none" sz="1800" dirty="0" smtClean="0">
              <a:latin typeface="Times New Roman" pitchFamily="18" charset="0"/>
              <a:cs typeface="Times New Roman" pitchFamily="18" charset="0"/>
            </a:endParaRPr>
          </a:p>
          <a:p>
            <a:pPr algn="just"/>
            <a:r>
              <a:rPr lang="en-US" altLang="x-none" sz="1800" dirty="0" smtClean="0">
                <a:latin typeface="Times New Roman" pitchFamily="18" charset="0"/>
                <a:cs typeface="Times New Roman" pitchFamily="18" charset="0"/>
              </a:rPr>
              <a:t>Who </a:t>
            </a:r>
            <a:r>
              <a:rPr lang="en-US" altLang="x-none" sz="1800" dirty="0">
                <a:latin typeface="Times New Roman" pitchFamily="18" charset="0"/>
                <a:cs typeface="Times New Roman" pitchFamily="18" charset="0"/>
              </a:rPr>
              <a:t>will be there partners? </a:t>
            </a:r>
          </a:p>
          <a:p>
            <a:pPr algn="just"/>
            <a:r>
              <a:rPr lang="en-US" altLang="x-none" sz="1800" dirty="0" smtClean="0">
                <a:latin typeface="Times New Roman" pitchFamily="18" charset="0"/>
                <a:cs typeface="Times New Roman" pitchFamily="18" charset="0"/>
              </a:rPr>
              <a:t>How </a:t>
            </a:r>
            <a:r>
              <a:rPr lang="en-US" altLang="x-none" sz="1800" dirty="0">
                <a:latin typeface="Times New Roman" pitchFamily="18" charset="0"/>
                <a:cs typeface="Times New Roman" pitchFamily="18" charset="0"/>
              </a:rPr>
              <a:t>much money will it </a:t>
            </a:r>
            <a:r>
              <a:rPr lang="en-US" altLang="x-none" sz="1800" dirty="0" smtClean="0">
                <a:latin typeface="Times New Roman" pitchFamily="18" charset="0"/>
                <a:cs typeface="Times New Roman" pitchFamily="18" charset="0"/>
              </a:rPr>
              <a:t>take</a:t>
            </a:r>
            <a:endParaRPr lang="en-US" altLang="x-none" sz="1800" dirty="0">
              <a:latin typeface="Times New Roman" pitchFamily="18" charset="0"/>
              <a:cs typeface="Times New Roman" pitchFamily="18" charset="0"/>
            </a:endParaRPr>
          </a:p>
          <a:p>
            <a:pPr marL="0" indent="0">
              <a:buNone/>
            </a:pPr>
            <a:endParaRPr lang="en-US" altLang="x-none"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5755" y="791571"/>
            <a:ext cx="1975740" cy="4517408"/>
          </a:xfrm>
          <a:prstGeom prst="rect">
            <a:avLst/>
          </a:prstGeom>
        </p:spPr>
      </p:pic>
    </p:spTree>
    <p:extLst>
      <p:ext uri="{BB962C8B-B14F-4D97-AF65-F5344CB8AC3E}">
        <p14:creationId xmlns:p14="http://schemas.microsoft.com/office/powerpoint/2010/main" val="237899997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6563" y="401638"/>
            <a:ext cx="8772525" cy="605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614944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title"/>
          </p:nvPr>
        </p:nvSpPr>
        <p:spPr>
          <a:xfrm>
            <a:off x="684212" y="4487332"/>
            <a:ext cx="8534400" cy="1507067"/>
          </a:xfrm>
        </p:spPr>
        <p:txBody>
          <a:bodyPr/>
          <a:lstStyle/>
          <a:p>
            <a:pPr algn="l"/>
            <a:r>
              <a:rPr lang="en-US" altLang="x-none" dirty="0">
                <a:latin typeface="Times New Roman" pitchFamily="18" charset="0"/>
                <a:cs typeface="Times New Roman" pitchFamily="18" charset="0"/>
              </a:rPr>
              <a:t>What is Business Model Canvas?</a:t>
            </a:r>
            <a:endParaRPr lang="en-US" dirty="0">
              <a:latin typeface="Times New Roman" pitchFamily="18" charset="0"/>
              <a:cs typeface="Times New Roman" pitchFamily="18" charset="0"/>
            </a:endParaRPr>
          </a:p>
        </p:txBody>
      </p:sp>
      <p:sp>
        <p:nvSpPr>
          <p:cNvPr id="7" name="Rectangle 8"/>
          <p:cNvSpPr txBox="1">
            <a:spLocks noChangeArrowheads="1"/>
          </p:cNvSpPr>
          <p:nvPr/>
        </p:nvSpPr>
        <p:spPr>
          <a:xfrm>
            <a:off x="684212" y="1381266"/>
            <a:ext cx="6476442" cy="36152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lgn="ctr">
              <a:buFont typeface="Arial" panose="020B0604020202020204" pitchFamily="34" charset="0"/>
              <a:buNone/>
            </a:pPr>
            <a:r>
              <a:rPr lang="en-US" altLang="x-none" sz="1800" smtClean="0">
                <a:latin typeface="Times New Roman" pitchFamily="18" charset="0"/>
                <a:cs typeface="Times New Roman" pitchFamily="18" charset="0"/>
              </a:rPr>
              <a:t>Alex Osterwalder and Yves Pigneur defines Business model as the rationale of how an organization creates, delivers and captures value.</a:t>
            </a:r>
          </a:p>
          <a:p>
            <a:pPr marL="0" indent="0">
              <a:buFont typeface="Arial" panose="020B0604020202020204" pitchFamily="34" charset="0"/>
              <a:buNone/>
            </a:pPr>
            <a:endParaRPr lang="en-US" altLang="x-none"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2626" y="1213114"/>
            <a:ext cx="3928056" cy="3928056"/>
          </a:xfrm>
          <a:prstGeom prst="rect">
            <a:avLst/>
          </a:prstGeom>
        </p:spPr>
      </p:pic>
    </p:spTree>
    <p:extLst>
      <p:ext uri="{BB962C8B-B14F-4D97-AF65-F5344CB8AC3E}">
        <p14:creationId xmlns:p14="http://schemas.microsoft.com/office/powerpoint/2010/main" val="1997040324"/>
      </p:ext>
    </p:extLst>
  </p:cSld>
  <p:clrMapOvr>
    <a:masterClrMapping/>
  </p:clrMapOvr>
  <p:transition spd="slow">
    <p:randomBa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9"/>
          <p:cNvSpPr>
            <a:spLocks noGrp="1" noChangeArrowheads="1"/>
          </p:cNvSpPr>
          <p:nvPr>
            <p:ph type="title"/>
          </p:nvPr>
        </p:nvSpPr>
        <p:spPr>
          <a:xfrm>
            <a:off x="684212" y="4487332"/>
            <a:ext cx="9026458" cy="1507067"/>
          </a:xfrm>
        </p:spPr>
        <p:txBody>
          <a:bodyPr/>
          <a:lstStyle/>
          <a:p>
            <a:pPr algn="l"/>
            <a:r>
              <a:rPr lang="en-US" altLang="x-none" dirty="0">
                <a:latin typeface="Times New Roman" pitchFamily="18" charset="0"/>
                <a:cs typeface="Times New Roman" pitchFamily="18" charset="0"/>
              </a:rPr>
              <a:t>Purpose of Business Model Canvas</a:t>
            </a:r>
            <a:endParaRPr lang="en-US" dirty="0">
              <a:latin typeface="Times New Roman" pitchFamily="18" charset="0"/>
              <a:cs typeface="Times New Roman" pitchFamily="18" charset="0"/>
            </a:endParaRPr>
          </a:p>
        </p:txBody>
      </p:sp>
      <p:sp>
        <p:nvSpPr>
          <p:cNvPr id="9" name="Rectangle 10"/>
          <p:cNvSpPr>
            <a:spLocks noGrp="1" noChangeArrowheads="1"/>
          </p:cNvSpPr>
          <p:nvPr>
            <p:ph type="body" idx="1"/>
          </p:nvPr>
        </p:nvSpPr>
        <p:spPr>
          <a:xfrm>
            <a:off x="684212" y="685800"/>
            <a:ext cx="8534400" cy="3615267"/>
          </a:xfrm>
        </p:spPr>
        <p:txBody>
          <a:bodyPr>
            <a:normAutofit/>
          </a:bodyPr>
          <a:lstStyle/>
          <a:p>
            <a:pPr algn="just">
              <a:lnSpc>
                <a:spcPct val="150000"/>
              </a:lnSpc>
            </a:pPr>
            <a:r>
              <a:rPr lang="en-US" altLang="x-none" sz="1800" dirty="0">
                <a:latin typeface="Times New Roman" pitchFamily="18" charset="0"/>
                <a:cs typeface="Times New Roman" pitchFamily="18" charset="0"/>
              </a:rPr>
              <a:t>Developing new or existing business model</a:t>
            </a:r>
            <a:r>
              <a:rPr lang="en-US" altLang="x-none" sz="1800" dirty="0" smtClean="0">
                <a:latin typeface="Times New Roman" pitchFamily="18" charset="0"/>
                <a:cs typeface="Times New Roman" pitchFamily="18" charset="0"/>
              </a:rPr>
              <a:t>.</a:t>
            </a:r>
          </a:p>
          <a:p>
            <a:pPr algn="just">
              <a:lnSpc>
                <a:spcPct val="150000"/>
              </a:lnSpc>
            </a:pPr>
            <a:r>
              <a:rPr lang="en-US" altLang="x-none" sz="1800" dirty="0">
                <a:latin typeface="Times New Roman" pitchFamily="18" charset="0"/>
                <a:cs typeface="Times New Roman" pitchFamily="18" charset="0"/>
              </a:rPr>
              <a:t> It help you visualize your idea in simplified manner</a:t>
            </a:r>
            <a:r>
              <a:rPr lang="en-US" altLang="x-none" sz="1800" dirty="0" smtClean="0">
                <a:latin typeface="Times New Roman" pitchFamily="18" charset="0"/>
                <a:cs typeface="Times New Roman" pitchFamily="18" charset="0"/>
              </a:rPr>
              <a:t>.</a:t>
            </a:r>
          </a:p>
          <a:p>
            <a:pPr algn="just">
              <a:lnSpc>
                <a:spcPct val="150000"/>
              </a:lnSpc>
            </a:pPr>
            <a:r>
              <a:rPr lang="en-US" altLang="x-none" sz="1800" dirty="0">
                <a:latin typeface="Times New Roman" pitchFamily="18" charset="0"/>
                <a:cs typeface="Times New Roman" pitchFamily="18" charset="0"/>
              </a:rPr>
              <a:t>Explore multiple scenarios before implementation</a:t>
            </a:r>
            <a:r>
              <a:rPr lang="en-US" altLang="x-none" sz="1800" dirty="0" smtClean="0">
                <a:latin typeface="Times New Roman" pitchFamily="18" charset="0"/>
                <a:cs typeface="Times New Roman" pitchFamily="18" charset="0"/>
              </a:rPr>
              <a:t>.</a:t>
            </a:r>
          </a:p>
          <a:p>
            <a:pPr algn="just">
              <a:lnSpc>
                <a:spcPct val="150000"/>
              </a:lnSpc>
            </a:pPr>
            <a:r>
              <a:rPr lang="en-US" altLang="x-none" sz="1800" dirty="0">
                <a:latin typeface="Times New Roman" pitchFamily="18" charset="0"/>
                <a:cs typeface="Times New Roman" pitchFamily="18" charset="0"/>
              </a:rPr>
              <a:t>Help you to pitch your idea.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1975" y="1743478"/>
            <a:ext cx="4667787" cy="3111858"/>
          </a:xfrm>
          <a:prstGeom prst="rect">
            <a:avLst/>
          </a:prstGeom>
        </p:spPr>
      </p:pic>
    </p:spTree>
    <p:extLst>
      <p:ext uri="{BB962C8B-B14F-4D97-AF65-F5344CB8AC3E}">
        <p14:creationId xmlns:p14="http://schemas.microsoft.com/office/powerpoint/2010/main" val="307638907"/>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p:cNvSpPr>
            <a:spLocks noGrp="1" noChangeArrowheads="1"/>
          </p:cNvSpPr>
          <p:nvPr>
            <p:ph type="title"/>
          </p:nvPr>
        </p:nvSpPr>
        <p:spPr>
          <a:xfrm>
            <a:off x="684212" y="4487332"/>
            <a:ext cx="8534400" cy="1507067"/>
          </a:xfrm>
        </p:spPr>
        <p:txBody>
          <a:bodyPr/>
          <a:lstStyle/>
          <a:p>
            <a:pPr algn="l"/>
            <a:r>
              <a:rPr lang="en-US" altLang="x-none" dirty="0">
                <a:latin typeface="Times New Roman" pitchFamily="18" charset="0"/>
                <a:cs typeface="Times New Roman" pitchFamily="18" charset="0"/>
              </a:rPr>
              <a:t>9 Building Blocks</a:t>
            </a:r>
            <a:endParaRPr lang="en-US" dirty="0">
              <a:latin typeface="Times New Roman" pitchFamily="18" charset="0"/>
              <a:cs typeface="Times New Roman" pitchFamily="18" charset="0"/>
            </a:endParaRPr>
          </a:p>
        </p:txBody>
      </p:sp>
      <p:sp>
        <p:nvSpPr>
          <p:cNvPr id="7" name="Google Shape;4090;p88"/>
          <p:cNvSpPr txBox="1">
            <a:spLocks noChangeArrowheads="1"/>
          </p:cNvSpPr>
          <p:nvPr/>
        </p:nvSpPr>
        <p:spPr bwMode="auto">
          <a:xfrm>
            <a:off x="633530" y="3757226"/>
            <a:ext cx="1589499"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262626"/>
              </a:buClr>
              <a:buSzPts val="2200"/>
              <a:buFont typeface="Open Sans Semibold" panose="020B0706030804020204" pitchFamily="34" charset="0"/>
              <a:buNone/>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Revenue Streams</a:t>
            </a:r>
            <a:endParaRPr lang="en-US" altLang="en-US" sz="2000" dirty="0">
              <a:solidFill>
                <a:schemeClr val="tx1"/>
              </a:solidFill>
              <a:latin typeface="Times New Roman" pitchFamily="18" charset="0"/>
              <a:cs typeface="Times New Roman" pitchFamily="18" charset="0"/>
            </a:endParaRPr>
          </a:p>
        </p:txBody>
      </p:sp>
      <p:sp>
        <p:nvSpPr>
          <p:cNvPr id="8" name="Google Shape;4091;p88"/>
          <p:cNvSpPr txBox="1">
            <a:spLocks noChangeArrowheads="1"/>
          </p:cNvSpPr>
          <p:nvPr/>
        </p:nvSpPr>
        <p:spPr bwMode="auto">
          <a:xfrm>
            <a:off x="3396375" y="3757226"/>
            <a:ext cx="1461759"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262626"/>
              </a:buClr>
              <a:buSzPts val="2200"/>
              <a:buFont typeface="Open Sans Semibold" panose="020B0706030804020204" pitchFamily="34" charset="0"/>
              <a:buNone/>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Key Resources</a:t>
            </a:r>
            <a:endParaRPr lang="en-US" altLang="en-US" sz="2000" dirty="0">
              <a:solidFill>
                <a:schemeClr val="tx1"/>
              </a:solidFill>
              <a:latin typeface="Times New Roman" pitchFamily="18" charset="0"/>
              <a:cs typeface="Times New Roman" pitchFamily="18" charset="0"/>
            </a:endParaRPr>
          </a:p>
        </p:txBody>
      </p:sp>
      <p:sp>
        <p:nvSpPr>
          <p:cNvPr id="9" name="Google Shape;4092;p88"/>
          <p:cNvSpPr txBox="1">
            <a:spLocks noChangeArrowheads="1"/>
          </p:cNvSpPr>
          <p:nvPr/>
        </p:nvSpPr>
        <p:spPr bwMode="auto">
          <a:xfrm>
            <a:off x="5829978" y="3757226"/>
            <a:ext cx="1500951"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262626"/>
              </a:buClr>
              <a:buSzPts val="2200"/>
            </a:pPr>
            <a:r>
              <a:rPr lang="en-US" altLang="en-US" sz="2000" b="1" dirty="0">
                <a:solidFill>
                  <a:schemeClr val="tx1"/>
                </a:solidFill>
                <a:latin typeface="Times New Roman" pitchFamily="18" charset="0"/>
                <a:cs typeface="Times New Roman" pitchFamily="18" charset="0"/>
                <a:sym typeface="Open Sans Semibold" panose="020B0706030804020204" pitchFamily="34" charset="0"/>
              </a:rPr>
              <a:t>Key </a:t>
            </a: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Activities</a:t>
            </a:r>
            <a:endParaRPr lang="en-US" altLang="en-US" sz="2000" dirty="0">
              <a:solidFill>
                <a:schemeClr val="tx1"/>
              </a:solidFill>
              <a:cs typeface="Open Sans Semibold" panose="020B0706030804020204" pitchFamily="34" charset="0"/>
            </a:endParaRPr>
          </a:p>
        </p:txBody>
      </p:sp>
      <p:sp>
        <p:nvSpPr>
          <p:cNvPr id="10" name="Google Shape;4093;p88"/>
          <p:cNvSpPr txBox="1">
            <a:spLocks noChangeArrowheads="1"/>
          </p:cNvSpPr>
          <p:nvPr/>
        </p:nvSpPr>
        <p:spPr bwMode="auto">
          <a:xfrm>
            <a:off x="8302773" y="3757226"/>
            <a:ext cx="1461759"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262626"/>
              </a:buClr>
              <a:buSzPts val="2200"/>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Key Partnership</a:t>
            </a:r>
            <a:endParaRPr lang="en-US" altLang="en-US" sz="2000" dirty="0">
              <a:solidFill>
                <a:schemeClr val="tx1"/>
              </a:solidFill>
              <a:cs typeface="Open Sans Semibold" panose="020B0706030804020204" pitchFamily="34" charset="0"/>
            </a:endParaRPr>
          </a:p>
        </p:txBody>
      </p:sp>
      <p:sp>
        <p:nvSpPr>
          <p:cNvPr id="11" name="Google Shape;4094;p88"/>
          <p:cNvSpPr txBox="1">
            <a:spLocks noChangeArrowheads="1"/>
          </p:cNvSpPr>
          <p:nvPr/>
        </p:nvSpPr>
        <p:spPr bwMode="auto">
          <a:xfrm>
            <a:off x="677804" y="1150765"/>
            <a:ext cx="1500951"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262626"/>
              </a:buClr>
              <a:buSzPts val="2200"/>
              <a:buFont typeface="Open Sans Semibold" panose="020B0706030804020204" pitchFamily="34" charset="0"/>
              <a:buNone/>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Value Proposition</a:t>
            </a:r>
            <a:endParaRPr lang="en-US" altLang="en-US" sz="2000" dirty="0">
              <a:solidFill>
                <a:schemeClr val="tx1"/>
              </a:solidFill>
              <a:latin typeface="Times New Roman" pitchFamily="18" charset="0"/>
              <a:cs typeface="Times New Roman" pitchFamily="18" charset="0"/>
            </a:endParaRPr>
          </a:p>
        </p:txBody>
      </p:sp>
      <p:sp>
        <p:nvSpPr>
          <p:cNvPr id="12" name="Google Shape;4095;p88"/>
          <p:cNvSpPr txBox="1">
            <a:spLocks noChangeArrowheads="1"/>
          </p:cNvSpPr>
          <p:nvPr/>
        </p:nvSpPr>
        <p:spPr bwMode="auto">
          <a:xfrm>
            <a:off x="3376779" y="1150765"/>
            <a:ext cx="1500951"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262626"/>
              </a:buClr>
              <a:buSzPts val="2200"/>
              <a:buFont typeface="Open Sans Semibold" panose="020B0706030804020204" pitchFamily="34" charset="0"/>
              <a:buNone/>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Customer Segmentation</a:t>
            </a:r>
            <a:endParaRPr lang="en-US" altLang="en-US" sz="2000" dirty="0">
              <a:solidFill>
                <a:schemeClr val="tx1"/>
              </a:solidFill>
              <a:latin typeface="Times New Roman" pitchFamily="18" charset="0"/>
              <a:cs typeface="Times New Roman" pitchFamily="18" charset="0"/>
            </a:endParaRPr>
          </a:p>
        </p:txBody>
      </p:sp>
      <p:sp>
        <p:nvSpPr>
          <p:cNvPr id="13" name="Google Shape;4096;p88"/>
          <p:cNvSpPr txBox="1">
            <a:spLocks noChangeArrowheads="1"/>
          </p:cNvSpPr>
          <p:nvPr/>
        </p:nvSpPr>
        <p:spPr bwMode="auto">
          <a:xfrm>
            <a:off x="5829978" y="1150765"/>
            <a:ext cx="1500951"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262626"/>
              </a:buClr>
              <a:buSzPts val="2200"/>
              <a:buFont typeface="Open Sans Semibold" panose="020B0706030804020204" pitchFamily="34" charset="0"/>
              <a:buNone/>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Channels</a:t>
            </a:r>
            <a:endParaRPr lang="en-US" altLang="en-US" sz="2000" dirty="0">
              <a:solidFill>
                <a:schemeClr val="tx1"/>
              </a:solidFill>
              <a:latin typeface="Times New Roman" pitchFamily="18" charset="0"/>
              <a:cs typeface="Times New Roman" pitchFamily="18" charset="0"/>
            </a:endParaRPr>
          </a:p>
        </p:txBody>
      </p:sp>
      <p:sp>
        <p:nvSpPr>
          <p:cNvPr id="14" name="Google Shape;4097;p88"/>
          <p:cNvSpPr txBox="1">
            <a:spLocks noChangeArrowheads="1"/>
          </p:cNvSpPr>
          <p:nvPr/>
        </p:nvSpPr>
        <p:spPr bwMode="auto">
          <a:xfrm>
            <a:off x="8283177" y="1150765"/>
            <a:ext cx="1500951"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buClr>
                <a:srgbClr val="262626"/>
              </a:buClr>
              <a:buSzPts val="2200"/>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Customer Relationship</a:t>
            </a:r>
            <a:endParaRPr lang="en-US" altLang="en-US" sz="2000" dirty="0">
              <a:solidFill>
                <a:schemeClr val="tx1"/>
              </a:solidFill>
              <a:cs typeface="Open Sans Semibold" panose="020B0706030804020204" pitchFamily="34" charset="0"/>
            </a:endParaRPr>
          </a:p>
        </p:txBody>
      </p:sp>
      <p:sp>
        <p:nvSpPr>
          <p:cNvPr id="15" name="Google Shape;4106;p88"/>
          <p:cNvSpPr>
            <a:spLocks noChangeArrowheads="1"/>
          </p:cNvSpPr>
          <p:nvPr/>
        </p:nvSpPr>
        <p:spPr bwMode="auto">
          <a:xfrm>
            <a:off x="3648227" y="2731493"/>
            <a:ext cx="958054" cy="859273"/>
          </a:xfrm>
          <a:prstGeom prst="ellipse">
            <a:avLst/>
          </a:prstGeom>
          <a:solidFill>
            <a:srgbClr val="64D1DA"/>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6" name="Google Shape;4108;p88"/>
          <p:cNvSpPr>
            <a:spLocks noChangeArrowheads="1"/>
          </p:cNvSpPr>
          <p:nvPr/>
        </p:nvSpPr>
        <p:spPr bwMode="auto">
          <a:xfrm>
            <a:off x="8556077" y="2731493"/>
            <a:ext cx="955151" cy="859273"/>
          </a:xfrm>
          <a:prstGeom prst="ellipse">
            <a:avLst/>
          </a:prstGeom>
          <a:solidFill>
            <a:srgbClr val="065280"/>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7" name="Google Shape;4111;p88"/>
          <p:cNvSpPr>
            <a:spLocks noChangeArrowheads="1"/>
          </p:cNvSpPr>
          <p:nvPr/>
        </p:nvSpPr>
        <p:spPr bwMode="auto">
          <a:xfrm>
            <a:off x="6103604" y="122428"/>
            <a:ext cx="953699" cy="860574"/>
          </a:xfrm>
          <a:prstGeom prst="ellipse">
            <a:avLst/>
          </a:prstGeom>
          <a:solidFill>
            <a:srgbClr val="FF912B"/>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8" name="Google Shape;4109;p88"/>
          <p:cNvSpPr>
            <a:spLocks noChangeArrowheads="1"/>
          </p:cNvSpPr>
          <p:nvPr/>
        </p:nvSpPr>
        <p:spPr bwMode="auto">
          <a:xfrm>
            <a:off x="951428" y="122428"/>
            <a:ext cx="953699" cy="860573"/>
          </a:xfrm>
          <a:prstGeom prst="ellipse">
            <a:avLst/>
          </a:pr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19" name="Google Shape;4112;p88"/>
          <p:cNvSpPr>
            <a:spLocks noChangeArrowheads="1"/>
          </p:cNvSpPr>
          <p:nvPr/>
        </p:nvSpPr>
        <p:spPr bwMode="auto">
          <a:xfrm>
            <a:off x="8556077" y="122428"/>
            <a:ext cx="955151" cy="860574"/>
          </a:xfrm>
          <a:prstGeom prst="ellipse">
            <a:avLst/>
          </a:prstGeom>
          <a:solidFill>
            <a:schemeClr val="tx1"/>
          </a:solidFill>
          <a:ln>
            <a:noFill/>
          </a:ln>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0" name="Google Shape;4110;p88"/>
          <p:cNvSpPr>
            <a:spLocks noChangeArrowheads="1"/>
          </p:cNvSpPr>
          <p:nvPr/>
        </p:nvSpPr>
        <p:spPr bwMode="auto">
          <a:xfrm>
            <a:off x="3648227" y="122428"/>
            <a:ext cx="958054" cy="860574"/>
          </a:xfrm>
          <a:prstGeom prst="ellipse">
            <a:avLst/>
          </a:prstGeom>
          <a:solidFill>
            <a:srgbClr val="E24956"/>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1" name="Google Shape;4105;p88"/>
          <p:cNvSpPr>
            <a:spLocks noChangeArrowheads="1"/>
          </p:cNvSpPr>
          <p:nvPr/>
        </p:nvSpPr>
        <p:spPr bwMode="auto">
          <a:xfrm>
            <a:off x="951429" y="2731493"/>
            <a:ext cx="953700" cy="859273"/>
          </a:xfrm>
          <a:prstGeom prst="ellipse">
            <a:avLst/>
          </a:prstGeom>
          <a:solidFill>
            <a:srgbClr val="6BDAB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2" name="Google Shape;4107;p88"/>
          <p:cNvSpPr>
            <a:spLocks noChangeArrowheads="1"/>
          </p:cNvSpPr>
          <p:nvPr/>
        </p:nvSpPr>
        <p:spPr bwMode="auto">
          <a:xfrm>
            <a:off x="6103604" y="2731493"/>
            <a:ext cx="953699" cy="859273"/>
          </a:xfrm>
          <a:prstGeom prst="ellipse">
            <a:avLst/>
          </a:prstGeom>
          <a:solidFill>
            <a:srgbClr val="34B2E3"/>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23" name="Google Shape;4094;p88"/>
          <p:cNvSpPr txBox="1">
            <a:spLocks noChangeArrowheads="1"/>
          </p:cNvSpPr>
          <p:nvPr/>
        </p:nvSpPr>
        <p:spPr bwMode="auto">
          <a:xfrm>
            <a:off x="10090415" y="2547553"/>
            <a:ext cx="1500951" cy="277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Clr>
                <a:srgbClr val="262626"/>
              </a:buClr>
              <a:buSzPts val="2200"/>
              <a:buFont typeface="Open Sans Semibold" panose="020B0706030804020204" pitchFamily="34" charset="0"/>
              <a:buNone/>
            </a:pPr>
            <a:r>
              <a:rPr lang="en-US" altLang="en-US" sz="2000" b="1" dirty="0" smtClean="0">
                <a:solidFill>
                  <a:schemeClr val="tx1"/>
                </a:solidFill>
                <a:latin typeface="Times New Roman" pitchFamily="18" charset="0"/>
                <a:cs typeface="Times New Roman" pitchFamily="18" charset="0"/>
                <a:sym typeface="Open Sans Semibold" panose="020B0706030804020204" pitchFamily="34" charset="0"/>
              </a:rPr>
              <a:t>Cost Structure</a:t>
            </a:r>
            <a:endParaRPr lang="en-US" altLang="en-US" sz="2000" dirty="0">
              <a:solidFill>
                <a:schemeClr val="tx1"/>
              </a:solidFill>
              <a:latin typeface="Times New Roman" pitchFamily="18" charset="0"/>
              <a:cs typeface="Times New Roman" pitchFamily="18" charset="0"/>
            </a:endParaRPr>
          </a:p>
        </p:txBody>
      </p:sp>
      <p:sp>
        <p:nvSpPr>
          <p:cNvPr id="24" name="Google Shape;4109;p88"/>
          <p:cNvSpPr>
            <a:spLocks noChangeArrowheads="1"/>
          </p:cNvSpPr>
          <p:nvPr/>
        </p:nvSpPr>
        <p:spPr bwMode="auto">
          <a:xfrm>
            <a:off x="10364039" y="1519216"/>
            <a:ext cx="953699" cy="860573"/>
          </a:xfrm>
          <a:prstGeom prst="ellipse">
            <a:avLst/>
          </a:prstGeom>
          <a:solidFill>
            <a:srgbClr val="8C103D"/>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818" y="158201"/>
            <a:ext cx="774706" cy="774706"/>
          </a:xfrm>
          <a:prstGeom prst="rect">
            <a:avLst/>
          </a:prstGeom>
        </p:spPr>
      </p:pic>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0968" y="245870"/>
            <a:ext cx="687037" cy="687037"/>
          </a:xfrm>
          <a:prstGeom prst="rect">
            <a:avLst/>
          </a:prstGeom>
        </p:spPr>
      </p:pic>
      <p:pic>
        <p:nvPicPr>
          <p:cNvPr id="27" name="Picture 2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2174" y="269539"/>
            <a:ext cx="566349" cy="566349"/>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75325" y="200021"/>
            <a:ext cx="716653" cy="716653"/>
          </a:xfrm>
          <a:prstGeom prst="rect">
            <a:avLst/>
          </a:prstGeom>
        </p:spPr>
      </p:pic>
      <p:pic>
        <p:nvPicPr>
          <p:cNvPr id="29" name="Picture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3927" y="2766001"/>
            <a:ext cx="728699" cy="728699"/>
          </a:xfrm>
          <a:prstGeom prst="rect">
            <a:avLst/>
          </a:prstGeom>
        </p:spPr>
      </p:pic>
      <p:pic>
        <p:nvPicPr>
          <p:cNvPr id="30" name="Picture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55218" y="2750629"/>
            <a:ext cx="744071" cy="744071"/>
          </a:xfrm>
          <a:prstGeom prst="rect">
            <a:avLst/>
          </a:prstGeom>
        </p:spPr>
      </p:pic>
      <p:pic>
        <p:nvPicPr>
          <p:cNvPr id="31" name="Picture 3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84941" y="2841609"/>
            <a:ext cx="620813" cy="620813"/>
          </a:xfrm>
          <a:prstGeom prst="rect">
            <a:avLst/>
          </a:prstGeom>
        </p:spPr>
      </p:pic>
      <p:pic>
        <p:nvPicPr>
          <p:cNvPr id="32" name="Picture 3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715300" y="2857467"/>
            <a:ext cx="637233" cy="637233"/>
          </a:xfrm>
          <a:prstGeom prst="rect">
            <a:avLst/>
          </a:prstGeom>
        </p:spPr>
      </p:pic>
      <p:pic>
        <p:nvPicPr>
          <p:cNvPr id="33" name="Picture 3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536090" y="1644702"/>
            <a:ext cx="609600" cy="609600"/>
          </a:xfrm>
          <a:prstGeom prst="rect">
            <a:avLst/>
          </a:prstGeom>
        </p:spPr>
      </p:pic>
    </p:spTree>
    <p:extLst>
      <p:ext uri="{BB962C8B-B14F-4D97-AF65-F5344CB8AC3E}">
        <p14:creationId xmlns:p14="http://schemas.microsoft.com/office/powerpoint/2010/main" val="254236176"/>
      </p:ext>
    </p:extLst>
  </p:cSld>
  <p:clrMapOvr>
    <a:masterClrMapping/>
  </p:clrMapOvr>
  <p:transition spd="slow">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Grp="1" noChangeArrowheads="1"/>
          </p:cNvSpPr>
          <p:nvPr>
            <p:ph type="title"/>
          </p:nvPr>
        </p:nvSpPr>
        <p:spPr>
          <a:xfrm>
            <a:off x="684212" y="4487332"/>
            <a:ext cx="9026458" cy="1507067"/>
          </a:xfrm>
        </p:spPr>
        <p:txBody>
          <a:bodyPr>
            <a:noAutofit/>
          </a:bodyPr>
          <a:lstStyle/>
          <a:p>
            <a:pPr algn="l"/>
            <a:r>
              <a:rPr lang="en-US" dirty="0">
                <a:latin typeface="Times New Roman" pitchFamily="18" charset="0"/>
                <a:cs typeface="Times New Roman" pitchFamily="18" charset="0"/>
              </a:rPr>
              <a:t>Affiliate Marketing? </a:t>
            </a:r>
            <a:endParaRPr lang="en-US" dirty="0">
              <a:latin typeface="Times New Roman" pitchFamily="18" charset="0"/>
              <a:cs typeface="Times New Roman" pitchFamily="18" charset="0"/>
            </a:endParaRPr>
          </a:p>
        </p:txBody>
      </p:sp>
      <p:sp>
        <p:nvSpPr>
          <p:cNvPr id="6" name="Rectangle 10"/>
          <p:cNvSpPr>
            <a:spLocks noGrp="1" noChangeArrowheads="1"/>
          </p:cNvSpPr>
          <p:nvPr>
            <p:ph type="body" idx="1"/>
          </p:nvPr>
        </p:nvSpPr>
        <p:spPr>
          <a:xfrm>
            <a:off x="684212" y="685800"/>
            <a:ext cx="8534400" cy="3615267"/>
          </a:xfrm>
        </p:spPr>
        <p:txBody>
          <a:bodyPr>
            <a:normAutofit/>
          </a:bodyPr>
          <a:lstStyle/>
          <a:p>
            <a:pPr algn="just">
              <a:lnSpc>
                <a:spcPct val="150000"/>
              </a:lnSpc>
            </a:pPr>
            <a:r>
              <a:rPr lang="en-US" sz="1800" dirty="0">
                <a:latin typeface="Times New Roman" pitchFamily="18" charset="0"/>
                <a:cs typeface="Times New Roman" pitchFamily="18" charset="0"/>
              </a:rPr>
              <a:t>How much space do I require for starting the </a:t>
            </a:r>
            <a:r>
              <a:rPr lang="en-US" sz="1800" dirty="0" smtClean="0">
                <a:latin typeface="Times New Roman" pitchFamily="18" charset="0"/>
                <a:cs typeface="Times New Roman" pitchFamily="18" charset="0"/>
              </a:rPr>
              <a:t>business</a:t>
            </a:r>
          </a:p>
          <a:p>
            <a:pPr algn="just">
              <a:lnSpc>
                <a:spcPct val="150000"/>
              </a:lnSpc>
            </a:pPr>
            <a:r>
              <a:rPr lang="en-US" altLang="x-none" sz="1800" dirty="0">
                <a:latin typeface="Times New Roman" pitchFamily="18" charset="0"/>
                <a:cs typeface="Times New Roman" pitchFamily="18" charset="0"/>
              </a:rPr>
              <a:t>What is Affiliate Marketing</a:t>
            </a:r>
            <a:r>
              <a:rPr lang="en-US" altLang="x-none" sz="1800" dirty="0" smtClean="0">
                <a:latin typeface="Times New Roman" pitchFamily="18" charset="0"/>
                <a:cs typeface="Times New Roman" pitchFamily="18" charset="0"/>
              </a:rPr>
              <a:t>?</a:t>
            </a:r>
          </a:p>
          <a:p>
            <a:pPr algn="just">
              <a:lnSpc>
                <a:spcPct val="150000"/>
              </a:lnSpc>
            </a:pPr>
            <a:r>
              <a:rPr lang="en-US" altLang="x-none" sz="1800" dirty="0">
                <a:latin typeface="Times New Roman" pitchFamily="18" charset="0"/>
                <a:cs typeface="Times New Roman" pitchFamily="18" charset="0"/>
              </a:rPr>
              <a:t>How is Social Media used for Affiliate Marketing? </a:t>
            </a:r>
          </a:p>
          <a:p>
            <a:pPr algn="just">
              <a:lnSpc>
                <a:spcPct val="150000"/>
              </a:lnSpc>
            </a:pPr>
            <a:endParaRPr lang="en-US" altLang="x-none" sz="1800" dirty="0">
              <a:latin typeface="Times New Roman" pitchFamily="18" charset="0"/>
              <a:cs typeface="Times New Roman"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716" y="2109272"/>
            <a:ext cx="5428610" cy="3465625"/>
          </a:xfrm>
          <a:prstGeom prst="rect">
            <a:avLst/>
          </a:prstGeom>
        </p:spPr>
      </p:pic>
    </p:spTree>
    <p:extLst>
      <p:ext uri="{BB962C8B-B14F-4D97-AF65-F5344CB8AC3E}">
        <p14:creationId xmlns:p14="http://schemas.microsoft.com/office/powerpoint/2010/main" val="3571592802"/>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8000" y="1905506"/>
            <a:ext cx="6096000" cy="3046988"/>
          </a:xfrm>
          <a:prstGeom prst="rect">
            <a:avLst/>
          </a:prstGeom>
        </p:spPr>
        <p:txBody>
          <a:bodyPr>
            <a:spAutoFit/>
          </a:bodyPr>
          <a:lstStyle/>
          <a:p>
            <a:pPr lvl="0" algn="ctr"/>
            <a:r>
              <a:rPr lang="en-IN" sz="9600" b="1" cap="all" dirty="0">
                <a:ln/>
                <a:solidFill>
                  <a:schemeClr val="bg2"/>
                </a:solidFill>
                <a:effectLst>
                  <a:outerShdw blurRad="19685" dist="12700" dir="5400000" algn="tl" rotWithShape="0">
                    <a:srgbClr val="39CDE7">
                      <a:satMod val="130000"/>
                      <a:alpha val="60000"/>
                    </a:srgbClr>
                  </a:outerShdw>
                  <a:reflection blurRad="10000" stA="55000" endPos="48000" dist="500" dir="5400000" sy="-100000" algn="bl" rotWithShape="0"/>
                </a:effectLst>
                <a:latin typeface="Times New Roman" pitchFamily="18" charset="0"/>
                <a:cs typeface="Times New Roman" pitchFamily="18" charset="0"/>
              </a:rPr>
              <a:t>Thank </a:t>
            </a:r>
            <a:br>
              <a:rPr lang="en-IN" sz="9600" b="1" cap="all" dirty="0">
                <a:ln/>
                <a:solidFill>
                  <a:schemeClr val="bg2"/>
                </a:solidFill>
                <a:effectLst>
                  <a:outerShdw blurRad="19685" dist="12700" dir="5400000" algn="tl" rotWithShape="0">
                    <a:srgbClr val="39CDE7">
                      <a:satMod val="130000"/>
                      <a:alpha val="60000"/>
                    </a:srgbClr>
                  </a:outerShdw>
                  <a:reflection blurRad="10000" stA="55000" endPos="48000" dist="500" dir="5400000" sy="-100000" algn="bl" rotWithShape="0"/>
                </a:effectLst>
                <a:latin typeface="Times New Roman" pitchFamily="18" charset="0"/>
                <a:cs typeface="Times New Roman" pitchFamily="18" charset="0"/>
              </a:rPr>
            </a:br>
            <a:r>
              <a:rPr lang="en-IN" sz="9600" b="1" cap="all" dirty="0">
                <a:ln/>
                <a:solidFill>
                  <a:schemeClr val="bg2"/>
                </a:solidFill>
                <a:effectLst>
                  <a:outerShdw blurRad="19685" dist="12700" dir="5400000" algn="tl" rotWithShape="0">
                    <a:srgbClr val="39CDE7">
                      <a:satMod val="130000"/>
                      <a:alpha val="60000"/>
                    </a:srgbClr>
                  </a:outerShdw>
                  <a:reflection blurRad="10000" stA="55000" endPos="48000" dist="500" dir="5400000" sy="-100000" algn="bl" rotWithShape="0"/>
                </a:effectLst>
                <a:latin typeface="Times New Roman" pitchFamily="18" charset="0"/>
                <a:cs typeface="Times New Roman" pitchFamily="18" charset="0"/>
              </a:rPr>
              <a:t>You!!!!!</a:t>
            </a:r>
            <a:endParaRPr lang="en-IN" sz="9600" b="1" cap="all" dirty="0">
              <a:ln/>
              <a:solidFill>
                <a:schemeClr val="bg2"/>
              </a:solidFill>
              <a:effectLst>
                <a:outerShdw blurRad="19685" dist="12700" dir="5400000" algn="tl" rotWithShape="0">
                  <a:srgbClr val="39CDE7">
                    <a:satMod val="130000"/>
                    <a:alpha val="60000"/>
                  </a:srgbClr>
                </a:outerShdw>
                <a:reflection blurRad="10000" stA="55000" endPos="48000" dist="500" dir="5400000" sy="-100000" algn="bl" rotWithShape="0"/>
              </a:effectLst>
              <a:latin typeface="Times New Roman" pitchFamily="18" charset="0"/>
              <a:cs typeface="Times New Roman" pitchFamily="18" charset="0"/>
            </a:endParaRPr>
          </a:p>
        </p:txBody>
      </p:sp>
    </p:spTree>
    <p:extLst>
      <p:ext uri="{BB962C8B-B14F-4D97-AF65-F5344CB8AC3E}">
        <p14:creationId xmlns:p14="http://schemas.microsoft.com/office/powerpoint/2010/main" val="335823011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ge-BookINDDs xmlns="77becc8e-7285-40d5-b8ce-a40dd94f244c"/>
    <Notes0 xmlns="86983467-61e0-4d79-9d88-8ccc23b81f9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206728FAA86945B8C7133531283981" ma:contentTypeVersion="4" ma:contentTypeDescription="Create a new document." ma:contentTypeScope="" ma:versionID="340ae370e9f68357f7df70ea4d3a3589">
  <xsd:schema xmlns:xsd="http://www.w3.org/2001/XMLSchema" xmlns:xs="http://www.w3.org/2001/XMLSchema" xmlns:p="http://schemas.microsoft.com/office/2006/metadata/properties" xmlns:ns2="77becc8e-7285-40d5-b8ce-a40dd94f244c" xmlns:ns3="86983467-61e0-4d79-9d88-8ccc23b81f9f" targetNamespace="http://schemas.microsoft.com/office/2006/metadata/properties" ma:root="true" ma:fieldsID="83f37ba5e44e4c72cb643b0dcb18e09d" ns2:_="" ns3:_="">
    <xsd:import namespace="77becc8e-7285-40d5-b8ce-a40dd94f244c"/>
    <xsd:import namespace="86983467-61e0-4d79-9d88-8ccc23b81f9f"/>
    <xsd:element name="properties">
      <xsd:complexType>
        <xsd:sequence>
          <xsd:element name="documentManagement">
            <xsd:complexType>
              <xsd:all>
                <xsd:element ref="ns2:Stage-BookINDDs" minOccurs="0"/>
                <xsd:element ref="ns2:SharedWithUsers" minOccurs="0"/>
                <xsd:element ref="ns2:SharedWithDetails" minOccurs="0"/>
                <xsd:element ref="ns3:Notes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becc8e-7285-40d5-b8ce-a40dd94f244c" elementFormDefault="qualified">
    <xsd:import namespace="http://schemas.microsoft.com/office/2006/documentManagement/types"/>
    <xsd:import namespace="http://schemas.microsoft.com/office/infopath/2007/PartnerControls"/>
    <xsd:element name="Stage-BookINDDs" ma:index="2" nillable="true" ma:displayName="Stage-BookINDDs" ma:description="Process stages for InDesign files" ma:internalName="Stage_x002d_BookINDDs">
      <xsd:complexType>
        <xsd:complexContent>
          <xsd:extension base="dms:MultiChoice">
            <xsd:sequence>
              <xsd:element name="Value" maxOccurs="unbounded" minOccurs="0" nillable="true">
                <xsd:simpleType>
                  <xsd:restriction base="dms:Choice">
                    <xsd:enumeration value="Ready for Layout/Graphics"/>
                    <xsd:enumeration value="Proof 1"/>
                    <xsd:enumeration value="AU PDF Review"/>
                    <xsd:enumeration value="Layout 2"/>
                    <xsd:enumeration value="Proof 2"/>
                    <xsd:enumeration value="Layout Crx"/>
                    <xsd:enumeration value="Proof Crx"/>
                    <xsd:enumeration value="Page Turning"/>
                    <xsd:enumeration value="Page Turning Proof Crx"/>
                    <xsd:enumeration value="Final"/>
                    <xsd:enumeration value="See Notes &gt;&gt;"/>
                  </xsd:restriction>
                </xsd:simpleType>
              </xsd:element>
            </xsd:sequence>
          </xsd:extension>
        </xsd:complexContent>
      </xsd:complexType>
    </xsd:element>
    <xsd:element name="SharedWithUsers" ma:index="5"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6"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6983467-61e0-4d79-9d88-8ccc23b81f9f" elementFormDefault="qualified">
    <xsd:import namespace="http://schemas.microsoft.com/office/2006/documentManagement/types"/>
    <xsd:import namespace="http://schemas.microsoft.com/office/infopath/2007/PartnerControls"/>
    <xsd:element name="Notes0" ma:index="11" nillable="true" ma:displayName="Notes" ma:internalName="Notes0">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F3E616-491F-4EBC-AA94-26465C782C59}">
  <ds:schemaRefs>
    <ds:schemaRef ds:uri="http://purl.org/dc/elements/1.1/"/>
    <ds:schemaRef ds:uri="http://schemas.microsoft.com/office/2006/metadata/properties"/>
    <ds:schemaRef ds:uri="77becc8e-7285-40d5-b8ce-a40dd94f244c"/>
    <ds:schemaRef ds:uri="http://purl.org/dc/terms/"/>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86983467-61e0-4d79-9d88-8ccc23b81f9f"/>
    <ds:schemaRef ds:uri="http://www.w3.org/XML/1998/namespace"/>
  </ds:schemaRefs>
</ds:datastoreItem>
</file>

<file path=customXml/itemProps2.xml><?xml version="1.0" encoding="utf-8"?>
<ds:datastoreItem xmlns:ds="http://schemas.openxmlformats.org/officeDocument/2006/customXml" ds:itemID="{13FDCD4C-59D8-4CDE-932B-3FC1C3E300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7becc8e-7285-40d5-b8ce-a40dd94f244c"/>
    <ds:schemaRef ds:uri="86983467-61e0-4d79-9d88-8ccc23b81f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6E03DE-F30D-4B47-9395-23882E22CE8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TC104033925[[fn=Droplet]]</Template>
  <TotalTime>129</TotalTime>
  <Words>583</Words>
  <Application>Microsoft Office PowerPoint</Application>
  <PresentationFormat>Custom</PresentationFormat>
  <Paragraphs>65</Paragraphs>
  <Slides>10</Slides>
  <Notes>8</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Droplet</vt:lpstr>
      <vt:lpstr>PowerPoint Presentation</vt:lpstr>
      <vt:lpstr>Outline</vt:lpstr>
      <vt:lpstr>Business model necessity</vt:lpstr>
      <vt:lpstr>PowerPoint Presentation</vt:lpstr>
      <vt:lpstr>What is Business Model Canvas?</vt:lpstr>
      <vt:lpstr>Purpose of Business Model Canvas</vt:lpstr>
      <vt:lpstr>9 Building Blocks</vt:lpstr>
      <vt:lpstr>Affiliate Marketing? </vt:lpstr>
      <vt:lpstr>PowerPoint Presentation</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Harmony in Your Home</dc:title>
  <dc:creator>Admin</dc:creator>
  <cp:lastModifiedBy>Admin</cp:lastModifiedBy>
  <cp:revision>22</cp:revision>
  <dcterms:created xsi:type="dcterms:W3CDTF">2013-08-22T04:02:48Z</dcterms:created>
  <dcterms:modified xsi:type="dcterms:W3CDTF">2022-01-17T06:41:29Z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0x0101001E206728FAA86945B8C7133531283981</vt:lpwstr>
  </property>
</Properties>
</file>