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sldIdLst>
    <p:sldId id="256" r:id="rId5"/>
    <p:sldId id="260" r:id="rId6"/>
    <p:sldId id="257" r:id="rId7"/>
    <p:sldId id="258" r:id="rId8"/>
    <p:sldId id="259"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 Lambert" initials="JL" lastIdx="4" clrIdx="0">
    <p:extLst>
      <p:ext uri="{19B8F6BF-5375-455C-9EA6-DF929625EA0E}">
        <p15:presenceInfo xmlns:p15="http://schemas.microsoft.com/office/powerpoint/2012/main" xmlns="" userId="Joan Lambe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8" autoAdjust="0"/>
    <p:restoredTop sz="94660"/>
  </p:normalViewPr>
  <p:slideViewPr>
    <p:cSldViewPr snapToGrid="0">
      <p:cViewPr varScale="1">
        <p:scale>
          <a:sx n="74" d="100"/>
          <a:sy n="74" d="100"/>
        </p:scale>
        <p:origin x="-81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93BE89C-1939-43D5-8939-C64AC5CB3CE5}" type="datetimeFigureOut">
              <a:rPr lang="en-US" smtClean="0"/>
              <a:t>12/4/2021</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9CC4BA2-7E7A-48AD-8947-6547F58B7BAA}" type="slidenum">
              <a:rPr lang="en-US" smtClean="0"/>
              <a:t>‹#›</a:t>
            </a:fld>
            <a:endParaRPr lang="en-US"/>
          </a:p>
        </p:txBody>
      </p:sp>
    </p:spTree>
    <p:extLst>
      <p:ext uri="{BB962C8B-B14F-4D97-AF65-F5344CB8AC3E}">
        <p14:creationId xmlns:p14="http://schemas.microsoft.com/office/powerpoint/2010/main" val="419616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BE89C-1939-43D5-8939-C64AC5CB3CE5}"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396051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3BE89C-1939-43D5-8939-C64AC5CB3CE5}"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428381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3BE89C-1939-43D5-8939-C64AC5CB3CE5}"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162004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BE89C-1939-43D5-8939-C64AC5CB3CE5}"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22257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3BE89C-1939-43D5-8939-C64AC5CB3CE5}"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504077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3BE89C-1939-43D5-8939-C64AC5CB3CE5}"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2754744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BE89C-1939-43D5-8939-C64AC5CB3CE5}"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2784171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BE89C-1939-43D5-8939-C64AC5CB3CE5}"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287902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BE89C-1939-43D5-8939-C64AC5CB3CE5}" type="datetimeFigureOut">
              <a:rPr lang="en-US" smtClean="0"/>
              <a:t>12/4/2021</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317812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BE89C-1939-43D5-8939-C64AC5CB3CE5}" type="datetimeFigureOut">
              <a:rPr lang="en-US" smtClean="0"/>
              <a:t>12/4/2021</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125600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3BE89C-1939-43D5-8939-C64AC5CB3CE5}"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237959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BE89C-1939-43D5-8939-C64AC5CB3CE5}"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298260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3BE89C-1939-43D5-8939-C64AC5CB3CE5}"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386185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BE89C-1939-43D5-8939-C64AC5CB3CE5}"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167276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BE89C-1939-43D5-8939-C64AC5CB3CE5}"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236403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BE89C-1939-43D5-8939-C64AC5CB3CE5}"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CC4BA2-7E7A-48AD-8947-6547F58B7BAA}" type="slidenum">
              <a:rPr lang="en-US" smtClean="0"/>
              <a:t>‹#›</a:t>
            </a:fld>
            <a:endParaRPr lang="en-US"/>
          </a:p>
        </p:txBody>
      </p:sp>
    </p:spTree>
    <p:extLst>
      <p:ext uri="{BB962C8B-B14F-4D97-AF65-F5344CB8AC3E}">
        <p14:creationId xmlns:p14="http://schemas.microsoft.com/office/powerpoint/2010/main" val="420159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93BE89C-1939-43D5-8939-C64AC5CB3CE5}" type="datetimeFigureOut">
              <a:rPr lang="en-US" smtClean="0"/>
              <a:t>12/4/2021</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CC4BA2-7E7A-48AD-8947-6547F58B7BAA}" type="slidenum">
              <a:rPr lang="en-US" smtClean="0"/>
              <a:t>‹#›</a:t>
            </a:fld>
            <a:endParaRPr lang="en-US"/>
          </a:p>
        </p:txBody>
      </p:sp>
    </p:spTree>
    <p:extLst>
      <p:ext uri="{BB962C8B-B14F-4D97-AF65-F5344CB8AC3E}">
        <p14:creationId xmlns:p14="http://schemas.microsoft.com/office/powerpoint/2010/main" val="145035777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rive.google.com/file/d/1JKPnMPu6c6BJ--dK8oyBL-LB0zzfdbxr/vie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154955" y="2099733"/>
            <a:ext cx="8825658" cy="2677648"/>
          </a:xfrm>
        </p:spPr>
        <p:txBody>
          <a:bodyPr/>
          <a:lstStyle/>
          <a:p>
            <a:r>
              <a:rPr lang="en-US" dirty="0" smtClean="0">
                <a:latin typeface="Times New Roman" pitchFamily="18" charset="0"/>
                <a:cs typeface="Times New Roman" pitchFamily="18" charset="0"/>
              </a:rPr>
              <a:t>Plant Monitoring Robot</a:t>
            </a:r>
            <a:endParaRPr lang="en-US" dirty="0">
              <a:latin typeface="Times New Roman" pitchFamily="18" charset="0"/>
              <a:cs typeface="Times New Roman" pitchFamily="18" charset="0"/>
            </a:endParaRPr>
          </a:p>
        </p:txBody>
      </p:sp>
      <p:sp>
        <p:nvSpPr>
          <p:cNvPr id="6" name="Subtitle 10"/>
          <p:cNvSpPr>
            <a:spLocks noGrp="1"/>
          </p:cNvSpPr>
          <p:nvPr>
            <p:ph type="subTitle" idx="1"/>
          </p:nvPr>
        </p:nvSpPr>
        <p:spPr>
          <a:xfrm>
            <a:off x="1154955" y="4777380"/>
            <a:ext cx="8825658" cy="1623420"/>
          </a:xfrm>
        </p:spPr>
        <p:txBody>
          <a:bodyPr>
            <a:normAutofit/>
          </a:bodyPr>
          <a:lstStyle/>
          <a:p>
            <a:r>
              <a:rPr lang="en-US" sz="2000" dirty="0">
                <a:latin typeface="Times New Roman" pitchFamily="18" charset="0"/>
                <a:cs typeface="Times New Roman" pitchFamily="18" charset="0"/>
              </a:rPr>
              <a:t>Presented by:-  </a:t>
            </a:r>
          </a:p>
          <a:p>
            <a:r>
              <a:rPr lang="en-US" dirty="0" smtClean="0"/>
              <a:t>                              </a:t>
            </a:r>
            <a:r>
              <a:rPr lang="en-US" sz="2000" b="1" dirty="0" err="1" smtClean="0">
                <a:latin typeface="Times New Roman" pitchFamily="18" charset="0"/>
                <a:cs typeface="Times New Roman" pitchFamily="18" charset="0"/>
              </a:rPr>
              <a:t>Ankita</a:t>
            </a:r>
            <a:r>
              <a:rPr lang="en-US" sz="2000" b="1" dirty="0" smtClean="0">
                <a:latin typeface="Times New Roman" pitchFamily="18" charset="0"/>
                <a:cs typeface="Times New Roman" pitchFamily="18" charset="0"/>
              </a:rPr>
              <a:t> </a:t>
            </a:r>
            <a:r>
              <a:rPr lang="en-US" sz="2000" b="1" dirty="0" err="1">
                <a:latin typeface="Times New Roman" pitchFamily="18" charset="0"/>
                <a:cs typeface="Times New Roman" pitchFamily="18" charset="0"/>
              </a:rPr>
              <a:t>Panpatil</a:t>
            </a:r>
            <a:r>
              <a:rPr lang="en-US" sz="2000" b="1" dirty="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                              (F.Y </a:t>
            </a:r>
            <a:r>
              <a:rPr lang="en-US" sz="2000" b="1" dirty="0">
                <a:latin typeface="Times New Roman" pitchFamily="18" charset="0"/>
                <a:cs typeface="Times New Roman" pitchFamily="18" charset="0"/>
              </a:rPr>
              <a:t>MSc.IT) </a:t>
            </a:r>
          </a:p>
          <a:p>
            <a:endParaRPr lang="en-US" dirty="0"/>
          </a:p>
        </p:txBody>
      </p:sp>
    </p:spTree>
    <p:extLst>
      <p:ext uri="{BB962C8B-B14F-4D97-AF65-F5344CB8AC3E}">
        <p14:creationId xmlns:p14="http://schemas.microsoft.com/office/powerpoint/2010/main" val="138486011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en-IN" dirty="0">
                <a:latin typeface="Times New Roman" pitchFamily="18" charset="0"/>
                <a:cs typeface="Times New Roman" pitchFamily="18" charset="0"/>
              </a:rPr>
              <a:t>Objective</a:t>
            </a:r>
          </a:p>
        </p:txBody>
      </p:sp>
      <p:sp>
        <p:nvSpPr>
          <p:cNvPr id="5" name="Content Placeholder 2"/>
          <p:cNvSpPr>
            <a:spLocks noGrp="1"/>
          </p:cNvSpPr>
          <p:nvPr>
            <p:ph idx="1"/>
          </p:nvPr>
        </p:nvSpPr>
        <p:spPr>
          <a:xfrm>
            <a:off x="1154954" y="2603500"/>
            <a:ext cx="8825659" cy="3416300"/>
          </a:xfrm>
        </p:spPr>
        <p:txBody>
          <a:bodyPr/>
          <a:lstStyle/>
          <a:p>
            <a:pPr marL="0" indent="0" algn="just">
              <a:buNone/>
            </a:pPr>
            <a:r>
              <a:rPr lang="en-US" b="1" dirty="0">
                <a:latin typeface="Times New Roman" pitchFamily="18" charset="0"/>
                <a:cs typeface="Times New Roman" pitchFamily="18" charset="0"/>
              </a:rPr>
              <a:t>Objectives of this project are to: </a:t>
            </a:r>
          </a:p>
          <a:p>
            <a:pPr algn="just"/>
            <a:r>
              <a:rPr lang="en-US" dirty="0" smtClean="0">
                <a:latin typeface="Times New Roman" pitchFamily="18" charset="0"/>
                <a:cs typeface="Times New Roman" pitchFamily="18" charset="0"/>
              </a:rPr>
              <a:t>Build </a:t>
            </a:r>
            <a:r>
              <a:rPr lang="en-US" dirty="0">
                <a:latin typeface="Times New Roman" pitchFamily="18" charset="0"/>
                <a:cs typeface="Times New Roman" pitchFamily="18" charset="0"/>
              </a:rPr>
              <a:t>an energy saving Plant monitoring robot with integrated sensors and controllers </a:t>
            </a:r>
          </a:p>
          <a:p>
            <a:pPr algn="just"/>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a Plant monitoring robot with modular approach design, which makes the system scalability and expandability.</a:t>
            </a:r>
          </a:p>
          <a:p>
            <a:pPr algn="just"/>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a Plant monitoring robot which compatibility and scalability with other commercial product and automation system, which might include more than lighting systems.</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8506" y="3083236"/>
            <a:ext cx="3980330" cy="4294784"/>
          </a:xfrm>
          <a:prstGeom prst="rect">
            <a:avLst/>
          </a:prstGeom>
        </p:spPr>
      </p:pic>
    </p:spTree>
    <p:extLst>
      <p:ext uri="{BB962C8B-B14F-4D97-AF65-F5344CB8AC3E}">
        <p14:creationId xmlns:p14="http://schemas.microsoft.com/office/powerpoint/2010/main" val="27187605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en-IN" dirty="0">
                <a:latin typeface="Times New Roman" pitchFamily="18" charset="0"/>
                <a:cs typeface="Times New Roman" pitchFamily="18" charset="0"/>
              </a:rPr>
              <a:t>Conclusion</a:t>
            </a:r>
          </a:p>
        </p:txBody>
      </p:sp>
      <p:sp>
        <p:nvSpPr>
          <p:cNvPr id="5" name="Content Placeholder 2"/>
          <p:cNvSpPr>
            <a:spLocks noGrp="1"/>
          </p:cNvSpPr>
          <p:nvPr>
            <p:ph idx="1"/>
          </p:nvPr>
        </p:nvSpPr>
        <p:spPr>
          <a:xfrm>
            <a:off x="1154954" y="2603500"/>
            <a:ext cx="8825659" cy="3416300"/>
          </a:xfrm>
        </p:spPr>
        <p:txBody>
          <a:bodyPr/>
          <a:lstStyle/>
          <a:p>
            <a:pPr algn="just"/>
            <a:r>
              <a:rPr lang="en-US" dirty="0">
                <a:latin typeface="Times New Roman" pitchFamily="18" charset="0"/>
                <a:cs typeface="Times New Roman" pitchFamily="18" charset="0"/>
              </a:rPr>
              <a:t>This project is based on the principle that whenever the light falling on the sensor changes, the resistance of sensor changes which is then converted into a change in voltage.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ADC pin on Bolt </a:t>
            </a:r>
            <a:r>
              <a:rPr lang="en-US" dirty="0" err="1">
                <a:latin typeface="Times New Roman" pitchFamily="18" charset="0"/>
                <a:cs typeface="Times New Roman" pitchFamily="18" charset="0"/>
              </a:rPr>
              <a:t>WiFi</a:t>
            </a:r>
            <a:r>
              <a:rPr lang="en-US" dirty="0">
                <a:latin typeface="Times New Roman" pitchFamily="18" charset="0"/>
                <a:cs typeface="Times New Roman" pitchFamily="18" charset="0"/>
              </a:rPr>
              <a:t> Module converted this analog voltage level into digital values which are shown on the graphs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We connect the LDR between 5v pin and the analog input pin (A0), so that when light intensity increases, the resistance of LDR decreases so the voltage across the LDR decreases and as a result, the voltage on the analog input pin increases.</a:t>
            </a:r>
            <a:endParaRPr lang="en-IN"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0793" y="3738281"/>
            <a:ext cx="2854925" cy="3363847"/>
          </a:xfrm>
          <a:prstGeom prst="rect">
            <a:avLst/>
          </a:prstGeom>
        </p:spPr>
      </p:pic>
    </p:spTree>
    <p:extLst>
      <p:ext uri="{BB962C8B-B14F-4D97-AF65-F5344CB8AC3E}">
        <p14:creationId xmlns:p14="http://schemas.microsoft.com/office/powerpoint/2010/main" val="261081071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en-US" dirty="0" smtClean="0">
                <a:latin typeface="Times New Roman" pitchFamily="18" charset="0"/>
                <a:cs typeface="Times New Roman" pitchFamily="18" charset="0"/>
              </a:rPr>
              <a:t>Output</a:t>
            </a:r>
            <a:endParaRPr lang="en-IN" dirty="0">
              <a:latin typeface="Times New Roman" pitchFamily="18" charset="0"/>
              <a:cs typeface="Times New Roman" pitchFamily="18" charset="0"/>
            </a:endParaRPr>
          </a:p>
        </p:txBody>
      </p:sp>
      <p:pic>
        <p:nvPicPr>
          <p:cNvPr id="5" name="Picture 2">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02788" y="2699117"/>
            <a:ext cx="6760737" cy="380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048250"/>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42075" y="3054260"/>
            <a:ext cx="9714815" cy="341630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IN"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Thank You!!!!!</a:t>
            </a:r>
            <a:r>
              <a:rPr lang="en-IN"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IN"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IN"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81953924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81878" y="982135"/>
            <a:ext cx="8453906" cy="769392"/>
          </a:xfrm>
        </p:spPr>
        <p:txBody>
          <a:bodyPr/>
          <a:lstStyle/>
          <a:p>
            <a:pPr algn="ctr"/>
            <a:r>
              <a:rPr lang="en-US" sz="6000" dirty="0">
                <a:latin typeface="Times New Roman" pitchFamily="18" charset="0"/>
                <a:cs typeface="Times New Roman" pitchFamily="18" charset="0"/>
              </a:rPr>
              <a:t>Outline</a:t>
            </a:r>
          </a:p>
        </p:txBody>
      </p:sp>
      <p:sp>
        <p:nvSpPr>
          <p:cNvPr id="7" name="Text Placeholder 2"/>
          <p:cNvSpPr>
            <a:spLocks noGrp="1"/>
          </p:cNvSpPr>
          <p:nvPr>
            <p:ph type="body" sz="half" idx="4294967295"/>
          </p:nvPr>
        </p:nvSpPr>
        <p:spPr>
          <a:xfrm>
            <a:off x="1945945" y="2004512"/>
            <a:ext cx="7731219" cy="4744018"/>
          </a:xfrm>
          <a:prstGeom prst="rect">
            <a:avLst/>
          </a:prstGeom>
        </p:spPr>
        <p:txBody>
          <a:bodyPr>
            <a:normAutofit/>
          </a:bodyPr>
          <a:lstStyle/>
          <a:p>
            <a:pPr marL="285750" indent="-285750">
              <a:buFont typeface="Wingdings" pitchFamily="2" charset="2"/>
              <a:buChar char="Ø"/>
            </a:pPr>
            <a:r>
              <a:rPr lang="en-US" sz="2000" dirty="0">
                <a:latin typeface="Times New Roman" pitchFamily="18" charset="0"/>
                <a:cs typeface="Times New Roman" pitchFamily="18" charset="0"/>
              </a:rPr>
              <a:t>What is a robot</a:t>
            </a:r>
            <a:r>
              <a:rPr lang="en-US" sz="2000" dirty="0" smtClean="0">
                <a:latin typeface="Times New Roman" pitchFamily="18" charset="0"/>
                <a:cs typeface="Times New Roman" pitchFamily="18" charset="0"/>
              </a:rPr>
              <a:t>?</a:t>
            </a:r>
          </a:p>
          <a:p>
            <a:pPr marL="285750" indent="-285750">
              <a:buFont typeface="Wingdings" pitchFamily="2" charset="2"/>
              <a:buChar char="Ø"/>
            </a:pPr>
            <a:r>
              <a:rPr lang="en-US" sz="2000" dirty="0">
                <a:latin typeface="Times New Roman" pitchFamily="18" charset="0"/>
                <a:cs typeface="Times New Roman" pitchFamily="18" charset="0"/>
              </a:rPr>
              <a:t>Asimov's </a:t>
            </a:r>
            <a:r>
              <a:rPr lang="en-US" sz="2000" dirty="0" smtClean="0">
                <a:latin typeface="Times New Roman" pitchFamily="18" charset="0"/>
                <a:cs typeface="Times New Roman" pitchFamily="18" charset="0"/>
              </a:rPr>
              <a:t>Laws</a:t>
            </a:r>
          </a:p>
          <a:p>
            <a:pPr marL="285750" indent="-285750">
              <a:buFont typeface="Wingdings" pitchFamily="2" charset="2"/>
              <a:buChar char="Ø"/>
            </a:pPr>
            <a:r>
              <a:rPr lang="en-US" sz="2000" dirty="0">
                <a:latin typeface="Times New Roman" pitchFamily="18" charset="0"/>
                <a:cs typeface="Times New Roman" pitchFamily="18" charset="0"/>
              </a:rPr>
              <a:t>Communication of Bolt Devices with Bolt </a:t>
            </a:r>
            <a:r>
              <a:rPr lang="en-US" sz="2000" dirty="0" smtClean="0">
                <a:latin typeface="Times New Roman" pitchFamily="18" charset="0"/>
                <a:cs typeface="Times New Roman" pitchFamily="18" charset="0"/>
              </a:rPr>
              <a:t>Cloud</a:t>
            </a:r>
          </a:p>
          <a:p>
            <a:pPr marL="285750" indent="-285750">
              <a:buFont typeface="Wingdings" pitchFamily="2" charset="2"/>
              <a:buChar char="Ø"/>
            </a:pPr>
            <a:r>
              <a:rPr lang="en-US" sz="2000" dirty="0">
                <a:latin typeface="Times New Roman" pitchFamily="18" charset="0"/>
                <a:cs typeface="Times New Roman" pitchFamily="18" charset="0"/>
              </a:rPr>
              <a:t>What is a plant monitoring robot</a:t>
            </a:r>
            <a:r>
              <a:rPr lang="en-US" sz="2000" dirty="0" smtClean="0">
                <a:latin typeface="Times New Roman" pitchFamily="18" charset="0"/>
                <a:cs typeface="Times New Roman" pitchFamily="18" charset="0"/>
              </a:rPr>
              <a:t>?</a:t>
            </a:r>
          </a:p>
          <a:p>
            <a:pPr marL="285750" indent="-285750">
              <a:buFont typeface="Wingdings" pitchFamily="2" charset="2"/>
              <a:buChar char="Ø"/>
            </a:pPr>
            <a:r>
              <a:rPr lang="en-US" sz="2000" dirty="0">
                <a:latin typeface="Times New Roman" pitchFamily="18" charset="0"/>
                <a:cs typeface="Times New Roman" pitchFamily="18" charset="0"/>
              </a:rPr>
              <a:t>Plant monitoring </a:t>
            </a:r>
            <a:r>
              <a:rPr lang="en-US" sz="2000" dirty="0" smtClean="0">
                <a:latin typeface="Times New Roman" pitchFamily="18" charset="0"/>
                <a:cs typeface="Times New Roman" pitchFamily="18" charset="0"/>
              </a:rPr>
              <a:t>algorithm</a:t>
            </a:r>
          </a:p>
          <a:p>
            <a:pPr marL="285750" indent="-285750">
              <a:buFont typeface="Wingdings" pitchFamily="2" charset="2"/>
              <a:buChar char="Ø"/>
            </a:pPr>
            <a:r>
              <a:rPr lang="en-US" sz="2000" dirty="0" smtClean="0">
                <a:latin typeface="Times New Roman" pitchFamily="18" charset="0"/>
                <a:cs typeface="Times New Roman" pitchFamily="18" charset="0"/>
              </a:rPr>
              <a:t>Advantages</a:t>
            </a:r>
          </a:p>
          <a:p>
            <a:pPr marL="285750" indent="-285750">
              <a:buFont typeface="Wingdings" pitchFamily="2" charset="2"/>
              <a:buChar char="Ø"/>
            </a:pPr>
            <a:r>
              <a:rPr lang="en-US" sz="2000" dirty="0" smtClean="0">
                <a:latin typeface="Times New Roman" pitchFamily="18" charset="0"/>
                <a:cs typeface="Times New Roman" pitchFamily="18" charset="0"/>
              </a:rPr>
              <a:t>Disadvantages</a:t>
            </a:r>
          </a:p>
          <a:p>
            <a:pPr marL="285750" indent="-285750">
              <a:buFont typeface="Wingdings" pitchFamily="2" charset="2"/>
              <a:buChar char="Ø"/>
            </a:pPr>
            <a:r>
              <a:rPr lang="en-US" sz="2000" dirty="0" smtClean="0">
                <a:latin typeface="Times New Roman" pitchFamily="18" charset="0"/>
                <a:cs typeface="Times New Roman" pitchFamily="18" charset="0"/>
              </a:rPr>
              <a:t>Objective</a:t>
            </a:r>
          </a:p>
          <a:p>
            <a:pPr marL="285750" indent="-285750">
              <a:buFont typeface="Wingdings" pitchFamily="2" charset="2"/>
              <a:buChar char="Ø"/>
            </a:pPr>
            <a:r>
              <a:rPr lang="en-US" sz="2000" dirty="0" smtClean="0">
                <a:latin typeface="Times New Roman" pitchFamily="18" charset="0"/>
                <a:cs typeface="Times New Roman" pitchFamily="18" charset="0"/>
              </a:rPr>
              <a:t>Conclusion</a:t>
            </a:r>
          </a:p>
          <a:p>
            <a:pPr marL="285750" indent="-285750">
              <a:buFont typeface="Wingdings" pitchFamily="2" charset="2"/>
              <a:buChar char="Ø"/>
            </a:pPr>
            <a:r>
              <a:rPr lang="en-US" sz="2000" dirty="0">
                <a:latin typeface="Times New Roman" pitchFamily="18" charset="0"/>
                <a:cs typeface="Times New Roman" pitchFamily="18" charset="0"/>
              </a:rPr>
              <a:t>Output</a:t>
            </a:r>
            <a:endParaRPr lang="en-US" sz="2000" dirty="0" smtClean="0">
              <a:latin typeface="Times New Roman" pitchFamily="18" charset="0"/>
              <a:cs typeface="Times New Roman" pitchFamily="18" charset="0"/>
            </a:endParaRPr>
          </a:p>
          <a:p>
            <a:pPr marL="285750" indent="-285750">
              <a:buFont typeface="Wingdings" pitchFamily="2" charset="2"/>
              <a:buChar char="Ø"/>
            </a:pPr>
            <a:endParaRPr lang="en-US" dirty="0"/>
          </a:p>
        </p:txBody>
      </p:sp>
    </p:spTree>
    <p:extLst>
      <p:ext uri="{BB962C8B-B14F-4D97-AF65-F5344CB8AC3E}">
        <p14:creationId xmlns:p14="http://schemas.microsoft.com/office/powerpoint/2010/main" val="278017547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54954" y="973668"/>
            <a:ext cx="8761413" cy="706964"/>
          </a:xfrm>
        </p:spPr>
        <p:txBody>
          <a:bodyPr/>
          <a:lstStyle/>
          <a:p>
            <a:r>
              <a:rPr lang="en-US" dirty="0">
                <a:latin typeface="Times New Roman" pitchFamily="18" charset="0"/>
                <a:cs typeface="Times New Roman" pitchFamily="18" charset="0"/>
              </a:rPr>
              <a:t>What is a robot?</a:t>
            </a:r>
          </a:p>
        </p:txBody>
      </p:sp>
      <p:sp>
        <p:nvSpPr>
          <p:cNvPr id="15" name="Content Placeholder 10"/>
          <p:cNvSpPr>
            <a:spLocks noGrp="1"/>
          </p:cNvSpPr>
          <p:nvPr>
            <p:ph sz="half" idx="2"/>
          </p:nvPr>
        </p:nvSpPr>
        <p:spPr>
          <a:xfrm>
            <a:off x="1154954" y="2762272"/>
            <a:ext cx="9225418" cy="2840039"/>
          </a:xfrm>
        </p:spPr>
        <p:txBody>
          <a:bodyPr>
            <a:normAutofit/>
          </a:bodyPr>
          <a:lstStyle/>
          <a:p>
            <a:pPr lvl="0" algn="just"/>
            <a:r>
              <a:rPr lang="en-US" dirty="0" smtClean="0">
                <a:latin typeface="Times New Roman" pitchFamily="18" charset="0"/>
                <a:cs typeface="Times New Roman" pitchFamily="18" charset="0"/>
              </a:rPr>
              <a:t>A robot is an automatically guided machine capable of making decisions required to do a task, by monitoring, navigating through and manipulating its environment.</a:t>
            </a:r>
          </a:p>
          <a:p>
            <a:pPr lvl="0" algn="just"/>
            <a:r>
              <a:rPr lang="en-US" dirty="0">
                <a:latin typeface="Times New Roman" pitchFamily="18" charset="0"/>
                <a:cs typeface="Times New Roman" pitchFamily="18" charset="0"/>
              </a:rPr>
              <a:t>The word Robot is derived from a Czech word </a:t>
            </a:r>
            <a:r>
              <a:rPr lang="en-US" dirty="0" err="1">
                <a:latin typeface="Times New Roman" pitchFamily="18" charset="0"/>
                <a:cs typeface="Times New Roman" pitchFamily="18" charset="0"/>
              </a:rPr>
              <a:t>Robota</a:t>
            </a:r>
            <a:r>
              <a:rPr lang="en-US" dirty="0">
                <a:latin typeface="Times New Roman" pitchFamily="18" charset="0"/>
                <a:cs typeface="Times New Roman" pitchFamily="18" charset="0"/>
              </a:rPr>
              <a:t>’ which means ‘forced labor or a slave’.</a:t>
            </a:r>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The plant monitoring robot carries with it all the sensors required to monitor the environment, sampling the environment data at different pre-determined locations. </a:t>
            </a:r>
          </a:p>
          <a:p>
            <a:pPr lvl="0" algn="just"/>
            <a:r>
              <a:rPr lang="en-US" dirty="0" smtClean="0">
                <a:latin typeface="Times New Roman" pitchFamily="18" charset="0"/>
                <a:cs typeface="Times New Roman" pitchFamily="18" charset="0"/>
              </a:rPr>
              <a:t>It then transmits this data via the Bolt </a:t>
            </a:r>
            <a:r>
              <a:rPr lang="en-US" dirty="0" err="1" smtClean="0">
                <a:latin typeface="Times New Roman" pitchFamily="18" charset="0"/>
                <a:cs typeface="Times New Roman" pitchFamily="18" charset="0"/>
              </a:rPr>
              <a:t>WiFi</a:t>
            </a:r>
            <a:r>
              <a:rPr lang="en-US" dirty="0" smtClean="0">
                <a:latin typeface="Times New Roman" pitchFamily="18" charset="0"/>
                <a:cs typeface="Times New Roman" pitchFamily="18" charset="0"/>
              </a:rPr>
              <a:t> module to the Bolt Cloud. With this robot you can monitor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6 different locations for, light/temperature or any other environment variable.</a:t>
            </a:r>
            <a:endParaRPr lang="en-US" dirty="0">
              <a:latin typeface="Times New Roman" pitchFamily="18" charset="0"/>
              <a:cs typeface="Times New Roman" pitchFamily="18"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885" y="4300064"/>
            <a:ext cx="2030568" cy="2396954"/>
          </a:xfrm>
          <a:prstGeom prst="rect">
            <a:avLst/>
          </a:prstGeom>
        </p:spPr>
      </p:pic>
    </p:spTree>
    <p:extLst>
      <p:ext uri="{BB962C8B-B14F-4D97-AF65-F5344CB8AC3E}">
        <p14:creationId xmlns:p14="http://schemas.microsoft.com/office/powerpoint/2010/main" val="277418027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54954" y="973668"/>
            <a:ext cx="8761413" cy="706964"/>
          </a:xfrm>
        </p:spPr>
        <p:txBody>
          <a:bodyPr/>
          <a:lstStyle/>
          <a:p>
            <a:r>
              <a:rPr lang="en-US" dirty="0" smtClean="0">
                <a:latin typeface="Times New Roman" pitchFamily="18" charset="0"/>
                <a:cs typeface="Times New Roman" pitchFamily="18" charset="0"/>
              </a:rPr>
              <a:t>Asimov's </a:t>
            </a:r>
            <a:r>
              <a:rPr lang="en-US" dirty="0">
                <a:latin typeface="Times New Roman" pitchFamily="18" charset="0"/>
                <a:cs typeface="Times New Roman" pitchFamily="18" charset="0"/>
              </a:rPr>
              <a:t>Laws</a:t>
            </a:r>
          </a:p>
        </p:txBody>
      </p:sp>
      <p:sp>
        <p:nvSpPr>
          <p:cNvPr id="8" name="Text Placeholder 2"/>
          <p:cNvSpPr>
            <a:spLocks noGrp="1"/>
          </p:cNvSpPr>
          <p:nvPr>
            <p:ph idx="1"/>
          </p:nvPr>
        </p:nvSpPr>
        <p:spPr>
          <a:xfrm>
            <a:off x="1154954" y="2603500"/>
            <a:ext cx="8825659" cy="3416300"/>
          </a:xfrm>
        </p:spPr>
        <p:txBody>
          <a:bodyPr/>
          <a:lstStyle/>
          <a:p>
            <a:pPr marL="0" lvl="0" indent="0" algn="just">
              <a:buNone/>
            </a:pPr>
            <a:r>
              <a:rPr lang="en-US" b="1" dirty="0">
                <a:latin typeface="Times New Roman" pitchFamily="18" charset="0"/>
                <a:cs typeface="Times New Roman" pitchFamily="18" charset="0"/>
              </a:rPr>
              <a:t>Asimov’s Three Laws of Robotics</a:t>
            </a:r>
            <a:r>
              <a:rPr lang="en-US" b="1"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robot may not injure a human being or through inaction, allow a human being to come to harm.</a:t>
            </a: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robot must obey the orders given to it by human beings except where such orders would conflict with the First Law.</a:t>
            </a: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robot must protect its own existence as long as such protection does not conflict with the First or Second Law.</a:t>
            </a:r>
          </a:p>
          <a:p>
            <a:endParaRPr lang="en-US" dirty="0" smtClean="0"/>
          </a:p>
          <a:p>
            <a:pPr lvl="0"/>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1143" y="3052099"/>
            <a:ext cx="3810839" cy="4111903"/>
          </a:xfrm>
          <a:prstGeom prst="rect">
            <a:avLst/>
          </a:prstGeom>
        </p:spPr>
      </p:pic>
    </p:spTree>
    <p:extLst>
      <p:ext uri="{BB962C8B-B14F-4D97-AF65-F5344CB8AC3E}">
        <p14:creationId xmlns:p14="http://schemas.microsoft.com/office/powerpoint/2010/main" val="127307377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54954" y="973668"/>
            <a:ext cx="8761413" cy="706964"/>
          </a:xfrm>
        </p:spPr>
        <p:txBody>
          <a:bodyPr/>
          <a:lstStyle/>
          <a:p>
            <a:r>
              <a:rPr lang="en-US" dirty="0">
                <a:latin typeface="Times New Roman" pitchFamily="18" charset="0"/>
                <a:cs typeface="Times New Roman" pitchFamily="18" charset="0"/>
              </a:rPr>
              <a:t>Communication of Bolt Devices with Bolt Cloud</a:t>
            </a:r>
          </a:p>
        </p:txBody>
      </p:sp>
      <p:sp>
        <p:nvSpPr>
          <p:cNvPr id="7" name="Text Placeholder 2"/>
          <p:cNvSpPr txBox="1">
            <a:spLocks/>
          </p:cNvSpPr>
          <p:nvPr/>
        </p:nvSpPr>
        <p:spPr>
          <a:xfrm>
            <a:off x="1154955" y="2683546"/>
            <a:ext cx="5542060"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dirty="0">
                <a:latin typeface="Times New Roman" pitchFamily="18" charset="0"/>
                <a:cs typeface="Times New Roman" pitchFamily="18" charset="0"/>
              </a:rPr>
              <a:t>The Bolt Cloud is one of the major component in providing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capabilities to the Bolt device.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the Bolt devices connect to the Bolt Cloud out of the box.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Bolt devices are shipped with a firmware that helps it understand how to connect to the Bolt Cloud over the Internet</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Most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devices and sensors contain limited processing capabilities and constrained Internet bandwidth. </a:t>
            </a:r>
            <a:endParaRPr lang="en-US" dirty="0" smtClean="0">
              <a:latin typeface="Times New Roman" pitchFamily="18" charset="0"/>
              <a:cs typeface="Times New Roman" pitchFamily="18" charset="0"/>
            </a:endParaRPr>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9740" y="2697291"/>
            <a:ext cx="5572259" cy="364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10045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en-US" dirty="0">
                <a:latin typeface="Times New Roman" pitchFamily="18" charset="0"/>
                <a:cs typeface="Times New Roman" pitchFamily="18" charset="0"/>
              </a:rPr>
              <a:t>What is a plant monitoring robot?</a:t>
            </a:r>
            <a:endParaRPr lang="en-IN" dirty="0">
              <a:latin typeface="Times New Roman" pitchFamily="18" charset="0"/>
              <a:cs typeface="Times New Roman" pitchFamily="18" charset="0"/>
            </a:endParaRPr>
          </a:p>
        </p:txBody>
      </p:sp>
      <p:sp>
        <p:nvSpPr>
          <p:cNvPr id="5" name="Content Placeholder 2"/>
          <p:cNvSpPr>
            <a:spLocks noGrp="1"/>
          </p:cNvSpPr>
          <p:nvPr>
            <p:ph idx="1"/>
          </p:nvPr>
        </p:nvSpPr>
        <p:spPr>
          <a:xfrm>
            <a:off x="1154954" y="2603500"/>
            <a:ext cx="8825659" cy="3416300"/>
          </a:xfrm>
        </p:spPr>
        <p:txBody>
          <a:bodyPr/>
          <a:lstStyle/>
          <a:p>
            <a:pPr algn="just"/>
            <a:r>
              <a:rPr lang="en-US" dirty="0">
                <a:latin typeface="Times New Roman" pitchFamily="18" charset="0"/>
                <a:cs typeface="Times New Roman" pitchFamily="18" charset="0"/>
              </a:rPr>
              <a:t>Well the name plant monitoring robot is a bit of a misnomer.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While </a:t>
            </a:r>
            <a:r>
              <a:rPr lang="en-US" dirty="0">
                <a:latin typeface="Times New Roman" pitchFamily="18" charset="0"/>
                <a:cs typeface="Times New Roman" pitchFamily="18" charset="0"/>
              </a:rPr>
              <a:t>the name of the robot suggests that the robot monitors plants, what the robot will actually monitor is the environment in which a plant is placed.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learned how logging the light intensity will help us understand how much light a plant is getting.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But </a:t>
            </a:r>
            <a:r>
              <a:rPr lang="en-US" dirty="0">
                <a:latin typeface="Times New Roman" pitchFamily="18" charset="0"/>
                <a:cs typeface="Times New Roman" pitchFamily="18" charset="0"/>
              </a:rPr>
              <a:t>with 1 Bolt </a:t>
            </a:r>
            <a:r>
              <a:rPr lang="en-US" dirty="0" err="1">
                <a:latin typeface="Times New Roman" pitchFamily="18" charset="0"/>
                <a:cs typeface="Times New Roman" pitchFamily="18" charset="0"/>
              </a:rPr>
              <a:t>WiFi</a:t>
            </a:r>
            <a:r>
              <a:rPr lang="en-US" dirty="0">
                <a:latin typeface="Times New Roman" pitchFamily="18" charset="0"/>
                <a:cs typeface="Times New Roman" pitchFamily="18" charset="0"/>
              </a:rPr>
              <a:t> module you can only monitor this data for one location, and hence we can only monitor the environment of 1 plant.</a:t>
            </a:r>
            <a:endParaRPr lang="en-IN"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1975" y="3709115"/>
            <a:ext cx="2985478" cy="3136006"/>
          </a:xfrm>
          <a:prstGeom prst="rect">
            <a:avLst/>
          </a:prstGeom>
        </p:spPr>
      </p:pic>
    </p:spTree>
    <p:extLst>
      <p:ext uri="{BB962C8B-B14F-4D97-AF65-F5344CB8AC3E}">
        <p14:creationId xmlns:p14="http://schemas.microsoft.com/office/powerpoint/2010/main" val="411963562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en-IN" dirty="0">
                <a:latin typeface="Times New Roman" pitchFamily="18" charset="0"/>
                <a:cs typeface="Times New Roman" pitchFamily="18" charset="0"/>
              </a:rPr>
              <a:t>Plant monitoring algorithm</a:t>
            </a:r>
          </a:p>
        </p:txBody>
      </p:sp>
      <p:sp>
        <p:nvSpPr>
          <p:cNvPr id="5" name="Content Placeholder 2"/>
          <p:cNvSpPr>
            <a:spLocks noGrp="1"/>
          </p:cNvSpPr>
          <p:nvPr>
            <p:ph idx="1"/>
          </p:nvPr>
        </p:nvSpPr>
        <p:spPr>
          <a:xfrm>
            <a:off x="1154954" y="2603500"/>
            <a:ext cx="8825659" cy="3416300"/>
          </a:xfrm>
        </p:spPr>
        <p:txBody>
          <a:bodyPr/>
          <a:lstStyle/>
          <a:p>
            <a:pPr algn="just"/>
            <a:r>
              <a:rPr lang="en-US" dirty="0">
                <a:latin typeface="Times New Roman" pitchFamily="18" charset="0"/>
                <a:cs typeface="Times New Roman" pitchFamily="18" charset="0"/>
              </a:rPr>
              <a:t>The plant monitoring algorithm is not very difficult to understand, but may sometimes be difficult to implement.</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robot's primary job is to move around the garden, collecting light intensity values.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While </a:t>
            </a:r>
            <a:r>
              <a:rPr lang="en-US" dirty="0">
                <a:latin typeface="Times New Roman" pitchFamily="18" charset="0"/>
                <a:cs typeface="Times New Roman" pitchFamily="18" charset="0"/>
              </a:rPr>
              <a:t>collecting data using the A0 pin of the Bolt </a:t>
            </a:r>
            <a:r>
              <a:rPr lang="en-US" dirty="0" err="1">
                <a:latin typeface="Times New Roman" pitchFamily="18" charset="0"/>
                <a:cs typeface="Times New Roman" pitchFamily="18" charset="0"/>
              </a:rPr>
              <a:t>WiFi</a:t>
            </a:r>
            <a:r>
              <a:rPr lang="en-US" dirty="0">
                <a:latin typeface="Times New Roman" pitchFamily="18" charset="0"/>
                <a:cs typeface="Times New Roman" pitchFamily="18" charset="0"/>
              </a:rPr>
              <a:t> module was pretty easy, we can't just use the same system here. </a:t>
            </a:r>
          </a:p>
          <a:p>
            <a:pPr algn="just"/>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is no way to tell the Bolt </a:t>
            </a:r>
            <a:r>
              <a:rPr lang="en-US" dirty="0" err="1">
                <a:latin typeface="Times New Roman" pitchFamily="18" charset="0"/>
                <a:cs typeface="Times New Roman" pitchFamily="18" charset="0"/>
              </a:rPr>
              <a:t>WiFi</a:t>
            </a:r>
            <a:r>
              <a:rPr lang="en-US" dirty="0">
                <a:latin typeface="Times New Roman" pitchFamily="18" charset="0"/>
                <a:cs typeface="Times New Roman" pitchFamily="18" charset="0"/>
              </a:rPr>
              <a:t> module when a </a:t>
            </a:r>
            <a:r>
              <a:rPr lang="en-US" dirty="0" smtClean="0">
                <a:latin typeface="Times New Roman" pitchFamily="18" charset="0"/>
                <a:cs typeface="Times New Roman" pitchFamily="18" charset="0"/>
              </a:rPr>
              <a:t>certain </a:t>
            </a:r>
            <a:r>
              <a:rPr lang="en-US" dirty="0">
                <a:latin typeface="Times New Roman" pitchFamily="18" charset="0"/>
                <a:cs typeface="Times New Roman" pitchFamily="18" charset="0"/>
              </a:rPr>
              <a:t>location is reached.</a:t>
            </a:r>
            <a:endParaRPr lang="en-IN"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905" y="3644153"/>
            <a:ext cx="2746974" cy="3338179"/>
          </a:xfrm>
          <a:prstGeom prst="rect">
            <a:avLst/>
          </a:prstGeom>
        </p:spPr>
      </p:pic>
    </p:spTree>
    <p:extLst>
      <p:ext uri="{BB962C8B-B14F-4D97-AF65-F5344CB8AC3E}">
        <p14:creationId xmlns:p14="http://schemas.microsoft.com/office/powerpoint/2010/main" val="423690500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en-IN" dirty="0">
                <a:latin typeface="Times New Roman" pitchFamily="18" charset="0"/>
                <a:cs typeface="Times New Roman" pitchFamily="18" charset="0"/>
              </a:rPr>
              <a:t>Advantages</a:t>
            </a:r>
          </a:p>
        </p:txBody>
      </p:sp>
      <p:sp>
        <p:nvSpPr>
          <p:cNvPr id="5" name="Content Placeholder 2"/>
          <p:cNvSpPr>
            <a:spLocks noGrp="1"/>
          </p:cNvSpPr>
          <p:nvPr>
            <p:ph idx="1"/>
          </p:nvPr>
        </p:nvSpPr>
        <p:spPr>
          <a:xfrm>
            <a:off x="1154954" y="2603500"/>
            <a:ext cx="8825659" cy="3416300"/>
          </a:xfrm>
        </p:spPr>
        <p:txBody>
          <a:bodyPr/>
          <a:lstStyle/>
          <a:p>
            <a:pPr algn="just"/>
            <a:r>
              <a:rPr lang="en-US" dirty="0" smtClean="0">
                <a:latin typeface="Times New Roman" pitchFamily="18" charset="0"/>
                <a:cs typeface="Times New Roman" pitchFamily="18" charset="0"/>
              </a:rPr>
              <a:t>Using </a:t>
            </a:r>
            <a:r>
              <a:rPr lang="en-US" dirty="0">
                <a:latin typeface="Times New Roman" pitchFamily="18" charset="0"/>
                <a:cs typeface="Times New Roman" pitchFamily="18" charset="0"/>
              </a:rPr>
              <a:t>this project, you will be able to build a light monitoring system to collect the data and send it to the cloud. </a:t>
            </a:r>
          </a:p>
          <a:p>
            <a:pPr algn="just"/>
            <a:r>
              <a:rPr lang="en-US" dirty="0">
                <a:latin typeface="Times New Roman" pitchFamily="18" charset="0"/>
                <a:cs typeface="Times New Roman" pitchFamily="18" charset="0"/>
              </a:rPr>
              <a:t>The robots are not getting sick or tired, and the time off is not needed.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project can then be extended to Predict the future sensor values via machine learning over the Bolt Cloud.</a:t>
            </a:r>
          </a:p>
          <a:p>
            <a:pPr algn="just"/>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may also send alerts over SMS and email using the features of Bolt Cloud Pro.</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721" y="2477305"/>
            <a:ext cx="4762500" cy="4762500"/>
          </a:xfrm>
          <a:prstGeom prst="rect">
            <a:avLst/>
          </a:prstGeom>
        </p:spPr>
      </p:pic>
    </p:spTree>
    <p:extLst>
      <p:ext uri="{BB962C8B-B14F-4D97-AF65-F5344CB8AC3E}">
        <p14:creationId xmlns:p14="http://schemas.microsoft.com/office/powerpoint/2010/main" val="289708046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en-IN" dirty="0">
                <a:latin typeface="Times New Roman" pitchFamily="18" charset="0"/>
                <a:cs typeface="Times New Roman" pitchFamily="18" charset="0"/>
              </a:rPr>
              <a:t>Disadvantages</a:t>
            </a:r>
          </a:p>
        </p:txBody>
      </p:sp>
      <p:sp>
        <p:nvSpPr>
          <p:cNvPr id="5" name="Content Placeholder 2"/>
          <p:cNvSpPr>
            <a:spLocks noGrp="1"/>
          </p:cNvSpPr>
          <p:nvPr>
            <p:ph idx="1"/>
          </p:nvPr>
        </p:nvSpPr>
        <p:spPr>
          <a:xfrm>
            <a:off x="1154954" y="2603500"/>
            <a:ext cx="8825659" cy="3416300"/>
          </a:xfrm>
        </p:spPr>
        <p:txBody>
          <a:bodyPr/>
          <a:lstStyle/>
          <a:p>
            <a:pPr algn="just"/>
            <a:r>
              <a:rPr lang="en-US" dirty="0">
                <a:latin typeface="Times New Roman" pitchFamily="18" charset="0"/>
                <a:cs typeface="Times New Roman" pitchFamily="18" charset="0"/>
              </a:rPr>
              <a:t>It costs a lot of money to make or buy robots.</a:t>
            </a:r>
          </a:p>
          <a:p>
            <a:pPr algn="just"/>
            <a:r>
              <a:rPr lang="en-US" dirty="0">
                <a:latin typeface="Times New Roman" pitchFamily="18" charset="0"/>
                <a:cs typeface="Times New Roman" pitchFamily="18" charset="0"/>
              </a:rPr>
              <a:t>They need maintenance to keep them running.</a:t>
            </a:r>
          </a:p>
          <a:p>
            <a:pPr algn="just"/>
            <a:r>
              <a:rPr lang="en-US" dirty="0">
                <a:latin typeface="Times New Roman" pitchFamily="18" charset="0"/>
                <a:cs typeface="Times New Roman" pitchFamily="18" charset="0"/>
              </a:rPr>
              <a:t>The farmers can lose their jobs.</a:t>
            </a:r>
          </a:p>
          <a:p>
            <a:pPr algn="just"/>
            <a:r>
              <a:rPr lang="en-US" dirty="0">
                <a:latin typeface="Times New Roman" pitchFamily="18" charset="0"/>
                <a:cs typeface="Times New Roman" pitchFamily="18" charset="0"/>
              </a:rPr>
              <a:t>The robots can change the culture / the emotional appeal of agriculture.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423" y="2224288"/>
            <a:ext cx="4762500" cy="4762500"/>
          </a:xfrm>
          <a:prstGeom prst="rect">
            <a:avLst/>
          </a:prstGeom>
        </p:spPr>
      </p:pic>
    </p:spTree>
    <p:extLst>
      <p:ext uri="{BB962C8B-B14F-4D97-AF65-F5344CB8AC3E}">
        <p14:creationId xmlns:p14="http://schemas.microsoft.com/office/powerpoint/2010/main" val="384387995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EC7F02AD-9687-440F-A9DF-FAA6F22270D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206728FAA86945B8C7133531283981" ma:contentTypeVersion="4" ma:contentTypeDescription="Create a new document." ma:contentTypeScope="" ma:versionID="340ae370e9f68357f7df70ea4d3a3589">
  <xsd:schema xmlns:xsd="http://www.w3.org/2001/XMLSchema" xmlns:xs="http://www.w3.org/2001/XMLSchema" xmlns:p="http://schemas.microsoft.com/office/2006/metadata/properties" xmlns:ns2="77becc8e-7285-40d5-b8ce-a40dd94f244c" xmlns:ns3="86983467-61e0-4d79-9d88-8ccc23b81f9f" targetNamespace="http://schemas.microsoft.com/office/2006/metadata/properties" ma:root="true" ma:fieldsID="83f37ba5e44e4c72cb643b0dcb18e09d" ns2:_="" ns3:_="">
    <xsd:import namespace="77becc8e-7285-40d5-b8ce-a40dd94f244c"/>
    <xsd:import namespace="86983467-61e0-4d79-9d88-8ccc23b81f9f"/>
    <xsd:element name="properties">
      <xsd:complexType>
        <xsd:sequence>
          <xsd:element name="documentManagement">
            <xsd:complexType>
              <xsd:all>
                <xsd:element ref="ns2:Stage-BookINDDs" minOccurs="0"/>
                <xsd:element ref="ns2:SharedWithUsers" minOccurs="0"/>
                <xsd:element ref="ns2:SharedWithDetails" minOccurs="0"/>
                <xsd:element ref="ns3:Notes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becc8e-7285-40d5-b8ce-a40dd94f244c" elementFormDefault="qualified">
    <xsd:import namespace="http://schemas.microsoft.com/office/2006/documentManagement/types"/>
    <xsd:import namespace="http://schemas.microsoft.com/office/infopath/2007/PartnerControls"/>
    <xsd:element name="Stage-BookINDDs" ma:index="2" nillable="true" ma:displayName="Stage-BookINDDs" ma:description="Process stages for InDesign files" ma:internalName="Stage_x002d_BookINDDs">
      <xsd:complexType>
        <xsd:complexContent>
          <xsd:extension base="dms:MultiChoice">
            <xsd:sequence>
              <xsd:element name="Value" maxOccurs="unbounded" minOccurs="0" nillable="true">
                <xsd:simpleType>
                  <xsd:restriction base="dms:Choice">
                    <xsd:enumeration value="Ready for Layout/Graphics"/>
                    <xsd:enumeration value="Proof 1"/>
                    <xsd:enumeration value="AU PDF Review"/>
                    <xsd:enumeration value="Layout 2"/>
                    <xsd:enumeration value="Proof 2"/>
                    <xsd:enumeration value="Layout Crx"/>
                    <xsd:enumeration value="Proof Crx"/>
                    <xsd:enumeration value="Page Turning"/>
                    <xsd:enumeration value="Page Turning Proof Crx"/>
                    <xsd:enumeration value="Final"/>
                    <xsd:enumeration value="See Notes &gt;&gt;"/>
                  </xsd:restriction>
                </xsd:simpleType>
              </xsd:element>
            </xsd:sequence>
          </xsd:extension>
        </xsd:complexContent>
      </xsd:complexType>
    </xsd:element>
    <xsd:element name="SharedWithUsers" ma:index="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6"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6983467-61e0-4d79-9d88-8ccc23b81f9f" elementFormDefault="qualified">
    <xsd:import namespace="http://schemas.microsoft.com/office/2006/documentManagement/types"/>
    <xsd:import namespace="http://schemas.microsoft.com/office/infopath/2007/PartnerControls"/>
    <xsd:element name="Notes0" ma:index="11" nillable="true" ma:displayName="Notes" ma:internalName="Notes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ge-BookINDDs xmlns="77becc8e-7285-40d5-b8ce-a40dd94f244c"/>
    <Notes0 xmlns="86983467-61e0-4d79-9d88-8ccc23b81f9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418533-DB67-400F-A5CF-3424A56C6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becc8e-7285-40d5-b8ce-a40dd94f244c"/>
    <ds:schemaRef ds:uri="86983467-61e0-4d79-9d88-8ccc23b81f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0F9D07-E6B0-4E76-9E28-A319BB2E126B}">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7becc8e-7285-40d5-b8ce-a40dd94f244c"/>
    <ds:schemaRef ds:uri="http://purl.org/dc/terms/"/>
    <ds:schemaRef ds:uri="http://schemas.openxmlformats.org/package/2006/metadata/core-properties"/>
    <ds:schemaRef ds:uri="86983467-61e0-4d79-9d88-8ccc23b81f9f"/>
    <ds:schemaRef ds:uri="http://www.w3.org/XML/1998/namespace"/>
    <ds:schemaRef ds:uri="http://purl.org/dc/dcmitype/"/>
  </ds:schemaRefs>
</ds:datastoreItem>
</file>

<file path=customXml/itemProps3.xml><?xml version="1.0" encoding="utf-8"?>
<ds:datastoreItem xmlns:ds="http://schemas.openxmlformats.org/officeDocument/2006/customXml" ds:itemID="{A42E9AA2-2408-4C97-A40F-C68CBF338F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444</TotalTime>
  <Words>774</Words>
  <Application>Microsoft Office PowerPoint</Application>
  <PresentationFormat>Custom</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Plant Monitoring Robot</vt:lpstr>
      <vt:lpstr>Outline</vt:lpstr>
      <vt:lpstr>What is a robot?</vt:lpstr>
      <vt:lpstr>Asimov's Laws</vt:lpstr>
      <vt:lpstr>Communication of Bolt Devices with Bolt Cloud</vt:lpstr>
      <vt:lpstr>What is a plant monitoring robot?</vt:lpstr>
      <vt:lpstr>Plant monitoring algorithm</vt:lpstr>
      <vt:lpstr>Advantages</vt:lpstr>
      <vt:lpstr>Disadvantages</vt:lpstr>
      <vt:lpstr>Objective</vt:lpstr>
      <vt:lpstr>Conclusion</vt:lpstr>
      <vt:lpstr>Output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Monitoring Robot</dc:title>
  <dc:creator>Admin</dc:creator>
  <cp:lastModifiedBy>Admin</cp:lastModifiedBy>
  <cp:revision>5</cp:revision>
  <dcterms:created xsi:type="dcterms:W3CDTF">2013-08-21T21:39:23Z</dcterms:created>
  <dcterms:modified xsi:type="dcterms:W3CDTF">2021-12-04T09:18:59Z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0x0101001E206728FAA86945B8C7133531283981</vt:lpwstr>
  </property>
</Properties>
</file>