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2"/>
  </p:sldMasterIdLst>
  <p:notesMasterIdLst>
    <p:notesMasterId r:id="rId12"/>
  </p:notesMasterIdLst>
  <p:sldIdLst>
    <p:sldId id="265" r:id="rId3"/>
    <p:sldId id="266" r:id="rId4"/>
    <p:sldId id="258" r:id="rId5"/>
    <p:sldId id="259" r:id="rId6"/>
    <p:sldId id="260" r:id="rId7"/>
    <p:sldId id="261" r:id="rId8"/>
    <p:sldId id="262" r:id="rId9"/>
    <p:sldId id="263" r:id="rId10"/>
    <p:sldId id="264" r:id="rId11"/>
  </p:sldIdLst>
  <p:sldSz cx="9144000" cy="5143500" type="screen16x9"/>
  <p:notesSz cx="6858000" cy="9144000"/>
  <p:embeddedFontLst>
    <p:embeddedFont>
      <p:font typeface="Lato" panose="020F0502020204030203" pitchFamily="34" charset="0"/>
      <p:regular r:id="rId13"/>
      <p:bold r:id="rId14"/>
      <p:italic r:id="rId15"/>
      <p:boldItalic r:id="rId16"/>
    </p:embeddedFont>
    <p:embeddedFont>
      <p:font typeface="Lato Black" panose="020F0502020204030203" pitchFamily="34" charset="0"/>
      <p:bold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3"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1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font" Target="fonts/font3.fntdata"/><Relationship Id="rId23" Type="http://customschemas.google.com/relationships/presentationmetadata" Target="metadata"/><Relationship Id="rId28" Type="http://schemas.microsoft.com/office/2016/11/relationships/changesInfo" Target="changesInfos/changesInfo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kita Panpatil" userId="7c68ae647d17cc37" providerId="LiveId" clId="{A546518D-71BA-4371-A92E-5A2C79C065BE}"/>
    <pc:docChg chg="undo redo custSel modSld">
      <pc:chgData name="Ankita Panpatil" userId="7c68ae647d17cc37" providerId="LiveId" clId="{A546518D-71BA-4371-A92E-5A2C79C065BE}" dt="2023-04-12T09:19:12.124" v="89" actId="122"/>
      <pc:docMkLst>
        <pc:docMk/>
      </pc:docMkLst>
      <pc:sldChg chg="modSp mod">
        <pc:chgData name="Ankita Panpatil" userId="7c68ae647d17cc37" providerId="LiveId" clId="{A546518D-71BA-4371-A92E-5A2C79C065BE}" dt="2023-04-12T09:15:38.537" v="79" actId="403"/>
        <pc:sldMkLst>
          <pc:docMk/>
          <pc:sldMk cId="0" sldId="258"/>
        </pc:sldMkLst>
        <pc:spChg chg="mod">
          <ac:chgData name="Ankita Panpatil" userId="7c68ae647d17cc37" providerId="LiveId" clId="{A546518D-71BA-4371-A92E-5A2C79C065BE}" dt="2023-04-12T09:15:38.537" v="79" actId="403"/>
          <ac:spMkLst>
            <pc:docMk/>
            <pc:sldMk cId="0" sldId="258"/>
            <ac:spMk id="354" creationId="{00000000-0000-0000-0000-000000000000}"/>
          </ac:spMkLst>
        </pc:spChg>
      </pc:sldChg>
      <pc:sldChg chg="modSp mod">
        <pc:chgData name="Ankita Panpatil" userId="7c68ae647d17cc37" providerId="LiveId" clId="{A546518D-71BA-4371-A92E-5A2C79C065BE}" dt="2023-04-12T09:15:44.650" v="80" actId="403"/>
        <pc:sldMkLst>
          <pc:docMk/>
          <pc:sldMk cId="0" sldId="259"/>
        </pc:sldMkLst>
        <pc:spChg chg="mod">
          <ac:chgData name="Ankita Panpatil" userId="7c68ae647d17cc37" providerId="LiveId" clId="{A546518D-71BA-4371-A92E-5A2C79C065BE}" dt="2023-04-12T09:15:44.650" v="80" actId="403"/>
          <ac:spMkLst>
            <pc:docMk/>
            <pc:sldMk cId="0" sldId="259"/>
            <ac:spMk id="359" creationId="{00000000-0000-0000-0000-000000000000}"/>
          </ac:spMkLst>
        </pc:spChg>
      </pc:sldChg>
      <pc:sldChg chg="modSp mod">
        <pc:chgData name="Ankita Panpatil" userId="7c68ae647d17cc37" providerId="LiveId" clId="{A546518D-71BA-4371-A92E-5A2C79C065BE}" dt="2023-04-12T09:15:56.261" v="81" actId="403"/>
        <pc:sldMkLst>
          <pc:docMk/>
          <pc:sldMk cId="0" sldId="260"/>
        </pc:sldMkLst>
        <pc:spChg chg="mod">
          <ac:chgData name="Ankita Panpatil" userId="7c68ae647d17cc37" providerId="LiveId" clId="{A546518D-71BA-4371-A92E-5A2C79C065BE}" dt="2023-04-12T09:15:56.261" v="81" actId="403"/>
          <ac:spMkLst>
            <pc:docMk/>
            <pc:sldMk cId="0" sldId="260"/>
            <ac:spMk id="7" creationId="{E6A5BBA2-7964-2C40-9053-534836C8DAD6}"/>
          </ac:spMkLst>
        </pc:spChg>
      </pc:sldChg>
      <pc:sldChg chg="modSp mod">
        <pc:chgData name="Ankita Panpatil" userId="7c68ae647d17cc37" providerId="LiveId" clId="{A546518D-71BA-4371-A92E-5A2C79C065BE}" dt="2023-04-12T09:16:06.408" v="83" actId="1076"/>
        <pc:sldMkLst>
          <pc:docMk/>
          <pc:sldMk cId="0" sldId="261"/>
        </pc:sldMkLst>
        <pc:spChg chg="mod">
          <ac:chgData name="Ankita Panpatil" userId="7c68ae647d17cc37" providerId="LiveId" clId="{A546518D-71BA-4371-A92E-5A2C79C065BE}" dt="2023-04-12T09:16:06.408" v="83" actId="1076"/>
          <ac:spMkLst>
            <pc:docMk/>
            <pc:sldMk cId="0" sldId="261"/>
            <ac:spMk id="372" creationId="{00000000-0000-0000-0000-000000000000}"/>
          </ac:spMkLst>
        </pc:spChg>
      </pc:sldChg>
      <pc:sldChg chg="modSp mod">
        <pc:chgData name="Ankita Panpatil" userId="7c68ae647d17cc37" providerId="LiveId" clId="{A546518D-71BA-4371-A92E-5A2C79C065BE}" dt="2023-04-12T09:16:17.032" v="85" actId="1076"/>
        <pc:sldMkLst>
          <pc:docMk/>
          <pc:sldMk cId="0" sldId="262"/>
        </pc:sldMkLst>
        <pc:spChg chg="mod">
          <ac:chgData name="Ankita Panpatil" userId="7c68ae647d17cc37" providerId="LiveId" clId="{A546518D-71BA-4371-A92E-5A2C79C065BE}" dt="2023-04-12T09:16:17.032" v="85" actId="1076"/>
          <ac:spMkLst>
            <pc:docMk/>
            <pc:sldMk cId="0" sldId="262"/>
            <ac:spMk id="378" creationId="{00000000-0000-0000-0000-000000000000}"/>
          </ac:spMkLst>
        </pc:spChg>
      </pc:sldChg>
      <pc:sldChg chg="addSp delSp modSp mod">
        <pc:chgData name="Ankita Panpatil" userId="7c68ae647d17cc37" providerId="LiveId" clId="{A546518D-71BA-4371-A92E-5A2C79C065BE}" dt="2023-04-12T09:19:12.124" v="89" actId="122"/>
        <pc:sldMkLst>
          <pc:docMk/>
          <pc:sldMk cId="0" sldId="263"/>
        </pc:sldMkLst>
        <pc:spChg chg="add del">
          <ac:chgData name="Ankita Panpatil" userId="7c68ae647d17cc37" providerId="LiveId" clId="{A546518D-71BA-4371-A92E-5A2C79C065BE}" dt="2023-04-12T09:19:08.041" v="87" actId="22"/>
          <ac:spMkLst>
            <pc:docMk/>
            <pc:sldMk cId="0" sldId="263"/>
            <ac:spMk id="4" creationId="{AD00BD29-CCA5-ACD9-59BD-6EA2FEB5D6D1}"/>
          </ac:spMkLst>
        </pc:spChg>
        <pc:spChg chg="mod">
          <ac:chgData name="Ankita Panpatil" userId="7c68ae647d17cc37" providerId="LiveId" clId="{A546518D-71BA-4371-A92E-5A2C79C065BE}" dt="2023-04-12T09:19:12.124" v="89" actId="122"/>
          <ac:spMkLst>
            <pc:docMk/>
            <pc:sldMk cId="0" sldId="263"/>
            <ac:spMk id="384" creationId="{00000000-0000-0000-0000-000000000000}"/>
          </ac:spMkLst>
        </pc:spChg>
      </pc:sldChg>
      <pc:sldChg chg="modSp mod">
        <pc:chgData name="Ankita Panpatil" userId="7c68ae647d17cc37" providerId="LiveId" clId="{A546518D-71BA-4371-A92E-5A2C79C065BE}" dt="2023-04-12T09:03:57.157" v="42" actId="20577"/>
        <pc:sldMkLst>
          <pc:docMk/>
          <pc:sldMk cId="0" sldId="264"/>
        </pc:sldMkLst>
        <pc:spChg chg="mod">
          <ac:chgData name="Ankita Panpatil" userId="7c68ae647d17cc37" providerId="LiveId" clId="{A546518D-71BA-4371-A92E-5A2C79C065BE}" dt="2023-04-12T09:03:57.157" v="42" actId="20577"/>
          <ac:spMkLst>
            <pc:docMk/>
            <pc:sldMk cId="0" sldId="264"/>
            <ac:spMk id="390" creationId="{00000000-0000-0000-0000-000000000000}"/>
          </ac:spMkLst>
        </pc:spChg>
      </pc:sldChg>
      <pc:sldChg chg="delSp modSp mod">
        <pc:chgData name="Ankita Panpatil" userId="7c68ae647d17cc37" providerId="LiveId" clId="{A546518D-71BA-4371-A92E-5A2C79C065BE}" dt="2023-04-12T09:14:55.513" v="70" actId="478"/>
        <pc:sldMkLst>
          <pc:docMk/>
          <pc:sldMk cId="1043172598" sldId="265"/>
        </pc:sldMkLst>
        <pc:spChg chg="mod">
          <ac:chgData name="Ankita Panpatil" userId="7c68ae647d17cc37" providerId="LiveId" clId="{A546518D-71BA-4371-A92E-5A2C79C065BE}" dt="2023-04-12T09:14:50.022" v="69"/>
          <ac:spMkLst>
            <pc:docMk/>
            <pc:sldMk cId="1043172598" sldId="265"/>
            <ac:spMk id="3" creationId="{73B09F0C-9305-F81E-8C8D-F8F09E48E395}"/>
          </ac:spMkLst>
        </pc:spChg>
        <pc:spChg chg="del">
          <ac:chgData name="Ankita Panpatil" userId="7c68ae647d17cc37" providerId="LiveId" clId="{A546518D-71BA-4371-A92E-5A2C79C065BE}" dt="2023-04-12T09:14:55.513" v="70" actId="478"/>
          <ac:spMkLst>
            <pc:docMk/>
            <pc:sldMk cId="1043172598" sldId="265"/>
            <ac:spMk id="348" creationId="{00000000-0000-0000-0000-000000000000}"/>
          </ac:spMkLst>
        </pc:spChg>
      </pc:sldChg>
      <pc:sldChg chg="modSp mod">
        <pc:chgData name="Ankita Panpatil" userId="7c68ae647d17cc37" providerId="LiveId" clId="{A546518D-71BA-4371-A92E-5A2C79C065BE}" dt="2023-04-12T09:15:05.735" v="71" actId="5793"/>
        <pc:sldMkLst>
          <pc:docMk/>
          <pc:sldMk cId="852976915" sldId="266"/>
        </pc:sldMkLst>
        <pc:spChg chg="mod">
          <ac:chgData name="Ankita Panpatil" userId="7c68ae647d17cc37" providerId="LiveId" clId="{A546518D-71BA-4371-A92E-5A2C79C065BE}" dt="2023-04-12T09:15:05.735" v="71" actId="5793"/>
          <ac:spMkLst>
            <pc:docMk/>
            <pc:sldMk cId="852976915" sldId="266"/>
            <ac:spMk id="34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33296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93869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3"/>
        <p:cNvGrpSpPr/>
        <p:nvPr/>
      </p:nvGrpSpPr>
      <p:grpSpPr>
        <a:xfrm>
          <a:off x="0" y="0"/>
          <a:ext cx="0" cy="0"/>
          <a:chOff x="0" y="0"/>
          <a:chExt cx="0" cy="0"/>
        </a:xfrm>
      </p:grpSpPr>
      <p:pic>
        <p:nvPicPr>
          <p:cNvPr id="14" name="Google Shape;14;p14"/>
          <p:cNvPicPr preferRelativeResize="0"/>
          <p:nvPr/>
        </p:nvPicPr>
        <p:blipFill rotWithShape="1">
          <a:blip r:embed="rId3">
            <a:alphaModFix/>
          </a:blip>
          <a:srcRect/>
          <a:stretch/>
        </p:blipFill>
        <p:spPr>
          <a:xfrm>
            <a:off x="0" y="4969025"/>
            <a:ext cx="9144000" cy="174475"/>
          </a:xfrm>
          <a:prstGeom prst="rect">
            <a:avLst/>
          </a:prstGeom>
          <a:noFill/>
          <a:ln>
            <a:noFill/>
          </a:ln>
        </p:spPr>
      </p:pic>
      <p:sp>
        <p:nvSpPr>
          <p:cNvPr id="15" name="Google Shape;15;p14"/>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14"/>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7" name="Google Shape;17;p14"/>
          <p:cNvPicPr preferRelativeResize="0"/>
          <p:nvPr/>
        </p:nvPicPr>
        <p:blipFill rotWithShape="1">
          <a:blip r:embed="rId4">
            <a:alphaModFix/>
          </a:blip>
          <a:srcRect/>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slideLayout" Target="../slideLayouts/slideLayout51.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29" Type="http://schemas.openxmlformats.org/officeDocument/2006/relationships/slideLayout" Target="../slideLayouts/slideLayout54.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slideLayout" Target="../slideLayouts/slideLayout53.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slideLayout" Target="../slideLayouts/slideLayout52.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1971903" y="100154"/>
            <a:ext cx="8280000" cy="576000"/>
          </a:xfrm>
          <a:prstGeom prst="rect">
            <a:avLst/>
          </a:prstGeom>
          <a:noFill/>
          <a:ln>
            <a:noFill/>
          </a:ln>
        </p:spPr>
        <p:txBody>
          <a:bodyPr spcFirstLastPara="1" wrap="square" lIns="91425" tIns="91425" rIns="91425" bIns="91425" anchor="t" anchorCtr="0">
            <a:noAutofit/>
          </a:bodyPr>
          <a:lstStyle/>
          <a:p>
            <a:r>
              <a:rPr lang="en" sz="4000" b="0" dirty="0"/>
              <a:t>PLEDGE TO PROGRESS</a:t>
            </a:r>
            <a:br>
              <a:rPr lang="en" sz="4000" b="0" dirty="0"/>
            </a:br>
            <a:r>
              <a:rPr lang="en" sz="4000" dirty="0"/>
              <a:t>Sustainability Hackathon </a:t>
            </a:r>
            <a:endParaRPr lang="en-US" sz="4000" dirty="0"/>
          </a:p>
        </p:txBody>
      </p:sp>
      <p:sp>
        <p:nvSpPr>
          <p:cNvPr id="3" name="TextBox 2">
            <a:extLst>
              <a:ext uri="{FF2B5EF4-FFF2-40B4-BE49-F238E27FC236}">
                <a16:creationId xmlns:a16="http://schemas.microsoft.com/office/drawing/2014/main" id="{73B09F0C-9305-F81E-8C8D-F8F09E48E395}"/>
              </a:ext>
            </a:extLst>
          </p:cNvPr>
          <p:cNvSpPr txBox="1"/>
          <p:nvPr/>
        </p:nvSpPr>
        <p:spPr>
          <a:xfrm>
            <a:off x="202721" y="2914651"/>
            <a:ext cx="5546784"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Your Team Name : Ankita Panpatil</a:t>
            </a:r>
          </a:p>
          <a:p>
            <a:endParaRPr lang="en-US" dirty="0"/>
          </a:p>
          <a:p>
            <a:r>
              <a:rPr lang="en-US" dirty="0"/>
              <a:t>Your team bio : My name is Ankita Panpatil, I Graduated with </a:t>
            </a:r>
            <a:r>
              <a:rPr lang="en-US" dirty="0" err="1"/>
              <a:t>B.Sc</a:t>
            </a:r>
            <a:r>
              <a:rPr lang="en-US" dirty="0"/>
              <a:t> in Information Technology and now I am doing my master's MSc.IT from Pillai HOC College of Arts, Science, and Commerce. My primary interest lies in the field of Information Technology. </a:t>
            </a:r>
          </a:p>
          <a:p>
            <a:r>
              <a:rPr lang="en-US" dirty="0"/>
              <a:t>I am a Java full-stack developer. I have worked on web-based applications. </a:t>
            </a:r>
          </a:p>
          <a:p>
            <a:endParaRPr lang="en-US" dirty="0"/>
          </a:p>
          <a:p>
            <a:r>
              <a:rPr lang="en-US" dirty="0"/>
              <a:t>Date : 12-04-2023</a:t>
            </a:r>
          </a:p>
        </p:txBody>
      </p:sp>
      <p:pic>
        <p:nvPicPr>
          <p:cNvPr id="4" name="Picture 4" descr="Icon&#10;&#10;Description automatically generated">
            <a:extLst>
              <a:ext uri="{FF2B5EF4-FFF2-40B4-BE49-F238E27FC236}">
                <a16:creationId xmlns:a16="http://schemas.microsoft.com/office/drawing/2014/main" id="{15B5F3E5-9DE2-FBB2-2CAA-472E13986A92}"/>
              </a:ext>
            </a:extLst>
          </p:cNvPr>
          <p:cNvPicPr>
            <a:picLocks noChangeAspect="1"/>
          </p:cNvPicPr>
          <p:nvPr/>
        </p:nvPicPr>
        <p:blipFill>
          <a:blip r:embed="rId3"/>
          <a:stretch>
            <a:fillRect/>
          </a:stretch>
        </p:blipFill>
        <p:spPr>
          <a:xfrm>
            <a:off x="7789293" y="4744259"/>
            <a:ext cx="1275272" cy="302464"/>
          </a:xfrm>
          <a:prstGeom prst="rect">
            <a:avLst/>
          </a:prstGeom>
        </p:spPr>
      </p:pic>
      <p:pic>
        <p:nvPicPr>
          <p:cNvPr id="5" name="Picture 5">
            <a:extLst>
              <a:ext uri="{FF2B5EF4-FFF2-40B4-BE49-F238E27FC236}">
                <a16:creationId xmlns:a16="http://schemas.microsoft.com/office/drawing/2014/main" id="{AA6BE92B-146D-4C5F-CC04-D9C78289EC5A}"/>
              </a:ext>
            </a:extLst>
          </p:cNvPr>
          <p:cNvPicPr>
            <a:picLocks noChangeAspect="1"/>
          </p:cNvPicPr>
          <p:nvPr/>
        </p:nvPicPr>
        <p:blipFill>
          <a:blip r:embed="rId4"/>
          <a:stretch>
            <a:fillRect/>
          </a:stretch>
        </p:blipFill>
        <p:spPr>
          <a:xfrm>
            <a:off x="4060885" y="1910571"/>
            <a:ext cx="2057400" cy="438150"/>
          </a:xfrm>
          <a:prstGeom prst="rect">
            <a:avLst/>
          </a:prstGeom>
        </p:spPr>
      </p:pic>
      <p:sp>
        <p:nvSpPr>
          <p:cNvPr id="6" name="Google Shape;348;p2">
            <a:extLst>
              <a:ext uri="{FF2B5EF4-FFF2-40B4-BE49-F238E27FC236}">
                <a16:creationId xmlns:a16="http://schemas.microsoft.com/office/drawing/2014/main" id="{8561F6BE-8E57-72D1-3C5A-86BC6D2934D5}"/>
              </a:ext>
            </a:extLst>
          </p:cNvPr>
          <p:cNvSpPr txBox="1"/>
          <p:nvPr/>
        </p:nvSpPr>
        <p:spPr>
          <a:xfrm>
            <a:off x="4383479" y="1496355"/>
            <a:ext cx="1359035" cy="384273"/>
          </a:xfrm>
          <a:prstGeom prst="rect">
            <a:avLst/>
          </a:prstGeom>
          <a:noFill/>
          <a:ln>
            <a:noFill/>
          </a:ln>
        </p:spPr>
        <p:txBody>
          <a:bodyPr spcFirstLastPara="1" wrap="square" lIns="91425" tIns="91425" rIns="91425" bIns="91425" anchor="t" anchorCtr="0">
            <a:noAutofit/>
          </a:bodyPr>
          <a:lstStyle/>
          <a:p>
            <a:r>
              <a:rPr lang="en" dirty="0">
                <a:highlight>
                  <a:srgbClr val="FFFFFF"/>
                </a:highlight>
                <a:ea typeface="Lato"/>
              </a:rPr>
              <a:t>Sponsored By</a:t>
            </a:r>
            <a:endParaRPr lang="en-US" dirty="0"/>
          </a:p>
        </p:txBody>
      </p:sp>
    </p:spTree>
    <p:extLst>
      <p:ext uri="{BB962C8B-B14F-4D97-AF65-F5344CB8AC3E}">
        <p14:creationId xmlns:p14="http://schemas.microsoft.com/office/powerpoint/2010/main" val="1043172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Problem Statement?</a:t>
            </a:r>
            <a:endParaRPr sz="2000"/>
          </a:p>
        </p:txBody>
      </p:sp>
      <p:sp>
        <p:nvSpPr>
          <p:cNvPr id="348" name="Google Shape;348;p2"/>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1400" b="0" i="0" u="none" strike="noStrike" cap="none" dirty="0">
                <a:solidFill>
                  <a:srgbClr val="222222"/>
                </a:solidFill>
                <a:highlight>
                  <a:srgbClr val="FFFFFF"/>
                </a:highlight>
                <a:latin typeface="Lato"/>
                <a:ea typeface="Lato"/>
                <a:cs typeface="Lato"/>
                <a:sym typeface="Lato"/>
              </a:rPr>
              <a:t>First off, </a:t>
            </a:r>
            <a:r>
              <a:rPr lang="en-US" sz="1400" b="0" i="0" u="none" strike="noStrike" cap="none" dirty="0" err="1">
                <a:solidFill>
                  <a:srgbClr val="222222"/>
                </a:solidFill>
                <a:highlight>
                  <a:srgbClr val="FFFFFF"/>
                </a:highlight>
                <a:latin typeface="Lato"/>
                <a:ea typeface="Lato"/>
                <a:cs typeface="Lato"/>
                <a:sym typeface="Lato"/>
              </a:rPr>
              <a:t>minimising</a:t>
            </a:r>
            <a:r>
              <a:rPr lang="en-US" sz="1400" b="0" i="0" u="none" strike="noStrike" cap="none" dirty="0">
                <a:solidFill>
                  <a:srgbClr val="222222"/>
                </a:solidFill>
                <a:highlight>
                  <a:srgbClr val="FFFFFF"/>
                </a:highlight>
                <a:latin typeface="Lato"/>
                <a:ea typeface="Lato"/>
                <a:cs typeface="Lato"/>
                <a:sym typeface="Lato"/>
              </a:rPr>
              <a:t> technology's negative environmental effects is a pressing problem that has an impact on the entire planet. Addressing this issue is essential to building a sustainable future because software development significantly contributes to carbon emissions and energy use.</a:t>
            </a:r>
          </a:p>
          <a:p>
            <a:pPr marR="0" lvl="0" algn="l" rtl="0">
              <a:lnSpc>
                <a:spcPct val="100000"/>
              </a:lnSpc>
              <a:spcBef>
                <a:spcPts val="0"/>
              </a:spcBef>
              <a:spcAft>
                <a:spcPts val="0"/>
              </a:spcAft>
              <a:buClr>
                <a:srgbClr val="000000"/>
              </a:buClr>
              <a:buSzPts val="1400"/>
            </a:pPr>
            <a:endParaRPr lang="en-US" dirty="0">
              <a:solidFill>
                <a:srgbClr val="222222"/>
              </a:solidFill>
              <a:highlight>
                <a:srgbClr val="FFFFFF"/>
              </a:highlight>
              <a:latin typeface="Lato"/>
              <a:ea typeface="Lato"/>
              <a:cs typeface="Lato"/>
              <a:sym typeface="Lato"/>
            </a:endParaRP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1400" b="0" i="0" u="none" strike="noStrike" cap="none" dirty="0">
                <a:solidFill>
                  <a:srgbClr val="222222"/>
                </a:solidFill>
                <a:highlight>
                  <a:srgbClr val="FFFFFF"/>
                </a:highlight>
                <a:latin typeface="Lato"/>
                <a:ea typeface="Lato"/>
                <a:cs typeface="Lato"/>
                <a:sym typeface="Lato"/>
              </a:rPr>
              <a:t>Second, creating intelligent frameworks and tools that support green coding can be advantageous for both the software business and the environment. Businesses can cut expenses and energy use while simultaneously enhancing their image and sense of social responsibility by decreasing the carbon footprint of software development.</a:t>
            </a:r>
          </a:p>
          <a:p>
            <a:pPr marR="0" lvl="0" algn="l" rtl="0">
              <a:lnSpc>
                <a:spcPct val="100000"/>
              </a:lnSpc>
              <a:spcBef>
                <a:spcPts val="0"/>
              </a:spcBef>
              <a:spcAft>
                <a:spcPts val="0"/>
              </a:spcAft>
              <a:buClr>
                <a:srgbClr val="000000"/>
              </a:buClr>
              <a:buSzPts val="1400"/>
            </a:pPr>
            <a:endParaRPr lang="en-US" sz="1400" b="0" i="0" u="none" strike="noStrike" cap="none" dirty="0">
              <a:solidFill>
                <a:srgbClr val="222222"/>
              </a:solidFill>
              <a:highlight>
                <a:srgbClr val="FFFFFF"/>
              </a:highlight>
              <a:latin typeface="Lato"/>
              <a:ea typeface="Lato"/>
              <a:cs typeface="Lato"/>
              <a:sym typeface="Lato"/>
            </a:endParaRP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1400" b="0" i="0" u="none" strike="noStrike" cap="none" dirty="0">
                <a:solidFill>
                  <a:srgbClr val="000000"/>
                </a:solidFill>
                <a:latin typeface="Lato"/>
                <a:ea typeface="Lato"/>
                <a:cs typeface="Lato"/>
                <a:sym typeface="Lato"/>
              </a:rPr>
              <a:t>Last but not least, for developers who are enthusiastic about sustainability and ecology, solving this issue statement can be a pleasant and rewarding experience. Developers can have a big impact on the world and help build a more sustainable future by using their knowledge and experience to develop novel solutions.</a:t>
            </a:r>
            <a:endParaRPr sz="14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84FDAFF1-F028-998B-01F6-CB3B1453B60E}"/>
              </a:ext>
            </a:extLst>
          </p:cNvPr>
          <p:cNvPicPr>
            <a:picLocks noChangeAspect="1"/>
          </p:cNvPicPr>
          <p:nvPr/>
        </p:nvPicPr>
        <p:blipFill>
          <a:blip r:embed="rId3"/>
          <a:stretch>
            <a:fillRect/>
          </a:stretch>
        </p:blipFill>
        <p:spPr>
          <a:xfrm>
            <a:off x="7789293" y="4744259"/>
            <a:ext cx="1275272" cy="302464"/>
          </a:xfrm>
          <a:prstGeom prst="rect">
            <a:avLst/>
          </a:prstGeom>
        </p:spPr>
      </p:pic>
    </p:spTree>
    <p:extLst>
      <p:ext uri="{BB962C8B-B14F-4D97-AF65-F5344CB8AC3E}">
        <p14:creationId xmlns:p14="http://schemas.microsoft.com/office/powerpoint/2010/main" val="852976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222222"/>
                </a:solidFill>
                <a:highlight>
                  <a:srgbClr val="FFFFFF"/>
                </a:highlight>
              </a:rPr>
              <a:t>User Segment &amp; Pain Points</a:t>
            </a:r>
            <a:endParaRPr sz="2000" dirty="0"/>
          </a:p>
        </p:txBody>
      </p:sp>
      <p:sp>
        <p:nvSpPr>
          <p:cNvPr id="354" name="Google Shape;354;p3"/>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0"/>
              </a:spcAft>
              <a:buClr>
                <a:srgbClr val="000000"/>
              </a:buClr>
              <a:buSzPts val="1400"/>
              <a:buFont typeface="Arial"/>
              <a:buNone/>
            </a:pPr>
            <a:r>
              <a:rPr lang="en-US" sz="1200" b="0" i="0" u="none" strike="noStrike" cap="none" dirty="0">
                <a:solidFill>
                  <a:srgbClr val="222222"/>
                </a:solidFill>
                <a:highlight>
                  <a:srgbClr val="FFFFFF"/>
                </a:highlight>
                <a:latin typeface="Lato"/>
                <a:ea typeface="Lato"/>
                <a:cs typeface="Lato"/>
                <a:sym typeface="Lato"/>
              </a:rPr>
              <a:t>A green software solution targeted at lowering the carbon footprint of software development could have the following early adopters:</a:t>
            </a:r>
          </a:p>
          <a:p>
            <a:pPr marL="285750" marR="0" lvl="0" indent="-285750" algn="l" rtl="0">
              <a:lnSpc>
                <a:spcPct val="115000"/>
              </a:lnSpc>
              <a:spcBef>
                <a:spcPts val="1000"/>
              </a:spcBef>
              <a:spcAft>
                <a:spcPts val="0"/>
              </a:spcAft>
              <a:buClr>
                <a:srgbClr val="000000"/>
              </a:buClr>
              <a:buSzPts val="1400"/>
              <a:buFont typeface="Arial" panose="020B0604020202020204" pitchFamily="34" charset="0"/>
              <a:buChar char="•"/>
            </a:pPr>
            <a:r>
              <a:rPr lang="en-US" sz="1200" b="0" i="0" u="none" strike="noStrike" cap="none" dirty="0">
                <a:solidFill>
                  <a:srgbClr val="222222"/>
                </a:solidFill>
                <a:highlight>
                  <a:srgbClr val="FFFFFF"/>
                </a:highlight>
                <a:latin typeface="Lato"/>
                <a:ea typeface="Lato"/>
                <a:cs typeface="Lato"/>
                <a:sym typeface="Lato"/>
              </a:rPr>
              <a:t>Companies That Value Sustainability: Organizations that value sustainability and have made a commitment to lowering their carbon footprint may be early adopters of green software. These businesses might be more inclined to spend money on resources that would aid them in achieving their sustainability objectives. </a:t>
            </a:r>
          </a:p>
          <a:p>
            <a:pPr marL="285750" marR="0" lvl="0" indent="-285750" algn="l" rtl="0">
              <a:lnSpc>
                <a:spcPct val="115000"/>
              </a:lnSpc>
              <a:spcBef>
                <a:spcPts val="1000"/>
              </a:spcBef>
              <a:spcAft>
                <a:spcPts val="0"/>
              </a:spcAft>
              <a:buClr>
                <a:srgbClr val="000000"/>
              </a:buClr>
              <a:buSzPts val="1400"/>
              <a:buFont typeface="Arial" panose="020B0604020202020204" pitchFamily="34" charset="0"/>
              <a:buChar char="•"/>
            </a:pPr>
            <a:r>
              <a:rPr lang="en-US" sz="1200" b="0" i="0" u="none" strike="noStrike" cap="none" dirty="0">
                <a:solidFill>
                  <a:srgbClr val="222222"/>
                </a:solidFill>
                <a:highlight>
                  <a:srgbClr val="FFFFFF"/>
                </a:highlight>
                <a:latin typeface="Lato"/>
                <a:ea typeface="Lato"/>
                <a:cs typeface="Lato"/>
                <a:sym typeface="Lato"/>
              </a:rPr>
              <a:t>Software developers: People who are enthusiastic about sustainability can be the first to use green software. The prospect of a tool that can assist these developers in incorporating sustainable </a:t>
            </a:r>
            <a:r>
              <a:rPr lang="en-US" sz="1200" b="0" i="0" u="none" strike="noStrike" cap="none" dirty="0" err="1">
                <a:solidFill>
                  <a:srgbClr val="222222"/>
                </a:solidFill>
                <a:highlight>
                  <a:srgbClr val="FFFFFF"/>
                </a:highlight>
                <a:latin typeface="Lato"/>
                <a:ea typeface="Lato"/>
                <a:cs typeface="Lato"/>
                <a:sym typeface="Lato"/>
              </a:rPr>
              <a:t>practises</a:t>
            </a:r>
            <a:r>
              <a:rPr lang="en-US" sz="1200" b="0" i="0" u="none" strike="noStrike" cap="none" dirty="0">
                <a:solidFill>
                  <a:srgbClr val="222222"/>
                </a:solidFill>
                <a:highlight>
                  <a:srgbClr val="FFFFFF"/>
                </a:highlight>
                <a:latin typeface="Lato"/>
                <a:ea typeface="Lato"/>
                <a:cs typeface="Lato"/>
                <a:sym typeface="Lato"/>
              </a:rPr>
              <a:t> into their work may excite them. These developers may be seeking for ways to do so. </a:t>
            </a:r>
          </a:p>
          <a:p>
            <a:pPr marL="285750" marR="0" lvl="0" indent="-285750" algn="l" rtl="0">
              <a:lnSpc>
                <a:spcPct val="115000"/>
              </a:lnSpc>
              <a:spcBef>
                <a:spcPts val="1000"/>
              </a:spcBef>
              <a:spcAft>
                <a:spcPts val="0"/>
              </a:spcAft>
              <a:buClr>
                <a:srgbClr val="000000"/>
              </a:buClr>
              <a:buSzPts val="1400"/>
              <a:buFont typeface="Arial" panose="020B0604020202020204" pitchFamily="34" charset="0"/>
              <a:buChar char="•"/>
            </a:pPr>
            <a:r>
              <a:rPr lang="en-US" sz="1200" b="0" i="0" u="none" strike="noStrike" cap="none" dirty="0">
                <a:solidFill>
                  <a:srgbClr val="222222"/>
                </a:solidFill>
                <a:highlight>
                  <a:srgbClr val="FFFFFF"/>
                </a:highlight>
                <a:latin typeface="Lato"/>
                <a:ea typeface="Lato"/>
                <a:cs typeface="Lato"/>
                <a:sym typeface="Lato"/>
              </a:rPr>
              <a:t>Influential figures in the technology sector who have a platform on which to advocate for sustainable </a:t>
            </a:r>
            <a:r>
              <a:rPr lang="en-US" sz="1200" b="0" i="0" u="none" strike="noStrike" cap="none" dirty="0" err="1">
                <a:solidFill>
                  <a:srgbClr val="222222"/>
                </a:solidFill>
                <a:highlight>
                  <a:srgbClr val="FFFFFF"/>
                </a:highlight>
                <a:latin typeface="Lato"/>
                <a:ea typeface="Lato"/>
                <a:cs typeface="Lato"/>
                <a:sym typeface="Lato"/>
              </a:rPr>
              <a:t>practises</a:t>
            </a:r>
            <a:r>
              <a:rPr lang="en-US" sz="1200" b="0" i="0" u="none" strike="noStrike" cap="none" dirty="0">
                <a:solidFill>
                  <a:srgbClr val="222222"/>
                </a:solidFill>
                <a:highlight>
                  <a:srgbClr val="FFFFFF"/>
                </a:highlight>
                <a:latin typeface="Lato"/>
                <a:ea typeface="Lato"/>
                <a:cs typeface="Lato"/>
                <a:sym typeface="Lato"/>
              </a:rPr>
              <a:t> may be early users of a green software solution. These opinion influencers might use their clout to promote the use of environmentally friendly frameworks and tools in software development.</a:t>
            </a:r>
          </a:p>
          <a:p>
            <a:pPr marR="0" lvl="0" algn="l" rtl="0">
              <a:lnSpc>
                <a:spcPct val="115000"/>
              </a:lnSpc>
              <a:spcBef>
                <a:spcPts val="1000"/>
              </a:spcBef>
              <a:spcAft>
                <a:spcPts val="0"/>
              </a:spcAft>
              <a:buClr>
                <a:srgbClr val="000000"/>
              </a:buClr>
              <a:buSzPts val="1400"/>
            </a:pPr>
            <a:r>
              <a:rPr lang="en-US" sz="1200" b="0" i="0" u="none" strike="noStrike" cap="none" dirty="0">
                <a:solidFill>
                  <a:srgbClr val="222222"/>
                </a:solidFill>
                <a:highlight>
                  <a:srgbClr val="FFFFFF"/>
                </a:highlight>
                <a:latin typeface="Lato"/>
                <a:ea typeface="Lato"/>
                <a:cs typeface="Lato"/>
                <a:sym typeface="Lato"/>
              </a:rPr>
              <a:t>In general, individuals who </a:t>
            </a:r>
            <a:r>
              <a:rPr lang="en-US" sz="1200" b="0" i="0" u="none" strike="noStrike" cap="none" dirty="0" err="1">
                <a:solidFill>
                  <a:srgbClr val="222222"/>
                </a:solidFill>
                <a:highlight>
                  <a:srgbClr val="FFFFFF"/>
                </a:highlight>
                <a:latin typeface="Lato"/>
                <a:ea typeface="Lato"/>
                <a:cs typeface="Lato"/>
                <a:sym typeface="Lato"/>
              </a:rPr>
              <a:t>prioritise</a:t>
            </a:r>
            <a:r>
              <a:rPr lang="en-US" sz="1200" b="0" i="0" u="none" strike="noStrike" cap="none" dirty="0">
                <a:solidFill>
                  <a:srgbClr val="222222"/>
                </a:solidFill>
                <a:highlight>
                  <a:srgbClr val="FFFFFF"/>
                </a:highlight>
                <a:latin typeface="Lato"/>
                <a:ea typeface="Lato"/>
                <a:cs typeface="Lato"/>
                <a:sym typeface="Lato"/>
              </a:rPr>
              <a:t> sustainability and seek out ways to lessen their carbon footprint in software development are likely to be the early users of a green software solution.</a:t>
            </a:r>
          </a:p>
        </p:txBody>
      </p:sp>
      <p:pic>
        <p:nvPicPr>
          <p:cNvPr id="3" name="Picture 4" descr="Icon&#10;&#10;Description automatically generated">
            <a:extLst>
              <a:ext uri="{FF2B5EF4-FFF2-40B4-BE49-F238E27FC236}">
                <a16:creationId xmlns:a16="http://schemas.microsoft.com/office/drawing/2014/main" id="{ED738F2F-78C2-A768-EE7D-FBFA1AC4BACF}"/>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436175" y="12275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1000"/>
              </a:spcAft>
              <a:buClr>
                <a:srgbClr val="000000"/>
              </a:buClr>
              <a:buSzPts val="1400"/>
              <a:buFont typeface="Arial"/>
              <a:buNone/>
            </a:pPr>
            <a:r>
              <a:rPr lang="en-US" b="0" i="0" u="none" strike="noStrike" cap="none" dirty="0">
                <a:solidFill>
                  <a:srgbClr val="222222"/>
                </a:solidFill>
                <a:highlight>
                  <a:srgbClr val="FFFFFF"/>
                </a:highlight>
                <a:latin typeface="Lato"/>
                <a:ea typeface="Lato"/>
                <a:cs typeface="Lato"/>
                <a:sym typeface="Lato"/>
              </a:rPr>
              <a:t>To lessen the carbon footprint of software development, a variety of alternatives and competitive goods exist on the market. A few of these are:</a:t>
            </a:r>
          </a:p>
          <a:p>
            <a:pPr marL="285750" marR="0" lvl="0" indent="-285750" algn="l" rtl="0">
              <a:lnSpc>
                <a:spcPct val="115000"/>
              </a:lnSpc>
              <a:spcBef>
                <a:spcPts val="1000"/>
              </a:spcBef>
              <a:spcAft>
                <a:spcPts val="1000"/>
              </a:spcAft>
              <a:buClr>
                <a:srgbClr val="000000"/>
              </a:buClr>
              <a:buSzPts val="1400"/>
              <a:buFont typeface="Arial" panose="020B0604020202020204" pitchFamily="34" charset="0"/>
              <a:buChar char="•"/>
            </a:pPr>
            <a:r>
              <a:rPr lang="en-US" b="0" i="0" u="none" strike="noStrike" cap="none" dirty="0">
                <a:solidFill>
                  <a:srgbClr val="000000"/>
                </a:solidFill>
                <a:latin typeface="Lato"/>
                <a:ea typeface="Lato"/>
                <a:cs typeface="Lato"/>
                <a:sym typeface="Lato"/>
              </a:rPr>
              <a:t>Carbon Analytics: This is a piece of software that calculates a website's carbon footprint and offers suggestions for lowering emissions. It offers information on server location, energy consumption, and code </a:t>
            </a:r>
            <a:r>
              <a:rPr lang="en-US" b="0" i="0" u="none" strike="noStrike" cap="none" dirty="0" err="1">
                <a:solidFill>
                  <a:srgbClr val="000000"/>
                </a:solidFill>
                <a:latin typeface="Lato"/>
                <a:ea typeface="Lato"/>
                <a:cs typeface="Lato"/>
                <a:sym typeface="Lato"/>
              </a:rPr>
              <a:t>optimisation</a:t>
            </a:r>
            <a:r>
              <a:rPr lang="en-US" b="0" i="0" u="none" strike="noStrike" cap="none" dirty="0">
                <a:solidFill>
                  <a:srgbClr val="000000"/>
                </a:solidFill>
                <a:latin typeface="Lato"/>
                <a:ea typeface="Lato"/>
                <a:cs typeface="Lato"/>
                <a:sym typeface="Lato"/>
              </a:rPr>
              <a:t>.</a:t>
            </a:r>
          </a:p>
          <a:p>
            <a:pPr marL="285750" marR="0" lvl="0" indent="-285750" algn="l" rtl="0">
              <a:lnSpc>
                <a:spcPct val="115000"/>
              </a:lnSpc>
              <a:spcBef>
                <a:spcPts val="1000"/>
              </a:spcBef>
              <a:spcAft>
                <a:spcPts val="1000"/>
              </a:spcAft>
              <a:buClr>
                <a:srgbClr val="000000"/>
              </a:buClr>
              <a:buSzPts val="1400"/>
              <a:buFont typeface="Arial" panose="020B0604020202020204" pitchFamily="34" charset="0"/>
              <a:buChar char="•"/>
            </a:pPr>
            <a:r>
              <a:rPr lang="en-US" b="0" i="0" u="none" strike="noStrike" cap="none" dirty="0" err="1">
                <a:solidFill>
                  <a:srgbClr val="000000"/>
                </a:solidFill>
                <a:latin typeface="Lato"/>
                <a:ea typeface="Lato"/>
                <a:cs typeface="Lato"/>
                <a:sym typeface="Lato"/>
              </a:rPr>
              <a:t>GreenQloud</a:t>
            </a:r>
            <a:r>
              <a:rPr lang="en-US" b="0" i="0" u="none" strike="noStrike" cap="none" dirty="0">
                <a:solidFill>
                  <a:srgbClr val="000000"/>
                </a:solidFill>
                <a:latin typeface="Lato"/>
                <a:ea typeface="Lato"/>
                <a:cs typeface="Lato"/>
                <a:sym typeface="Lato"/>
              </a:rPr>
              <a:t>: This is a cloud hosting company that powers all of its data </a:t>
            </a:r>
            <a:r>
              <a:rPr lang="en-US" b="0" i="0" u="none" strike="noStrike" cap="none" dirty="0" err="1">
                <a:solidFill>
                  <a:srgbClr val="000000"/>
                </a:solidFill>
                <a:latin typeface="Lato"/>
                <a:ea typeface="Lato"/>
                <a:cs typeface="Lato"/>
                <a:sym typeface="Lato"/>
              </a:rPr>
              <a:t>centres</a:t>
            </a:r>
            <a:r>
              <a:rPr lang="en-US" b="0" i="0" u="none" strike="noStrike" cap="none" dirty="0">
                <a:solidFill>
                  <a:srgbClr val="000000"/>
                </a:solidFill>
                <a:latin typeface="Lato"/>
                <a:ea typeface="Lato"/>
                <a:cs typeface="Lato"/>
                <a:sym typeface="Lato"/>
              </a:rPr>
              <a:t> with renewable energy. It provides a variety of services, such as computing, hosting, and storage.</a:t>
            </a:r>
          </a:p>
          <a:p>
            <a:pPr marL="285750" marR="0" lvl="0" indent="-285750" algn="l" rtl="0">
              <a:lnSpc>
                <a:spcPct val="115000"/>
              </a:lnSpc>
              <a:spcBef>
                <a:spcPts val="1000"/>
              </a:spcBef>
              <a:spcAft>
                <a:spcPts val="1000"/>
              </a:spcAft>
              <a:buClr>
                <a:srgbClr val="000000"/>
              </a:buClr>
              <a:buSzPts val="1400"/>
              <a:buFont typeface="Arial" panose="020B0604020202020204" pitchFamily="34" charset="0"/>
              <a:buChar char="•"/>
            </a:pPr>
            <a:r>
              <a:rPr lang="en-US" b="0" i="0" u="none" strike="noStrike" cap="none" dirty="0">
                <a:solidFill>
                  <a:srgbClr val="000000"/>
                </a:solidFill>
                <a:latin typeface="Lato"/>
                <a:ea typeface="Lato"/>
                <a:cs typeface="Lato"/>
                <a:sym typeface="Lato"/>
              </a:rPr>
              <a:t>Code Climate: This is a tool that aids programmers in locating and resolving problems with code quality that may have an adverse effect on the environment. It examines the code to find inefficiencies and offers suggestions to enhance efficiency.</a:t>
            </a:r>
          </a:p>
        </p:txBody>
      </p:sp>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Pre-Requisite</a:t>
            </a:r>
            <a:endParaRPr sz="2000"/>
          </a:p>
        </p:txBody>
      </p:sp>
      <p:pic>
        <p:nvPicPr>
          <p:cNvPr id="3" name="Picture 4" descr="Icon&#10;&#10;Description automatically generated">
            <a:extLst>
              <a:ext uri="{FF2B5EF4-FFF2-40B4-BE49-F238E27FC236}">
                <a16:creationId xmlns:a16="http://schemas.microsoft.com/office/drawing/2014/main" id="{1AE8BD01-D73C-BB84-4271-FD654F8C2787}"/>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4" y="81860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4A4548"/>
                </a:solidFill>
                <a:highlight>
                  <a:srgbClr val="FFFFFF"/>
                </a:highlight>
              </a:rPr>
              <a:t>Tools or resources</a:t>
            </a:r>
            <a:endParaRPr sz="2000" dirty="0"/>
          </a:p>
        </p:txBody>
      </p:sp>
      <p:pic>
        <p:nvPicPr>
          <p:cNvPr id="3" name="Picture 4" descr="Icon&#10;&#10;Description automatically generated">
            <a:extLst>
              <a:ext uri="{FF2B5EF4-FFF2-40B4-BE49-F238E27FC236}">
                <a16:creationId xmlns:a16="http://schemas.microsoft.com/office/drawing/2014/main" id="{D702B8B4-971D-8837-BB64-A09DF07BA53E}"/>
              </a:ext>
            </a:extLst>
          </p:cNvPr>
          <p:cNvPicPr>
            <a:picLocks noChangeAspect="1"/>
          </p:cNvPicPr>
          <p:nvPr/>
        </p:nvPicPr>
        <p:blipFill>
          <a:blip r:embed="rId3"/>
          <a:stretch>
            <a:fillRect/>
          </a:stretch>
        </p:blipFill>
        <p:spPr>
          <a:xfrm>
            <a:off x="7789293" y="4744259"/>
            <a:ext cx="1275272" cy="302464"/>
          </a:xfrm>
          <a:prstGeom prst="rect">
            <a:avLst/>
          </a:prstGeom>
        </p:spPr>
      </p:pic>
      <p:sp>
        <p:nvSpPr>
          <p:cNvPr id="7" name="Google Shape;348;p2">
            <a:extLst>
              <a:ext uri="{FF2B5EF4-FFF2-40B4-BE49-F238E27FC236}">
                <a16:creationId xmlns:a16="http://schemas.microsoft.com/office/drawing/2014/main" id="{E6A5BBA2-7964-2C40-9053-534836C8DAD6}"/>
              </a:ext>
            </a:extLst>
          </p:cNvPr>
          <p:cNvSpPr txBox="1"/>
          <p:nvPr/>
        </p:nvSpPr>
        <p:spPr>
          <a:xfrm>
            <a:off x="452700" y="1394600"/>
            <a:ext cx="8238600" cy="3414300"/>
          </a:xfrm>
          <a:prstGeom prst="rect">
            <a:avLst/>
          </a:prstGeom>
          <a:noFill/>
          <a:ln>
            <a:noFill/>
          </a:ln>
        </p:spPr>
        <p:txBody>
          <a:bodyPr spcFirstLastPara="1" wrap="square" lIns="91425" tIns="91425" rIns="91425" bIns="91425" anchor="t" anchorCtr="0">
            <a:noAutofit/>
          </a:bodyPr>
          <a:lstStyle/>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b="0" i="0" u="none" strike="noStrike" cap="none" dirty="0">
                <a:solidFill>
                  <a:srgbClr val="222222"/>
                </a:solidFill>
                <a:highlight>
                  <a:srgbClr val="FFFFFF"/>
                </a:highlight>
                <a:latin typeface="Lato"/>
                <a:ea typeface="Lato"/>
                <a:cs typeface="Lato"/>
                <a:sym typeface="Lato"/>
              </a:rPr>
              <a:t>Azure Machine Learning: This </a:t>
            </a:r>
            <a:r>
              <a:rPr lang="en-US" b="0" i="0" u="none" strike="noStrike" cap="none" dirty="0" err="1">
                <a:solidFill>
                  <a:srgbClr val="222222"/>
                </a:solidFill>
                <a:highlight>
                  <a:srgbClr val="FFFFFF"/>
                </a:highlight>
                <a:latin typeface="Lato"/>
                <a:ea typeface="Lato"/>
                <a:cs typeface="Lato"/>
                <a:sym typeface="Lato"/>
              </a:rPr>
              <a:t>programme</a:t>
            </a:r>
            <a:r>
              <a:rPr lang="en-US" b="0" i="0" u="none" strike="noStrike" cap="none" dirty="0">
                <a:solidFill>
                  <a:srgbClr val="222222"/>
                </a:solidFill>
                <a:highlight>
                  <a:srgbClr val="FFFFFF"/>
                </a:highlight>
                <a:latin typeface="Lato"/>
                <a:ea typeface="Lato"/>
                <a:cs typeface="Lato"/>
                <a:sym typeface="Lato"/>
              </a:rPr>
              <a:t> can assist in developing and deploying machine learning models that forecast carbon emissions and offer useful information for lowering carbon footprints.</a:t>
            </a:r>
          </a:p>
          <a:p>
            <a:pPr marR="0" lvl="0" algn="l" rtl="0">
              <a:lnSpc>
                <a:spcPct val="100000"/>
              </a:lnSpc>
              <a:spcBef>
                <a:spcPts val="0"/>
              </a:spcBef>
              <a:spcAft>
                <a:spcPts val="0"/>
              </a:spcAft>
              <a:buClr>
                <a:srgbClr val="000000"/>
              </a:buClr>
              <a:buSzPts val="1400"/>
            </a:pPr>
            <a:endParaRPr lang="en-US" b="0" i="0" u="none" strike="noStrike" cap="none" dirty="0">
              <a:solidFill>
                <a:srgbClr val="222222"/>
              </a:solidFill>
              <a:highlight>
                <a:srgbClr val="FFFFFF"/>
              </a:highlight>
              <a:latin typeface="Lato"/>
              <a:ea typeface="Lato"/>
              <a:cs typeface="Lato"/>
              <a:sym typeface="Lato"/>
            </a:endParaRP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b="0" i="0" u="none" strike="noStrike" cap="none" dirty="0">
                <a:solidFill>
                  <a:srgbClr val="222222"/>
                </a:solidFill>
                <a:highlight>
                  <a:srgbClr val="FFFFFF"/>
                </a:highlight>
                <a:latin typeface="Lato"/>
                <a:ea typeface="Lato"/>
                <a:cs typeface="Lato"/>
                <a:sym typeface="Lato"/>
              </a:rPr>
              <a:t>Azure DevOps: By automating the complete software development life cycle (SDLC), including continuous integration and delivery, this solution can assist cut down on the amount of time and resources needed for development.</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endParaRPr lang="en-US" dirty="0">
              <a:solidFill>
                <a:srgbClr val="222222"/>
              </a:solidFill>
              <a:highlight>
                <a:srgbClr val="FFFFFF"/>
              </a:highlight>
              <a:latin typeface="Lato"/>
              <a:ea typeface="Lato"/>
              <a:cs typeface="Lato"/>
              <a:sym typeface="Lato"/>
            </a:endParaRP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b="0" i="0" u="none" strike="noStrike" cap="none" dirty="0">
                <a:solidFill>
                  <a:srgbClr val="000000"/>
                </a:solidFill>
                <a:latin typeface="Lato"/>
                <a:ea typeface="Lato"/>
                <a:cs typeface="Lato"/>
                <a:sym typeface="Lato"/>
              </a:rPr>
              <a:t>Azure Functions: This serverless computing platform may be used to create and launch simple </a:t>
            </a:r>
            <a:r>
              <a:rPr lang="en-US" b="0" i="0" u="none" strike="noStrike" cap="none" dirty="0" err="1">
                <a:solidFill>
                  <a:srgbClr val="000000"/>
                </a:solidFill>
                <a:latin typeface="Lato"/>
                <a:ea typeface="Lato"/>
                <a:cs typeface="Lato"/>
                <a:sym typeface="Lato"/>
              </a:rPr>
              <a:t>programmes</a:t>
            </a:r>
            <a:r>
              <a:rPr lang="en-US" b="0" i="0" u="none" strike="noStrike" cap="none" dirty="0">
                <a:solidFill>
                  <a:srgbClr val="000000"/>
                </a:solidFill>
                <a:latin typeface="Lato"/>
                <a:ea typeface="Lato"/>
                <a:cs typeface="Lato"/>
                <a:sym typeface="Lato"/>
              </a:rPr>
              <a:t> that carry out particular tasks, such monitoring and lowering energy usage.</a:t>
            </a:r>
            <a:endParaRPr lang="en-US" b="0" i="0" u="none" strike="noStrike" cap="none" dirty="0">
              <a:solidFill>
                <a:srgbClr val="222222"/>
              </a:solidFill>
              <a:highlight>
                <a:srgbClr val="FFFFFF"/>
              </a:highlight>
              <a:latin typeface="Lato"/>
              <a:ea typeface="Lato"/>
              <a:cs typeface="Lato"/>
              <a:sym typeface="Lato"/>
            </a:endParaRP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endParaRPr lang="en-US" dirty="0">
              <a:solidFill>
                <a:srgbClr val="222222"/>
              </a:solidFill>
              <a:highlight>
                <a:srgbClr val="FFFFFF"/>
              </a:highlight>
              <a:latin typeface="Lato"/>
              <a:ea typeface="Lato"/>
              <a:cs typeface="Lato"/>
              <a:sym typeface="Lato"/>
            </a:endParaRP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b="0" i="0" u="none" strike="noStrike" cap="none" dirty="0">
                <a:solidFill>
                  <a:srgbClr val="000000"/>
                </a:solidFill>
                <a:latin typeface="Lato"/>
                <a:ea typeface="Lato"/>
                <a:cs typeface="Lato"/>
                <a:sym typeface="Lato"/>
              </a:rPr>
              <a:t>Azure App Service: This is a framework that enables the deployment and management of online applications that offer customers immediate analysis and suggestions for lowering the carbon footprint of their software development </a:t>
            </a:r>
            <a:r>
              <a:rPr lang="en-US" b="0" i="0" u="none" strike="noStrike" cap="none" dirty="0" err="1">
                <a:solidFill>
                  <a:srgbClr val="000000"/>
                </a:solidFill>
                <a:latin typeface="Lato"/>
                <a:ea typeface="Lato"/>
                <a:cs typeface="Lato"/>
                <a:sym typeface="Lato"/>
              </a:rPr>
              <a:t>endeavours</a:t>
            </a:r>
            <a:r>
              <a:rPr lang="en-US" b="0" i="0" u="none" strike="noStrike" cap="none" dirty="0">
                <a:solidFill>
                  <a:srgbClr val="000000"/>
                </a:solidFill>
                <a:latin typeface="Lato"/>
                <a:ea typeface="Lato"/>
                <a:cs typeface="Lato"/>
                <a:sym typeface="Lato"/>
              </a:rPr>
              <a:t>.</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endParaRPr lang="en-US" dirty="0">
              <a:latin typeface="Lato"/>
              <a:ea typeface="Lato"/>
              <a:cs typeface="Lato"/>
              <a:sym typeface="Lato"/>
            </a:endParaRPr>
          </a:p>
          <a:p>
            <a:pPr marR="0" lvl="0" algn="l" rtl="0">
              <a:lnSpc>
                <a:spcPct val="100000"/>
              </a:lnSpc>
              <a:spcBef>
                <a:spcPts val="0"/>
              </a:spcBef>
              <a:spcAft>
                <a:spcPts val="0"/>
              </a:spcAft>
              <a:buClr>
                <a:srgbClr val="000000"/>
              </a:buClr>
              <a:buSzPts val="1400"/>
            </a:pPr>
            <a:r>
              <a:rPr lang="en-US" b="0" i="0" u="none" strike="noStrike" cap="none" dirty="0">
                <a:solidFill>
                  <a:srgbClr val="000000"/>
                </a:solidFill>
                <a:latin typeface="Lato"/>
                <a:ea typeface="Lato"/>
                <a:cs typeface="Lato"/>
                <a:sym typeface="Lato"/>
              </a:rPr>
              <a:t>Overall, Azure offers a vast array of resources and technologies that may be used to design clever and long-lasting solutions for lowering the carbon footprint of software development.</a:t>
            </a:r>
            <a:endParaRPr b="0" i="0" u="none" strike="noStrike" cap="none" dirty="0">
              <a:solidFill>
                <a:srgbClr val="000000"/>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Any Supporting Functional Documents</a:t>
            </a:r>
            <a:endParaRPr sz="2000"/>
          </a:p>
        </p:txBody>
      </p:sp>
      <p:sp>
        <p:nvSpPr>
          <p:cNvPr id="372" name="Google Shape;372;p6"/>
          <p:cNvSpPr txBox="1"/>
          <p:nvPr/>
        </p:nvSpPr>
        <p:spPr>
          <a:xfrm>
            <a:off x="494629" y="8646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b="0" i="0" u="none" strike="noStrike" cap="none" dirty="0">
                <a:solidFill>
                  <a:srgbClr val="222222"/>
                </a:solidFill>
                <a:highlight>
                  <a:srgbClr val="FFFFFF"/>
                </a:highlight>
                <a:latin typeface="Lato"/>
                <a:ea typeface="Lato"/>
                <a:cs typeface="Lato"/>
                <a:sym typeface="Lato"/>
              </a:rPr>
              <a:t>Our approach is comprehensive and intelligent, covering every stage of the software development life cycle (SDLC), and it aims to establish sustainable tools and frameworks for decreasing carbon footprint in software development. In accordance with our methodology, measuring and reducing the carbon footprint occurs at every stage of software development, from design to deployment.</a:t>
            </a:r>
          </a:p>
          <a:p>
            <a:pPr marL="0" marR="0" lvl="0" indent="0" algn="l" rtl="0">
              <a:lnSpc>
                <a:spcPct val="100000"/>
              </a:lnSpc>
              <a:spcBef>
                <a:spcPts val="0"/>
              </a:spcBef>
              <a:spcAft>
                <a:spcPts val="0"/>
              </a:spcAft>
              <a:buClr>
                <a:srgbClr val="000000"/>
              </a:buClr>
              <a:buSzPts val="1400"/>
              <a:buFont typeface="Arial"/>
              <a:buNone/>
            </a:pPr>
            <a:endParaRPr lang="en-US" b="0" i="0" u="none" strike="noStrike" cap="none"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US" b="0" i="0" u="none" strike="noStrike" cap="none" dirty="0">
                <a:solidFill>
                  <a:srgbClr val="222222"/>
                </a:solidFill>
                <a:highlight>
                  <a:srgbClr val="FFFFFF"/>
                </a:highlight>
                <a:latin typeface="Lato"/>
                <a:ea typeface="Lato"/>
                <a:cs typeface="Lato"/>
                <a:sym typeface="Lato"/>
              </a:rPr>
              <a:t>Our approach is built around an intelligent carbon calculator that calculates the carbon footprint of each software component, from infrastructure to code. Our carbon calculator calculates carbon footprints with accuracy and dependability using data and techniques that are accepted in the industry.</a:t>
            </a:r>
          </a:p>
          <a:p>
            <a:pPr marL="0" marR="0" lvl="0" indent="0" algn="l" rtl="0">
              <a:lnSpc>
                <a:spcPct val="100000"/>
              </a:lnSpc>
              <a:spcBef>
                <a:spcPts val="0"/>
              </a:spcBef>
              <a:spcAft>
                <a:spcPts val="0"/>
              </a:spcAft>
              <a:buClr>
                <a:srgbClr val="000000"/>
              </a:buClr>
              <a:buSzPts val="1400"/>
              <a:buFont typeface="Arial"/>
              <a:buNone/>
            </a:pPr>
            <a:endParaRPr lang="en-US"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US" dirty="0">
                <a:solidFill>
                  <a:srgbClr val="222222"/>
                </a:solidFill>
                <a:highlight>
                  <a:srgbClr val="FFFFFF"/>
                </a:highlight>
                <a:latin typeface="Lato"/>
                <a:ea typeface="Lato"/>
                <a:cs typeface="Lato"/>
                <a:sym typeface="Lato"/>
              </a:rPr>
              <a:t>Our solution offers developers practical advice and insights to lower carbon footprint. This involves choosing eco-friendly technologies, </a:t>
            </a:r>
            <a:r>
              <a:rPr lang="en-US" dirty="0" err="1">
                <a:solidFill>
                  <a:srgbClr val="222222"/>
                </a:solidFill>
                <a:highlight>
                  <a:srgbClr val="FFFFFF"/>
                </a:highlight>
                <a:latin typeface="Lato"/>
                <a:ea typeface="Lato"/>
                <a:cs typeface="Lato"/>
                <a:sym typeface="Lato"/>
              </a:rPr>
              <a:t>optimising</a:t>
            </a:r>
            <a:r>
              <a:rPr lang="en-US" dirty="0">
                <a:solidFill>
                  <a:srgbClr val="222222"/>
                </a:solidFill>
                <a:highlight>
                  <a:srgbClr val="FFFFFF"/>
                </a:highlight>
                <a:latin typeface="Lato"/>
                <a:ea typeface="Lato"/>
                <a:cs typeface="Lato"/>
                <a:sym typeface="Lato"/>
              </a:rPr>
              <a:t> the use of cloud infrastructure, and following best </a:t>
            </a:r>
            <a:r>
              <a:rPr lang="en-US" dirty="0" err="1">
                <a:solidFill>
                  <a:srgbClr val="222222"/>
                </a:solidFill>
                <a:highlight>
                  <a:srgbClr val="FFFFFF"/>
                </a:highlight>
                <a:latin typeface="Lato"/>
                <a:ea typeface="Lato"/>
                <a:cs typeface="Lato"/>
                <a:sym typeface="Lato"/>
              </a:rPr>
              <a:t>practises</a:t>
            </a:r>
            <a:r>
              <a:rPr lang="en-US" dirty="0">
                <a:solidFill>
                  <a:srgbClr val="222222"/>
                </a:solidFill>
                <a:highlight>
                  <a:srgbClr val="FFFFFF"/>
                </a:highlight>
                <a:latin typeface="Lato"/>
                <a:ea typeface="Lato"/>
                <a:cs typeface="Lato"/>
                <a:sym typeface="Lato"/>
              </a:rPr>
              <a:t> for energy-efficient coding. Our technology gives programmers immediate feedback on their choices' effects on the environment, empowering them to make decisions that lessen the carbon footprint of their software.</a:t>
            </a:r>
          </a:p>
          <a:p>
            <a:pPr marL="0" marR="0" lvl="0" indent="0" algn="l" rtl="0">
              <a:lnSpc>
                <a:spcPct val="100000"/>
              </a:lnSpc>
              <a:spcBef>
                <a:spcPts val="0"/>
              </a:spcBef>
              <a:spcAft>
                <a:spcPts val="0"/>
              </a:spcAft>
              <a:buClr>
                <a:srgbClr val="000000"/>
              </a:buClr>
              <a:buSzPts val="1400"/>
              <a:buFont typeface="Arial"/>
              <a:buNone/>
            </a:pPr>
            <a:endParaRPr lang="en-US"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US" dirty="0">
                <a:solidFill>
                  <a:srgbClr val="222222"/>
                </a:solidFill>
                <a:highlight>
                  <a:srgbClr val="FFFFFF"/>
                </a:highlight>
                <a:latin typeface="Lato"/>
                <a:ea typeface="Lato"/>
                <a:cs typeface="Lato"/>
                <a:sym typeface="Lato"/>
              </a:rPr>
              <a:t>In conclusion, our approach to developing sustainable software development tools and frameworks is all-encompassing, perceptive, and scalable. We think we can significantly reduce the environmental impact of technology by including carbon footprint monitoring and reduction into each stage of the SDLC.</a:t>
            </a:r>
          </a:p>
          <a:p>
            <a:pPr marL="0" marR="0" lvl="0" indent="0" algn="l" rtl="0">
              <a:lnSpc>
                <a:spcPct val="100000"/>
              </a:lnSpc>
              <a:spcBef>
                <a:spcPts val="0"/>
              </a:spcBef>
              <a:spcAft>
                <a:spcPts val="0"/>
              </a:spcAft>
              <a:buClr>
                <a:srgbClr val="000000"/>
              </a:buClr>
              <a:buSzPts val="1400"/>
              <a:buFont typeface="Arial"/>
              <a:buNone/>
            </a:pPr>
            <a:endParaRPr lang="en-US" b="0" i="0" u="none" strike="noStrike" cap="none"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sz="12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A1E7F34E-7A99-9493-7175-A745CE288888}"/>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Key Differentiators &amp; Adoption Plan</a:t>
            </a:r>
            <a:endParaRPr sz="2000"/>
          </a:p>
        </p:txBody>
      </p:sp>
      <p:sp>
        <p:nvSpPr>
          <p:cNvPr id="378" name="Google Shape;378;p7"/>
          <p:cNvSpPr txBox="1"/>
          <p:nvPr/>
        </p:nvSpPr>
        <p:spPr>
          <a:xfrm>
            <a:off x="494629" y="93571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b="0" i="0" u="none" strike="noStrike" cap="none" dirty="0">
                <a:solidFill>
                  <a:srgbClr val="222222"/>
                </a:solidFill>
                <a:highlight>
                  <a:srgbClr val="FFFFFF"/>
                </a:highlight>
                <a:latin typeface="Lato"/>
                <a:ea typeface="Lato"/>
                <a:cs typeface="Lato"/>
                <a:sym typeface="Lato"/>
              </a:rPr>
              <a:t>Our approach is distinctive in that it focuses particularly on giving programmers the frameworks and tools they need to design and create green code at every stage of the software development life cycle. Our sophisticated carbon calculator promotes sustainable development methods and offers practical advice for lowering carbon emissions.</a:t>
            </a:r>
          </a:p>
          <a:p>
            <a:pPr marL="0" marR="0" lvl="0" indent="0" algn="l" rtl="0">
              <a:lnSpc>
                <a:spcPct val="100000"/>
              </a:lnSpc>
              <a:spcBef>
                <a:spcPts val="0"/>
              </a:spcBef>
              <a:spcAft>
                <a:spcPts val="0"/>
              </a:spcAft>
              <a:buClr>
                <a:srgbClr val="000000"/>
              </a:buClr>
              <a:buSzPts val="1400"/>
              <a:buFont typeface="Arial"/>
              <a:buNone/>
            </a:pPr>
            <a:endParaRPr lang="en-US"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US" b="0" i="0" u="none" strike="noStrike" cap="none" dirty="0">
                <a:solidFill>
                  <a:srgbClr val="222222"/>
                </a:solidFill>
                <a:highlight>
                  <a:srgbClr val="FFFFFF"/>
                </a:highlight>
                <a:latin typeface="Lato"/>
                <a:ea typeface="Lato"/>
                <a:cs typeface="Lato"/>
                <a:sym typeface="Lato"/>
              </a:rPr>
              <a:t>Despite the fact that there may be other carbon calculators out there, our solution is developed exclusively for software development and offers developers best </a:t>
            </a:r>
            <a:r>
              <a:rPr lang="en-US" b="0" i="0" u="none" strike="noStrike" cap="none" dirty="0" err="1">
                <a:solidFill>
                  <a:srgbClr val="222222"/>
                </a:solidFill>
                <a:highlight>
                  <a:srgbClr val="FFFFFF"/>
                </a:highlight>
                <a:latin typeface="Lato"/>
                <a:ea typeface="Lato"/>
                <a:cs typeface="Lato"/>
                <a:sym typeface="Lato"/>
              </a:rPr>
              <a:t>practises</a:t>
            </a:r>
            <a:r>
              <a:rPr lang="en-US" b="0" i="0" u="none" strike="noStrike" cap="none" dirty="0">
                <a:solidFill>
                  <a:srgbClr val="222222"/>
                </a:solidFill>
                <a:highlight>
                  <a:srgbClr val="FFFFFF"/>
                </a:highlight>
                <a:latin typeface="Lato"/>
                <a:ea typeface="Lato"/>
                <a:cs typeface="Lato"/>
                <a:sym typeface="Lato"/>
              </a:rPr>
              <a:t> and suggestions to reduce carbon footprint throughout the whole SDLC, not only during the development phase. Instead of only counting carbon emissions, our solution also focuses on creating a sustainable software development ecosystem.</a:t>
            </a:r>
          </a:p>
          <a:p>
            <a:pPr marL="0" marR="0" lvl="0" indent="0" algn="l" rtl="0">
              <a:lnSpc>
                <a:spcPct val="100000"/>
              </a:lnSpc>
              <a:spcBef>
                <a:spcPts val="0"/>
              </a:spcBef>
              <a:spcAft>
                <a:spcPts val="0"/>
              </a:spcAft>
              <a:buClr>
                <a:srgbClr val="000000"/>
              </a:buClr>
              <a:buSzPts val="1400"/>
              <a:buFont typeface="Arial"/>
              <a:buNone/>
            </a:pPr>
            <a:endParaRPr lang="en-US"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US" b="0" i="0" u="none" strike="noStrike" cap="none" dirty="0">
                <a:solidFill>
                  <a:srgbClr val="000000"/>
                </a:solidFill>
                <a:latin typeface="Lato"/>
                <a:ea typeface="Lato"/>
                <a:cs typeface="Lato"/>
                <a:sym typeface="Lato"/>
              </a:rPr>
              <a:t>We intend to collaborate extensively with industry partners and software development communities to promote our solution and foster adoption. To assist developers in incorporating our tools and frameworks into their development processes, we will also offer training and assistance. Additionally, we intend to produce instructional materials, including manuals and videos, to assist developers in comprehending the significance of green software development and how to put sustainable </a:t>
            </a:r>
            <a:r>
              <a:rPr lang="en-US" b="0" i="0" u="none" strike="noStrike" cap="none" dirty="0" err="1">
                <a:solidFill>
                  <a:srgbClr val="000000"/>
                </a:solidFill>
                <a:latin typeface="Lato"/>
                <a:ea typeface="Lato"/>
                <a:cs typeface="Lato"/>
                <a:sym typeface="Lato"/>
              </a:rPr>
              <a:t>practises</a:t>
            </a:r>
            <a:r>
              <a:rPr lang="en-US" b="0" i="0" u="none" strike="noStrike" cap="none" dirty="0">
                <a:solidFill>
                  <a:srgbClr val="000000"/>
                </a:solidFill>
                <a:latin typeface="Lato"/>
                <a:ea typeface="Lato"/>
                <a:cs typeface="Lato"/>
                <a:sym typeface="Lato"/>
              </a:rPr>
              <a:t> into </a:t>
            </a:r>
            <a:r>
              <a:rPr lang="en-US" b="0" i="0" u="none" strike="noStrike" cap="none" dirty="0" err="1">
                <a:solidFill>
                  <a:srgbClr val="000000"/>
                </a:solidFill>
                <a:latin typeface="Lato"/>
                <a:ea typeface="Lato"/>
                <a:cs typeface="Lato"/>
                <a:sym typeface="Lato"/>
              </a:rPr>
              <a:t>practise</a:t>
            </a:r>
            <a:r>
              <a:rPr lang="en-US" b="0" i="0" u="none" strike="noStrike" cap="none" dirty="0">
                <a:solidFill>
                  <a:srgbClr val="000000"/>
                </a:solidFill>
                <a:latin typeface="Lato"/>
                <a:ea typeface="Lato"/>
                <a:cs typeface="Lato"/>
                <a:sym typeface="Lato"/>
              </a:rPr>
              <a:t>. We are confident that our approach will be widely adopted and have a substantial impact on lowering the environmental impact of software development by creating a strong community and offering helpful tools.</a:t>
            </a:r>
            <a:endParaRPr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7B6370C9-37BD-451B-96D6-59883D031971}"/>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8"/>
          <p:cNvSpPr txBox="1"/>
          <p:nvPr/>
        </p:nvSpPr>
        <p:spPr>
          <a:xfrm>
            <a:off x="0" y="0"/>
            <a:ext cx="920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dirty="0">
                <a:solidFill>
                  <a:srgbClr val="1F1F50"/>
                </a:solidFill>
                <a:latin typeface="Lato"/>
                <a:ea typeface="Lato"/>
                <a:cs typeface="Lato"/>
                <a:sym typeface="Lato"/>
              </a:rPr>
              <a:t>GitHub Repository Link &amp; </a:t>
            </a:r>
            <a:r>
              <a:rPr lang="en" sz="2000" b="1" i="0" u="none" strike="noStrike" cap="none" dirty="0">
                <a:solidFill>
                  <a:srgbClr val="4A4548"/>
                </a:solidFill>
                <a:highlight>
                  <a:srgbClr val="FFFFFF"/>
                </a:highlight>
                <a:latin typeface="Lato"/>
                <a:ea typeface="Lato"/>
                <a:cs typeface="Lato"/>
                <a:sym typeface="Lato"/>
              </a:rPr>
              <a:t>supporting diagrams, screenshots, if any</a:t>
            </a:r>
            <a:endParaRPr sz="2000" b="1" i="0" u="none" strike="noStrike" cap="none" dirty="0">
              <a:solidFill>
                <a:srgbClr val="1F1F50"/>
              </a:solidFill>
              <a:latin typeface="Lato"/>
              <a:ea typeface="Lato"/>
              <a:cs typeface="Lato"/>
              <a:sym typeface="Lato"/>
            </a:endParaRPr>
          </a:p>
        </p:txBody>
      </p:sp>
      <p:sp>
        <p:nvSpPr>
          <p:cNvPr id="384" name="Google Shape;384;p8"/>
          <p:cNvSpPr txBox="1"/>
          <p:nvPr/>
        </p:nvSpPr>
        <p:spPr>
          <a:xfrm>
            <a:off x="0" y="1044150"/>
            <a:ext cx="83862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IN" sz="1400" b="0" i="0" u="none" strike="noStrike" cap="none" dirty="0">
                <a:solidFill>
                  <a:srgbClr val="222222"/>
                </a:solidFill>
                <a:highlight>
                  <a:srgbClr val="FFFFFF"/>
                </a:highlight>
                <a:latin typeface="Lato"/>
                <a:ea typeface="Lato"/>
                <a:cs typeface="Lato"/>
                <a:sym typeface="Lato"/>
              </a:rPr>
              <a:t>https://github.com/ankita459/Green-Software</a:t>
            </a:r>
            <a:endParaRPr sz="14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371026AC-0439-A36C-0828-9617F4761FCA}"/>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a:t>Thank You</a:t>
            </a:r>
            <a:endParaRPr sz="3600"/>
          </a:p>
        </p:txBody>
      </p:sp>
      <p:sp>
        <p:nvSpPr>
          <p:cNvPr id="390" name="Google Shape;390;p9"/>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1800"/>
              <a:buNone/>
            </a:pPr>
            <a:r>
              <a:rPr lang="en" sz="1500" dirty="0"/>
              <a:t>Ankita Panpatil</a:t>
            </a:r>
            <a:endParaRPr sz="1500" dirty="0"/>
          </a:p>
        </p:txBody>
      </p:sp>
      <p:pic>
        <p:nvPicPr>
          <p:cNvPr id="3" name="Picture 4" descr="Icon&#10;&#10;Description automatically generated">
            <a:extLst>
              <a:ext uri="{FF2B5EF4-FFF2-40B4-BE49-F238E27FC236}">
                <a16:creationId xmlns:a16="http://schemas.microsoft.com/office/drawing/2014/main" id="{F23B9EE8-1D10-8AD9-7EEC-E62C73116FA2}"/>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TotalTime>
  <Words>1209</Words>
  <Application>Microsoft Office PowerPoint</Application>
  <PresentationFormat>On-screen Show (16:9)</PresentationFormat>
  <Paragraphs>53</Paragraphs>
  <Slides>9</Slides>
  <Notes>9</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9</vt:i4>
      </vt:variant>
    </vt:vector>
  </HeadingPairs>
  <TitlesOfParts>
    <vt:vector size="14" baseType="lpstr">
      <vt:lpstr>Arial</vt:lpstr>
      <vt:lpstr>Lato Black</vt:lpstr>
      <vt:lpstr>Lato</vt:lpstr>
      <vt:lpstr>TI Template</vt:lpstr>
      <vt:lpstr>TI Template</vt:lpstr>
      <vt:lpstr>PLEDGE TO PROGRESS Sustainability Hackathon </vt:lpstr>
      <vt:lpstr>Problem Statement?</vt:lpstr>
      <vt:lpstr>User Segment &amp; Pain Points</vt:lpstr>
      <vt:lpstr>Pre-Requisite</vt:lpstr>
      <vt:lpstr>Tools or resources</vt:lpstr>
      <vt:lpstr>Any Supporting Functional Documents</vt:lpstr>
      <vt:lpstr>Key Differentiators &amp; Adoption Plan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dc:title>
  <dc:creator>Ankita Panpatil</dc:creator>
  <cp:lastModifiedBy>Ankita Panpatil</cp:lastModifiedBy>
  <cp:revision>68</cp:revision>
  <dcterms:modified xsi:type="dcterms:W3CDTF">2023-04-12T09:19:13Z</dcterms:modified>
</cp:coreProperties>
</file>