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6" r:id="rId3"/>
    <p:sldId id="270" r:id="rId4"/>
    <p:sldId id="271"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3"/>
    <p:restoredTop sz="95890"/>
  </p:normalViewPr>
  <p:slideViewPr>
    <p:cSldViewPr snapToGrid="0">
      <p:cViewPr>
        <p:scale>
          <a:sx n="111" d="100"/>
          <a:sy n="111" d="100"/>
        </p:scale>
        <p:origin x="52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0D17-57A5-9EB1-C1FF-F46D2175D11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E72BACF-3771-AF87-726A-63A8047F5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AC6FA90-5FDB-E3E5-0054-50E1EE0DD608}"/>
              </a:ext>
            </a:extLst>
          </p:cNvPr>
          <p:cNvSpPr>
            <a:spLocks noGrp="1"/>
          </p:cNvSpPr>
          <p:nvPr>
            <p:ph type="dt" sz="half" idx="10"/>
          </p:nvPr>
        </p:nvSpPr>
        <p:spPr/>
        <p:txBody>
          <a:bodyPr/>
          <a:lstStyle/>
          <a:p>
            <a:fld id="{35775334-29F1-9E46-BD68-EB3B4DBAB1C9}" type="datetimeFigureOut">
              <a:rPr lang="en-US" smtClean="0"/>
              <a:t>3/25/23</a:t>
            </a:fld>
            <a:endParaRPr lang="en-US"/>
          </a:p>
        </p:txBody>
      </p:sp>
      <p:sp>
        <p:nvSpPr>
          <p:cNvPr id="5" name="Footer Placeholder 4">
            <a:extLst>
              <a:ext uri="{FF2B5EF4-FFF2-40B4-BE49-F238E27FC236}">
                <a16:creationId xmlns:a16="http://schemas.microsoft.com/office/drawing/2014/main" id="{9DA30E52-3472-F55C-119D-1062605A2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7013B-51E5-E30D-1ABB-E95DD376F037}"/>
              </a:ext>
            </a:extLst>
          </p:cNvPr>
          <p:cNvSpPr>
            <a:spLocks noGrp="1"/>
          </p:cNvSpPr>
          <p:nvPr>
            <p:ph type="sldNum" sz="quarter" idx="12"/>
          </p:nvPr>
        </p:nvSpPr>
        <p:spPr/>
        <p:txBody>
          <a:bodyPr/>
          <a:lstStyle/>
          <a:p>
            <a:fld id="{6FE55A6A-8587-1843-9B61-D42C61A9DCDA}" type="slidenum">
              <a:rPr lang="en-US" smtClean="0"/>
              <a:t>‹#›</a:t>
            </a:fld>
            <a:endParaRPr lang="en-US"/>
          </a:p>
        </p:txBody>
      </p:sp>
    </p:spTree>
    <p:extLst>
      <p:ext uri="{BB962C8B-B14F-4D97-AF65-F5344CB8AC3E}">
        <p14:creationId xmlns:p14="http://schemas.microsoft.com/office/powerpoint/2010/main" val="117448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365E-4423-3B94-9318-AAA3259074E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311FA31-0F68-3053-86B9-3E0A8336F2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88EF1B-D465-DA0C-283E-45D16D8AC16E}"/>
              </a:ext>
            </a:extLst>
          </p:cNvPr>
          <p:cNvSpPr>
            <a:spLocks noGrp="1"/>
          </p:cNvSpPr>
          <p:nvPr>
            <p:ph type="dt" sz="half" idx="10"/>
          </p:nvPr>
        </p:nvSpPr>
        <p:spPr/>
        <p:txBody>
          <a:bodyPr/>
          <a:lstStyle/>
          <a:p>
            <a:fld id="{35775334-29F1-9E46-BD68-EB3B4DBAB1C9}" type="datetimeFigureOut">
              <a:rPr lang="en-US" smtClean="0"/>
              <a:t>3/25/23</a:t>
            </a:fld>
            <a:endParaRPr lang="en-US"/>
          </a:p>
        </p:txBody>
      </p:sp>
      <p:sp>
        <p:nvSpPr>
          <p:cNvPr id="5" name="Footer Placeholder 4">
            <a:extLst>
              <a:ext uri="{FF2B5EF4-FFF2-40B4-BE49-F238E27FC236}">
                <a16:creationId xmlns:a16="http://schemas.microsoft.com/office/drawing/2014/main" id="{50C6C655-C7C8-C8F7-A8E0-94959EFAC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9243F-142B-E091-CB60-B6790B0B6EDF}"/>
              </a:ext>
            </a:extLst>
          </p:cNvPr>
          <p:cNvSpPr>
            <a:spLocks noGrp="1"/>
          </p:cNvSpPr>
          <p:nvPr>
            <p:ph type="sldNum" sz="quarter" idx="12"/>
          </p:nvPr>
        </p:nvSpPr>
        <p:spPr/>
        <p:txBody>
          <a:bodyPr/>
          <a:lstStyle/>
          <a:p>
            <a:fld id="{6FE55A6A-8587-1843-9B61-D42C61A9DCDA}" type="slidenum">
              <a:rPr lang="en-US" smtClean="0"/>
              <a:t>‹#›</a:t>
            </a:fld>
            <a:endParaRPr lang="en-US"/>
          </a:p>
        </p:txBody>
      </p:sp>
    </p:spTree>
    <p:extLst>
      <p:ext uri="{BB962C8B-B14F-4D97-AF65-F5344CB8AC3E}">
        <p14:creationId xmlns:p14="http://schemas.microsoft.com/office/powerpoint/2010/main" val="124491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3378F3-CD33-9FC9-3BF5-30000F175D6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EE0606-7C43-1548-48EC-E36F86DA152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F40EE8-181B-A7B3-9F1D-BACBD2FDCAAD}"/>
              </a:ext>
            </a:extLst>
          </p:cNvPr>
          <p:cNvSpPr>
            <a:spLocks noGrp="1"/>
          </p:cNvSpPr>
          <p:nvPr>
            <p:ph type="dt" sz="half" idx="10"/>
          </p:nvPr>
        </p:nvSpPr>
        <p:spPr/>
        <p:txBody>
          <a:bodyPr/>
          <a:lstStyle/>
          <a:p>
            <a:fld id="{35775334-29F1-9E46-BD68-EB3B4DBAB1C9}" type="datetimeFigureOut">
              <a:rPr lang="en-US" smtClean="0"/>
              <a:t>3/25/23</a:t>
            </a:fld>
            <a:endParaRPr lang="en-US"/>
          </a:p>
        </p:txBody>
      </p:sp>
      <p:sp>
        <p:nvSpPr>
          <p:cNvPr id="5" name="Footer Placeholder 4">
            <a:extLst>
              <a:ext uri="{FF2B5EF4-FFF2-40B4-BE49-F238E27FC236}">
                <a16:creationId xmlns:a16="http://schemas.microsoft.com/office/drawing/2014/main" id="{0BE7C9F8-A71B-B722-CFA2-5CF9CECFB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B3693-7B45-CD3E-C512-2ECA5CDB5A40}"/>
              </a:ext>
            </a:extLst>
          </p:cNvPr>
          <p:cNvSpPr>
            <a:spLocks noGrp="1"/>
          </p:cNvSpPr>
          <p:nvPr>
            <p:ph type="sldNum" sz="quarter" idx="12"/>
          </p:nvPr>
        </p:nvSpPr>
        <p:spPr/>
        <p:txBody>
          <a:bodyPr/>
          <a:lstStyle/>
          <a:p>
            <a:fld id="{6FE55A6A-8587-1843-9B61-D42C61A9DCDA}" type="slidenum">
              <a:rPr lang="en-US" smtClean="0"/>
              <a:t>‹#›</a:t>
            </a:fld>
            <a:endParaRPr lang="en-US"/>
          </a:p>
        </p:txBody>
      </p:sp>
    </p:spTree>
    <p:extLst>
      <p:ext uri="{BB962C8B-B14F-4D97-AF65-F5344CB8AC3E}">
        <p14:creationId xmlns:p14="http://schemas.microsoft.com/office/powerpoint/2010/main" val="178226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3E7A-FEC2-93FA-E2AA-094424F620A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1D2AD8-8656-0748-BFC8-1527E8C4EBD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E7C64E-70E4-F65B-3ED7-738B6681D83A}"/>
              </a:ext>
            </a:extLst>
          </p:cNvPr>
          <p:cNvSpPr>
            <a:spLocks noGrp="1"/>
          </p:cNvSpPr>
          <p:nvPr>
            <p:ph type="dt" sz="half" idx="10"/>
          </p:nvPr>
        </p:nvSpPr>
        <p:spPr/>
        <p:txBody>
          <a:bodyPr/>
          <a:lstStyle/>
          <a:p>
            <a:fld id="{35775334-29F1-9E46-BD68-EB3B4DBAB1C9}" type="datetimeFigureOut">
              <a:rPr lang="en-US" smtClean="0"/>
              <a:t>3/25/23</a:t>
            </a:fld>
            <a:endParaRPr lang="en-US"/>
          </a:p>
        </p:txBody>
      </p:sp>
      <p:sp>
        <p:nvSpPr>
          <p:cNvPr id="5" name="Footer Placeholder 4">
            <a:extLst>
              <a:ext uri="{FF2B5EF4-FFF2-40B4-BE49-F238E27FC236}">
                <a16:creationId xmlns:a16="http://schemas.microsoft.com/office/drawing/2014/main" id="{5A8FA070-9639-0FDB-FEC8-8D7166DD2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714D9-5E51-A313-D1D9-E84ED6891B8D}"/>
              </a:ext>
            </a:extLst>
          </p:cNvPr>
          <p:cNvSpPr>
            <a:spLocks noGrp="1"/>
          </p:cNvSpPr>
          <p:nvPr>
            <p:ph type="sldNum" sz="quarter" idx="12"/>
          </p:nvPr>
        </p:nvSpPr>
        <p:spPr/>
        <p:txBody>
          <a:bodyPr/>
          <a:lstStyle/>
          <a:p>
            <a:fld id="{6FE55A6A-8587-1843-9B61-D42C61A9DCDA}" type="slidenum">
              <a:rPr lang="en-US" smtClean="0"/>
              <a:t>‹#›</a:t>
            </a:fld>
            <a:endParaRPr lang="en-US"/>
          </a:p>
        </p:txBody>
      </p:sp>
    </p:spTree>
    <p:extLst>
      <p:ext uri="{BB962C8B-B14F-4D97-AF65-F5344CB8AC3E}">
        <p14:creationId xmlns:p14="http://schemas.microsoft.com/office/powerpoint/2010/main" val="109496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E8D1-7D57-E4A0-74B5-95881B39874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CE3A104-AF59-BD9E-CEAB-AEC999E7C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7979AAA-E641-33F7-F5F1-4AAAD132CFEB}"/>
              </a:ext>
            </a:extLst>
          </p:cNvPr>
          <p:cNvSpPr>
            <a:spLocks noGrp="1"/>
          </p:cNvSpPr>
          <p:nvPr>
            <p:ph type="dt" sz="half" idx="10"/>
          </p:nvPr>
        </p:nvSpPr>
        <p:spPr/>
        <p:txBody>
          <a:bodyPr/>
          <a:lstStyle/>
          <a:p>
            <a:fld id="{35775334-29F1-9E46-BD68-EB3B4DBAB1C9}" type="datetimeFigureOut">
              <a:rPr lang="en-US" smtClean="0"/>
              <a:t>3/25/23</a:t>
            </a:fld>
            <a:endParaRPr lang="en-US"/>
          </a:p>
        </p:txBody>
      </p:sp>
      <p:sp>
        <p:nvSpPr>
          <p:cNvPr id="5" name="Footer Placeholder 4">
            <a:extLst>
              <a:ext uri="{FF2B5EF4-FFF2-40B4-BE49-F238E27FC236}">
                <a16:creationId xmlns:a16="http://schemas.microsoft.com/office/drawing/2014/main" id="{FF358BF5-88C1-C0A7-ED18-166370799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11D54-F857-CA81-6F08-606072C11209}"/>
              </a:ext>
            </a:extLst>
          </p:cNvPr>
          <p:cNvSpPr>
            <a:spLocks noGrp="1"/>
          </p:cNvSpPr>
          <p:nvPr>
            <p:ph type="sldNum" sz="quarter" idx="12"/>
          </p:nvPr>
        </p:nvSpPr>
        <p:spPr/>
        <p:txBody>
          <a:bodyPr/>
          <a:lstStyle/>
          <a:p>
            <a:fld id="{6FE55A6A-8587-1843-9B61-D42C61A9DCDA}" type="slidenum">
              <a:rPr lang="en-US" smtClean="0"/>
              <a:t>‹#›</a:t>
            </a:fld>
            <a:endParaRPr lang="en-US"/>
          </a:p>
        </p:txBody>
      </p:sp>
    </p:spTree>
    <p:extLst>
      <p:ext uri="{BB962C8B-B14F-4D97-AF65-F5344CB8AC3E}">
        <p14:creationId xmlns:p14="http://schemas.microsoft.com/office/powerpoint/2010/main" val="409171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35DD-B2A1-514D-B0BA-8831C981D53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ABA3D26-1C69-2123-1EB4-D2242170B7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6272B3B-EB32-CCBF-4303-862EFFC10DE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6362203-6241-3B37-680D-4E2719DDB9BF}"/>
              </a:ext>
            </a:extLst>
          </p:cNvPr>
          <p:cNvSpPr>
            <a:spLocks noGrp="1"/>
          </p:cNvSpPr>
          <p:nvPr>
            <p:ph type="dt" sz="half" idx="10"/>
          </p:nvPr>
        </p:nvSpPr>
        <p:spPr/>
        <p:txBody>
          <a:bodyPr/>
          <a:lstStyle/>
          <a:p>
            <a:fld id="{35775334-29F1-9E46-BD68-EB3B4DBAB1C9}" type="datetimeFigureOut">
              <a:rPr lang="en-US" smtClean="0"/>
              <a:t>3/25/23</a:t>
            </a:fld>
            <a:endParaRPr lang="en-US"/>
          </a:p>
        </p:txBody>
      </p:sp>
      <p:sp>
        <p:nvSpPr>
          <p:cNvPr id="6" name="Footer Placeholder 5">
            <a:extLst>
              <a:ext uri="{FF2B5EF4-FFF2-40B4-BE49-F238E27FC236}">
                <a16:creationId xmlns:a16="http://schemas.microsoft.com/office/drawing/2014/main" id="{59C12F55-353A-C6A0-FAA7-4DD1BBAC9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51251-28EA-3459-A317-ACAD576C733C}"/>
              </a:ext>
            </a:extLst>
          </p:cNvPr>
          <p:cNvSpPr>
            <a:spLocks noGrp="1"/>
          </p:cNvSpPr>
          <p:nvPr>
            <p:ph type="sldNum" sz="quarter" idx="12"/>
          </p:nvPr>
        </p:nvSpPr>
        <p:spPr/>
        <p:txBody>
          <a:bodyPr/>
          <a:lstStyle/>
          <a:p>
            <a:fld id="{6FE55A6A-8587-1843-9B61-D42C61A9DCDA}" type="slidenum">
              <a:rPr lang="en-US" smtClean="0"/>
              <a:t>‹#›</a:t>
            </a:fld>
            <a:endParaRPr lang="en-US"/>
          </a:p>
        </p:txBody>
      </p:sp>
    </p:spTree>
    <p:extLst>
      <p:ext uri="{BB962C8B-B14F-4D97-AF65-F5344CB8AC3E}">
        <p14:creationId xmlns:p14="http://schemas.microsoft.com/office/powerpoint/2010/main" val="265732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9D32-BBF2-D480-0431-58F6C855513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652D37-FDFC-5E12-7A8C-3AB996B9E8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457D7D-0061-CC4F-7D5B-1917955978A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897F323-0DE5-5362-C7C9-52F0563F5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4E6645-19F7-1C4E-D05A-B09D1F817BF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3573594-8E6D-06BA-0CD6-F583033BA6DD}"/>
              </a:ext>
            </a:extLst>
          </p:cNvPr>
          <p:cNvSpPr>
            <a:spLocks noGrp="1"/>
          </p:cNvSpPr>
          <p:nvPr>
            <p:ph type="dt" sz="half" idx="10"/>
          </p:nvPr>
        </p:nvSpPr>
        <p:spPr/>
        <p:txBody>
          <a:bodyPr/>
          <a:lstStyle/>
          <a:p>
            <a:fld id="{35775334-29F1-9E46-BD68-EB3B4DBAB1C9}" type="datetimeFigureOut">
              <a:rPr lang="en-US" smtClean="0"/>
              <a:t>3/25/23</a:t>
            </a:fld>
            <a:endParaRPr lang="en-US"/>
          </a:p>
        </p:txBody>
      </p:sp>
      <p:sp>
        <p:nvSpPr>
          <p:cNvPr id="8" name="Footer Placeholder 7">
            <a:extLst>
              <a:ext uri="{FF2B5EF4-FFF2-40B4-BE49-F238E27FC236}">
                <a16:creationId xmlns:a16="http://schemas.microsoft.com/office/drawing/2014/main" id="{05578897-E53A-A5E0-4BC5-78EFFB3E32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218FF9-6CA7-58CA-416C-84757B7B7FEE}"/>
              </a:ext>
            </a:extLst>
          </p:cNvPr>
          <p:cNvSpPr>
            <a:spLocks noGrp="1"/>
          </p:cNvSpPr>
          <p:nvPr>
            <p:ph type="sldNum" sz="quarter" idx="12"/>
          </p:nvPr>
        </p:nvSpPr>
        <p:spPr/>
        <p:txBody>
          <a:bodyPr/>
          <a:lstStyle/>
          <a:p>
            <a:fld id="{6FE55A6A-8587-1843-9B61-D42C61A9DCDA}" type="slidenum">
              <a:rPr lang="en-US" smtClean="0"/>
              <a:t>‹#›</a:t>
            </a:fld>
            <a:endParaRPr lang="en-US"/>
          </a:p>
        </p:txBody>
      </p:sp>
    </p:spTree>
    <p:extLst>
      <p:ext uri="{BB962C8B-B14F-4D97-AF65-F5344CB8AC3E}">
        <p14:creationId xmlns:p14="http://schemas.microsoft.com/office/powerpoint/2010/main" val="441298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AB4B-1F70-1EE9-25FF-6E734F22D12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D8897D5-F3A4-C7BA-3CF2-5FD61439DA8F}"/>
              </a:ext>
            </a:extLst>
          </p:cNvPr>
          <p:cNvSpPr>
            <a:spLocks noGrp="1"/>
          </p:cNvSpPr>
          <p:nvPr>
            <p:ph type="dt" sz="half" idx="10"/>
          </p:nvPr>
        </p:nvSpPr>
        <p:spPr/>
        <p:txBody>
          <a:bodyPr/>
          <a:lstStyle/>
          <a:p>
            <a:fld id="{35775334-29F1-9E46-BD68-EB3B4DBAB1C9}" type="datetimeFigureOut">
              <a:rPr lang="en-US" smtClean="0"/>
              <a:t>3/25/23</a:t>
            </a:fld>
            <a:endParaRPr lang="en-US"/>
          </a:p>
        </p:txBody>
      </p:sp>
      <p:sp>
        <p:nvSpPr>
          <p:cNvPr id="4" name="Footer Placeholder 3">
            <a:extLst>
              <a:ext uri="{FF2B5EF4-FFF2-40B4-BE49-F238E27FC236}">
                <a16:creationId xmlns:a16="http://schemas.microsoft.com/office/drawing/2014/main" id="{A06CDC3C-5D6F-781C-0A96-94C70D1F9F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A07283-193E-584E-8563-F66CB0274E9F}"/>
              </a:ext>
            </a:extLst>
          </p:cNvPr>
          <p:cNvSpPr>
            <a:spLocks noGrp="1"/>
          </p:cNvSpPr>
          <p:nvPr>
            <p:ph type="sldNum" sz="quarter" idx="12"/>
          </p:nvPr>
        </p:nvSpPr>
        <p:spPr/>
        <p:txBody>
          <a:bodyPr/>
          <a:lstStyle/>
          <a:p>
            <a:fld id="{6FE55A6A-8587-1843-9B61-D42C61A9DCDA}" type="slidenum">
              <a:rPr lang="en-US" smtClean="0"/>
              <a:t>‹#›</a:t>
            </a:fld>
            <a:endParaRPr lang="en-US"/>
          </a:p>
        </p:txBody>
      </p:sp>
    </p:spTree>
    <p:extLst>
      <p:ext uri="{BB962C8B-B14F-4D97-AF65-F5344CB8AC3E}">
        <p14:creationId xmlns:p14="http://schemas.microsoft.com/office/powerpoint/2010/main" val="3599406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B5EB6-3625-AF3C-1666-0FDF6BAB6DE3}"/>
              </a:ext>
            </a:extLst>
          </p:cNvPr>
          <p:cNvSpPr>
            <a:spLocks noGrp="1"/>
          </p:cNvSpPr>
          <p:nvPr>
            <p:ph type="dt" sz="half" idx="10"/>
          </p:nvPr>
        </p:nvSpPr>
        <p:spPr/>
        <p:txBody>
          <a:bodyPr/>
          <a:lstStyle/>
          <a:p>
            <a:fld id="{35775334-29F1-9E46-BD68-EB3B4DBAB1C9}" type="datetimeFigureOut">
              <a:rPr lang="en-US" smtClean="0"/>
              <a:t>3/25/23</a:t>
            </a:fld>
            <a:endParaRPr lang="en-US"/>
          </a:p>
        </p:txBody>
      </p:sp>
      <p:sp>
        <p:nvSpPr>
          <p:cNvPr id="3" name="Footer Placeholder 2">
            <a:extLst>
              <a:ext uri="{FF2B5EF4-FFF2-40B4-BE49-F238E27FC236}">
                <a16:creationId xmlns:a16="http://schemas.microsoft.com/office/drawing/2014/main" id="{366F7C23-B386-E766-DC76-FA22E18AB4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D91089-CD68-3B57-A807-5FE6FC39D309}"/>
              </a:ext>
            </a:extLst>
          </p:cNvPr>
          <p:cNvSpPr>
            <a:spLocks noGrp="1"/>
          </p:cNvSpPr>
          <p:nvPr>
            <p:ph type="sldNum" sz="quarter" idx="12"/>
          </p:nvPr>
        </p:nvSpPr>
        <p:spPr/>
        <p:txBody>
          <a:bodyPr/>
          <a:lstStyle/>
          <a:p>
            <a:fld id="{6FE55A6A-8587-1843-9B61-D42C61A9DCDA}" type="slidenum">
              <a:rPr lang="en-US" smtClean="0"/>
              <a:t>‹#›</a:t>
            </a:fld>
            <a:endParaRPr lang="en-US"/>
          </a:p>
        </p:txBody>
      </p:sp>
    </p:spTree>
    <p:extLst>
      <p:ext uri="{BB962C8B-B14F-4D97-AF65-F5344CB8AC3E}">
        <p14:creationId xmlns:p14="http://schemas.microsoft.com/office/powerpoint/2010/main" val="280606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1DCE-357B-710A-ABF5-BAC45EDECA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37BA8C6-C967-B0BA-82D7-8655F20A9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D0AD897-9B07-188B-0B5B-8E0874A69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309ACB-1680-A5C9-B566-B31171B92308}"/>
              </a:ext>
            </a:extLst>
          </p:cNvPr>
          <p:cNvSpPr>
            <a:spLocks noGrp="1"/>
          </p:cNvSpPr>
          <p:nvPr>
            <p:ph type="dt" sz="half" idx="10"/>
          </p:nvPr>
        </p:nvSpPr>
        <p:spPr/>
        <p:txBody>
          <a:bodyPr/>
          <a:lstStyle/>
          <a:p>
            <a:fld id="{35775334-29F1-9E46-BD68-EB3B4DBAB1C9}" type="datetimeFigureOut">
              <a:rPr lang="en-US" smtClean="0"/>
              <a:t>3/25/23</a:t>
            </a:fld>
            <a:endParaRPr lang="en-US"/>
          </a:p>
        </p:txBody>
      </p:sp>
      <p:sp>
        <p:nvSpPr>
          <p:cNvPr id="6" name="Footer Placeholder 5">
            <a:extLst>
              <a:ext uri="{FF2B5EF4-FFF2-40B4-BE49-F238E27FC236}">
                <a16:creationId xmlns:a16="http://schemas.microsoft.com/office/drawing/2014/main" id="{9030EA2C-B3B8-51C6-9A81-181E5574D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C3059-9B5A-7019-94C1-70D6DDF8CDE7}"/>
              </a:ext>
            </a:extLst>
          </p:cNvPr>
          <p:cNvSpPr>
            <a:spLocks noGrp="1"/>
          </p:cNvSpPr>
          <p:nvPr>
            <p:ph type="sldNum" sz="quarter" idx="12"/>
          </p:nvPr>
        </p:nvSpPr>
        <p:spPr/>
        <p:txBody>
          <a:bodyPr/>
          <a:lstStyle/>
          <a:p>
            <a:fld id="{6FE55A6A-8587-1843-9B61-D42C61A9DCDA}" type="slidenum">
              <a:rPr lang="en-US" smtClean="0"/>
              <a:t>‹#›</a:t>
            </a:fld>
            <a:endParaRPr lang="en-US"/>
          </a:p>
        </p:txBody>
      </p:sp>
    </p:spTree>
    <p:extLst>
      <p:ext uri="{BB962C8B-B14F-4D97-AF65-F5344CB8AC3E}">
        <p14:creationId xmlns:p14="http://schemas.microsoft.com/office/powerpoint/2010/main" val="422404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C4C1-7C8E-FCFE-351B-0ADF6A9A22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5A98D20-7402-081F-3F82-10701E3B8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ED8585-7B72-5530-B7D0-ECCB062E2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5CAFC6-497E-3A74-111A-A809C26FCE14}"/>
              </a:ext>
            </a:extLst>
          </p:cNvPr>
          <p:cNvSpPr>
            <a:spLocks noGrp="1"/>
          </p:cNvSpPr>
          <p:nvPr>
            <p:ph type="dt" sz="half" idx="10"/>
          </p:nvPr>
        </p:nvSpPr>
        <p:spPr/>
        <p:txBody>
          <a:bodyPr/>
          <a:lstStyle/>
          <a:p>
            <a:fld id="{35775334-29F1-9E46-BD68-EB3B4DBAB1C9}" type="datetimeFigureOut">
              <a:rPr lang="en-US" smtClean="0"/>
              <a:t>3/25/23</a:t>
            </a:fld>
            <a:endParaRPr lang="en-US"/>
          </a:p>
        </p:txBody>
      </p:sp>
      <p:sp>
        <p:nvSpPr>
          <p:cNvPr id="6" name="Footer Placeholder 5">
            <a:extLst>
              <a:ext uri="{FF2B5EF4-FFF2-40B4-BE49-F238E27FC236}">
                <a16:creationId xmlns:a16="http://schemas.microsoft.com/office/drawing/2014/main" id="{78F19071-4B6C-8655-9C68-9C37604403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FEDD41-E94D-B940-FA35-C1C1F2EE7590}"/>
              </a:ext>
            </a:extLst>
          </p:cNvPr>
          <p:cNvSpPr>
            <a:spLocks noGrp="1"/>
          </p:cNvSpPr>
          <p:nvPr>
            <p:ph type="sldNum" sz="quarter" idx="12"/>
          </p:nvPr>
        </p:nvSpPr>
        <p:spPr/>
        <p:txBody>
          <a:bodyPr/>
          <a:lstStyle/>
          <a:p>
            <a:fld id="{6FE55A6A-8587-1843-9B61-D42C61A9DCDA}" type="slidenum">
              <a:rPr lang="en-US" smtClean="0"/>
              <a:t>‹#›</a:t>
            </a:fld>
            <a:endParaRPr lang="en-US"/>
          </a:p>
        </p:txBody>
      </p:sp>
    </p:spTree>
    <p:extLst>
      <p:ext uri="{BB962C8B-B14F-4D97-AF65-F5344CB8AC3E}">
        <p14:creationId xmlns:p14="http://schemas.microsoft.com/office/powerpoint/2010/main" val="217443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26E06-7913-4C99-98DF-B94FF1E185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267493-5CF0-875A-F80C-B954085A1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3E1308-F819-2B7E-6F65-F8325555C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75334-29F1-9E46-BD68-EB3B4DBAB1C9}" type="datetimeFigureOut">
              <a:rPr lang="en-US" smtClean="0"/>
              <a:t>3/25/23</a:t>
            </a:fld>
            <a:endParaRPr lang="en-US"/>
          </a:p>
        </p:txBody>
      </p:sp>
      <p:sp>
        <p:nvSpPr>
          <p:cNvPr id="5" name="Footer Placeholder 4">
            <a:extLst>
              <a:ext uri="{FF2B5EF4-FFF2-40B4-BE49-F238E27FC236}">
                <a16:creationId xmlns:a16="http://schemas.microsoft.com/office/drawing/2014/main" id="{4846A0D0-CFE8-36DC-2E93-5127C31A9F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914E48-2F03-5657-3690-3E6D15E7D2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55A6A-8587-1843-9B61-D42C61A9DCDA}" type="slidenum">
              <a:rPr lang="en-US" smtClean="0"/>
              <a:t>‹#›</a:t>
            </a:fld>
            <a:endParaRPr lang="en-US"/>
          </a:p>
        </p:txBody>
      </p:sp>
    </p:spTree>
    <p:extLst>
      <p:ext uri="{BB962C8B-B14F-4D97-AF65-F5344CB8AC3E}">
        <p14:creationId xmlns:p14="http://schemas.microsoft.com/office/powerpoint/2010/main" val="967816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8807-AF6C-461D-D05E-723C37682154}"/>
              </a:ext>
            </a:extLst>
          </p:cNvPr>
          <p:cNvSpPr>
            <a:spLocks noGrp="1"/>
          </p:cNvSpPr>
          <p:nvPr>
            <p:ph type="ctrTitle"/>
          </p:nvPr>
        </p:nvSpPr>
        <p:spPr>
          <a:xfrm>
            <a:off x="139994" y="31956"/>
            <a:ext cx="9144000" cy="625586"/>
          </a:xfrm>
        </p:spPr>
        <p:txBody>
          <a:bodyPr>
            <a:normAutofit fontScale="90000"/>
          </a:bodyPr>
          <a:lstStyle/>
          <a:p>
            <a:pPr algn="l"/>
            <a:r>
              <a:rPr lang="en-US" sz="3600" dirty="0"/>
              <a:t>A comparison of Word Embedding for Clinical data</a:t>
            </a:r>
          </a:p>
        </p:txBody>
      </p:sp>
      <p:sp>
        <p:nvSpPr>
          <p:cNvPr id="3" name="Subtitle 2">
            <a:extLst>
              <a:ext uri="{FF2B5EF4-FFF2-40B4-BE49-F238E27FC236}">
                <a16:creationId xmlns:a16="http://schemas.microsoft.com/office/drawing/2014/main" id="{8072F968-4C58-AB24-29B9-B00B95139BAC}"/>
              </a:ext>
            </a:extLst>
          </p:cNvPr>
          <p:cNvSpPr>
            <a:spLocks noGrp="1"/>
          </p:cNvSpPr>
          <p:nvPr>
            <p:ph type="subTitle" idx="1"/>
          </p:nvPr>
        </p:nvSpPr>
        <p:spPr>
          <a:xfrm>
            <a:off x="139994" y="602703"/>
            <a:ext cx="1371601" cy="450704"/>
          </a:xfrm>
        </p:spPr>
        <p:txBody>
          <a:bodyPr>
            <a:normAutofit/>
          </a:bodyPr>
          <a:lstStyle/>
          <a:p>
            <a:pPr algn="l"/>
            <a:r>
              <a:rPr lang="en-US" sz="1800" dirty="0"/>
              <a:t>Introduction</a:t>
            </a:r>
          </a:p>
        </p:txBody>
      </p:sp>
      <p:sp>
        <p:nvSpPr>
          <p:cNvPr id="4" name="Subtitle 2">
            <a:extLst>
              <a:ext uri="{FF2B5EF4-FFF2-40B4-BE49-F238E27FC236}">
                <a16:creationId xmlns:a16="http://schemas.microsoft.com/office/drawing/2014/main" id="{014A15EC-4B15-E626-DE57-068D48EE1EFD}"/>
              </a:ext>
            </a:extLst>
          </p:cNvPr>
          <p:cNvSpPr txBox="1">
            <a:spLocks/>
          </p:cNvSpPr>
          <p:nvPr/>
        </p:nvSpPr>
        <p:spPr>
          <a:xfrm>
            <a:off x="139995" y="1254642"/>
            <a:ext cx="1997149" cy="4689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Business Problem</a:t>
            </a:r>
          </a:p>
        </p:txBody>
      </p:sp>
      <p:sp>
        <p:nvSpPr>
          <p:cNvPr id="9" name="Subtitle 2">
            <a:extLst>
              <a:ext uri="{FF2B5EF4-FFF2-40B4-BE49-F238E27FC236}">
                <a16:creationId xmlns:a16="http://schemas.microsoft.com/office/drawing/2014/main" id="{3782410D-D1EC-2685-06BD-95699D9A2454}"/>
              </a:ext>
            </a:extLst>
          </p:cNvPr>
          <p:cNvSpPr txBox="1">
            <a:spLocks/>
          </p:cNvSpPr>
          <p:nvPr/>
        </p:nvSpPr>
        <p:spPr>
          <a:xfrm>
            <a:off x="139994" y="1723583"/>
            <a:ext cx="11715307" cy="18082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600" dirty="0"/>
              <a:t>Word embeddings have been prevalently used in healthcare natural language processing applications due to the ability of the vector representations being able to capture useful semantic properties and linguistic relationships between words.</a:t>
            </a:r>
          </a:p>
          <a:p>
            <a:pPr marL="285750" indent="-285750" algn="l">
              <a:buFontTx/>
              <a:buChar char="-"/>
            </a:pPr>
            <a:r>
              <a:rPr lang="en-US" sz="1600" dirty="0"/>
              <a:t>Different textual resources have been utilized in healthcare NLP to train word embeddings and these embeddings have been commonly leveraged as feature input to downstream machine learning models.</a:t>
            </a:r>
          </a:p>
          <a:p>
            <a:pPr marL="285750" indent="-285750" algn="l">
              <a:buFontTx/>
              <a:buChar char="-"/>
            </a:pPr>
            <a:r>
              <a:rPr lang="en-US" sz="1600" dirty="0"/>
              <a:t>The problem statement is to evaluate these word embeddings for a specific clinical notes dataset and find out the one working best in the process of information retrieval of clinical text.</a:t>
            </a:r>
          </a:p>
        </p:txBody>
      </p:sp>
      <p:cxnSp>
        <p:nvCxnSpPr>
          <p:cNvPr id="6" name="Straight Connector 5">
            <a:extLst>
              <a:ext uri="{FF2B5EF4-FFF2-40B4-BE49-F238E27FC236}">
                <a16:creationId xmlns:a16="http://schemas.microsoft.com/office/drawing/2014/main" id="{670E5385-D37C-FFEA-000D-0EE6F3F79B14}"/>
              </a:ext>
            </a:extLst>
          </p:cNvPr>
          <p:cNvCxnSpPr>
            <a:cxnSpLocks/>
          </p:cNvCxnSpPr>
          <p:nvPr/>
        </p:nvCxnSpPr>
        <p:spPr>
          <a:xfrm>
            <a:off x="0" y="933766"/>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B0A53D5-273C-6C18-DB07-E5AE5FEB64E9}"/>
              </a:ext>
            </a:extLst>
          </p:cNvPr>
          <p:cNvCxnSpPr>
            <a:cxnSpLocks/>
          </p:cNvCxnSpPr>
          <p:nvPr/>
        </p:nvCxnSpPr>
        <p:spPr>
          <a:xfrm>
            <a:off x="0" y="568123"/>
            <a:ext cx="12192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47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8807-AF6C-461D-D05E-723C37682154}"/>
              </a:ext>
            </a:extLst>
          </p:cNvPr>
          <p:cNvSpPr>
            <a:spLocks noGrp="1"/>
          </p:cNvSpPr>
          <p:nvPr>
            <p:ph type="ctrTitle"/>
          </p:nvPr>
        </p:nvSpPr>
        <p:spPr>
          <a:xfrm>
            <a:off x="139994" y="31956"/>
            <a:ext cx="9144000" cy="625586"/>
          </a:xfrm>
        </p:spPr>
        <p:txBody>
          <a:bodyPr>
            <a:normAutofit fontScale="90000"/>
          </a:bodyPr>
          <a:lstStyle/>
          <a:p>
            <a:pPr algn="l"/>
            <a:r>
              <a:rPr lang="en-US" sz="3600" dirty="0"/>
              <a:t>A comparison of Word Embedding for Clinical data</a:t>
            </a:r>
          </a:p>
        </p:txBody>
      </p:sp>
      <p:sp>
        <p:nvSpPr>
          <p:cNvPr id="3" name="Subtitle 2">
            <a:extLst>
              <a:ext uri="{FF2B5EF4-FFF2-40B4-BE49-F238E27FC236}">
                <a16:creationId xmlns:a16="http://schemas.microsoft.com/office/drawing/2014/main" id="{8072F968-4C58-AB24-29B9-B00B95139BAC}"/>
              </a:ext>
            </a:extLst>
          </p:cNvPr>
          <p:cNvSpPr>
            <a:spLocks noGrp="1"/>
          </p:cNvSpPr>
          <p:nvPr>
            <p:ph type="subTitle" idx="1"/>
          </p:nvPr>
        </p:nvSpPr>
        <p:spPr>
          <a:xfrm>
            <a:off x="139993" y="602703"/>
            <a:ext cx="4498913" cy="450704"/>
          </a:xfrm>
        </p:spPr>
        <p:txBody>
          <a:bodyPr>
            <a:normAutofit/>
          </a:bodyPr>
          <a:lstStyle/>
          <a:p>
            <a:pPr algn="l"/>
            <a:r>
              <a:rPr lang="en-US" sz="1800" dirty="0"/>
              <a:t>Types of word embeddings for clinical data</a:t>
            </a:r>
          </a:p>
        </p:txBody>
      </p:sp>
      <p:sp>
        <p:nvSpPr>
          <p:cNvPr id="4" name="Subtitle 2">
            <a:extLst>
              <a:ext uri="{FF2B5EF4-FFF2-40B4-BE49-F238E27FC236}">
                <a16:creationId xmlns:a16="http://schemas.microsoft.com/office/drawing/2014/main" id="{014A15EC-4B15-E626-DE57-068D48EE1EFD}"/>
              </a:ext>
            </a:extLst>
          </p:cNvPr>
          <p:cNvSpPr txBox="1">
            <a:spLocks/>
          </p:cNvSpPr>
          <p:nvPr/>
        </p:nvSpPr>
        <p:spPr>
          <a:xfrm>
            <a:off x="139995" y="1064938"/>
            <a:ext cx="3109197" cy="4689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p>
        </p:txBody>
      </p:sp>
      <p:sp>
        <p:nvSpPr>
          <p:cNvPr id="9" name="Subtitle 2">
            <a:extLst>
              <a:ext uri="{FF2B5EF4-FFF2-40B4-BE49-F238E27FC236}">
                <a16:creationId xmlns:a16="http://schemas.microsoft.com/office/drawing/2014/main" id="{3782410D-D1EC-2685-06BD-95699D9A2454}"/>
              </a:ext>
            </a:extLst>
          </p:cNvPr>
          <p:cNvSpPr txBox="1">
            <a:spLocks/>
          </p:cNvSpPr>
          <p:nvPr/>
        </p:nvSpPr>
        <p:spPr>
          <a:xfrm>
            <a:off x="139993" y="1023183"/>
            <a:ext cx="11715307" cy="570100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600" dirty="0"/>
              <a:t>Following are the kind of word embeddings that are to be evaluated to see which works better for the kind of data we are looking into:</a:t>
            </a:r>
          </a:p>
          <a:p>
            <a:pPr marL="285750" indent="-285750" algn="l">
              <a:buFontTx/>
              <a:buChar char="-"/>
            </a:pPr>
            <a:endParaRPr lang="en-US" sz="1600" dirty="0"/>
          </a:p>
          <a:p>
            <a:pPr marL="285750" indent="-285750" algn="l">
              <a:buFontTx/>
              <a:buChar char="-"/>
            </a:pPr>
            <a:endParaRPr lang="en-US" sz="1600" dirty="0"/>
          </a:p>
          <a:p>
            <a:pPr marL="285750" indent="-285750" algn="l">
              <a:buFontTx/>
              <a:buChar char="-"/>
            </a:pPr>
            <a:endParaRPr lang="en-US" sz="1600" dirty="0"/>
          </a:p>
          <a:p>
            <a:pPr marL="285750" indent="-285750" algn="l">
              <a:buFontTx/>
              <a:buChar char="-"/>
            </a:pPr>
            <a:endParaRPr lang="en-US" sz="1600" dirty="0"/>
          </a:p>
          <a:p>
            <a:pPr marL="285750" indent="-285750" algn="l">
              <a:buFontTx/>
              <a:buChar char="-"/>
            </a:pPr>
            <a:endParaRPr lang="en-US" sz="1600" dirty="0"/>
          </a:p>
          <a:p>
            <a:pPr marL="285750" indent="-285750" algn="l">
              <a:buFontTx/>
              <a:buChar char="-"/>
            </a:pPr>
            <a:endParaRPr lang="en-US" sz="1600" dirty="0"/>
          </a:p>
          <a:p>
            <a:pPr marL="285750" indent="-285750" algn="l">
              <a:buFontTx/>
              <a:buChar char="-"/>
            </a:pPr>
            <a:endParaRPr lang="en-US" sz="1600" dirty="0"/>
          </a:p>
          <a:p>
            <a:pPr marL="285750" indent="-285750" algn="l">
              <a:buFontTx/>
              <a:buChar char="-"/>
            </a:pPr>
            <a:endParaRPr lang="en-US" sz="1600" dirty="0"/>
          </a:p>
          <a:p>
            <a:pPr marL="285750" indent="-285750" algn="l">
              <a:buFontTx/>
              <a:buChar char="-"/>
            </a:pPr>
            <a:r>
              <a:rPr lang="en-US" sz="1600" dirty="0"/>
              <a:t>Count vectorizer is the most basic model and does not take into account the context in which the word have been placed in the text. But word embeddings or vectors created from </a:t>
            </a:r>
            <a:r>
              <a:rPr lang="en-US" sz="1600" dirty="0" err="1"/>
              <a:t>GloVe</a:t>
            </a:r>
            <a:r>
              <a:rPr lang="en-US" sz="1600" dirty="0"/>
              <a:t>, skip-gram, Continuous bag of words, </a:t>
            </a:r>
            <a:r>
              <a:rPr lang="en-US" sz="1600" dirty="0" err="1"/>
              <a:t>FastText</a:t>
            </a:r>
            <a:r>
              <a:rPr lang="en-US" sz="1600" dirty="0"/>
              <a:t>, Bert are the ones that would include the context of data as well. And if pre trained embeddings from these sources are used, specially </a:t>
            </a:r>
            <a:r>
              <a:rPr lang="en-US" sz="1600" dirty="0" err="1"/>
              <a:t>ClinicalBert</a:t>
            </a:r>
            <a:r>
              <a:rPr lang="en-US" sz="1600" dirty="0"/>
              <a:t>, then they would provide even better embeddings as those models have been learnt on a dataset relevant to our study i.e. clinical data. </a:t>
            </a:r>
          </a:p>
          <a:p>
            <a:pPr marL="285750" indent="-285750" algn="l">
              <a:buFontTx/>
              <a:buChar char="-"/>
            </a:pPr>
            <a:r>
              <a:rPr lang="en-US" sz="1600" dirty="0"/>
              <a:t>Using pre trained embeddings, is basically a work of transfer learning</a:t>
            </a:r>
          </a:p>
          <a:p>
            <a:pPr marL="285750" indent="-285750" algn="l">
              <a:buFontTx/>
              <a:buChar char="-"/>
            </a:pPr>
            <a:r>
              <a:rPr lang="en-US" sz="1600" dirty="0"/>
              <a:t>Word2vec model has been utilized in this study as it has been shown that word2vec generates better word embeddings for most general NLP tasks.</a:t>
            </a:r>
          </a:p>
          <a:p>
            <a:pPr marL="285750" indent="-285750" algn="l">
              <a:buFontTx/>
              <a:buChar char="-"/>
            </a:pPr>
            <a:r>
              <a:rPr lang="en-US" sz="1600" dirty="0" err="1"/>
              <a:t>GloVe</a:t>
            </a:r>
            <a:r>
              <a:rPr lang="en-US" sz="1600" dirty="0"/>
              <a:t> is an unsupervised algorithm for obtaining vector representations for words. Training is performed on aggregated word-word co-</a:t>
            </a:r>
            <a:r>
              <a:rPr lang="en-US" sz="1600" dirty="0" err="1"/>
              <a:t>ocurrence</a:t>
            </a:r>
            <a:r>
              <a:rPr lang="en-US" sz="1600" dirty="0"/>
              <a:t> statistics from a corpus, and the resulting representations showcase interesting linear substructures of the word vector space. Glove basically allows us to take a corpus of text, and intuitively transform each word in that corpus into a position in a high dimensional space. This means that similar words will be placed together.</a:t>
            </a:r>
          </a:p>
          <a:p>
            <a:pPr marL="285750" indent="-285750" algn="l">
              <a:buFontTx/>
              <a:buChar char="-"/>
            </a:pPr>
            <a:r>
              <a:rPr lang="en-US" sz="1600" dirty="0"/>
              <a:t>Compared to the popular word2vec model and </a:t>
            </a:r>
            <a:r>
              <a:rPr lang="en-US" sz="1600" dirty="0" err="1"/>
              <a:t>GloVe</a:t>
            </a:r>
            <a:r>
              <a:rPr lang="en-US" sz="1600" dirty="0"/>
              <a:t>, </a:t>
            </a:r>
            <a:r>
              <a:rPr lang="en-US" sz="1600" dirty="0" err="1"/>
              <a:t>ClinicalBert</a:t>
            </a:r>
            <a:r>
              <a:rPr lang="en-US" sz="1600" dirty="0"/>
              <a:t> more accurately captures clinical word similarity.</a:t>
            </a:r>
          </a:p>
          <a:p>
            <a:pPr marL="285750" indent="-285750" algn="l">
              <a:buFontTx/>
              <a:buChar char="-"/>
            </a:pPr>
            <a:endParaRPr lang="en-US" sz="1600" dirty="0"/>
          </a:p>
          <a:p>
            <a:pPr marL="285750" indent="-285750" algn="l">
              <a:buFontTx/>
              <a:buChar char="-"/>
            </a:pPr>
            <a:endParaRPr lang="en-US" sz="1600" dirty="0"/>
          </a:p>
          <a:p>
            <a:pPr marL="285750" indent="-285750" algn="l">
              <a:buFontTx/>
              <a:buChar char="-"/>
            </a:pPr>
            <a:endParaRPr lang="en-US" sz="1600" dirty="0"/>
          </a:p>
        </p:txBody>
      </p:sp>
      <p:cxnSp>
        <p:nvCxnSpPr>
          <p:cNvPr id="6" name="Straight Connector 5">
            <a:extLst>
              <a:ext uri="{FF2B5EF4-FFF2-40B4-BE49-F238E27FC236}">
                <a16:creationId xmlns:a16="http://schemas.microsoft.com/office/drawing/2014/main" id="{670E5385-D37C-FFEA-000D-0EE6F3F79B14}"/>
              </a:ext>
            </a:extLst>
          </p:cNvPr>
          <p:cNvCxnSpPr>
            <a:cxnSpLocks/>
          </p:cNvCxnSpPr>
          <p:nvPr/>
        </p:nvCxnSpPr>
        <p:spPr>
          <a:xfrm>
            <a:off x="0" y="657542"/>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B0A53D5-273C-6C18-DB07-E5AE5FEB64E9}"/>
              </a:ext>
            </a:extLst>
          </p:cNvPr>
          <p:cNvCxnSpPr>
            <a:cxnSpLocks/>
          </p:cNvCxnSpPr>
          <p:nvPr/>
        </p:nvCxnSpPr>
        <p:spPr>
          <a:xfrm>
            <a:off x="0" y="568123"/>
            <a:ext cx="12192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8" name="Object 7">
            <a:extLst>
              <a:ext uri="{FF2B5EF4-FFF2-40B4-BE49-F238E27FC236}">
                <a16:creationId xmlns:a16="http://schemas.microsoft.com/office/drawing/2014/main" id="{187B23F1-3A27-7488-284E-0AEEDB2A308A}"/>
              </a:ext>
            </a:extLst>
          </p:cNvPr>
          <p:cNvGraphicFramePr>
            <a:graphicFrameLocks noChangeAspect="1"/>
          </p:cNvGraphicFramePr>
          <p:nvPr>
            <p:extLst>
              <p:ext uri="{D42A27DB-BD31-4B8C-83A1-F6EECF244321}">
                <p14:modId xmlns:p14="http://schemas.microsoft.com/office/powerpoint/2010/main" val="398834655"/>
              </p:ext>
            </p:extLst>
          </p:nvPr>
        </p:nvGraphicFramePr>
        <p:xfrm>
          <a:off x="492817" y="1419047"/>
          <a:ext cx="6565900" cy="2298700"/>
        </p:xfrm>
        <a:graphic>
          <a:graphicData uri="http://schemas.openxmlformats.org/presentationml/2006/ole">
            <mc:AlternateContent xmlns:mc="http://schemas.openxmlformats.org/markup-compatibility/2006">
              <mc:Choice xmlns:v="urn:schemas-microsoft-com:vml" Requires="v">
                <p:oleObj name="Worksheet" r:id="rId2" imgW="6565900" imgH="2298700" progId="Excel.Sheet.12">
                  <p:embed/>
                </p:oleObj>
              </mc:Choice>
              <mc:Fallback>
                <p:oleObj name="Worksheet" r:id="rId2" imgW="6565900" imgH="2298700" progId="Excel.Sheet.12">
                  <p:embed/>
                  <p:pic>
                    <p:nvPicPr>
                      <p:cNvPr id="0" name=""/>
                      <p:cNvPicPr/>
                      <p:nvPr/>
                    </p:nvPicPr>
                    <p:blipFill>
                      <a:blip r:embed="rId3"/>
                      <a:stretch>
                        <a:fillRect/>
                      </a:stretch>
                    </p:blipFill>
                    <p:spPr>
                      <a:xfrm>
                        <a:off x="492817" y="1419047"/>
                        <a:ext cx="6565900" cy="2298700"/>
                      </a:xfrm>
                      <a:prstGeom prst="rect">
                        <a:avLst/>
                      </a:prstGeom>
                    </p:spPr>
                  </p:pic>
                </p:oleObj>
              </mc:Fallback>
            </mc:AlternateContent>
          </a:graphicData>
        </a:graphic>
      </p:graphicFrame>
    </p:spTree>
    <p:extLst>
      <p:ext uri="{BB962C8B-B14F-4D97-AF65-F5344CB8AC3E}">
        <p14:creationId xmlns:p14="http://schemas.microsoft.com/office/powerpoint/2010/main" val="344734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8807-AF6C-461D-D05E-723C37682154}"/>
              </a:ext>
            </a:extLst>
          </p:cNvPr>
          <p:cNvSpPr>
            <a:spLocks noGrp="1"/>
          </p:cNvSpPr>
          <p:nvPr>
            <p:ph type="ctrTitle"/>
          </p:nvPr>
        </p:nvSpPr>
        <p:spPr>
          <a:xfrm>
            <a:off x="139994" y="31956"/>
            <a:ext cx="9144000" cy="625586"/>
          </a:xfrm>
        </p:spPr>
        <p:txBody>
          <a:bodyPr>
            <a:normAutofit fontScale="90000"/>
          </a:bodyPr>
          <a:lstStyle/>
          <a:p>
            <a:pPr algn="l"/>
            <a:r>
              <a:rPr lang="en-US" sz="3600" dirty="0"/>
              <a:t>A Comparison of Word Embedding for Clinical data</a:t>
            </a:r>
          </a:p>
        </p:txBody>
      </p:sp>
      <p:sp>
        <p:nvSpPr>
          <p:cNvPr id="3" name="Subtitle 2">
            <a:extLst>
              <a:ext uri="{FF2B5EF4-FFF2-40B4-BE49-F238E27FC236}">
                <a16:creationId xmlns:a16="http://schemas.microsoft.com/office/drawing/2014/main" id="{8072F968-4C58-AB24-29B9-B00B95139BAC}"/>
              </a:ext>
            </a:extLst>
          </p:cNvPr>
          <p:cNvSpPr>
            <a:spLocks noGrp="1"/>
          </p:cNvSpPr>
          <p:nvPr>
            <p:ph type="subTitle" idx="1"/>
          </p:nvPr>
        </p:nvSpPr>
        <p:spPr>
          <a:xfrm>
            <a:off x="139994" y="602703"/>
            <a:ext cx="2768012" cy="450704"/>
          </a:xfrm>
        </p:spPr>
        <p:txBody>
          <a:bodyPr>
            <a:normAutofit/>
          </a:bodyPr>
          <a:lstStyle/>
          <a:p>
            <a:pPr algn="l"/>
            <a:r>
              <a:rPr lang="en-US" sz="1800" dirty="0"/>
              <a:t>Solution Proposal</a:t>
            </a:r>
          </a:p>
        </p:txBody>
      </p:sp>
      <p:sp>
        <p:nvSpPr>
          <p:cNvPr id="4" name="Subtitle 2">
            <a:extLst>
              <a:ext uri="{FF2B5EF4-FFF2-40B4-BE49-F238E27FC236}">
                <a16:creationId xmlns:a16="http://schemas.microsoft.com/office/drawing/2014/main" id="{014A15EC-4B15-E626-DE57-068D48EE1EFD}"/>
              </a:ext>
            </a:extLst>
          </p:cNvPr>
          <p:cNvSpPr txBox="1">
            <a:spLocks/>
          </p:cNvSpPr>
          <p:nvPr/>
        </p:nvSpPr>
        <p:spPr>
          <a:xfrm>
            <a:off x="139995" y="1106052"/>
            <a:ext cx="3449025" cy="4689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p>
        </p:txBody>
      </p:sp>
      <p:sp>
        <p:nvSpPr>
          <p:cNvPr id="9" name="Subtitle 2">
            <a:extLst>
              <a:ext uri="{FF2B5EF4-FFF2-40B4-BE49-F238E27FC236}">
                <a16:creationId xmlns:a16="http://schemas.microsoft.com/office/drawing/2014/main" id="{3782410D-D1EC-2685-06BD-95699D9A2454}"/>
              </a:ext>
            </a:extLst>
          </p:cNvPr>
          <p:cNvSpPr txBox="1">
            <a:spLocks/>
          </p:cNvSpPr>
          <p:nvPr/>
        </p:nvSpPr>
        <p:spPr>
          <a:xfrm>
            <a:off x="139994" y="1060642"/>
            <a:ext cx="11715307" cy="560303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600" dirty="0"/>
              <a:t>In this study we discuss a popular method for representing the semantics of a word in text data, i.e. word embeddings, and focus on how this method can be best applied to represent clinical data. We will discuss model training methods, evaluation procedures, and application to clinical data.</a:t>
            </a:r>
          </a:p>
          <a:p>
            <a:pPr marL="285750" indent="-285750" algn="l">
              <a:buFontTx/>
              <a:buChar char="-"/>
            </a:pPr>
            <a:r>
              <a:rPr lang="en-US" sz="1600" dirty="0"/>
              <a:t>Two ways have been proposed, one is </a:t>
            </a:r>
            <a:r>
              <a:rPr lang="en-US" sz="1600" b="1" dirty="0"/>
              <a:t>qualitative</a:t>
            </a:r>
            <a:r>
              <a:rPr lang="en-US" sz="1600" dirty="0"/>
              <a:t> and another </a:t>
            </a:r>
            <a:r>
              <a:rPr lang="en-US" sz="1600" b="1" dirty="0"/>
              <a:t>quantitative</a:t>
            </a:r>
            <a:r>
              <a:rPr lang="en-US" sz="1600" dirty="0"/>
              <a:t>.</a:t>
            </a:r>
          </a:p>
          <a:p>
            <a:pPr marL="285750" indent="-285750" algn="l">
              <a:buFontTx/>
              <a:buChar char="-"/>
            </a:pPr>
            <a:r>
              <a:rPr lang="en-US" sz="1600" dirty="0"/>
              <a:t>Qualitative research – Evaluation of word embeddings by looking at similar words from the </a:t>
            </a:r>
            <a:r>
              <a:rPr lang="en-US" sz="1600" dirty="0" err="1"/>
              <a:t>medconcepts</a:t>
            </a:r>
            <a:r>
              <a:rPr lang="en-US" sz="1600" dirty="0"/>
              <a:t> data (assuming that it is the ground truth in the model) provides an insight into the model.</a:t>
            </a:r>
          </a:p>
          <a:p>
            <a:pPr marL="285750" indent="-285750" algn="l">
              <a:buFontTx/>
              <a:buChar char="-"/>
            </a:pPr>
            <a:r>
              <a:rPr lang="en-US" sz="1600" dirty="0"/>
              <a:t>Another way to go about it is, for each embedding, and for top clinically relevant words from the corpus, if one looks at similar words and compare against another embeddings, a clear difference is seen.</a:t>
            </a:r>
          </a:p>
          <a:p>
            <a:pPr marL="742950" lvl="1" indent="-285750" algn="l">
              <a:buFontTx/>
              <a:buChar char="-"/>
            </a:pPr>
            <a:r>
              <a:rPr lang="en-US" sz="1600" dirty="0"/>
              <a:t>Word2vec model trained on current data and pre trained embedding of word2vec trained on google news data have been compared to show such results. As shown below.</a:t>
            </a:r>
          </a:p>
          <a:p>
            <a:pPr marL="742950" lvl="1" indent="-285750" algn="l">
              <a:buFontTx/>
              <a:buChar char="-"/>
            </a:pPr>
            <a:r>
              <a:rPr lang="en-US" sz="1600" dirty="0"/>
              <a:t>Word2vec model has been utilized in this study as it has been shown that word2vec generates better word embeddings for most general NLP tasks.</a:t>
            </a:r>
          </a:p>
          <a:p>
            <a:pPr marL="742950" lvl="1" indent="-285750" algn="l">
              <a:buFontTx/>
              <a:buChar char="-"/>
            </a:pPr>
            <a:endParaRPr lang="en-US" sz="1600" dirty="0"/>
          </a:p>
          <a:p>
            <a:pPr marL="742950" lvl="1" indent="-285750" algn="l">
              <a:buFontTx/>
              <a:buChar char="-"/>
            </a:pPr>
            <a:endParaRPr lang="en-US" sz="1600" dirty="0"/>
          </a:p>
          <a:p>
            <a:pPr marL="742950" lvl="1" indent="-285750" algn="l">
              <a:buFontTx/>
              <a:buChar char="-"/>
            </a:pPr>
            <a:endParaRPr lang="en-US" sz="1600" dirty="0"/>
          </a:p>
          <a:p>
            <a:pPr marL="742950" lvl="1" indent="-285750" algn="l">
              <a:buFontTx/>
              <a:buChar char="-"/>
            </a:pPr>
            <a:endParaRPr lang="en-US" sz="1600" dirty="0"/>
          </a:p>
          <a:p>
            <a:pPr marL="742950" lvl="1" indent="-285750" algn="l">
              <a:buFontTx/>
              <a:buChar char="-"/>
            </a:pPr>
            <a:endParaRPr lang="en-US" sz="1600" dirty="0"/>
          </a:p>
          <a:p>
            <a:pPr marL="742950" lvl="1" indent="-285750" algn="l">
              <a:buFontTx/>
              <a:buChar char="-"/>
            </a:pPr>
            <a:endParaRPr lang="en-US" sz="1600" dirty="0"/>
          </a:p>
          <a:p>
            <a:pPr marL="742950" lvl="1" indent="-285750" algn="l">
              <a:buFontTx/>
              <a:buChar char="-"/>
            </a:pPr>
            <a:endParaRPr lang="en-US" sz="1600" dirty="0"/>
          </a:p>
          <a:p>
            <a:pPr marL="285750" indent="-285750" algn="l">
              <a:buFontTx/>
              <a:buChar char="-"/>
            </a:pPr>
            <a:endParaRPr lang="en-US" sz="1600" dirty="0"/>
          </a:p>
          <a:p>
            <a:pPr marL="285750" indent="-285750" algn="l">
              <a:buFontTx/>
              <a:buChar char="-"/>
            </a:pPr>
            <a:r>
              <a:rPr lang="en-US" sz="1600" dirty="0"/>
              <a:t>While using </a:t>
            </a:r>
            <a:r>
              <a:rPr lang="en-US" sz="1600" dirty="0" err="1"/>
              <a:t>medconcepts</a:t>
            </a:r>
            <a:r>
              <a:rPr lang="en-US" sz="1600" dirty="0"/>
              <a:t> data to perform qualitative research, similarity scores using cosine similarity can be calculated between the pair of words present in </a:t>
            </a:r>
            <a:r>
              <a:rPr lang="en-US" sz="1600" dirty="0" err="1"/>
              <a:t>medconcepts</a:t>
            </a:r>
            <a:r>
              <a:rPr lang="en-US" sz="1600" dirty="0"/>
              <a:t> dataset and if the pair is also present in the clinical notes dataset. This can be done for each of the embeddings used, take an average of the result and this would give an evaluation metric to compare.</a:t>
            </a:r>
          </a:p>
          <a:p>
            <a:pPr marL="285750" indent="-285750" algn="l">
              <a:buFontTx/>
              <a:buChar char="-"/>
            </a:pPr>
            <a:endParaRPr lang="en-US" sz="1600" dirty="0"/>
          </a:p>
          <a:p>
            <a:pPr marL="285750" indent="-285750" algn="l">
              <a:buFontTx/>
              <a:buChar char="-"/>
            </a:pPr>
            <a:endParaRPr lang="en-US" sz="1600" dirty="0"/>
          </a:p>
        </p:txBody>
      </p:sp>
      <p:cxnSp>
        <p:nvCxnSpPr>
          <p:cNvPr id="6" name="Straight Connector 5">
            <a:extLst>
              <a:ext uri="{FF2B5EF4-FFF2-40B4-BE49-F238E27FC236}">
                <a16:creationId xmlns:a16="http://schemas.microsoft.com/office/drawing/2014/main" id="{670E5385-D37C-FFEA-000D-0EE6F3F79B14}"/>
              </a:ext>
            </a:extLst>
          </p:cNvPr>
          <p:cNvCxnSpPr>
            <a:cxnSpLocks/>
          </p:cNvCxnSpPr>
          <p:nvPr/>
        </p:nvCxnSpPr>
        <p:spPr>
          <a:xfrm>
            <a:off x="0" y="933766"/>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B0A53D5-273C-6C18-DB07-E5AE5FEB64E9}"/>
              </a:ext>
            </a:extLst>
          </p:cNvPr>
          <p:cNvCxnSpPr>
            <a:cxnSpLocks/>
          </p:cNvCxnSpPr>
          <p:nvPr/>
        </p:nvCxnSpPr>
        <p:spPr>
          <a:xfrm>
            <a:off x="0" y="568123"/>
            <a:ext cx="12192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A7CB4A1-3BCE-6CB1-DEFF-77D66CB9591A}"/>
              </a:ext>
            </a:extLst>
          </p:cNvPr>
          <p:cNvPicPr>
            <a:picLocks noChangeAspect="1"/>
          </p:cNvPicPr>
          <p:nvPr/>
        </p:nvPicPr>
        <p:blipFill>
          <a:blip r:embed="rId2"/>
          <a:stretch>
            <a:fillRect/>
          </a:stretch>
        </p:blipFill>
        <p:spPr>
          <a:xfrm>
            <a:off x="725319" y="4024769"/>
            <a:ext cx="3252321" cy="1744262"/>
          </a:xfrm>
          <a:prstGeom prst="rect">
            <a:avLst/>
          </a:prstGeom>
        </p:spPr>
      </p:pic>
      <p:pic>
        <p:nvPicPr>
          <p:cNvPr id="8" name="Picture 7">
            <a:extLst>
              <a:ext uri="{FF2B5EF4-FFF2-40B4-BE49-F238E27FC236}">
                <a16:creationId xmlns:a16="http://schemas.microsoft.com/office/drawing/2014/main" id="{DB9DAEB1-43B9-B57C-5ADA-D13FAD770E60}"/>
              </a:ext>
            </a:extLst>
          </p:cNvPr>
          <p:cNvPicPr>
            <a:picLocks noChangeAspect="1"/>
          </p:cNvPicPr>
          <p:nvPr/>
        </p:nvPicPr>
        <p:blipFill>
          <a:blip r:embed="rId3"/>
          <a:stretch>
            <a:fillRect/>
          </a:stretch>
        </p:blipFill>
        <p:spPr>
          <a:xfrm>
            <a:off x="6603214" y="4020803"/>
            <a:ext cx="3379472" cy="1748227"/>
          </a:xfrm>
          <a:prstGeom prst="rect">
            <a:avLst/>
          </a:prstGeom>
        </p:spPr>
      </p:pic>
      <p:sp>
        <p:nvSpPr>
          <p:cNvPr id="10" name="Subtitle 2">
            <a:extLst>
              <a:ext uri="{FF2B5EF4-FFF2-40B4-BE49-F238E27FC236}">
                <a16:creationId xmlns:a16="http://schemas.microsoft.com/office/drawing/2014/main" id="{18855B56-69AC-1825-4BD9-F7AE629495A5}"/>
              </a:ext>
            </a:extLst>
          </p:cNvPr>
          <p:cNvSpPr txBox="1">
            <a:spLocks/>
          </p:cNvSpPr>
          <p:nvPr/>
        </p:nvSpPr>
        <p:spPr>
          <a:xfrm>
            <a:off x="4227414" y="4152616"/>
            <a:ext cx="1670465" cy="16164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t>Similar words from word2vec model trained on clinical notes data set</a:t>
            </a:r>
          </a:p>
        </p:txBody>
      </p:sp>
      <p:sp>
        <p:nvSpPr>
          <p:cNvPr id="11" name="Subtitle 2">
            <a:extLst>
              <a:ext uri="{FF2B5EF4-FFF2-40B4-BE49-F238E27FC236}">
                <a16:creationId xmlns:a16="http://schemas.microsoft.com/office/drawing/2014/main" id="{A73EC919-459E-06CD-FAC6-39F965A5EFB6}"/>
              </a:ext>
            </a:extLst>
          </p:cNvPr>
          <p:cNvSpPr txBox="1">
            <a:spLocks/>
          </p:cNvSpPr>
          <p:nvPr/>
        </p:nvSpPr>
        <p:spPr>
          <a:xfrm>
            <a:off x="10171720" y="4152615"/>
            <a:ext cx="1670465" cy="16164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t>Similar words from pre trained word2vec model trained on google news data set</a:t>
            </a:r>
          </a:p>
        </p:txBody>
      </p:sp>
    </p:spTree>
    <p:extLst>
      <p:ext uri="{BB962C8B-B14F-4D97-AF65-F5344CB8AC3E}">
        <p14:creationId xmlns:p14="http://schemas.microsoft.com/office/powerpoint/2010/main" val="175152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8807-AF6C-461D-D05E-723C37682154}"/>
              </a:ext>
            </a:extLst>
          </p:cNvPr>
          <p:cNvSpPr>
            <a:spLocks noGrp="1"/>
          </p:cNvSpPr>
          <p:nvPr>
            <p:ph type="ctrTitle"/>
          </p:nvPr>
        </p:nvSpPr>
        <p:spPr>
          <a:xfrm>
            <a:off x="139994" y="31956"/>
            <a:ext cx="9144000" cy="625586"/>
          </a:xfrm>
        </p:spPr>
        <p:txBody>
          <a:bodyPr>
            <a:normAutofit fontScale="90000"/>
          </a:bodyPr>
          <a:lstStyle/>
          <a:p>
            <a:pPr algn="l"/>
            <a:r>
              <a:rPr lang="en-US" sz="3600" dirty="0"/>
              <a:t>A Comparison of Word Embedding for Clinical data</a:t>
            </a:r>
          </a:p>
        </p:txBody>
      </p:sp>
      <p:sp>
        <p:nvSpPr>
          <p:cNvPr id="3" name="Subtitle 2">
            <a:extLst>
              <a:ext uri="{FF2B5EF4-FFF2-40B4-BE49-F238E27FC236}">
                <a16:creationId xmlns:a16="http://schemas.microsoft.com/office/drawing/2014/main" id="{8072F968-4C58-AB24-29B9-B00B95139BAC}"/>
              </a:ext>
            </a:extLst>
          </p:cNvPr>
          <p:cNvSpPr>
            <a:spLocks noGrp="1"/>
          </p:cNvSpPr>
          <p:nvPr>
            <p:ph type="subTitle" idx="1"/>
          </p:nvPr>
        </p:nvSpPr>
        <p:spPr>
          <a:xfrm>
            <a:off x="139994" y="602703"/>
            <a:ext cx="4721938" cy="450704"/>
          </a:xfrm>
        </p:spPr>
        <p:txBody>
          <a:bodyPr>
            <a:normAutofit fontScale="92500"/>
          </a:bodyPr>
          <a:lstStyle/>
          <a:p>
            <a:pPr algn="l"/>
            <a:r>
              <a:rPr lang="en-US" sz="1800" dirty="0"/>
              <a:t>Solution Proposal Qualitative method -- continued</a:t>
            </a:r>
          </a:p>
        </p:txBody>
      </p:sp>
      <p:sp>
        <p:nvSpPr>
          <p:cNvPr id="4" name="Subtitle 2">
            <a:extLst>
              <a:ext uri="{FF2B5EF4-FFF2-40B4-BE49-F238E27FC236}">
                <a16:creationId xmlns:a16="http://schemas.microsoft.com/office/drawing/2014/main" id="{014A15EC-4B15-E626-DE57-068D48EE1EFD}"/>
              </a:ext>
            </a:extLst>
          </p:cNvPr>
          <p:cNvSpPr txBox="1">
            <a:spLocks/>
          </p:cNvSpPr>
          <p:nvPr/>
        </p:nvSpPr>
        <p:spPr>
          <a:xfrm>
            <a:off x="139995" y="1106052"/>
            <a:ext cx="3449025" cy="4689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p>
        </p:txBody>
      </p:sp>
      <p:sp>
        <p:nvSpPr>
          <p:cNvPr id="9" name="Subtitle 2">
            <a:extLst>
              <a:ext uri="{FF2B5EF4-FFF2-40B4-BE49-F238E27FC236}">
                <a16:creationId xmlns:a16="http://schemas.microsoft.com/office/drawing/2014/main" id="{3782410D-D1EC-2685-06BD-95699D9A2454}"/>
              </a:ext>
            </a:extLst>
          </p:cNvPr>
          <p:cNvSpPr txBox="1">
            <a:spLocks/>
          </p:cNvSpPr>
          <p:nvPr/>
        </p:nvSpPr>
        <p:spPr>
          <a:xfrm>
            <a:off x="139994" y="1060642"/>
            <a:ext cx="11715307" cy="56030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600" dirty="0"/>
              <a:t>For the bunch of words mentioned in the </a:t>
            </a:r>
            <a:r>
              <a:rPr lang="en-US" sz="1600" dirty="0" err="1"/>
              <a:t>medconcepts</a:t>
            </a:r>
            <a:r>
              <a:rPr lang="en-US" sz="1600" dirty="0"/>
              <a:t> data and existing in clinical notes, a visualization using T-SNE can be created.</a:t>
            </a:r>
          </a:p>
          <a:p>
            <a:pPr marL="285750" indent="-285750" algn="l">
              <a:buFontTx/>
              <a:buChar char="-"/>
            </a:pPr>
            <a:r>
              <a:rPr lang="en-US" sz="1600" dirty="0"/>
              <a:t>For example, looking into a few words from the clinical notes data = [‘atrial’, ‘ventricular’, ‘heart’, ‘patient’, ‘preoperative’, ‘neuropathy’], and visualizing a T-SNE plot for similar words to each of these words gives a better view into the embedding’s capability to vectorize.</a:t>
            </a:r>
          </a:p>
        </p:txBody>
      </p:sp>
      <p:cxnSp>
        <p:nvCxnSpPr>
          <p:cNvPr id="6" name="Straight Connector 5">
            <a:extLst>
              <a:ext uri="{FF2B5EF4-FFF2-40B4-BE49-F238E27FC236}">
                <a16:creationId xmlns:a16="http://schemas.microsoft.com/office/drawing/2014/main" id="{670E5385-D37C-FFEA-000D-0EE6F3F79B14}"/>
              </a:ext>
            </a:extLst>
          </p:cNvPr>
          <p:cNvCxnSpPr>
            <a:cxnSpLocks/>
          </p:cNvCxnSpPr>
          <p:nvPr/>
        </p:nvCxnSpPr>
        <p:spPr>
          <a:xfrm>
            <a:off x="0" y="933766"/>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B0A53D5-273C-6C18-DB07-E5AE5FEB64E9}"/>
              </a:ext>
            </a:extLst>
          </p:cNvPr>
          <p:cNvCxnSpPr>
            <a:cxnSpLocks/>
          </p:cNvCxnSpPr>
          <p:nvPr/>
        </p:nvCxnSpPr>
        <p:spPr>
          <a:xfrm>
            <a:off x="0" y="568123"/>
            <a:ext cx="12192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descr="Chart, scatter chart&#10;&#10;Description automatically generated">
            <a:extLst>
              <a:ext uri="{FF2B5EF4-FFF2-40B4-BE49-F238E27FC236}">
                <a16:creationId xmlns:a16="http://schemas.microsoft.com/office/drawing/2014/main" id="{F3F8D0BB-2E83-DC73-235C-5EDB320C6F6B}"/>
              </a:ext>
            </a:extLst>
          </p:cNvPr>
          <p:cNvPicPr>
            <a:picLocks noChangeAspect="1"/>
          </p:cNvPicPr>
          <p:nvPr/>
        </p:nvPicPr>
        <p:blipFill>
          <a:blip r:embed="rId2"/>
          <a:stretch>
            <a:fillRect/>
          </a:stretch>
        </p:blipFill>
        <p:spPr>
          <a:xfrm>
            <a:off x="4085982" y="2094789"/>
            <a:ext cx="7769318" cy="4507200"/>
          </a:xfrm>
          <a:prstGeom prst="rect">
            <a:avLst/>
          </a:prstGeom>
        </p:spPr>
      </p:pic>
      <p:sp>
        <p:nvSpPr>
          <p:cNvPr id="14" name="TextBox 13">
            <a:extLst>
              <a:ext uri="{FF2B5EF4-FFF2-40B4-BE49-F238E27FC236}">
                <a16:creationId xmlns:a16="http://schemas.microsoft.com/office/drawing/2014/main" id="{91182866-825B-5411-8E98-954F914EF030}"/>
              </a:ext>
            </a:extLst>
          </p:cNvPr>
          <p:cNvSpPr txBox="1"/>
          <p:nvPr/>
        </p:nvSpPr>
        <p:spPr>
          <a:xfrm>
            <a:off x="139993" y="2102024"/>
            <a:ext cx="3945989" cy="4555093"/>
          </a:xfrm>
          <a:prstGeom prst="rect">
            <a:avLst/>
          </a:prstGeom>
          <a:noFill/>
        </p:spPr>
        <p:txBody>
          <a:bodyPr wrap="square" rtlCol="0">
            <a:spAutoFit/>
          </a:bodyPr>
          <a:lstStyle/>
          <a:p>
            <a:pPr marL="285750" indent="-285750" algn="l">
              <a:buFontTx/>
              <a:buChar char="-"/>
            </a:pPr>
            <a:r>
              <a:rPr lang="en-US" sz="1600" dirty="0"/>
              <a:t>Following is a view into such an exploration using word2vec embedding (pre trained from google news) and transferred the learning on clinical notes to result into the similar words visualization of the above mentioned words. A quick zooming in into the map gives a clearer picture of how similar words have been scattered close together in the 2-dimensional space.</a:t>
            </a:r>
          </a:p>
          <a:p>
            <a:pPr marL="285750" indent="-285750" algn="l">
              <a:buFontTx/>
              <a:buChar char="-"/>
            </a:pPr>
            <a:r>
              <a:rPr lang="en-US" sz="1600" dirty="0"/>
              <a:t>A quick recap to T-SNE – </a:t>
            </a:r>
          </a:p>
          <a:p>
            <a:pPr marL="742950" lvl="1" indent="-285750">
              <a:buFontTx/>
              <a:buChar char="-"/>
            </a:pPr>
            <a:r>
              <a:rPr lang="en-US" sz="1600" dirty="0"/>
              <a:t>T- distributed stochastic neighbor embedding is a technique for dimensionality reduction that very well suited for high dimensional vectors like the way word2vec has produced.</a:t>
            </a:r>
          </a:p>
          <a:p>
            <a:endParaRPr lang="en-US" dirty="0"/>
          </a:p>
        </p:txBody>
      </p:sp>
    </p:spTree>
    <p:extLst>
      <p:ext uri="{BB962C8B-B14F-4D97-AF65-F5344CB8AC3E}">
        <p14:creationId xmlns:p14="http://schemas.microsoft.com/office/powerpoint/2010/main" val="49214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8807-AF6C-461D-D05E-723C37682154}"/>
              </a:ext>
            </a:extLst>
          </p:cNvPr>
          <p:cNvSpPr>
            <a:spLocks noGrp="1"/>
          </p:cNvSpPr>
          <p:nvPr>
            <p:ph type="ctrTitle"/>
          </p:nvPr>
        </p:nvSpPr>
        <p:spPr>
          <a:xfrm>
            <a:off x="139994" y="31956"/>
            <a:ext cx="9144000" cy="625586"/>
          </a:xfrm>
        </p:spPr>
        <p:txBody>
          <a:bodyPr>
            <a:normAutofit fontScale="90000"/>
          </a:bodyPr>
          <a:lstStyle/>
          <a:p>
            <a:pPr algn="l"/>
            <a:r>
              <a:rPr lang="en-US" sz="3600" dirty="0"/>
              <a:t>A Comparison of Word Embedding for Clinical data</a:t>
            </a:r>
          </a:p>
        </p:txBody>
      </p:sp>
      <p:sp>
        <p:nvSpPr>
          <p:cNvPr id="4" name="Subtitle 2">
            <a:extLst>
              <a:ext uri="{FF2B5EF4-FFF2-40B4-BE49-F238E27FC236}">
                <a16:creationId xmlns:a16="http://schemas.microsoft.com/office/drawing/2014/main" id="{014A15EC-4B15-E626-DE57-068D48EE1EFD}"/>
              </a:ext>
            </a:extLst>
          </p:cNvPr>
          <p:cNvSpPr txBox="1">
            <a:spLocks/>
          </p:cNvSpPr>
          <p:nvPr/>
        </p:nvSpPr>
        <p:spPr>
          <a:xfrm>
            <a:off x="139995" y="1106052"/>
            <a:ext cx="3449025" cy="4689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p>
        </p:txBody>
      </p:sp>
      <p:sp>
        <p:nvSpPr>
          <p:cNvPr id="9" name="Subtitle 2">
            <a:extLst>
              <a:ext uri="{FF2B5EF4-FFF2-40B4-BE49-F238E27FC236}">
                <a16:creationId xmlns:a16="http://schemas.microsoft.com/office/drawing/2014/main" id="{3782410D-D1EC-2685-06BD-95699D9A2454}"/>
              </a:ext>
            </a:extLst>
          </p:cNvPr>
          <p:cNvSpPr txBox="1">
            <a:spLocks/>
          </p:cNvSpPr>
          <p:nvPr/>
        </p:nvSpPr>
        <p:spPr>
          <a:xfrm>
            <a:off x="139994" y="1060642"/>
            <a:ext cx="11715307" cy="56030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600" dirty="0"/>
              <a:t>Two ways have been proposed, one is </a:t>
            </a:r>
            <a:r>
              <a:rPr lang="en-US" sz="1600" b="1" dirty="0"/>
              <a:t>qualitative</a:t>
            </a:r>
            <a:r>
              <a:rPr lang="en-US" sz="1600" dirty="0"/>
              <a:t> and another </a:t>
            </a:r>
            <a:r>
              <a:rPr lang="en-US" sz="1600" b="1" dirty="0"/>
              <a:t>quantitative</a:t>
            </a:r>
            <a:r>
              <a:rPr lang="en-US" sz="1600" dirty="0"/>
              <a:t>. Looking at Quantitative approaches here.</a:t>
            </a:r>
          </a:p>
          <a:p>
            <a:pPr marL="285750" indent="-285750" algn="l">
              <a:buFontTx/>
              <a:buChar char="-"/>
            </a:pPr>
            <a:r>
              <a:rPr lang="en-US" sz="1600" dirty="0"/>
              <a:t>A word embedding is real valued vector that represents a word in the context in which the word appears. </a:t>
            </a:r>
          </a:p>
          <a:p>
            <a:pPr marL="285750" indent="-285750" algn="l">
              <a:buFontTx/>
              <a:buChar char="-"/>
            </a:pPr>
            <a:r>
              <a:rPr lang="en-US" sz="1600" dirty="0"/>
              <a:t>The distributional hypothesis states that the words with syntactically or semantically similar in meaning will appear closer to each other. This relatedness is dependent on the word embeddings from which these vectors have been derived.</a:t>
            </a:r>
          </a:p>
          <a:p>
            <a:pPr marL="285750" indent="-285750" algn="l">
              <a:buFontTx/>
              <a:buChar char="-"/>
            </a:pPr>
            <a:r>
              <a:rPr lang="en-US" sz="1600" dirty="0"/>
              <a:t>Quantitative research work recommendation – </a:t>
            </a:r>
          </a:p>
          <a:p>
            <a:pPr marL="285750" indent="-285750" algn="l">
              <a:buFontTx/>
              <a:buChar char="-"/>
            </a:pPr>
            <a:r>
              <a:rPr lang="en-US" sz="1600" dirty="0"/>
              <a:t>One way to go about quantitatively evaluating using an intrinsic approach for these models is a clustering method using Latent Dirichlet allocation and looking at visualizations using the library </a:t>
            </a:r>
            <a:r>
              <a:rPr lang="en-US" sz="1600" dirty="0" err="1"/>
              <a:t>PyLDAvis</a:t>
            </a:r>
            <a:r>
              <a:rPr lang="en-US" sz="1600" dirty="0"/>
              <a:t>.</a:t>
            </a:r>
          </a:p>
          <a:p>
            <a:pPr marL="285750" indent="-285750" algn="l">
              <a:buFontTx/>
              <a:buChar char="-"/>
            </a:pPr>
            <a:r>
              <a:rPr lang="en-US" sz="1600" dirty="0"/>
              <a:t>Perform extrinsic evaluation by applying the word embeddings to downstream tasks like a classification model.</a:t>
            </a:r>
          </a:p>
          <a:p>
            <a:pPr marL="742950" lvl="1" indent="-285750" algn="l">
              <a:buFontTx/>
              <a:buChar char="-"/>
            </a:pPr>
            <a:r>
              <a:rPr lang="en-US" sz="1600" dirty="0"/>
              <a:t>Build a classification model with categories like Cardiovascular, Gastroenterology and Neurology as the output variable. Since there would give a defined way of evaluating the classification models with metrics like the AUC values, this would also give an insight on which embedding worked better for the classification downstream task.</a:t>
            </a:r>
          </a:p>
          <a:p>
            <a:pPr marL="285750" indent="-285750" algn="l">
              <a:buFontTx/>
              <a:buChar char="-"/>
            </a:pPr>
            <a:endParaRPr lang="en-US" sz="1600" dirty="0"/>
          </a:p>
        </p:txBody>
      </p:sp>
      <p:cxnSp>
        <p:nvCxnSpPr>
          <p:cNvPr id="6" name="Straight Connector 5">
            <a:extLst>
              <a:ext uri="{FF2B5EF4-FFF2-40B4-BE49-F238E27FC236}">
                <a16:creationId xmlns:a16="http://schemas.microsoft.com/office/drawing/2014/main" id="{670E5385-D37C-FFEA-000D-0EE6F3F79B14}"/>
              </a:ext>
            </a:extLst>
          </p:cNvPr>
          <p:cNvCxnSpPr>
            <a:cxnSpLocks/>
          </p:cNvCxnSpPr>
          <p:nvPr/>
        </p:nvCxnSpPr>
        <p:spPr>
          <a:xfrm>
            <a:off x="0" y="933766"/>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B0A53D5-273C-6C18-DB07-E5AE5FEB64E9}"/>
              </a:ext>
            </a:extLst>
          </p:cNvPr>
          <p:cNvCxnSpPr>
            <a:cxnSpLocks/>
          </p:cNvCxnSpPr>
          <p:nvPr/>
        </p:nvCxnSpPr>
        <p:spPr>
          <a:xfrm>
            <a:off x="0" y="568123"/>
            <a:ext cx="12192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B60682EE-3240-52CD-F18B-AD2876A97EA2}"/>
              </a:ext>
            </a:extLst>
          </p:cNvPr>
          <p:cNvSpPr txBox="1">
            <a:spLocks/>
          </p:cNvSpPr>
          <p:nvPr/>
        </p:nvSpPr>
        <p:spPr>
          <a:xfrm>
            <a:off x="139994" y="602703"/>
            <a:ext cx="4721938" cy="45070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Solution Proposal Qualitative method -- continued</a:t>
            </a:r>
            <a:endParaRPr lang="en-US" sz="1800" dirty="0"/>
          </a:p>
        </p:txBody>
      </p:sp>
    </p:spTree>
    <p:extLst>
      <p:ext uri="{BB962C8B-B14F-4D97-AF65-F5344CB8AC3E}">
        <p14:creationId xmlns:p14="http://schemas.microsoft.com/office/powerpoint/2010/main" val="2184785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8254</TotalTime>
  <Words>1059</Words>
  <Application>Microsoft Macintosh PowerPoint</Application>
  <PresentationFormat>Widescreen</PresentationFormat>
  <Paragraphs>58</Paragraphs>
  <Slides>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0" baseType="lpstr">
      <vt:lpstr>Arial</vt:lpstr>
      <vt:lpstr>Calibri</vt:lpstr>
      <vt:lpstr>Calibri Light</vt:lpstr>
      <vt:lpstr>Office Theme</vt:lpstr>
      <vt:lpstr>Microsoft Excel Worksheet</vt:lpstr>
      <vt:lpstr>A comparison of Word Embedding for Clinical data</vt:lpstr>
      <vt:lpstr>A comparison of Word Embedding for Clinical data</vt:lpstr>
      <vt:lpstr>A Comparison of Word Embedding for Clinical data</vt:lpstr>
      <vt:lpstr>A Comparison of Word Embedding for Clinical data</vt:lpstr>
      <vt:lpstr>A Comparison of Word Embedding for Clinical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Sharma</dc:creator>
  <cp:lastModifiedBy>Ankita Sharma</cp:lastModifiedBy>
  <cp:revision>42</cp:revision>
  <dcterms:created xsi:type="dcterms:W3CDTF">2023-03-21T11:08:16Z</dcterms:created>
  <dcterms:modified xsi:type="dcterms:W3CDTF">2023-03-27T05:10:10Z</dcterms:modified>
</cp:coreProperties>
</file>