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en.wikipedia.org/wiki/Linearity" TargetMode="External" Type="http://schemas.openxmlformats.org/officeDocument/2006/relationships/hyperlink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719738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830574"/>
            <a:ext cx="16230600" cy="1427726"/>
            <a:chOff x="0" y="0"/>
            <a:chExt cx="4274726" cy="3760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376027"/>
            </a:xfrm>
            <a:custGeom>
              <a:avLst/>
              <a:gdLst/>
              <a:ahLst/>
              <a:cxnLst/>
              <a:rect r="r" b="b" t="t" l="l"/>
              <a:pathLst>
                <a:path h="37602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76027"/>
                  </a:lnTo>
                  <a:lnTo>
                    <a:pt x="0" y="376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FFFF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Aileron Regular"/>
                </a:rPr>
                <a:t>       Cisco Inventory Management and demand prediction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09385" y="1000125"/>
            <a:ext cx="4149915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Aileron Regular Bold"/>
              </a:rPr>
              <a:t>NOOB CODERS</a:t>
            </a:r>
          </a:p>
          <a:p>
            <a:pPr algn="r">
              <a:lnSpc>
                <a:spcPts val="2600"/>
              </a:lnSpc>
            </a:pPr>
          </a:p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Aileron Regular Bold"/>
              </a:rPr>
              <a:t>ANKITA ANAND</a:t>
            </a:r>
          </a:p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Aileron Regular Bold"/>
              </a:rPr>
              <a:t>NAVIN PATWARI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53529"/>
            <a:ext cx="10677585" cy="349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79"/>
              </a:lnSpc>
            </a:pPr>
            <a:r>
              <a:rPr lang="en-US" sz="12000" spc="120">
                <a:solidFill>
                  <a:srgbClr val="FFFFFF"/>
                </a:solidFill>
                <a:latin typeface="Aileron Heavy"/>
              </a:rPr>
              <a:t>Convolve </a:t>
            </a:r>
          </a:p>
          <a:p>
            <a:pPr>
              <a:lnSpc>
                <a:spcPts val="13679"/>
              </a:lnSpc>
            </a:pPr>
            <a:r>
              <a:rPr lang="en-US" sz="12000" spc="120">
                <a:solidFill>
                  <a:srgbClr val="FFFFFF"/>
                </a:solidFill>
                <a:latin typeface="Aileron Heavy"/>
              </a:rPr>
              <a:t>PS1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51" y="1028700"/>
            <a:ext cx="7739912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4"/>
              </a:lnSpc>
            </a:pPr>
            <a:r>
              <a:rPr lang="en-US" sz="6295" spc="125">
                <a:solidFill>
                  <a:srgbClr val="FFFFFF"/>
                </a:solidFill>
                <a:latin typeface="Aileron Regular Bold"/>
              </a:rPr>
              <a:t>Hyperparameter Tuning</a:t>
            </a:r>
          </a:p>
          <a:p>
            <a:pPr>
              <a:lnSpc>
                <a:spcPts val="863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687468" y="3737640"/>
            <a:ext cx="10600532" cy="4164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7"/>
              </a:lnSpc>
            </a:pPr>
            <a:r>
              <a:rPr lang="en-US" sz="3547">
                <a:solidFill>
                  <a:srgbClr val="18AFD6"/>
                </a:solidFill>
                <a:latin typeface="Aileron Regular"/>
              </a:rPr>
              <a:t>RandomizedSearchCV randomly passes the set of hyperparameters and calculate the score and gives the best set of hyperparameters which gives the</a:t>
            </a:r>
          </a:p>
          <a:p>
            <a:pPr>
              <a:lnSpc>
                <a:spcPts val="4967"/>
              </a:lnSpc>
            </a:pPr>
            <a:r>
              <a:rPr lang="en-US" sz="3547">
                <a:solidFill>
                  <a:srgbClr val="18AFD6"/>
                </a:solidFill>
                <a:latin typeface="Aileron Regular"/>
              </a:rPr>
              <a:t> best score as an output. So this is the recipe on</a:t>
            </a:r>
          </a:p>
          <a:p>
            <a:pPr>
              <a:lnSpc>
                <a:spcPts val="4967"/>
              </a:lnSpc>
            </a:pPr>
            <a:r>
              <a:rPr lang="en-US" sz="3547">
                <a:solidFill>
                  <a:srgbClr val="18AFD6"/>
                </a:solidFill>
                <a:latin typeface="Aileron Regular"/>
              </a:rPr>
              <a:t> How we can find optimal parameters using RandomizedSearchCV for Regression.</a:t>
            </a:r>
          </a:p>
          <a:p>
            <a:pPr>
              <a:lnSpc>
                <a:spcPts val="319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687468" y="1019175"/>
            <a:ext cx="8734595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9"/>
              </a:lnSpc>
            </a:pPr>
            <a:r>
              <a:rPr lang="en-US" sz="5174" spc="103">
                <a:solidFill>
                  <a:srgbClr val="1C88CF"/>
                </a:solidFill>
                <a:latin typeface="Aileron Regular Bold"/>
              </a:rPr>
              <a:t>Randomized</a:t>
            </a:r>
          </a:p>
          <a:p>
            <a:pPr>
              <a:lnSpc>
                <a:spcPts val="6209"/>
              </a:lnSpc>
            </a:pPr>
            <a:r>
              <a:rPr lang="en-US" sz="5174" spc="103">
                <a:solidFill>
                  <a:srgbClr val="1C88CF"/>
                </a:solidFill>
                <a:latin typeface="Aileron Regular Bold"/>
              </a:rPr>
              <a:t>SearchCV</a:t>
            </a:r>
          </a:p>
          <a:p>
            <a:pPr>
              <a:lnSpc>
                <a:spcPts val="620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1715"/>
            <a:ext cx="9010493" cy="7970453"/>
            <a:chOff x="0" y="0"/>
            <a:chExt cx="12013991" cy="1062727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474925" y="-47625"/>
              <a:ext cx="34878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Actual Booked_qty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6642815" y="-47625"/>
              <a:ext cx="4097617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Predicted Booked_qty</a:t>
              </a:r>
            </a:p>
          </p:txBody>
        </p: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2202903" y="174277"/>
              <a:ext cx="4303901" cy="136011"/>
              <a:chOff x="969818" y="-652477"/>
              <a:chExt cx="4822508" cy="1524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969818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5639926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884589" y="10095080"/>
              <a:ext cx="685014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Jan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627471" y="10095080"/>
              <a:ext cx="758120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Aug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427663" y="10095080"/>
              <a:ext cx="716608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Sep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241172" y="10095080"/>
              <a:ext cx="64846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Oct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8971516" y="10095080"/>
              <a:ext cx="746644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Nov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757327" y="10095080"/>
              <a:ext cx="73389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Dec</a:t>
              </a:r>
            </a:p>
          </p:txBody>
        </p: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1337378" y="756588"/>
              <a:ext cx="10676613" cy="9180749"/>
              <a:chOff x="0" y="0"/>
              <a:chExt cx="11963111" cy="10287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-63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256540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51371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770890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102806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60000"/>
                </a:srgbClr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66680"/>
              <a:ext cx="1132009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2,000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761867"/>
              <a:ext cx="1132009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1,500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057054"/>
              <a:ext cx="1132009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1,000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28552" y="7352241"/>
              <a:ext cx="803457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500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804874" y="9647429"/>
              <a:ext cx="3271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0 </a:t>
              </a:r>
            </a:p>
          </p:txBody>
        </p: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2170424" y="2875754"/>
              <a:ext cx="9010520" cy="7053989"/>
              <a:chOff x="933426" y="2374519"/>
              <a:chExt cx="10096259" cy="790397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933426" y="9061352"/>
                <a:ext cx="2089894" cy="1186218"/>
              </a:xfrm>
              <a:custGeom>
                <a:avLst/>
                <a:gdLst/>
                <a:ahLst/>
                <a:cxnLst/>
                <a:rect r="r" b="b" t="t" l="l"/>
                <a:pathLst>
                  <a:path h="1186218" w="2089894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77211" y="38146"/>
                    </a:moveTo>
                    <a:cubicBezTo>
                      <a:pt x="63375" y="30660"/>
                      <a:pt x="46089" y="35765"/>
                      <a:pt x="38541" y="49567"/>
                    </a:cubicBezTo>
                    <a:cubicBezTo>
                      <a:pt x="30992" y="63370"/>
                      <a:pt x="36020" y="80678"/>
                      <a:pt x="49789" y="88288"/>
                    </a:cubicBezTo>
                    <a:lnTo>
                      <a:pt x="2043641" y="1178710"/>
                    </a:lnTo>
                    <a:cubicBezTo>
                      <a:pt x="2057480" y="1186219"/>
                      <a:pt x="2074785" y="1181118"/>
                      <a:pt x="2082339" y="1167304"/>
                    </a:cubicBezTo>
                    <a:cubicBezTo>
                      <a:pt x="2089894" y="1153491"/>
                      <a:pt x="2084851" y="1136169"/>
                      <a:pt x="2071063" y="1128569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927278" y="8526805"/>
                <a:ext cx="2089287" cy="1751402"/>
              </a:xfrm>
              <a:custGeom>
                <a:avLst/>
                <a:gdLst/>
                <a:ahLst/>
                <a:cxnLst/>
                <a:rect r="r" b="b" t="t" l="l"/>
                <a:pathLst>
                  <a:path h="1751402" w="2089287">
                    <a:moveTo>
                      <a:pt x="127000" y="1688186"/>
                    </a:moveTo>
                    <a:cubicBezTo>
                      <a:pt x="126844" y="1653227"/>
                      <a:pt x="98459" y="1624970"/>
                      <a:pt x="63500" y="1624970"/>
                    </a:cubicBezTo>
                    <a:cubicBezTo>
                      <a:pt x="28540" y="1624970"/>
                      <a:pt x="156" y="1653227"/>
                      <a:pt x="0" y="1688186"/>
                    </a:cubicBezTo>
                    <a:cubicBezTo>
                      <a:pt x="156" y="1723145"/>
                      <a:pt x="28540" y="1751403"/>
                      <a:pt x="63500" y="1751403"/>
                    </a:cubicBezTo>
                    <a:cubicBezTo>
                      <a:pt x="98459" y="1751403"/>
                      <a:pt x="126844" y="1723145"/>
                      <a:pt x="127000" y="1688186"/>
                    </a:cubicBezTo>
                    <a:close/>
                    <a:moveTo>
                      <a:pt x="45241" y="1666205"/>
                    </a:moveTo>
                    <a:cubicBezTo>
                      <a:pt x="33185" y="1676312"/>
                      <a:pt x="31565" y="1694262"/>
                      <a:pt x="41617" y="1706363"/>
                    </a:cubicBezTo>
                    <a:cubicBezTo>
                      <a:pt x="51669" y="1718465"/>
                      <a:pt x="69612" y="1720165"/>
                      <a:pt x="81758" y="1710167"/>
                    </a:cubicBezTo>
                    <a:lnTo>
                      <a:pt x="2075610" y="53960"/>
                    </a:lnTo>
                    <a:cubicBezTo>
                      <a:pt x="2087667" y="43853"/>
                      <a:pt x="2089287" y="25903"/>
                      <a:pt x="2079235" y="13802"/>
                    </a:cubicBezTo>
                    <a:cubicBezTo>
                      <a:pt x="2069183" y="1700"/>
                      <a:pt x="2051239" y="0"/>
                      <a:pt x="2039093" y="9998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4921130" y="8495567"/>
                <a:ext cx="2086894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2086894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65558" y="34716"/>
                    </a:moveTo>
                    <a:cubicBezTo>
                      <a:pt x="49852" y="33636"/>
                      <a:pt x="36230" y="45462"/>
                      <a:pt x="35096" y="61165"/>
                    </a:cubicBezTo>
                    <a:cubicBezTo>
                      <a:pt x="33961" y="76868"/>
                      <a:pt x="45742" y="90530"/>
                      <a:pt x="61441" y="91717"/>
                    </a:cubicBezTo>
                    <a:lnTo>
                      <a:pt x="2055293" y="235736"/>
                    </a:lnTo>
                    <a:cubicBezTo>
                      <a:pt x="2071001" y="236819"/>
                      <a:pt x="2084625" y="224991"/>
                      <a:pt x="2085760" y="209287"/>
                    </a:cubicBezTo>
                    <a:cubicBezTo>
                      <a:pt x="2086894" y="193582"/>
                      <a:pt x="2075111" y="179920"/>
                      <a:pt x="2059411" y="178735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6914982" y="2406123"/>
                <a:ext cx="2089295" cy="6359895"/>
              </a:xfrm>
              <a:custGeom>
                <a:avLst/>
                <a:gdLst/>
                <a:ahLst/>
                <a:cxnLst/>
                <a:rect r="r" b="b" t="t" l="l"/>
                <a:pathLst>
                  <a:path h="6359895" w="2089295">
                    <a:moveTo>
                      <a:pt x="127000" y="6296679"/>
                    </a:moveTo>
                    <a:cubicBezTo>
                      <a:pt x="126843" y="6261720"/>
                      <a:pt x="98460" y="6233463"/>
                      <a:pt x="63500" y="6233463"/>
                    </a:cubicBezTo>
                    <a:cubicBezTo>
                      <a:pt x="28540" y="6233463"/>
                      <a:pt x="156" y="6261720"/>
                      <a:pt x="0" y="6296679"/>
                    </a:cubicBezTo>
                    <a:cubicBezTo>
                      <a:pt x="156" y="6331638"/>
                      <a:pt x="28540" y="6359895"/>
                      <a:pt x="63500" y="6359895"/>
                    </a:cubicBezTo>
                    <a:cubicBezTo>
                      <a:pt x="98460" y="6359895"/>
                      <a:pt x="126843" y="6331638"/>
                      <a:pt x="127000" y="6296679"/>
                    </a:cubicBezTo>
                    <a:close/>
                    <a:moveTo>
                      <a:pt x="36270" y="6288013"/>
                    </a:moveTo>
                    <a:cubicBezTo>
                      <a:pt x="31566" y="6303025"/>
                      <a:pt x="39881" y="6319016"/>
                      <a:pt x="54872" y="6323787"/>
                    </a:cubicBezTo>
                    <a:cubicBezTo>
                      <a:pt x="69863" y="6328558"/>
                      <a:pt x="85891" y="6320315"/>
                      <a:pt x="90729" y="6305345"/>
                    </a:cubicBezTo>
                    <a:lnTo>
                      <a:pt x="2084580" y="40562"/>
                    </a:lnTo>
                    <a:cubicBezTo>
                      <a:pt x="2089295" y="25547"/>
                      <a:pt x="2080981" y="9546"/>
                      <a:pt x="2065984" y="4773"/>
                    </a:cubicBezTo>
                    <a:cubicBezTo>
                      <a:pt x="2050987" y="0"/>
                      <a:pt x="2034954" y="8252"/>
                      <a:pt x="2030122" y="2323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8908834" y="2374802"/>
                <a:ext cx="2120852" cy="4431543"/>
              </a:xfrm>
              <a:custGeom>
                <a:avLst/>
                <a:gdLst/>
                <a:ahLst/>
                <a:cxnLst/>
                <a:rect r="r" b="b" t="t" l="l"/>
                <a:pathLst>
                  <a:path h="4431543" w="212085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89428" y="51208"/>
                    </a:moveTo>
                    <a:cubicBezTo>
                      <a:pt x="82754" y="36963"/>
                      <a:pt x="65819" y="30792"/>
                      <a:pt x="51544" y="37404"/>
                    </a:cubicBezTo>
                    <a:cubicBezTo>
                      <a:pt x="37269" y="44015"/>
                      <a:pt x="31023" y="60921"/>
                      <a:pt x="37570" y="75226"/>
                    </a:cubicBezTo>
                    <a:lnTo>
                      <a:pt x="2031422" y="4380335"/>
                    </a:lnTo>
                    <a:cubicBezTo>
                      <a:pt x="2038088" y="4394597"/>
                      <a:pt x="2055033" y="4400781"/>
                      <a:pt x="2069318" y="4394165"/>
                    </a:cubicBezTo>
                    <a:cubicBezTo>
                      <a:pt x="2083603" y="4387550"/>
                      <a:pt x="2089847" y="4370626"/>
                      <a:pt x="2083280" y="4356318"/>
                    </a:cubicBezTo>
                    <a:close/>
                    <a:moveTo>
                      <a:pt x="2120852" y="4368327"/>
                    </a:moveTo>
                    <a:cubicBezTo>
                      <a:pt x="2120695" y="4333368"/>
                      <a:pt x="2092312" y="4305110"/>
                      <a:pt x="2057352" y="4305110"/>
                    </a:cubicBezTo>
                    <a:cubicBezTo>
                      <a:pt x="2022392" y="4305110"/>
                      <a:pt x="1994008" y="4333368"/>
                      <a:pt x="1993852" y="4368327"/>
                    </a:cubicBezTo>
                    <a:cubicBezTo>
                      <a:pt x="1994008" y="4403286"/>
                      <a:pt x="2022392" y="4431543"/>
                      <a:pt x="2057352" y="4431543"/>
                    </a:cubicBezTo>
                    <a:cubicBezTo>
                      <a:pt x="2092312" y="4431543"/>
                      <a:pt x="2120695" y="4403286"/>
                      <a:pt x="2120852" y="4368327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933426" y="7444231"/>
                <a:ext cx="2089861" cy="1176934"/>
              </a:xfrm>
              <a:custGeom>
                <a:avLst/>
                <a:gdLst/>
                <a:ahLst/>
                <a:cxnLst/>
                <a:rect r="r" b="b" t="t" l="l"/>
                <a:pathLst>
                  <a:path h="1176934" w="208986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77121" y="38097"/>
                    </a:moveTo>
                    <a:cubicBezTo>
                      <a:pt x="63258" y="30660"/>
                      <a:pt x="45991" y="35826"/>
                      <a:pt x="38492" y="49657"/>
                    </a:cubicBezTo>
                    <a:cubicBezTo>
                      <a:pt x="30993" y="63486"/>
                      <a:pt x="36083" y="80776"/>
                      <a:pt x="49879" y="88336"/>
                    </a:cubicBezTo>
                    <a:lnTo>
                      <a:pt x="2043731" y="1169495"/>
                    </a:lnTo>
                    <a:cubicBezTo>
                      <a:pt x="2057594" y="1176934"/>
                      <a:pt x="2074862" y="1171767"/>
                      <a:pt x="2082361" y="1157937"/>
                    </a:cubicBezTo>
                    <a:cubicBezTo>
                      <a:pt x="2089861" y="1144107"/>
                      <a:pt x="2084770" y="1126816"/>
                      <a:pt x="2070973" y="1119256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2927278" y="8525390"/>
                <a:ext cx="2088822" cy="607673"/>
              </a:xfrm>
              <a:custGeom>
                <a:avLst/>
                <a:gdLst/>
                <a:ahLst/>
                <a:cxnLst/>
                <a:rect r="r" b="b" t="t" l="l"/>
                <a:pathLst>
                  <a:path h="607673" w="2088822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70619" y="35543"/>
                    </a:moveTo>
                    <a:cubicBezTo>
                      <a:pt x="55366" y="31692"/>
                      <a:pt x="39869" y="40894"/>
                      <a:pt x="35949" y="56130"/>
                    </a:cubicBezTo>
                    <a:cubicBezTo>
                      <a:pt x="32030" y="71365"/>
                      <a:pt x="41163" y="86904"/>
                      <a:pt x="56381" y="90891"/>
                    </a:cubicBezTo>
                    <a:lnTo>
                      <a:pt x="2050233" y="603822"/>
                    </a:lnTo>
                    <a:cubicBezTo>
                      <a:pt x="2065486" y="607673"/>
                      <a:pt x="2080983" y="598471"/>
                      <a:pt x="2084902" y="583235"/>
                    </a:cubicBezTo>
                    <a:cubicBezTo>
                      <a:pt x="2088822" y="567999"/>
                      <a:pt x="2079689" y="552461"/>
                      <a:pt x="2064471" y="54847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4921130" y="6880982"/>
                <a:ext cx="2089018" cy="2283771"/>
              </a:xfrm>
              <a:custGeom>
                <a:avLst/>
                <a:gdLst/>
                <a:ahLst/>
                <a:cxnLst/>
                <a:rect r="r" b="b" t="t" l="l"/>
                <a:pathLst>
                  <a:path h="2283771" w="2089018">
                    <a:moveTo>
                      <a:pt x="127000" y="2220555"/>
                    </a:moveTo>
                    <a:cubicBezTo>
                      <a:pt x="126844" y="2185596"/>
                      <a:pt x="98459" y="2157339"/>
                      <a:pt x="63500" y="2157339"/>
                    </a:cubicBezTo>
                    <a:cubicBezTo>
                      <a:pt x="28540" y="2157339"/>
                      <a:pt x="156" y="2185596"/>
                      <a:pt x="0" y="2220555"/>
                    </a:cubicBezTo>
                    <a:cubicBezTo>
                      <a:pt x="156" y="2255515"/>
                      <a:pt x="28540" y="2283772"/>
                      <a:pt x="63500" y="2283772"/>
                    </a:cubicBezTo>
                    <a:cubicBezTo>
                      <a:pt x="98459" y="2283772"/>
                      <a:pt x="126844" y="2255515"/>
                      <a:pt x="127000" y="2220555"/>
                    </a:cubicBezTo>
                    <a:close/>
                    <a:moveTo>
                      <a:pt x="42375" y="2201313"/>
                    </a:moveTo>
                    <a:cubicBezTo>
                      <a:pt x="31833" y="2212991"/>
                      <a:pt x="32713" y="2230992"/>
                      <a:pt x="44343" y="2241586"/>
                    </a:cubicBezTo>
                    <a:cubicBezTo>
                      <a:pt x="55974" y="2252180"/>
                      <a:pt x="73979" y="2251381"/>
                      <a:pt x="84625" y="2239798"/>
                    </a:cubicBezTo>
                    <a:lnTo>
                      <a:pt x="2078477" y="50867"/>
                    </a:lnTo>
                    <a:cubicBezTo>
                      <a:pt x="2089018" y="39189"/>
                      <a:pt x="2088138" y="21187"/>
                      <a:pt x="2076508" y="10594"/>
                    </a:cubicBezTo>
                    <a:cubicBezTo>
                      <a:pt x="2064878" y="0"/>
                      <a:pt x="2046873" y="799"/>
                      <a:pt x="2036227" y="12383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6914982" y="6849390"/>
                <a:ext cx="2089560" cy="867049"/>
              </a:xfrm>
              <a:custGeom>
                <a:avLst/>
                <a:gdLst/>
                <a:ahLst/>
                <a:cxnLst/>
                <a:rect r="r" b="b" t="t" l="l"/>
                <a:pathLst>
                  <a:path h="867049" w="208956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73812" y="36568"/>
                    </a:moveTo>
                    <a:cubicBezTo>
                      <a:pt x="59116" y="30956"/>
                      <a:pt x="42647" y="38279"/>
                      <a:pt x="36970" y="52951"/>
                    </a:cubicBezTo>
                    <a:cubicBezTo>
                      <a:pt x="31292" y="67622"/>
                      <a:pt x="38541" y="84123"/>
                      <a:pt x="53187" y="89866"/>
                    </a:cubicBezTo>
                    <a:lnTo>
                      <a:pt x="2047039" y="861437"/>
                    </a:lnTo>
                    <a:cubicBezTo>
                      <a:pt x="2061736" y="867049"/>
                      <a:pt x="2078205" y="859726"/>
                      <a:pt x="2083882" y="845054"/>
                    </a:cubicBezTo>
                    <a:cubicBezTo>
                      <a:pt x="2089560" y="830383"/>
                      <a:pt x="2082311" y="813882"/>
                      <a:pt x="2067664" y="808139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8908834" y="7547076"/>
                <a:ext cx="2120852" cy="200319"/>
              </a:xfrm>
              <a:custGeom>
                <a:avLst/>
                <a:gdLst/>
                <a:ahLst/>
                <a:cxnLst/>
                <a:rect r="r" b="b" t="t" l="l"/>
                <a:pathLst>
                  <a:path h="200319" w="2120852">
                    <a:moveTo>
                      <a:pt x="127000" y="137102"/>
                    </a:moveTo>
                    <a:cubicBezTo>
                      <a:pt x="126843" y="102143"/>
                      <a:pt x="98460" y="73886"/>
                      <a:pt x="63500" y="73886"/>
                    </a:cubicBezTo>
                    <a:cubicBezTo>
                      <a:pt x="28540" y="73886"/>
                      <a:pt x="156" y="102143"/>
                      <a:pt x="0" y="137102"/>
                    </a:cubicBezTo>
                    <a:cubicBezTo>
                      <a:pt x="156" y="172061"/>
                      <a:pt x="28540" y="200319"/>
                      <a:pt x="63500" y="200319"/>
                    </a:cubicBezTo>
                    <a:cubicBezTo>
                      <a:pt x="98460" y="200319"/>
                      <a:pt x="126843" y="172061"/>
                      <a:pt x="127000" y="137102"/>
                    </a:cubicBezTo>
                    <a:close/>
                    <a:moveTo>
                      <a:pt x="62442" y="108547"/>
                    </a:moveTo>
                    <a:cubicBezTo>
                      <a:pt x="46723" y="109199"/>
                      <a:pt x="34489" y="122434"/>
                      <a:pt x="35071" y="138156"/>
                    </a:cubicBezTo>
                    <a:cubicBezTo>
                      <a:pt x="35654" y="153876"/>
                      <a:pt x="48834" y="166170"/>
                      <a:pt x="64558" y="165658"/>
                    </a:cubicBezTo>
                    <a:lnTo>
                      <a:pt x="2058410" y="91772"/>
                    </a:lnTo>
                    <a:cubicBezTo>
                      <a:pt x="2074141" y="91137"/>
                      <a:pt x="2086396" y="77895"/>
                      <a:pt x="2085813" y="62162"/>
                    </a:cubicBezTo>
                    <a:cubicBezTo>
                      <a:pt x="2085229" y="46428"/>
                      <a:pt x="2072028" y="34130"/>
                      <a:pt x="2056293" y="34661"/>
                    </a:cubicBezTo>
                    <a:close/>
                    <a:moveTo>
                      <a:pt x="2120852" y="63216"/>
                    </a:moveTo>
                    <a:cubicBezTo>
                      <a:pt x="2120695" y="28257"/>
                      <a:pt x="2092312" y="0"/>
                      <a:pt x="2057352" y="0"/>
                    </a:cubicBezTo>
                    <a:cubicBezTo>
                      <a:pt x="2022392" y="0"/>
                      <a:pt x="1994008" y="28257"/>
                      <a:pt x="1993852" y="63216"/>
                    </a:cubicBezTo>
                    <a:cubicBezTo>
                      <a:pt x="1994008" y="98175"/>
                      <a:pt x="2022392" y="126432"/>
                      <a:pt x="2057352" y="126432"/>
                    </a:cubicBezTo>
                    <a:cubicBezTo>
                      <a:pt x="2092312" y="126432"/>
                      <a:pt x="2120695" y="98175"/>
                      <a:pt x="2120852" y="63216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</p:grpSp>
      </p:grpSp>
      <p:graphicFrame>
        <p:nvGraphicFramePr>
          <p:cNvPr name="Table 36" id="36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COMPARISON OF</a:t>
                      </a:r>
                      <a:endParaRPr lang="en-US" sz="1100"/>
                    </a:p>
                    <a:p>
                      <a:pPr algn="ctr">
                        <a:lnSpc>
                          <a:spcPts val="5400"/>
                        </a:lnSpc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ACTUAL BOOKED QUANTITY</a:t>
                      </a:r>
                    </a:p>
                    <a:p>
                      <a:pPr algn="ctr">
                        <a:lnSpc>
                          <a:spcPts val="5400"/>
                        </a:lnSpc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AND MODEL GENERATED PREDICTED BOOKED QUANTITY</a:t>
                      </a:r>
                    </a:p>
                    <a:p>
                      <a:pPr algn="ctr">
                        <a:lnSpc>
                          <a:spcPts val="5400"/>
                        </a:lnSpc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FOR THE PLID "UCS-S3260-HDW18T" IN 2022.</a:t>
                      </a:r>
                    </a:p>
                    <a:p>
                      <a:pPr algn="ctr">
                        <a:lnSpc>
                          <a:spcPts val="5400"/>
                        </a:lnSpc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 </a:t>
                      </a:r>
                    </a:p>
                    <a:p>
                      <a:pPr algn="ctr">
                        <a:lnSpc>
                          <a:spcPts val="315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9"/>
                        </a:lnSpc>
                        <a:defRPr/>
                      </a:pPr>
                      <a:r>
                        <a:rPr lang="en-US" sz="2099" spc="31">
                          <a:solidFill>
                            <a:srgbClr val="191919"/>
                          </a:solidFill>
                          <a:latin typeface="Aileron Regular"/>
                        </a:rPr>
                        <a:t>X-Axis: Month </a:t>
                      </a:r>
                      <a:endParaRPr lang="en-US" sz="1100"/>
                    </a:p>
                    <a:p>
                      <a:pPr algn="ctr">
                        <a:lnSpc>
                          <a:spcPts val="3149"/>
                        </a:lnSpc>
                      </a:pPr>
                      <a:r>
                        <a:rPr lang="en-US" sz="2099" spc="31">
                          <a:solidFill>
                            <a:srgbClr val="191919"/>
                          </a:solidFill>
                          <a:latin typeface="Aileron Regular"/>
                        </a:rPr>
                        <a:t>Y-Axis: Booked Quantity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458" y="261715"/>
            <a:ext cx="9367735" cy="7970453"/>
            <a:chOff x="0" y="0"/>
            <a:chExt cx="12490313" cy="1062727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047872" y="-47625"/>
              <a:ext cx="223738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C9120AXI-B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965310" y="-47625"/>
              <a:ext cx="223738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C9130AXI-B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8882748" y="-47625"/>
              <a:ext cx="223738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C9115AXI-B</a:t>
              </a:r>
            </a:p>
          </p:txBody>
        </p: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2775850" y="174277"/>
              <a:ext cx="5970887" cy="136011"/>
              <a:chOff x="1078085" y="-652477"/>
              <a:chExt cx="6690360" cy="152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078085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4347066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7616046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2348797" y="10095080"/>
              <a:ext cx="70924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Feb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128233" y="10095080"/>
              <a:ext cx="70924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Mar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5937846" y="10095080"/>
              <a:ext cx="648886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Apr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649488" y="10095080"/>
              <a:ext cx="784472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May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466114" y="10095080"/>
              <a:ext cx="71009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Jun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1316602" y="10095080"/>
              <a:ext cx="567988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Jul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1813700" y="756588"/>
              <a:ext cx="10676613" cy="9180749"/>
              <a:chOff x="0" y="0"/>
              <a:chExt cx="11963111" cy="10287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-63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34226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68516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102806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60000"/>
                </a:srgbClr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466680"/>
              <a:ext cx="160833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150,000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526929"/>
              <a:ext cx="160833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100,000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8161" y="6587179"/>
              <a:ext cx="1370170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50,000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81196" y="9647429"/>
              <a:ext cx="3271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0 </a:t>
              </a:r>
            </a:p>
          </p:txBody>
        </p: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2646747" y="932500"/>
              <a:ext cx="9010520" cy="7542945"/>
              <a:chOff x="933426" y="197109"/>
              <a:chExt cx="10096259" cy="845184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933426" y="2936183"/>
                <a:ext cx="2089562" cy="1581526"/>
              </a:xfrm>
              <a:custGeom>
                <a:avLst/>
                <a:gdLst/>
                <a:ahLst/>
                <a:cxnLst/>
                <a:rect r="r" b="b" t="t" l="l"/>
                <a:pathLst>
                  <a:path h="1581526" w="208956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80576" y="40305"/>
                    </a:moveTo>
                    <a:cubicBezTo>
                      <a:pt x="67921" y="30960"/>
                      <a:pt x="50092" y="33603"/>
                      <a:pt x="40691" y="46216"/>
                    </a:cubicBezTo>
                    <a:cubicBezTo>
                      <a:pt x="31290" y="58830"/>
                      <a:pt x="33852" y="76670"/>
                      <a:pt x="46424" y="86128"/>
                    </a:cubicBezTo>
                    <a:lnTo>
                      <a:pt x="2040276" y="1572181"/>
                    </a:lnTo>
                    <a:cubicBezTo>
                      <a:pt x="2052931" y="1581525"/>
                      <a:pt x="2070760" y="1578883"/>
                      <a:pt x="2080161" y="1566269"/>
                    </a:cubicBezTo>
                    <a:cubicBezTo>
                      <a:pt x="2089562" y="1553655"/>
                      <a:pt x="2087000" y="1535815"/>
                      <a:pt x="2074428" y="1526357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927278" y="2614438"/>
                <a:ext cx="2088928" cy="1934231"/>
              </a:xfrm>
              <a:custGeom>
                <a:avLst/>
                <a:gdLst/>
                <a:ahLst/>
                <a:cxnLst/>
                <a:rect r="r" b="b" t="t" l="l"/>
                <a:pathLst>
                  <a:path h="1934231" w="2088928">
                    <a:moveTo>
                      <a:pt x="127000" y="1871014"/>
                    </a:moveTo>
                    <a:cubicBezTo>
                      <a:pt x="126844" y="1836055"/>
                      <a:pt x="98459" y="1807797"/>
                      <a:pt x="63500" y="1807797"/>
                    </a:cubicBezTo>
                    <a:cubicBezTo>
                      <a:pt x="28540" y="1807797"/>
                      <a:pt x="156" y="1836055"/>
                      <a:pt x="0" y="1871014"/>
                    </a:cubicBezTo>
                    <a:cubicBezTo>
                      <a:pt x="156" y="1905973"/>
                      <a:pt x="28540" y="1934231"/>
                      <a:pt x="63500" y="1934231"/>
                    </a:cubicBezTo>
                    <a:cubicBezTo>
                      <a:pt x="98459" y="1934231"/>
                      <a:pt x="126844" y="1905973"/>
                      <a:pt x="127000" y="1871014"/>
                    </a:cubicBezTo>
                    <a:close/>
                    <a:moveTo>
                      <a:pt x="44124" y="1850011"/>
                    </a:moveTo>
                    <a:cubicBezTo>
                      <a:pt x="32609" y="1860730"/>
                      <a:pt x="31924" y="1878740"/>
                      <a:pt x="42591" y="1890303"/>
                    </a:cubicBezTo>
                    <a:cubicBezTo>
                      <a:pt x="53258" y="1901866"/>
                      <a:pt x="71265" y="1902632"/>
                      <a:pt x="82875" y="1892017"/>
                    </a:cubicBezTo>
                    <a:lnTo>
                      <a:pt x="2076727" y="52621"/>
                    </a:lnTo>
                    <a:cubicBezTo>
                      <a:pt x="2088243" y="41902"/>
                      <a:pt x="2088928" y="23891"/>
                      <a:pt x="2078261" y="12329"/>
                    </a:cubicBezTo>
                    <a:cubicBezTo>
                      <a:pt x="2067593" y="766"/>
                      <a:pt x="2049586" y="0"/>
                      <a:pt x="2037976" y="10615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4921130" y="2582839"/>
                <a:ext cx="2089433" cy="1684567"/>
              </a:xfrm>
              <a:custGeom>
                <a:avLst/>
                <a:gdLst/>
                <a:ahLst/>
                <a:cxnLst/>
                <a:rect r="r" b="b" t="t" l="l"/>
                <a:pathLst>
                  <a:path h="1684567" w="2089433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81310" y="40872"/>
                    </a:moveTo>
                    <a:cubicBezTo>
                      <a:pt x="68965" y="31121"/>
                      <a:pt x="51060" y="33183"/>
                      <a:pt x="41254" y="45486"/>
                    </a:cubicBezTo>
                    <a:cubicBezTo>
                      <a:pt x="31449" y="57788"/>
                      <a:pt x="33431" y="75702"/>
                      <a:pt x="45689" y="85562"/>
                    </a:cubicBezTo>
                    <a:lnTo>
                      <a:pt x="2039541" y="1674797"/>
                    </a:lnTo>
                    <a:cubicBezTo>
                      <a:pt x="2051886" y="1684567"/>
                      <a:pt x="2069808" y="1682512"/>
                      <a:pt x="2079620" y="1670201"/>
                    </a:cubicBezTo>
                    <a:cubicBezTo>
                      <a:pt x="2089433" y="1657890"/>
                      <a:pt x="2087440" y="1639961"/>
                      <a:pt x="2075162" y="1630107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6914982" y="3193707"/>
                <a:ext cx="2089838" cy="1104800"/>
              </a:xfrm>
              <a:custGeom>
                <a:avLst/>
                <a:gdLst/>
                <a:ahLst/>
                <a:cxnLst/>
                <a:rect r="r" b="b" t="t" l="l"/>
                <a:pathLst>
                  <a:path h="1104800" w="2089838">
                    <a:moveTo>
                      <a:pt x="127000" y="1041584"/>
                    </a:moveTo>
                    <a:cubicBezTo>
                      <a:pt x="126843" y="1006625"/>
                      <a:pt x="98460" y="978367"/>
                      <a:pt x="63500" y="978367"/>
                    </a:cubicBezTo>
                    <a:cubicBezTo>
                      <a:pt x="28540" y="978367"/>
                      <a:pt x="156" y="1006625"/>
                      <a:pt x="0" y="1041584"/>
                    </a:cubicBezTo>
                    <a:cubicBezTo>
                      <a:pt x="156" y="1076543"/>
                      <a:pt x="28540" y="1104800"/>
                      <a:pt x="63500" y="1104800"/>
                    </a:cubicBezTo>
                    <a:cubicBezTo>
                      <a:pt x="98460" y="1104800"/>
                      <a:pt x="126843" y="1076543"/>
                      <a:pt x="127000" y="1041584"/>
                    </a:cubicBezTo>
                    <a:close/>
                    <a:moveTo>
                      <a:pt x="50597" y="1016088"/>
                    </a:moveTo>
                    <a:cubicBezTo>
                      <a:pt x="36592" y="1023254"/>
                      <a:pt x="31014" y="1040392"/>
                      <a:pt x="38118" y="1054429"/>
                    </a:cubicBezTo>
                    <a:cubicBezTo>
                      <a:pt x="45221" y="1068466"/>
                      <a:pt x="62335" y="1074120"/>
                      <a:pt x="76403" y="1067079"/>
                    </a:cubicBezTo>
                    <a:lnTo>
                      <a:pt x="2070255" y="58033"/>
                    </a:lnTo>
                    <a:cubicBezTo>
                      <a:pt x="2084259" y="50867"/>
                      <a:pt x="2089837" y="33728"/>
                      <a:pt x="2082734" y="19692"/>
                    </a:cubicBezTo>
                    <a:cubicBezTo>
                      <a:pt x="2075630" y="5655"/>
                      <a:pt x="2058517" y="0"/>
                      <a:pt x="2044449" y="7041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8908834" y="197393"/>
                <a:ext cx="2120852" cy="3092068"/>
              </a:xfrm>
              <a:custGeom>
                <a:avLst/>
                <a:gdLst/>
                <a:ahLst/>
                <a:cxnLst/>
                <a:rect r="r" b="b" t="t" l="l"/>
                <a:pathLst>
                  <a:path h="3092068" w="2120852">
                    <a:moveTo>
                      <a:pt x="127000" y="3028851"/>
                    </a:moveTo>
                    <a:cubicBezTo>
                      <a:pt x="126843" y="2993892"/>
                      <a:pt x="98460" y="2965634"/>
                      <a:pt x="63500" y="2965634"/>
                    </a:cubicBezTo>
                    <a:cubicBezTo>
                      <a:pt x="28540" y="2965634"/>
                      <a:pt x="156" y="2993892"/>
                      <a:pt x="0" y="3028851"/>
                    </a:cubicBezTo>
                    <a:cubicBezTo>
                      <a:pt x="156" y="3063810"/>
                      <a:pt x="28540" y="3092068"/>
                      <a:pt x="63500" y="3092068"/>
                    </a:cubicBezTo>
                    <a:cubicBezTo>
                      <a:pt x="98460" y="3092068"/>
                      <a:pt x="126843" y="3063810"/>
                      <a:pt x="127000" y="3028851"/>
                    </a:cubicBezTo>
                    <a:close/>
                    <a:moveTo>
                      <a:pt x="39786" y="3012908"/>
                    </a:moveTo>
                    <a:cubicBezTo>
                      <a:pt x="31067" y="3026002"/>
                      <a:pt x="34572" y="3043682"/>
                      <a:pt x="47627" y="3052459"/>
                    </a:cubicBezTo>
                    <a:cubicBezTo>
                      <a:pt x="60683" y="3061236"/>
                      <a:pt x="78377" y="3057810"/>
                      <a:pt x="87213" y="3044794"/>
                    </a:cubicBezTo>
                    <a:lnTo>
                      <a:pt x="2081065" y="79159"/>
                    </a:lnTo>
                    <a:cubicBezTo>
                      <a:pt x="2089784" y="66065"/>
                      <a:pt x="2086279" y="48386"/>
                      <a:pt x="2073224" y="39608"/>
                    </a:cubicBezTo>
                    <a:cubicBezTo>
                      <a:pt x="2060168" y="30831"/>
                      <a:pt x="2042474" y="34257"/>
                      <a:pt x="2033638" y="47273"/>
                    </a:cubicBezTo>
                    <a:close/>
                    <a:moveTo>
                      <a:pt x="2120852" y="63216"/>
                    </a:moveTo>
                    <a:cubicBezTo>
                      <a:pt x="2120695" y="28257"/>
                      <a:pt x="2092312" y="0"/>
                      <a:pt x="2057352" y="0"/>
                    </a:cubicBezTo>
                    <a:cubicBezTo>
                      <a:pt x="2022392" y="0"/>
                      <a:pt x="1994008" y="28257"/>
                      <a:pt x="1993852" y="63216"/>
                    </a:cubicBezTo>
                    <a:cubicBezTo>
                      <a:pt x="1994008" y="98175"/>
                      <a:pt x="2022392" y="126433"/>
                      <a:pt x="2057352" y="126433"/>
                    </a:cubicBezTo>
                    <a:cubicBezTo>
                      <a:pt x="2092312" y="126433"/>
                      <a:pt x="2120695" y="98175"/>
                      <a:pt x="2120852" y="63216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933426" y="4191495"/>
                <a:ext cx="2089730" cy="2951835"/>
              </a:xfrm>
              <a:custGeom>
                <a:avLst/>
                <a:gdLst/>
                <a:ahLst/>
                <a:cxnLst/>
                <a:rect r="r" b="b" t="t" l="l"/>
                <a:pathLst>
                  <a:path h="2951835" w="208973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6931" y="46861"/>
                    </a:moveTo>
                    <a:cubicBezTo>
                      <a:pt x="77868" y="34001"/>
                      <a:pt x="60117" y="30886"/>
                      <a:pt x="47217" y="39891"/>
                    </a:cubicBezTo>
                    <a:cubicBezTo>
                      <a:pt x="34317" y="48895"/>
                      <a:pt x="31122" y="66633"/>
                      <a:pt x="40069" y="79573"/>
                    </a:cubicBezTo>
                    <a:lnTo>
                      <a:pt x="2033921" y="2935860"/>
                    </a:lnTo>
                    <a:cubicBezTo>
                      <a:pt x="2042983" y="2948720"/>
                      <a:pt x="2060735" y="2951835"/>
                      <a:pt x="2073635" y="2942830"/>
                    </a:cubicBezTo>
                    <a:cubicBezTo>
                      <a:pt x="2086535" y="2933825"/>
                      <a:pt x="2089730" y="2916087"/>
                      <a:pt x="2080783" y="2903147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2927278" y="6022746"/>
                <a:ext cx="2089854" cy="1151469"/>
              </a:xfrm>
              <a:custGeom>
                <a:avLst/>
                <a:gdLst/>
                <a:ahLst/>
                <a:cxnLst/>
                <a:rect r="r" b="b" t="t" l="l"/>
                <a:pathLst>
                  <a:path h="1151469" w="2089854">
                    <a:moveTo>
                      <a:pt x="127000" y="1088253"/>
                    </a:moveTo>
                    <a:cubicBezTo>
                      <a:pt x="126844" y="1053293"/>
                      <a:pt x="98459" y="1025036"/>
                      <a:pt x="63500" y="1025036"/>
                    </a:cubicBezTo>
                    <a:cubicBezTo>
                      <a:pt x="28540" y="1025036"/>
                      <a:pt x="156" y="1053293"/>
                      <a:pt x="0" y="1088253"/>
                    </a:cubicBezTo>
                    <a:cubicBezTo>
                      <a:pt x="156" y="1123212"/>
                      <a:pt x="28540" y="1151469"/>
                      <a:pt x="63500" y="1151469"/>
                    </a:cubicBezTo>
                    <a:cubicBezTo>
                      <a:pt x="98459" y="1151469"/>
                      <a:pt x="126844" y="1123212"/>
                      <a:pt x="127000" y="1088253"/>
                    </a:cubicBezTo>
                    <a:close/>
                    <a:moveTo>
                      <a:pt x="50129" y="1062999"/>
                    </a:moveTo>
                    <a:cubicBezTo>
                      <a:pt x="36259" y="1070423"/>
                      <a:pt x="30998" y="1087661"/>
                      <a:pt x="38359" y="1101564"/>
                    </a:cubicBezTo>
                    <a:cubicBezTo>
                      <a:pt x="45720" y="1115467"/>
                      <a:pt x="62935" y="1120806"/>
                      <a:pt x="76871" y="1113506"/>
                    </a:cubicBezTo>
                    <a:lnTo>
                      <a:pt x="2070723" y="57806"/>
                    </a:lnTo>
                    <a:cubicBezTo>
                      <a:pt x="2084593" y="50383"/>
                      <a:pt x="2089854" y="33145"/>
                      <a:pt x="2082493" y="19241"/>
                    </a:cubicBezTo>
                    <a:cubicBezTo>
                      <a:pt x="2075131" y="5338"/>
                      <a:pt x="2057917" y="0"/>
                      <a:pt x="2043981" y="7299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4921130" y="5992082"/>
                <a:ext cx="2089813" cy="1343060"/>
              </a:xfrm>
              <a:custGeom>
                <a:avLst/>
                <a:gdLst/>
                <a:ahLst/>
                <a:cxnLst/>
                <a:rect r="r" b="b" t="t" l="l"/>
                <a:pathLst>
                  <a:path h="1343060" w="2089813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78655" y="38992"/>
                    </a:moveTo>
                    <a:cubicBezTo>
                      <a:pt x="65281" y="30708"/>
                      <a:pt x="47726" y="34792"/>
                      <a:pt x="39383" y="48129"/>
                    </a:cubicBezTo>
                    <a:cubicBezTo>
                      <a:pt x="31039" y="61466"/>
                      <a:pt x="35045" y="79039"/>
                      <a:pt x="48345" y="87442"/>
                    </a:cubicBezTo>
                    <a:lnTo>
                      <a:pt x="2042197" y="1334776"/>
                    </a:lnTo>
                    <a:cubicBezTo>
                      <a:pt x="2055571" y="1343060"/>
                      <a:pt x="2073125" y="1338975"/>
                      <a:pt x="2081469" y="1325638"/>
                    </a:cubicBezTo>
                    <a:cubicBezTo>
                      <a:pt x="2089813" y="1312301"/>
                      <a:pt x="2085807" y="1294729"/>
                      <a:pt x="2072507" y="1286326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6914982" y="6923391"/>
                <a:ext cx="2088083" cy="442458"/>
              </a:xfrm>
              <a:custGeom>
                <a:avLst/>
                <a:gdLst/>
                <a:ahLst/>
                <a:cxnLst/>
                <a:rect r="r" b="b" t="t" l="l"/>
                <a:pathLst>
                  <a:path h="442458" w="2088083">
                    <a:moveTo>
                      <a:pt x="127000" y="379242"/>
                    </a:moveTo>
                    <a:cubicBezTo>
                      <a:pt x="126843" y="344283"/>
                      <a:pt x="98460" y="316026"/>
                      <a:pt x="63500" y="316026"/>
                    </a:cubicBezTo>
                    <a:cubicBezTo>
                      <a:pt x="28540" y="316026"/>
                      <a:pt x="156" y="344283"/>
                      <a:pt x="0" y="379242"/>
                    </a:cubicBezTo>
                    <a:cubicBezTo>
                      <a:pt x="156" y="414201"/>
                      <a:pt x="28540" y="442459"/>
                      <a:pt x="63500" y="442459"/>
                    </a:cubicBezTo>
                    <a:cubicBezTo>
                      <a:pt x="98460" y="442459"/>
                      <a:pt x="126843" y="414201"/>
                      <a:pt x="127000" y="379242"/>
                    </a:cubicBezTo>
                    <a:close/>
                    <a:moveTo>
                      <a:pt x="58580" y="351094"/>
                    </a:moveTo>
                    <a:cubicBezTo>
                      <a:pt x="43096" y="353871"/>
                      <a:pt x="32768" y="368642"/>
                      <a:pt x="35477" y="384140"/>
                    </a:cubicBezTo>
                    <a:cubicBezTo>
                      <a:pt x="38185" y="399636"/>
                      <a:pt x="52910" y="410030"/>
                      <a:pt x="68419" y="407390"/>
                    </a:cubicBezTo>
                    <a:lnTo>
                      <a:pt x="2062271" y="58936"/>
                    </a:lnTo>
                    <a:cubicBezTo>
                      <a:pt x="2077755" y="56159"/>
                      <a:pt x="2088082" y="41388"/>
                      <a:pt x="2085374" y="25890"/>
                    </a:cubicBezTo>
                    <a:cubicBezTo>
                      <a:pt x="2082666" y="10394"/>
                      <a:pt x="2067941" y="0"/>
                      <a:pt x="2052432" y="264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8908834" y="4809840"/>
                <a:ext cx="2120852" cy="2207556"/>
              </a:xfrm>
              <a:custGeom>
                <a:avLst/>
                <a:gdLst/>
                <a:ahLst/>
                <a:cxnLst/>
                <a:rect r="r" b="b" t="t" l="l"/>
                <a:pathLst>
                  <a:path h="2207556" w="2120852">
                    <a:moveTo>
                      <a:pt x="127000" y="2144339"/>
                    </a:moveTo>
                    <a:cubicBezTo>
                      <a:pt x="126843" y="2109380"/>
                      <a:pt x="98460" y="2081123"/>
                      <a:pt x="63500" y="2081123"/>
                    </a:cubicBezTo>
                    <a:cubicBezTo>
                      <a:pt x="28540" y="2081123"/>
                      <a:pt x="156" y="2109380"/>
                      <a:pt x="0" y="2144339"/>
                    </a:cubicBezTo>
                    <a:cubicBezTo>
                      <a:pt x="156" y="2179299"/>
                      <a:pt x="28540" y="2207556"/>
                      <a:pt x="63500" y="2207556"/>
                    </a:cubicBezTo>
                    <a:cubicBezTo>
                      <a:pt x="98460" y="2207556"/>
                      <a:pt x="126843" y="2179299"/>
                      <a:pt x="127000" y="2144339"/>
                    </a:cubicBezTo>
                    <a:close/>
                    <a:moveTo>
                      <a:pt x="42866" y="2124571"/>
                    </a:moveTo>
                    <a:cubicBezTo>
                      <a:pt x="32033" y="2135979"/>
                      <a:pt x="32460" y="2153997"/>
                      <a:pt x="43820" y="2164881"/>
                    </a:cubicBezTo>
                    <a:cubicBezTo>
                      <a:pt x="55179" y="2175764"/>
                      <a:pt x="73199" y="2175418"/>
                      <a:pt x="84133" y="2164107"/>
                    </a:cubicBezTo>
                    <a:lnTo>
                      <a:pt x="2077985" y="82985"/>
                    </a:lnTo>
                    <a:cubicBezTo>
                      <a:pt x="2088818" y="71577"/>
                      <a:pt x="2088392" y="53559"/>
                      <a:pt x="2077032" y="42675"/>
                    </a:cubicBezTo>
                    <a:cubicBezTo>
                      <a:pt x="2065672" y="31792"/>
                      <a:pt x="2047652" y="32138"/>
                      <a:pt x="2036718" y="43449"/>
                    </a:cubicBezTo>
                    <a:close/>
                    <a:moveTo>
                      <a:pt x="2120852" y="63217"/>
                    </a:moveTo>
                    <a:cubicBezTo>
                      <a:pt x="2120695" y="28258"/>
                      <a:pt x="2092312" y="0"/>
                      <a:pt x="2057352" y="0"/>
                    </a:cubicBezTo>
                    <a:cubicBezTo>
                      <a:pt x="2022392" y="0"/>
                      <a:pt x="1994008" y="28258"/>
                      <a:pt x="1993852" y="63217"/>
                    </a:cubicBezTo>
                    <a:cubicBezTo>
                      <a:pt x="1994008" y="98176"/>
                      <a:pt x="2022392" y="126434"/>
                      <a:pt x="2057352" y="126434"/>
                    </a:cubicBezTo>
                    <a:cubicBezTo>
                      <a:pt x="2092312" y="126434"/>
                      <a:pt x="2120695" y="98176"/>
                      <a:pt x="2120852" y="63217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933426" y="6042212"/>
                <a:ext cx="2088936" cy="2237548"/>
              </a:xfrm>
              <a:custGeom>
                <a:avLst/>
                <a:gdLst/>
                <a:ahLst/>
                <a:cxnLst/>
                <a:rect r="r" b="b" t="t" l="l"/>
                <a:pathLst>
                  <a:path h="2237548" w="208893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84419" y="43751"/>
                    </a:moveTo>
                    <a:cubicBezTo>
                      <a:pt x="73651" y="32282"/>
                      <a:pt x="55638" y="31674"/>
                      <a:pt x="44121" y="42391"/>
                    </a:cubicBezTo>
                    <a:cubicBezTo>
                      <a:pt x="32604" y="53107"/>
                      <a:pt x="31915" y="71118"/>
                      <a:pt x="42580" y="82682"/>
                    </a:cubicBezTo>
                    <a:lnTo>
                      <a:pt x="2036432" y="2225470"/>
                    </a:lnTo>
                    <a:cubicBezTo>
                      <a:pt x="2047200" y="2236939"/>
                      <a:pt x="2065213" y="2237548"/>
                      <a:pt x="2076730" y="2226831"/>
                    </a:cubicBezTo>
                    <a:cubicBezTo>
                      <a:pt x="2088248" y="2216114"/>
                      <a:pt x="2088936" y="2198104"/>
                      <a:pt x="2078271" y="2186539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2927278" y="7783154"/>
                <a:ext cx="2088494" cy="528279"/>
              </a:xfrm>
              <a:custGeom>
                <a:avLst/>
                <a:gdLst/>
                <a:ahLst/>
                <a:cxnLst/>
                <a:rect r="r" b="b" t="t" l="l"/>
                <a:pathLst>
                  <a:path h="528279" w="2088494">
                    <a:moveTo>
                      <a:pt x="127000" y="465063"/>
                    </a:moveTo>
                    <a:cubicBezTo>
                      <a:pt x="126844" y="430104"/>
                      <a:pt x="98459" y="401846"/>
                      <a:pt x="63500" y="401846"/>
                    </a:cubicBezTo>
                    <a:cubicBezTo>
                      <a:pt x="28540" y="401846"/>
                      <a:pt x="156" y="430104"/>
                      <a:pt x="0" y="465063"/>
                    </a:cubicBezTo>
                    <a:cubicBezTo>
                      <a:pt x="156" y="500022"/>
                      <a:pt x="28540" y="528279"/>
                      <a:pt x="63500" y="528279"/>
                    </a:cubicBezTo>
                    <a:cubicBezTo>
                      <a:pt x="98459" y="528279"/>
                      <a:pt x="126844" y="500022"/>
                      <a:pt x="127000" y="465063"/>
                    </a:cubicBezTo>
                    <a:close/>
                    <a:moveTo>
                      <a:pt x="57424" y="437141"/>
                    </a:moveTo>
                    <a:cubicBezTo>
                      <a:pt x="42067" y="440555"/>
                      <a:pt x="32358" y="455739"/>
                      <a:pt x="35703" y="471111"/>
                    </a:cubicBezTo>
                    <a:cubicBezTo>
                      <a:pt x="39048" y="486483"/>
                      <a:pt x="54189" y="496261"/>
                      <a:pt x="69576" y="492984"/>
                    </a:cubicBezTo>
                    <a:lnTo>
                      <a:pt x="2063427" y="59119"/>
                    </a:lnTo>
                    <a:cubicBezTo>
                      <a:pt x="2078784" y="55706"/>
                      <a:pt x="2088494" y="40521"/>
                      <a:pt x="2085149" y="25149"/>
                    </a:cubicBezTo>
                    <a:cubicBezTo>
                      <a:pt x="2081803" y="9777"/>
                      <a:pt x="2066663" y="0"/>
                      <a:pt x="2051276" y="3276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4921130" y="7751135"/>
                <a:ext cx="2089572" cy="866587"/>
              </a:xfrm>
              <a:custGeom>
                <a:avLst/>
                <a:gdLst/>
                <a:ahLst/>
                <a:cxnLst/>
                <a:rect r="r" b="b" t="t" l="l"/>
                <a:pathLst>
                  <a:path h="866587" w="2089572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73807" y="36566"/>
                    </a:moveTo>
                    <a:cubicBezTo>
                      <a:pt x="59109" y="30957"/>
                      <a:pt x="42642" y="38283"/>
                      <a:pt x="36967" y="52956"/>
                    </a:cubicBezTo>
                    <a:cubicBezTo>
                      <a:pt x="31293" y="67629"/>
                      <a:pt x="38546" y="84129"/>
                      <a:pt x="53193" y="89869"/>
                    </a:cubicBezTo>
                    <a:lnTo>
                      <a:pt x="2047045" y="860971"/>
                    </a:lnTo>
                    <a:cubicBezTo>
                      <a:pt x="2061745" y="866588"/>
                      <a:pt x="2078219" y="859263"/>
                      <a:pt x="2083895" y="844585"/>
                    </a:cubicBezTo>
                    <a:cubicBezTo>
                      <a:pt x="2089572" y="829909"/>
                      <a:pt x="2082313" y="813404"/>
                      <a:pt x="2067659" y="807669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6914982" y="8433103"/>
                <a:ext cx="2086713" cy="215568"/>
              </a:xfrm>
              <a:custGeom>
                <a:avLst/>
                <a:gdLst/>
                <a:ahLst/>
                <a:cxnLst/>
                <a:rect r="r" b="b" t="t" l="l"/>
                <a:pathLst>
                  <a:path h="215568" w="2086713">
                    <a:moveTo>
                      <a:pt x="127000" y="152352"/>
                    </a:moveTo>
                    <a:cubicBezTo>
                      <a:pt x="126843" y="117393"/>
                      <a:pt x="98460" y="89136"/>
                      <a:pt x="63500" y="89136"/>
                    </a:cubicBezTo>
                    <a:cubicBezTo>
                      <a:pt x="28540" y="89136"/>
                      <a:pt x="156" y="117393"/>
                      <a:pt x="0" y="152352"/>
                    </a:cubicBezTo>
                    <a:cubicBezTo>
                      <a:pt x="156" y="187311"/>
                      <a:pt x="28540" y="215568"/>
                      <a:pt x="63500" y="215568"/>
                    </a:cubicBezTo>
                    <a:cubicBezTo>
                      <a:pt x="98460" y="215568"/>
                      <a:pt x="126843" y="187311"/>
                      <a:pt x="127000" y="152352"/>
                    </a:cubicBezTo>
                    <a:close/>
                    <a:moveTo>
                      <a:pt x="61741" y="123831"/>
                    </a:moveTo>
                    <a:cubicBezTo>
                      <a:pt x="46043" y="124869"/>
                      <a:pt x="34138" y="138401"/>
                      <a:pt x="35106" y="154102"/>
                    </a:cubicBezTo>
                    <a:cubicBezTo>
                      <a:pt x="36074" y="169804"/>
                      <a:pt x="49552" y="181770"/>
                      <a:pt x="65258" y="180873"/>
                    </a:cubicBezTo>
                    <a:lnTo>
                      <a:pt x="2059110" y="57939"/>
                    </a:lnTo>
                    <a:cubicBezTo>
                      <a:pt x="2074807" y="56901"/>
                      <a:pt x="2086713" y="43370"/>
                      <a:pt x="2085745" y="27668"/>
                    </a:cubicBezTo>
                    <a:cubicBezTo>
                      <a:pt x="2084776" y="11966"/>
                      <a:pt x="2071299" y="0"/>
                      <a:pt x="2055593" y="898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8908834" y="7239571"/>
                <a:ext cx="2120852" cy="1286166"/>
              </a:xfrm>
              <a:custGeom>
                <a:avLst/>
                <a:gdLst/>
                <a:ahLst/>
                <a:cxnLst/>
                <a:rect r="r" b="b" t="t" l="l"/>
                <a:pathLst>
                  <a:path h="1286166" w="2120852">
                    <a:moveTo>
                      <a:pt x="127000" y="1222950"/>
                    </a:moveTo>
                    <a:cubicBezTo>
                      <a:pt x="126843" y="1187991"/>
                      <a:pt x="98460" y="1159734"/>
                      <a:pt x="63500" y="1159734"/>
                    </a:cubicBezTo>
                    <a:cubicBezTo>
                      <a:pt x="28540" y="1159734"/>
                      <a:pt x="156" y="1187991"/>
                      <a:pt x="0" y="1222950"/>
                    </a:cubicBezTo>
                    <a:cubicBezTo>
                      <a:pt x="156" y="1257910"/>
                      <a:pt x="28540" y="1286167"/>
                      <a:pt x="63500" y="1286167"/>
                    </a:cubicBezTo>
                    <a:cubicBezTo>
                      <a:pt x="98460" y="1286167"/>
                      <a:pt x="126843" y="1257910"/>
                      <a:pt x="127000" y="1222950"/>
                    </a:cubicBezTo>
                    <a:close/>
                    <a:moveTo>
                      <a:pt x="49132" y="1198250"/>
                    </a:moveTo>
                    <a:cubicBezTo>
                      <a:pt x="35553" y="1206213"/>
                      <a:pt x="30971" y="1223659"/>
                      <a:pt x="38886" y="1237267"/>
                    </a:cubicBezTo>
                    <a:cubicBezTo>
                      <a:pt x="46801" y="1250874"/>
                      <a:pt x="64231" y="1255517"/>
                      <a:pt x="77866" y="1247650"/>
                    </a:cubicBezTo>
                    <a:lnTo>
                      <a:pt x="2071718" y="87917"/>
                    </a:lnTo>
                    <a:cubicBezTo>
                      <a:pt x="2085298" y="79954"/>
                      <a:pt x="2089880" y="62508"/>
                      <a:pt x="2081965" y="48900"/>
                    </a:cubicBezTo>
                    <a:cubicBezTo>
                      <a:pt x="2074050" y="35293"/>
                      <a:pt x="2056620" y="30650"/>
                      <a:pt x="2042984" y="38517"/>
                    </a:cubicBezTo>
                    <a:close/>
                    <a:moveTo>
                      <a:pt x="2120852" y="63217"/>
                    </a:moveTo>
                    <a:cubicBezTo>
                      <a:pt x="2120695" y="28257"/>
                      <a:pt x="2092312" y="0"/>
                      <a:pt x="2057352" y="0"/>
                    </a:cubicBezTo>
                    <a:cubicBezTo>
                      <a:pt x="2022392" y="0"/>
                      <a:pt x="1994008" y="28257"/>
                      <a:pt x="1993852" y="63217"/>
                    </a:cubicBezTo>
                    <a:cubicBezTo>
                      <a:pt x="1994008" y="98176"/>
                      <a:pt x="2022392" y="126433"/>
                      <a:pt x="2057352" y="126433"/>
                    </a:cubicBezTo>
                    <a:cubicBezTo>
                      <a:pt x="2092312" y="126433"/>
                      <a:pt x="2120695" y="98176"/>
                      <a:pt x="2120852" y="63217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aphicFrame>
        <p:nvGraphicFramePr>
          <p:cNvPr name="Table 41" id="41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COMPARISON OF TOP 3 PRODUCTS BASED ON PREDICTED SALES DATA IN 2022.</a:t>
                      </a:r>
                      <a:endParaRPr lang="en-US" sz="1100"/>
                    </a:p>
                    <a:p>
                      <a:pPr algn="ctr">
                        <a:lnSpc>
                          <a:spcPts val="5400"/>
                        </a:lnSpc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ALL OF THEM ARE WIRELESS ACCESS POINTS.</a:t>
                      </a:r>
                    </a:p>
                    <a:p>
                      <a:pPr algn="ctr">
                        <a:lnSpc>
                          <a:spcPts val="5400"/>
                        </a:lnSpc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 (PRODUCT FAMILY- PHONVOC )</a:t>
                      </a:r>
                    </a:p>
                    <a:p>
                      <a:pPr algn="ctr">
                        <a:lnSpc>
                          <a:spcPts val="315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9"/>
                        </a:lnSpc>
                        <a:defRPr/>
                      </a:pPr>
                      <a:r>
                        <a:rPr lang="en-US" sz="2099" spc="31">
                          <a:solidFill>
                            <a:srgbClr val="191919"/>
                          </a:solidFill>
                          <a:latin typeface="Aileron Regular"/>
                        </a:rPr>
                        <a:t>X-Axis: Month </a:t>
                      </a:r>
                      <a:endParaRPr lang="en-US" sz="1100"/>
                    </a:p>
                    <a:p>
                      <a:pPr algn="ctr">
                        <a:lnSpc>
                          <a:spcPts val="3149"/>
                        </a:lnSpc>
                      </a:pPr>
                      <a:r>
                        <a:rPr lang="en-US" sz="2099" spc="31">
                          <a:solidFill>
                            <a:srgbClr val="191919"/>
                          </a:solidFill>
                          <a:latin typeface="Aileron Regular"/>
                        </a:rPr>
                        <a:t>Y-Axis: Predicted Booked Quantity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458" y="261715"/>
            <a:ext cx="9367735" cy="8333260"/>
            <a:chOff x="0" y="0"/>
            <a:chExt cx="12490313" cy="1111101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047872" y="-47625"/>
              <a:ext cx="223738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C9120AXI-B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965310" y="-47625"/>
              <a:ext cx="223738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C9130AXI-B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8882748" y="-47625"/>
              <a:ext cx="223738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C9115AXI-B</a:t>
              </a:r>
            </a:p>
          </p:txBody>
        </p: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2775850" y="174277"/>
              <a:ext cx="5970887" cy="136011"/>
              <a:chOff x="1078085" y="-652477"/>
              <a:chExt cx="6690360" cy="152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078085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4347066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7616046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-2700000">
              <a:off x="1828345" y="10344244"/>
              <a:ext cx="685014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Jan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2700000">
              <a:off x="2697383" y="10352810"/>
              <a:ext cx="70924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Feb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2700000">
              <a:off x="3587101" y="10352810"/>
              <a:ext cx="70924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Mar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-2700000">
              <a:off x="4528335" y="10331471"/>
              <a:ext cx="648886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Apr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2700000">
              <a:off x="5302323" y="10379408"/>
              <a:ext cx="784472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May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-2700000">
              <a:off x="6255529" y="10353110"/>
              <a:ext cx="71009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Jun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-2700000">
              <a:off x="7266539" y="10302869"/>
              <a:ext cx="567988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Jul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-2700000">
              <a:off x="7993969" y="10370091"/>
              <a:ext cx="758120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Aug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-2700000">
              <a:off x="8919119" y="10355415"/>
              <a:ext cx="716608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Sep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-2700000">
              <a:off x="9867004" y="10331321"/>
              <a:ext cx="64846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Oct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-2700000">
              <a:off x="10672918" y="10366034"/>
              <a:ext cx="746644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Nov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-2700000">
              <a:off x="11573519" y="10361526"/>
              <a:ext cx="73389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Dec</a:t>
              </a:r>
            </a:p>
          </p:txBody>
        </p: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1813700" y="756588"/>
              <a:ext cx="10676613" cy="9180749"/>
              <a:chOff x="0" y="0"/>
              <a:chExt cx="11963111" cy="10287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-63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256540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51371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770890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102806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60000"/>
                </a:srgbClr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0" y="466680"/>
              <a:ext cx="160833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400,000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2761867"/>
              <a:ext cx="160833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300,000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5057054"/>
              <a:ext cx="160833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200,000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7352241"/>
              <a:ext cx="160833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100,000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281196" y="9647429"/>
              <a:ext cx="3271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0 </a:t>
              </a:r>
            </a:p>
          </p:txBody>
        </p:sp>
        <p:grpSp>
          <p:nvGrpSpPr>
            <p:cNvPr name="Group 33" id="33"/>
            <p:cNvGrpSpPr>
              <a:grpSpLocks noChangeAspect="true"/>
            </p:cNvGrpSpPr>
            <p:nvPr/>
          </p:nvGrpSpPr>
          <p:grpSpPr>
            <a:xfrm rot="0">
              <a:off x="2201888" y="2471640"/>
              <a:ext cx="9900238" cy="7003058"/>
              <a:chOff x="434963" y="1921711"/>
              <a:chExt cx="11093185" cy="7846905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434963" y="6323442"/>
                <a:ext cx="1092319" cy="1262558"/>
              </a:xfrm>
              <a:custGeom>
                <a:avLst/>
                <a:gdLst/>
                <a:ahLst/>
                <a:cxnLst/>
                <a:rect r="r" b="b" t="t" l="l"/>
                <a:pathLst>
                  <a:path h="1262558" w="109231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85230" y="44660"/>
                    </a:moveTo>
                    <a:cubicBezTo>
                      <a:pt x="74961" y="32743"/>
                      <a:pt x="56991" y="31367"/>
                      <a:pt x="45027" y="41583"/>
                    </a:cubicBezTo>
                    <a:cubicBezTo>
                      <a:pt x="33063" y="51798"/>
                      <a:pt x="31607" y="69763"/>
                      <a:pt x="41769" y="81772"/>
                    </a:cubicBezTo>
                    <a:lnTo>
                      <a:pt x="1038695" y="1249264"/>
                    </a:lnTo>
                    <a:cubicBezTo>
                      <a:pt x="1048965" y="1261182"/>
                      <a:pt x="1066935" y="1262558"/>
                      <a:pt x="1078899" y="1252341"/>
                    </a:cubicBezTo>
                    <a:cubicBezTo>
                      <a:pt x="1090863" y="1242126"/>
                      <a:pt x="1092319" y="1224162"/>
                      <a:pt x="1082156" y="1212152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1431889" y="7490934"/>
                <a:ext cx="1092933" cy="653042"/>
              </a:xfrm>
              <a:custGeom>
                <a:avLst/>
                <a:gdLst/>
                <a:ahLst/>
                <a:cxnLst/>
                <a:rect r="r" b="b" t="t" l="l"/>
                <a:pathLst>
                  <a:path h="653042" w="1092933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77443" y="38274"/>
                    </a:moveTo>
                    <a:cubicBezTo>
                      <a:pt x="63676" y="30660"/>
                      <a:pt x="46345" y="35604"/>
                      <a:pt x="38669" y="49336"/>
                    </a:cubicBezTo>
                    <a:cubicBezTo>
                      <a:pt x="30993" y="63068"/>
                      <a:pt x="35860" y="80422"/>
                      <a:pt x="49557" y="88159"/>
                    </a:cubicBezTo>
                    <a:lnTo>
                      <a:pt x="1046483" y="645428"/>
                    </a:lnTo>
                    <a:cubicBezTo>
                      <a:pt x="1060249" y="653043"/>
                      <a:pt x="1077581" y="648098"/>
                      <a:pt x="1085257" y="634366"/>
                    </a:cubicBezTo>
                    <a:cubicBezTo>
                      <a:pt x="1092933" y="620634"/>
                      <a:pt x="1088066" y="603280"/>
                      <a:pt x="1074368" y="595543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2428815" y="7389254"/>
                <a:ext cx="1092771" cy="785382"/>
              </a:xfrm>
              <a:custGeom>
                <a:avLst/>
                <a:gdLst/>
                <a:ahLst/>
                <a:cxnLst/>
                <a:rect r="r" b="b" t="t" l="l"/>
                <a:pathLst>
                  <a:path h="785382" w="1092771">
                    <a:moveTo>
                      <a:pt x="127000" y="722166"/>
                    </a:moveTo>
                    <a:cubicBezTo>
                      <a:pt x="126844" y="687207"/>
                      <a:pt x="98459" y="658949"/>
                      <a:pt x="63500" y="658949"/>
                    </a:cubicBezTo>
                    <a:cubicBezTo>
                      <a:pt x="28540" y="658949"/>
                      <a:pt x="156" y="687207"/>
                      <a:pt x="0" y="722166"/>
                    </a:cubicBezTo>
                    <a:cubicBezTo>
                      <a:pt x="156" y="757125"/>
                      <a:pt x="28540" y="785382"/>
                      <a:pt x="63500" y="785382"/>
                    </a:cubicBezTo>
                    <a:cubicBezTo>
                      <a:pt x="98459" y="785382"/>
                      <a:pt x="126844" y="757125"/>
                      <a:pt x="127000" y="722166"/>
                    </a:cubicBezTo>
                    <a:close/>
                    <a:moveTo>
                      <a:pt x="47241" y="698667"/>
                    </a:moveTo>
                    <a:cubicBezTo>
                      <a:pt x="34344" y="707676"/>
                      <a:pt x="31155" y="725415"/>
                      <a:pt x="40106" y="738351"/>
                    </a:cubicBezTo>
                    <a:cubicBezTo>
                      <a:pt x="49057" y="751289"/>
                      <a:pt x="66782" y="754557"/>
                      <a:pt x="79759" y="745664"/>
                    </a:cubicBezTo>
                    <a:lnTo>
                      <a:pt x="1076685" y="55891"/>
                    </a:lnTo>
                    <a:cubicBezTo>
                      <a:pt x="1089581" y="46882"/>
                      <a:pt x="1092771" y="29143"/>
                      <a:pt x="1083819" y="16206"/>
                    </a:cubicBezTo>
                    <a:cubicBezTo>
                      <a:pt x="1074868" y="3269"/>
                      <a:pt x="1057144" y="0"/>
                      <a:pt x="1044167" y="8894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3425741" y="7358430"/>
                <a:ext cx="1092950" cy="691739"/>
              </a:xfrm>
              <a:custGeom>
                <a:avLst/>
                <a:gdLst/>
                <a:ahLst/>
                <a:cxnLst/>
                <a:rect r="r" b="b" t="t" l="l"/>
                <a:pathLst>
                  <a:path h="691739" w="109295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78162" y="38690"/>
                    </a:moveTo>
                    <a:cubicBezTo>
                      <a:pt x="64621" y="30656"/>
                      <a:pt x="47133" y="35088"/>
                      <a:pt x="39054" y="48602"/>
                    </a:cubicBezTo>
                    <a:cubicBezTo>
                      <a:pt x="30976" y="62116"/>
                      <a:pt x="35350" y="79619"/>
                      <a:pt x="48838" y="87743"/>
                    </a:cubicBezTo>
                    <a:lnTo>
                      <a:pt x="1045764" y="683705"/>
                    </a:lnTo>
                    <a:cubicBezTo>
                      <a:pt x="1059304" y="691739"/>
                      <a:pt x="1076792" y="687307"/>
                      <a:pt x="1084871" y="673793"/>
                    </a:cubicBezTo>
                    <a:cubicBezTo>
                      <a:pt x="1092949" y="660279"/>
                      <a:pt x="1088575" y="642776"/>
                      <a:pt x="1075088" y="634653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4422667" y="7606985"/>
                <a:ext cx="1092605" cy="473841"/>
              </a:xfrm>
              <a:custGeom>
                <a:avLst/>
                <a:gdLst/>
                <a:ahLst/>
                <a:cxnLst/>
                <a:rect r="r" b="b" t="t" l="l"/>
                <a:pathLst>
                  <a:path h="473841" w="1092605">
                    <a:moveTo>
                      <a:pt x="127000" y="410624"/>
                    </a:moveTo>
                    <a:cubicBezTo>
                      <a:pt x="126844" y="375665"/>
                      <a:pt x="98459" y="347408"/>
                      <a:pt x="63500" y="347408"/>
                    </a:cubicBezTo>
                    <a:cubicBezTo>
                      <a:pt x="28540" y="347408"/>
                      <a:pt x="156" y="375665"/>
                      <a:pt x="0" y="410624"/>
                    </a:cubicBezTo>
                    <a:cubicBezTo>
                      <a:pt x="156" y="445583"/>
                      <a:pt x="28540" y="473840"/>
                      <a:pt x="63500" y="473840"/>
                    </a:cubicBezTo>
                    <a:cubicBezTo>
                      <a:pt x="98459" y="473840"/>
                      <a:pt x="126844" y="445583"/>
                      <a:pt x="127000" y="410624"/>
                    </a:cubicBezTo>
                    <a:close/>
                    <a:moveTo>
                      <a:pt x="53360" y="383909"/>
                    </a:moveTo>
                    <a:cubicBezTo>
                      <a:pt x="38677" y="389557"/>
                      <a:pt x="31321" y="406011"/>
                      <a:pt x="36904" y="420719"/>
                    </a:cubicBezTo>
                    <a:cubicBezTo>
                      <a:pt x="42486" y="435427"/>
                      <a:pt x="58907" y="442856"/>
                      <a:pt x="73640" y="437339"/>
                    </a:cubicBezTo>
                    <a:lnTo>
                      <a:pt x="1070566" y="58946"/>
                    </a:lnTo>
                    <a:cubicBezTo>
                      <a:pt x="1085249" y="53298"/>
                      <a:pt x="1092604" y="36845"/>
                      <a:pt x="1087022" y="22136"/>
                    </a:cubicBezTo>
                    <a:cubicBezTo>
                      <a:pt x="1081439" y="7429"/>
                      <a:pt x="1065019" y="0"/>
                      <a:pt x="1050286" y="5516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5419593" y="6495421"/>
                <a:ext cx="1092152" cy="1207011"/>
              </a:xfrm>
              <a:custGeom>
                <a:avLst/>
                <a:gdLst/>
                <a:ahLst/>
                <a:cxnLst/>
                <a:rect r="r" b="b" t="t" l="l"/>
                <a:pathLst>
                  <a:path h="1207011" w="1092152">
                    <a:moveTo>
                      <a:pt x="127000" y="1143795"/>
                    </a:moveTo>
                    <a:cubicBezTo>
                      <a:pt x="126844" y="1108836"/>
                      <a:pt x="98459" y="1080579"/>
                      <a:pt x="63500" y="1080579"/>
                    </a:cubicBezTo>
                    <a:cubicBezTo>
                      <a:pt x="28540" y="1080579"/>
                      <a:pt x="156" y="1108836"/>
                      <a:pt x="0" y="1143795"/>
                    </a:cubicBezTo>
                    <a:cubicBezTo>
                      <a:pt x="156" y="1178754"/>
                      <a:pt x="28540" y="1207011"/>
                      <a:pt x="63500" y="1207011"/>
                    </a:cubicBezTo>
                    <a:cubicBezTo>
                      <a:pt x="98459" y="1207011"/>
                      <a:pt x="126844" y="1178754"/>
                      <a:pt x="127000" y="1143795"/>
                    </a:cubicBezTo>
                    <a:close/>
                    <a:moveTo>
                      <a:pt x="42222" y="1124722"/>
                    </a:moveTo>
                    <a:cubicBezTo>
                      <a:pt x="31774" y="1136483"/>
                      <a:pt x="32797" y="1154477"/>
                      <a:pt x="44511" y="1164978"/>
                    </a:cubicBezTo>
                    <a:cubicBezTo>
                      <a:pt x="56225" y="1175478"/>
                      <a:pt x="74224" y="1174536"/>
                      <a:pt x="84777" y="1162869"/>
                    </a:cubicBezTo>
                    <a:lnTo>
                      <a:pt x="1081703" y="50757"/>
                    </a:lnTo>
                    <a:cubicBezTo>
                      <a:pt x="1092151" y="38996"/>
                      <a:pt x="1091128" y="21001"/>
                      <a:pt x="1079414" y="10500"/>
                    </a:cubicBezTo>
                    <a:cubicBezTo>
                      <a:pt x="1067700" y="0"/>
                      <a:pt x="1049701" y="943"/>
                      <a:pt x="1039148" y="1261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6416518" y="6463887"/>
                <a:ext cx="1092925" cy="2191046"/>
              </a:xfrm>
              <a:custGeom>
                <a:avLst/>
                <a:gdLst/>
                <a:ahLst/>
                <a:cxnLst/>
                <a:rect r="r" b="b" t="t" l="l"/>
                <a:pathLst>
                  <a:path h="2191046" w="109292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9304" y="50940"/>
                    </a:moveTo>
                    <a:cubicBezTo>
                      <a:pt x="82482" y="36765"/>
                      <a:pt x="65485" y="30770"/>
                      <a:pt x="51279" y="37529"/>
                    </a:cubicBezTo>
                    <a:cubicBezTo>
                      <a:pt x="37073" y="44288"/>
                      <a:pt x="31002" y="61257"/>
                      <a:pt x="37697" y="75494"/>
                    </a:cubicBezTo>
                    <a:lnTo>
                      <a:pt x="1034623" y="2170876"/>
                    </a:lnTo>
                    <a:cubicBezTo>
                      <a:pt x="1041445" y="2185052"/>
                      <a:pt x="1058443" y="2191046"/>
                      <a:pt x="1072649" y="2184287"/>
                    </a:cubicBezTo>
                    <a:cubicBezTo>
                      <a:pt x="1086855" y="2177528"/>
                      <a:pt x="1092925" y="2160559"/>
                      <a:pt x="1086230" y="2146322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 flipH="false" flipV="false" rot="0">
                <a:off x="7413444" y="7147027"/>
                <a:ext cx="1092820" cy="1538675"/>
              </a:xfrm>
              <a:custGeom>
                <a:avLst/>
                <a:gdLst/>
                <a:ahLst/>
                <a:cxnLst/>
                <a:rect r="r" b="b" t="t" l="l"/>
                <a:pathLst>
                  <a:path h="1538675" w="1092820">
                    <a:moveTo>
                      <a:pt x="127000" y="1475459"/>
                    </a:moveTo>
                    <a:cubicBezTo>
                      <a:pt x="126844" y="1440500"/>
                      <a:pt x="98460" y="1412243"/>
                      <a:pt x="63500" y="1412243"/>
                    </a:cubicBezTo>
                    <a:cubicBezTo>
                      <a:pt x="28541" y="1412243"/>
                      <a:pt x="157" y="1440500"/>
                      <a:pt x="0" y="1475459"/>
                    </a:cubicBezTo>
                    <a:cubicBezTo>
                      <a:pt x="157" y="1510418"/>
                      <a:pt x="28541" y="1538675"/>
                      <a:pt x="63500" y="1538675"/>
                    </a:cubicBezTo>
                    <a:cubicBezTo>
                      <a:pt x="98460" y="1538675"/>
                      <a:pt x="126844" y="1510418"/>
                      <a:pt x="127000" y="1475459"/>
                    </a:cubicBezTo>
                    <a:close/>
                    <a:moveTo>
                      <a:pt x="39990" y="1459217"/>
                    </a:moveTo>
                    <a:cubicBezTo>
                      <a:pt x="31106" y="1472201"/>
                      <a:pt x="34388" y="1489923"/>
                      <a:pt x="47332" y="1498865"/>
                    </a:cubicBezTo>
                    <a:cubicBezTo>
                      <a:pt x="60275" y="1507807"/>
                      <a:pt x="78012" y="1504605"/>
                      <a:pt x="87011" y="1491701"/>
                    </a:cubicBezTo>
                    <a:lnTo>
                      <a:pt x="1083937" y="48589"/>
                    </a:lnTo>
                    <a:cubicBezTo>
                      <a:pt x="1092821" y="35605"/>
                      <a:pt x="1089539" y="17884"/>
                      <a:pt x="1076596" y="8942"/>
                    </a:cubicBezTo>
                    <a:cubicBezTo>
                      <a:pt x="1063652" y="0"/>
                      <a:pt x="1045916" y="3202"/>
                      <a:pt x="1036916" y="16106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8410370" y="1954276"/>
                <a:ext cx="1091404" cy="5288315"/>
              </a:xfrm>
              <a:custGeom>
                <a:avLst/>
                <a:gdLst/>
                <a:ahLst/>
                <a:cxnLst/>
                <a:rect r="r" b="b" t="t" l="l"/>
                <a:pathLst>
                  <a:path h="5288315" w="1091404">
                    <a:moveTo>
                      <a:pt x="127000" y="5225098"/>
                    </a:moveTo>
                    <a:cubicBezTo>
                      <a:pt x="126844" y="5190139"/>
                      <a:pt x="98460" y="5161882"/>
                      <a:pt x="63500" y="5161882"/>
                    </a:cubicBezTo>
                    <a:cubicBezTo>
                      <a:pt x="28540" y="5161882"/>
                      <a:pt x="157" y="5190139"/>
                      <a:pt x="0" y="5225098"/>
                    </a:cubicBezTo>
                    <a:cubicBezTo>
                      <a:pt x="157" y="5260057"/>
                      <a:pt x="28540" y="5288314"/>
                      <a:pt x="63500" y="5288314"/>
                    </a:cubicBezTo>
                    <a:cubicBezTo>
                      <a:pt x="98460" y="5288314"/>
                      <a:pt x="126844" y="5260057"/>
                      <a:pt x="127000" y="5225098"/>
                    </a:cubicBezTo>
                    <a:close/>
                    <a:moveTo>
                      <a:pt x="35438" y="5219712"/>
                    </a:moveTo>
                    <a:cubicBezTo>
                      <a:pt x="32522" y="5235184"/>
                      <a:pt x="42671" y="5250099"/>
                      <a:pt x="58132" y="5253066"/>
                    </a:cubicBezTo>
                    <a:cubicBezTo>
                      <a:pt x="73594" y="5256034"/>
                      <a:pt x="88543" y="5245936"/>
                      <a:pt x="91563" y="5230485"/>
                    </a:cubicBezTo>
                    <a:lnTo>
                      <a:pt x="1088489" y="36321"/>
                    </a:lnTo>
                    <a:cubicBezTo>
                      <a:pt x="1091404" y="20850"/>
                      <a:pt x="1081256" y="5935"/>
                      <a:pt x="1065794" y="2967"/>
                    </a:cubicBezTo>
                    <a:cubicBezTo>
                      <a:pt x="1050332" y="0"/>
                      <a:pt x="1035384" y="10098"/>
                      <a:pt x="1032364" y="25549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 flipH="false" flipV="false" rot="0">
                <a:off x="9407296" y="1921994"/>
                <a:ext cx="1092115" cy="3659141"/>
              </a:xfrm>
              <a:custGeom>
                <a:avLst/>
                <a:gdLst/>
                <a:ahLst/>
                <a:cxnLst/>
                <a:rect r="r" b="b" t="t" l="l"/>
                <a:pathLst>
                  <a:path h="3659141" w="109211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1020" y="55520"/>
                    </a:moveTo>
                    <a:cubicBezTo>
                      <a:pt x="86714" y="40389"/>
                      <a:pt x="70988" y="31583"/>
                      <a:pt x="55838" y="35821"/>
                    </a:cubicBezTo>
                    <a:cubicBezTo>
                      <a:pt x="40688" y="40059"/>
                      <a:pt x="31812" y="55745"/>
                      <a:pt x="35982" y="70914"/>
                    </a:cubicBezTo>
                    <a:lnTo>
                      <a:pt x="1032908" y="3635205"/>
                    </a:lnTo>
                    <a:cubicBezTo>
                      <a:pt x="1037213" y="3650336"/>
                      <a:pt x="1052939" y="3659142"/>
                      <a:pt x="1068089" y="3654904"/>
                    </a:cubicBezTo>
                    <a:cubicBezTo>
                      <a:pt x="1083240" y="3650667"/>
                      <a:pt x="1092115" y="3634980"/>
                      <a:pt x="1087946" y="3619811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 flipH="false" flipV="false" rot="0">
                <a:off x="10404222" y="5486286"/>
                <a:ext cx="1123926" cy="2579239"/>
              </a:xfrm>
              <a:custGeom>
                <a:avLst/>
                <a:gdLst/>
                <a:ahLst/>
                <a:cxnLst/>
                <a:rect r="r" b="b" t="t" l="l"/>
                <a:pathLst>
                  <a:path h="2579239" w="112392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89972" y="52457"/>
                    </a:moveTo>
                    <a:cubicBezTo>
                      <a:pt x="83984" y="37909"/>
                      <a:pt x="67363" y="30939"/>
                      <a:pt x="52789" y="36862"/>
                    </a:cubicBezTo>
                    <a:cubicBezTo>
                      <a:pt x="38215" y="42786"/>
                      <a:pt x="31170" y="59375"/>
                      <a:pt x="37028" y="73975"/>
                    </a:cubicBezTo>
                    <a:lnTo>
                      <a:pt x="1033954" y="2526782"/>
                    </a:lnTo>
                    <a:cubicBezTo>
                      <a:pt x="1039943" y="2541329"/>
                      <a:pt x="1056564" y="2548300"/>
                      <a:pt x="1071138" y="2542377"/>
                    </a:cubicBezTo>
                    <a:cubicBezTo>
                      <a:pt x="1085712" y="2536453"/>
                      <a:pt x="1092757" y="2519864"/>
                      <a:pt x="1086898" y="2505263"/>
                    </a:cubicBezTo>
                    <a:close/>
                    <a:moveTo>
                      <a:pt x="1123926" y="2516022"/>
                    </a:moveTo>
                    <a:cubicBezTo>
                      <a:pt x="1123770" y="2481063"/>
                      <a:pt x="1095386" y="2452806"/>
                      <a:pt x="1060426" y="2452806"/>
                    </a:cubicBezTo>
                    <a:cubicBezTo>
                      <a:pt x="1025466" y="2452806"/>
                      <a:pt x="997083" y="2481063"/>
                      <a:pt x="996926" y="2516022"/>
                    </a:cubicBezTo>
                    <a:cubicBezTo>
                      <a:pt x="997083" y="2550982"/>
                      <a:pt x="1025466" y="2579239"/>
                      <a:pt x="1060426" y="2579239"/>
                    </a:cubicBezTo>
                    <a:cubicBezTo>
                      <a:pt x="1095386" y="2579239"/>
                      <a:pt x="1123770" y="2550982"/>
                      <a:pt x="1123926" y="2516022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 flipH="false" flipV="false" rot="0">
                <a:off x="434963" y="7799935"/>
                <a:ext cx="1091026" cy="255614"/>
              </a:xfrm>
              <a:custGeom>
                <a:avLst/>
                <a:gdLst/>
                <a:ahLst/>
                <a:cxnLst/>
                <a:rect r="r" b="b" t="t" l="l"/>
                <a:pathLst>
                  <a:path h="255614" w="109102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8076" y="35010"/>
                    </a:moveTo>
                    <a:cubicBezTo>
                      <a:pt x="52536" y="32560"/>
                      <a:pt x="37939" y="43132"/>
                      <a:pt x="35419" y="58661"/>
                    </a:cubicBezTo>
                    <a:cubicBezTo>
                      <a:pt x="32900" y="74190"/>
                      <a:pt x="43406" y="88834"/>
                      <a:pt x="58924" y="91423"/>
                    </a:cubicBezTo>
                    <a:lnTo>
                      <a:pt x="1055850" y="253163"/>
                    </a:lnTo>
                    <a:cubicBezTo>
                      <a:pt x="1071390" y="255614"/>
                      <a:pt x="1085987" y="245041"/>
                      <a:pt x="1088507" y="229513"/>
                    </a:cubicBezTo>
                    <a:cubicBezTo>
                      <a:pt x="1091026" y="213984"/>
                      <a:pt x="1080519" y="199340"/>
                      <a:pt x="1065002" y="196751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 flipH="false" flipV="false" rot="0">
                <a:off x="1431889" y="7961675"/>
                <a:ext cx="1092009" cy="1165866"/>
              </a:xfrm>
              <a:custGeom>
                <a:avLst/>
                <a:gdLst/>
                <a:ahLst/>
                <a:cxnLst/>
                <a:rect r="r" b="b" t="t" l="l"/>
                <a:pathLst>
                  <a:path h="1165866" w="1092009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4417" y="43749"/>
                    </a:moveTo>
                    <a:cubicBezTo>
                      <a:pt x="73647" y="32281"/>
                      <a:pt x="55634" y="31675"/>
                      <a:pt x="44119" y="42393"/>
                    </a:cubicBezTo>
                    <a:cubicBezTo>
                      <a:pt x="32603" y="53112"/>
                      <a:pt x="31917" y="71122"/>
                      <a:pt x="42583" y="82685"/>
                    </a:cubicBezTo>
                    <a:lnTo>
                      <a:pt x="1039509" y="1153793"/>
                    </a:lnTo>
                    <a:cubicBezTo>
                      <a:pt x="1050278" y="1165260"/>
                      <a:pt x="1068292" y="1165866"/>
                      <a:pt x="1079807" y="1155148"/>
                    </a:cubicBezTo>
                    <a:cubicBezTo>
                      <a:pt x="1091323" y="1144430"/>
                      <a:pt x="1092009" y="1126420"/>
                      <a:pt x="1081343" y="1114856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 flipH="false" flipV="false" rot="0">
                <a:off x="2428815" y="8667814"/>
                <a:ext cx="1092671" cy="491402"/>
              </a:xfrm>
              <a:custGeom>
                <a:avLst/>
                <a:gdLst/>
                <a:ahLst/>
                <a:cxnLst/>
                <a:rect r="r" b="b" t="t" l="l"/>
                <a:pathLst>
                  <a:path h="491402" w="1092671">
                    <a:moveTo>
                      <a:pt x="127000" y="428185"/>
                    </a:moveTo>
                    <a:cubicBezTo>
                      <a:pt x="126844" y="393226"/>
                      <a:pt x="98459" y="364969"/>
                      <a:pt x="63500" y="364969"/>
                    </a:cubicBezTo>
                    <a:cubicBezTo>
                      <a:pt x="28540" y="364969"/>
                      <a:pt x="156" y="393226"/>
                      <a:pt x="0" y="428185"/>
                    </a:cubicBezTo>
                    <a:cubicBezTo>
                      <a:pt x="156" y="463144"/>
                      <a:pt x="28540" y="491401"/>
                      <a:pt x="63500" y="491401"/>
                    </a:cubicBezTo>
                    <a:cubicBezTo>
                      <a:pt x="98459" y="491401"/>
                      <a:pt x="126844" y="463144"/>
                      <a:pt x="127000" y="428185"/>
                    </a:cubicBezTo>
                    <a:close/>
                    <a:moveTo>
                      <a:pt x="52954" y="401628"/>
                    </a:moveTo>
                    <a:cubicBezTo>
                      <a:pt x="38359" y="407499"/>
                      <a:pt x="31255" y="424064"/>
                      <a:pt x="37061" y="438684"/>
                    </a:cubicBezTo>
                    <a:cubicBezTo>
                      <a:pt x="42867" y="453306"/>
                      <a:pt x="59399" y="460484"/>
                      <a:pt x="74046" y="454743"/>
                    </a:cubicBezTo>
                    <a:lnTo>
                      <a:pt x="1070972" y="58856"/>
                    </a:lnTo>
                    <a:cubicBezTo>
                      <a:pt x="1085567" y="52984"/>
                      <a:pt x="1092671" y="36420"/>
                      <a:pt x="1086865" y="21799"/>
                    </a:cubicBezTo>
                    <a:cubicBezTo>
                      <a:pt x="1081059" y="7177"/>
                      <a:pt x="1064527" y="0"/>
                      <a:pt x="1049880" y="574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 flipH="false" flipV="false" rot="0">
                <a:off x="3425741" y="8636895"/>
                <a:ext cx="1092862" cy="563454"/>
              </a:xfrm>
              <a:custGeom>
                <a:avLst/>
                <a:gdLst/>
                <a:ahLst/>
                <a:cxnLst/>
                <a:rect r="r" b="b" t="t" l="l"/>
                <a:pathLst>
                  <a:path h="563454" w="1092862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75638" y="37348"/>
                    </a:moveTo>
                    <a:cubicBezTo>
                      <a:pt x="61366" y="30729"/>
                      <a:pt x="44428" y="36891"/>
                      <a:pt x="37746" y="51134"/>
                    </a:cubicBezTo>
                    <a:cubicBezTo>
                      <a:pt x="31064" y="65375"/>
                      <a:pt x="37150" y="82340"/>
                      <a:pt x="51362" y="89086"/>
                    </a:cubicBezTo>
                    <a:lnTo>
                      <a:pt x="1048288" y="556836"/>
                    </a:lnTo>
                    <a:cubicBezTo>
                      <a:pt x="1062560" y="563454"/>
                      <a:pt x="1079497" y="557293"/>
                      <a:pt x="1086179" y="543051"/>
                    </a:cubicBezTo>
                    <a:cubicBezTo>
                      <a:pt x="1092862" y="528808"/>
                      <a:pt x="1086775" y="511844"/>
                      <a:pt x="1072563" y="505098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 flipH="false" flipV="false" rot="0">
                <a:off x="4422667" y="9006884"/>
                <a:ext cx="1090676" cy="224194"/>
              </a:xfrm>
              <a:custGeom>
                <a:avLst/>
                <a:gdLst/>
                <a:ahLst/>
                <a:cxnLst/>
                <a:rect r="r" b="b" t="t" l="l"/>
                <a:pathLst>
                  <a:path h="224194" w="1090676">
                    <a:moveTo>
                      <a:pt x="127000" y="160978"/>
                    </a:moveTo>
                    <a:cubicBezTo>
                      <a:pt x="126844" y="126019"/>
                      <a:pt x="98459" y="97762"/>
                      <a:pt x="63500" y="97762"/>
                    </a:cubicBezTo>
                    <a:cubicBezTo>
                      <a:pt x="28540" y="97762"/>
                      <a:pt x="156" y="126019"/>
                      <a:pt x="0" y="160978"/>
                    </a:cubicBezTo>
                    <a:cubicBezTo>
                      <a:pt x="156" y="195937"/>
                      <a:pt x="28540" y="224194"/>
                      <a:pt x="63500" y="224194"/>
                    </a:cubicBezTo>
                    <a:cubicBezTo>
                      <a:pt x="98459" y="224194"/>
                      <a:pt x="126844" y="195937"/>
                      <a:pt x="127000" y="160978"/>
                    </a:cubicBezTo>
                    <a:close/>
                    <a:moveTo>
                      <a:pt x="59786" y="132646"/>
                    </a:moveTo>
                    <a:cubicBezTo>
                      <a:pt x="44197" y="134760"/>
                      <a:pt x="33249" y="149077"/>
                      <a:pt x="35293" y="164676"/>
                    </a:cubicBezTo>
                    <a:cubicBezTo>
                      <a:pt x="37338" y="180274"/>
                      <a:pt x="51606" y="191286"/>
                      <a:pt x="67213" y="189311"/>
                    </a:cubicBezTo>
                    <a:lnTo>
                      <a:pt x="1064139" y="58641"/>
                    </a:lnTo>
                    <a:cubicBezTo>
                      <a:pt x="1079728" y="56527"/>
                      <a:pt x="1090676" y="42209"/>
                      <a:pt x="1088632" y="26611"/>
                    </a:cubicBezTo>
                    <a:cubicBezTo>
                      <a:pt x="1086587" y="11013"/>
                      <a:pt x="1072320" y="0"/>
                      <a:pt x="1056712" y="1975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 flipH="false" flipV="false" rot="0">
                <a:off x="5419593" y="8224629"/>
                <a:ext cx="1092524" cy="875780"/>
              </a:xfrm>
              <a:custGeom>
                <a:avLst/>
                <a:gdLst/>
                <a:ahLst/>
                <a:cxnLst/>
                <a:rect r="r" b="b" t="t" l="l"/>
                <a:pathLst>
                  <a:path h="875780" w="1092524">
                    <a:moveTo>
                      <a:pt x="127000" y="812564"/>
                    </a:moveTo>
                    <a:cubicBezTo>
                      <a:pt x="126844" y="777604"/>
                      <a:pt x="98459" y="749347"/>
                      <a:pt x="63500" y="749347"/>
                    </a:cubicBezTo>
                    <a:cubicBezTo>
                      <a:pt x="28540" y="749347"/>
                      <a:pt x="156" y="777604"/>
                      <a:pt x="0" y="812564"/>
                    </a:cubicBezTo>
                    <a:cubicBezTo>
                      <a:pt x="156" y="847523"/>
                      <a:pt x="28540" y="875780"/>
                      <a:pt x="63500" y="875780"/>
                    </a:cubicBezTo>
                    <a:cubicBezTo>
                      <a:pt x="98459" y="875780"/>
                      <a:pt x="126844" y="847523"/>
                      <a:pt x="127000" y="812564"/>
                    </a:cubicBezTo>
                    <a:close/>
                    <a:moveTo>
                      <a:pt x="45886" y="790063"/>
                    </a:moveTo>
                    <a:cubicBezTo>
                      <a:pt x="33542" y="799816"/>
                      <a:pt x="31402" y="817711"/>
                      <a:pt x="41100" y="830099"/>
                    </a:cubicBezTo>
                    <a:cubicBezTo>
                      <a:pt x="50797" y="842487"/>
                      <a:pt x="68683" y="844706"/>
                      <a:pt x="81114" y="835064"/>
                    </a:cubicBezTo>
                    <a:lnTo>
                      <a:pt x="1078040" y="54643"/>
                    </a:lnTo>
                    <a:cubicBezTo>
                      <a:pt x="1090384" y="44890"/>
                      <a:pt x="1092523" y="26994"/>
                      <a:pt x="1082826" y="14607"/>
                    </a:cubicBezTo>
                    <a:cubicBezTo>
                      <a:pt x="1073129" y="2219"/>
                      <a:pt x="1055242" y="0"/>
                      <a:pt x="1042811" y="9642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 flipH="false" flipV="false" rot="0">
                <a:off x="6416518" y="8193555"/>
                <a:ext cx="1091874" cy="1044286"/>
              </a:xfrm>
              <a:custGeom>
                <a:avLst/>
                <a:gdLst/>
                <a:ahLst/>
                <a:cxnLst/>
                <a:rect r="r" b="b" t="t" l="l"/>
                <a:pathLst>
                  <a:path h="1044286" w="109187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83209" y="42525"/>
                    </a:moveTo>
                    <a:cubicBezTo>
                      <a:pt x="71769" y="31726"/>
                      <a:pt x="53752" y="32205"/>
                      <a:pt x="42902" y="43596"/>
                    </a:cubicBezTo>
                    <a:cubicBezTo>
                      <a:pt x="32052" y="54987"/>
                      <a:pt x="32450" y="73006"/>
                      <a:pt x="43792" y="83907"/>
                    </a:cubicBezTo>
                    <a:lnTo>
                      <a:pt x="1040718" y="1033486"/>
                    </a:lnTo>
                    <a:cubicBezTo>
                      <a:pt x="1052158" y="1044286"/>
                      <a:pt x="1070175" y="1043807"/>
                      <a:pt x="1081025" y="1032416"/>
                    </a:cubicBezTo>
                    <a:cubicBezTo>
                      <a:pt x="1091875" y="1021024"/>
                      <a:pt x="1091477" y="1003005"/>
                      <a:pt x="1080134" y="992104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 flipH="false" flipV="false" rot="0">
                <a:off x="7413444" y="8965288"/>
                <a:ext cx="1091498" cy="304278"/>
              </a:xfrm>
              <a:custGeom>
                <a:avLst/>
                <a:gdLst/>
                <a:ahLst/>
                <a:cxnLst/>
                <a:rect r="r" b="b" t="t" l="l"/>
                <a:pathLst>
                  <a:path h="304278" w="1091498">
                    <a:moveTo>
                      <a:pt x="127000" y="241062"/>
                    </a:moveTo>
                    <a:cubicBezTo>
                      <a:pt x="126844" y="206103"/>
                      <a:pt x="98460" y="177846"/>
                      <a:pt x="63500" y="177846"/>
                    </a:cubicBezTo>
                    <a:cubicBezTo>
                      <a:pt x="28541" y="177846"/>
                      <a:pt x="157" y="206103"/>
                      <a:pt x="0" y="241062"/>
                    </a:cubicBezTo>
                    <a:cubicBezTo>
                      <a:pt x="157" y="276022"/>
                      <a:pt x="28541" y="304279"/>
                      <a:pt x="63500" y="304279"/>
                    </a:cubicBezTo>
                    <a:cubicBezTo>
                      <a:pt x="98460" y="304279"/>
                      <a:pt x="126844" y="276022"/>
                      <a:pt x="127000" y="241062"/>
                    </a:cubicBezTo>
                    <a:close/>
                    <a:moveTo>
                      <a:pt x="57612" y="213101"/>
                    </a:moveTo>
                    <a:cubicBezTo>
                      <a:pt x="42233" y="216411"/>
                      <a:pt x="32422" y="231530"/>
                      <a:pt x="35663" y="246924"/>
                    </a:cubicBezTo>
                    <a:cubicBezTo>
                      <a:pt x="38905" y="262319"/>
                      <a:pt x="53980" y="272197"/>
                      <a:pt x="69388" y="269024"/>
                    </a:cubicBezTo>
                    <a:lnTo>
                      <a:pt x="1066314" y="59092"/>
                    </a:lnTo>
                    <a:cubicBezTo>
                      <a:pt x="1081690" y="55778"/>
                      <a:pt x="1091498" y="40662"/>
                      <a:pt x="1088256" y="25270"/>
                    </a:cubicBezTo>
                    <a:cubicBezTo>
                      <a:pt x="1085016" y="9879"/>
                      <a:pt x="1069945" y="0"/>
                      <a:pt x="1054538" y="3169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 flipH="false" flipV="false" rot="0">
                <a:off x="8410370" y="7374670"/>
                <a:ext cx="1092933" cy="1684965"/>
              </a:xfrm>
              <a:custGeom>
                <a:avLst/>
                <a:gdLst/>
                <a:ahLst/>
                <a:cxnLst/>
                <a:rect r="r" b="b" t="t" l="l"/>
                <a:pathLst>
                  <a:path h="1684965" w="1092933">
                    <a:moveTo>
                      <a:pt x="127000" y="1621749"/>
                    </a:moveTo>
                    <a:cubicBezTo>
                      <a:pt x="126844" y="1586790"/>
                      <a:pt x="98460" y="1558533"/>
                      <a:pt x="63500" y="1558533"/>
                    </a:cubicBezTo>
                    <a:cubicBezTo>
                      <a:pt x="28540" y="1558533"/>
                      <a:pt x="157" y="1586790"/>
                      <a:pt x="0" y="1621749"/>
                    </a:cubicBezTo>
                    <a:cubicBezTo>
                      <a:pt x="157" y="1656708"/>
                      <a:pt x="28540" y="1684965"/>
                      <a:pt x="63500" y="1684965"/>
                    </a:cubicBezTo>
                    <a:cubicBezTo>
                      <a:pt x="98460" y="1684965"/>
                      <a:pt x="126844" y="1656708"/>
                      <a:pt x="127000" y="1621749"/>
                    </a:cubicBezTo>
                    <a:close/>
                    <a:moveTo>
                      <a:pt x="39294" y="1606565"/>
                    </a:moveTo>
                    <a:cubicBezTo>
                      <a:pt x="30994" y="1619929"/>
                      <a:pt x="35057" y="1637488"/>
                      <a:pt x="48384" y="1645848"/>
                    </a:cubicBezTo>
                    <a:cubicBezTo>
                      <a:pt x="61711" y="1654208"/>
                      <a:pt x="79289" y="1650223"/>
                      <a:pt x="87707" y="1636933"/>
                    </a:cubicBezTo>
                    <a:lnTo>
                      <a:pt x="1084633" y="47643"/>
                    </a:lnTo>
                    <a:cubicBezTo>
                      <a:pt x="1092934" y="34279"/>
                      <a:pt x="1088870" y="16719"/>
                      <a:pt x="1075543" y="8360"/>
                    </a:cubicBezTo>
                    <a:cubicBezTo>
                      <a:pt x="1062216" y="0"/>
                      <a:pt x="1044639" y="3985"/>
                      <a:pt x="1036220" y="17274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 flipH="false" flipV="false" rot="0">
                <a:off x="9407296" y="7343912"/>
                <a:ext cx="1092646" cy="484363"/>
              </a:xfrm>
              <a:custGeom>
                <a:avLst/>
                <a:gdLst/>
                <a:ahLst/>
                <a:cxnLst/>
                <a:rect r="r" b="b" t="t" l="l"/>
                <a:pathLst>
                  <a:path h="484363" w="109264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73885" y="36596"/>
                    </a:moveTo>
                    <a:cubicBezTo>
                      <a:pt x="59204" y="30944"/>
                      <a:pt x="42716" y="38223"/>
                      <a:pt x="36998" y="52879"/>
                    </a:cubicBezTo>
                    <a:cubicBezTo>
                      <a:pt x="31281" y="67535"/>
                      <a:pt x="38486" y="84056"/>
                      <a:pt x="53116" y="89838"/>
                    </a:cubicBezTo>
                    <a:lnTo>
                      <a:pt x="1050042" y="478712"/>
                    </a:lnTo>
                    <a:cubicBezTo>
                      <a:pt x="1064724" y="484364"/>
                      <a:pt x="1081212" y="477085"/>
                      <a:pt x="1086929" y="462429"/>
                    </a:cubicBezTo>
                    <a:cubicBezTo>
                      <a:pt x="1092646" y="447773"/>
                      <a:pt x="1085441" y="431252"/>
                      <a:pt x="1070811" y="42547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 flipH="false" flipV="false" rot="0">
                <a:off x="10404222" y="7732787"/>
                <a:ext cx="1123926" cy="1219838"/>
              </a:xfrm>
              <a:custGeom>
                <a:avLst/>
                <a:gdLst/>
                <a:ahLst/>
                <a:cxnLst/>
                <a:rect r="r" b="b" t="t" l="l"/>
                <a:pathLst>
                  <a:path h="1219838" w="112392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84616" y="43963"/>
                    </a:moveTo>
                    <a:cubicBezTo>
                      <a:pt x="73965" y="32386"/>
                      <a:pt x="55959" y="31595"/>
                      <a:pt x="44333" y="42194"/>
                    </a:cubicBezTo>
                    <a:cubicBezTo>
                      <a:pt x="32708" y="52794"/>
                      <a:pt x="31837" y="70796"/>
                      <a:pt x="42385" y="82469"/>
                    </a:cubicBezTo>
                    <a:lnTo>
                      <a:pt x="1039311" y="1175874"/>
                    </a:lnTo>
                    <a:cubicBezTo>
                      <a:pt x="1049962" y="1187451"/>
                      <a:pt x="1067968" y="1188242"/>
                      <a:pt x="1079593" y="1177643"/>
                    </a:cubicBezTo>
                    <a:cubicBezTo>
                      <a:pt x="1091218" y="1167043"/>
                      <a:pt x="1092089" y="1149041"/>
                      <a:pt x="1081542" y="1137368"/>
                    </a:cubicBezTo>
                    <a:close/>
                    <a:moveTo>
                      <a:pt x="1123926" y="1156622"/>
                    </a:moveTo>
                    <a:cubicBezTo>
                      <a:pt x="1123770" y="1121662"/>
                      <a:pt x="1095386" y="1093405"/>
                      <a:pt x="1060426" y="1093405"/>
                    </a:cubicBezTo>
                    <a:cubicBezTo>
                      <a:pt x="1025466" y="1093405"/>
                      <a:pt x="997083" y="1121662"/>
                      <a:pt x="996926" y="1156622"/>
                    </a:cubicBezTo>
                    <a:cubicBezTo>
                      <a:pt x="997083" y="1191581"/>
                      <a:pt x="1025466" y="1219838"/>
                      <a:pt x="1060426" y="1219838"/>
                    </a:cubicBezTo>
                    <a:cubicBezTo>
                      <a:pt x="1095386" y="1219838"/>
                      <a:pt x="1123770" y="1191581"/>
                      <a:pt x="1123926" y="1156622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434963" y="8689439"/>
                <a:ext cx="1089857" cy="156509"/>
              </a:xfrm>
              <a:custGeom>
                <a:avLst/>
                <a:gdLst/>
                <a:ahLst/>
                <a:cxnLst/>
                <a:rect r="r" b="b" t="t" l="l"/>
                <a:pathLst>
                  <a:path h="156509" w="1089857">
                    <a:moveTo>
                      <a:pt x="127000" y="93293"/>
                    </a:moveTo>
                    <a:cubicBezTo>
                      <a:pt x="126844" y="58334"/>
                      <a:pt x="98460" y="30077"/>
                      <a:pt x="63500" y="30077"/>
                    </a:cubicBezTo>
                    <a:cubicBezTo>
                      <a:pt x="28540" y="30077"/>
                      <a:pt x="156" y="58334"/>
                      <a:pt x="0" y="93293"/>
                    </a:cubicBezTo>
                    <a:cubicBezTo>
                      <a:pt x="156" y="128252"/>
                      <a:pt x="28540" y="156509"/>
                      <a:pt x="63500" y="156509"/>
                    </a:cubicBezTo>
                    <a:cubicBezTo>
                      <a:pt x="98460" y="156509"/>
                      <a:pt x="126844" y="128252"/>
                      <a:pt x="127000" y="93293"/>
                    </a:cubicBezTo>
                    <a:close/>
                    <a:moveTo>
                      <a:pt x="61674" y="64776"/>
                    </a:moveTo>
                    <a:cubicBezTo>
                      <a:pt x="45979" y="65851"/>
                      <a:pt x="34105" y="79411"/>
                      <a:pt x="35110" y="95111"/>
                    </a:cubicBezTo>
                    <a:cubicBezTo>
                      <a:pt x="36115" y="110811"/>
                      <a:pt x="49621" y="122745"/>
                      <a:pt x="65326" y="121810"/>
                    </a:cubicBezTo>
                    <a:lnTo>
                      <a:pt x="1062252" y="57988"/>
                    </a:lnTo>
                    <a:cubicBezTo>
                      <a:pt x="1077962" y="56932"/>
                      <a:pt x="1089857" y="43365"/>
                      <a:pt x="1088851" y="27652"/>
                    </a:cubicBezTo>
                    <a:cubicBezTo>
                      <a:pt x="1087845" y="11938"/>
                      <a:pt x="1074317" y="0"/>
                      <a:pt x="1058600" y="955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57" id="57"/>
              <p:cNvSpPr/>
              <p:nvPr/>
            </p:nvSpPr>
            <p:spPr>
              <a:xfrm flipH="false" flipV="false" rot="0">
                <a:off x="1431889" y="8655695"/>
                <a:ext cx="1092447" cy="898827"/>
              </a:xfrm>
              <a:custGeom>
                <a:avLst/>
                <a:gdLst/>
                <a:ahLst/>
                <a:cxnLst/>
                <a:rect r="r" b="b" t="t" l="l"/>
                <a:pathLst>
                  <a:path h="898827" w="109244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81432" y="40968"/>
                    </a:moveTo>
                    <a:cubicBezTo>
                      <a:pt x="69140" y="31150"/>
                      <a:pt x="51224" y="33115"/>
                      <a:pt x="41351" y="45364"/>
                    </a:cubicBezTo>
                    <a:cubicBezTo>
                      <a:pt x="31479" y="57612"/>
                      <a:pt x="33364" y="75536"/>
                      <a:pt x="45568" y="85464"/>
                    </a:cubicBezTo>
                    <a:lnTo>
                      <a:pt x="1042494" y="889009"/>
                    </a:lnTo>
                    <a:cubicBezTo>
                      <a:pt x="1054786" y="898827"/>
                      <a:pt x="1072702" y="896862"/>
                      <a:pt x="1082575" y="884613"/>
                    </a:cubicBezTo>
                    <a:cubicBezTo>
                      <a:pt x="1092447" y="872365"/>
                      <a:pt x="1090562" y="854441"/>
                      <a:pt x="1078358" y="844513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 flipH="false" flipV="false" rot="0">
                <a:off x="2428815" y="9329091"/>
                <a:ext cx="1091036" cy="256581"/>
              </a:xfrm>
              <a:custGeom>
                <a:avLst/>
                <a:gdLst/>
                <a:ahLst/>
                <a:cxnLst/>
                <a:rect r="r" b="b" t="t" l="l"/>
                <a:pathLst>
                  <a:path h="256581" w="1091036">
                    <a:moveTo>
                      <a:pt x="127000" y="193365"/>
                    </a:moveTo>
                    <a:cubicBezTo>
                      <a:pt x="126844" y="158406"/>
                      <a:pt x="98459" y="130149"/>
                      <a:pt x="63500" y="130149"/>
                    </a:cubicBezTo>
                    <a:cubicBezTo>
                      <a:pt x="28540" y="130149"/>
                      <a:pt x="156" y="158406"/>
                      <a:pt x="0" y="193365"/>
                    </a:cubicBezTo>
                    <a:cubicBezTo>
                      <a:pt x="156" y="228324"/>
                      <a:pt x="28540" y="256581"/>
                      <a:pt x="63500" y="256581"/>
                    </a:cubicBezTo>
                    <a:cubicBezTo>
                      <a:pt x="98459" y="256581"/>
                      <a:pt x="126844" y="228324"/>
                      <a:pt x="127000" y="193365"/>
                    </a:cubicBezTo>
                    <a:close/>
                    <a:moveTo>
                      <a:pt x="58897" y="165164"/>
                    </a:moveTo>
                    <a:cubicBezTo>
                      <a:pt x="43383" y="167767"/>
                      <a:pt x="32890" y="182421"/>
                      <a:pt x="35424" y="197948"/>
                    </a:cubicBezTo>
                    <a:cubicBezTo>
                      <a:pt x="37958" y="213474"/>
                      <a:pt x="52565" y="224031"/>
                      <a:pt x="68102" y="221567"/>
                    </a:cubicBezTo>
                    <a:lnTo>
                      <a:pt x="1065028" y="58868"/>
                    </a:lnTo>
                    <a:cubicBezTo>
                      <a:pt x="1080543" y="56264"/>
                      <a:pt x="1091036" y="41610"/>
                      <a:pt x="1088502" y="26084"/>
                    </a:cubicBezTo>
                    <a:cubicBezTo>
                      <a:pt x="1085968" y="10558"/>
                      <a:pt x="1071361" y="0"/>
                      <a:pt x="1055823" y="2464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 flipH="false" flipV="false" rot="0">
                <a:off x="3425741" y="9296541"/>
                <a:ext cx="1092153" cy="384153"/>
              </a:xfrm>
              <a:custGeom>
                <a:avLst/>
                <a:gdLst/>
                <a:ahLst/>
                <a:cxnLst/>
                <a:rect r="r" b="b" t="t" l="l"/>
                <a:pathLst>
                  <a:path h="384153" w="1092153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71460" y="35772"/>
                    </a:moveTo>
                    <a:cubicBezTo>
                      <a:pt x="56326" y="31443"/>
                      <a:pt x="40542" y="40167"/>
                      <a:pt x="36157" y="55285"/>
                    </a:cubicBezTo>
                    <a:cubicBezTo>
                      <a:pt x="31772" y="70403"/>
                      <a:pt x="40439" y="86219"/>
                      <a:pt x="55540" y="90660"/>
                    </a:cubicBezTo>
                    <a:lnTo>
                      <a:pt x="1052466" y="379823"/>
                    </a:lnTo>
                    <a:cubicBezTo>
                      <a:pt x="1067599" y="384153"/>
                      <a:pt x="1083384" y="375428"/>
                      <a:pt x="1087769" y="360311"/>
                    </a:cubicBezTo>
                    <a:cubicBezTo>
                      <a:pt x="1092153" y="345193"/>
                      <a:pt x="1083487" y="329377"/>
                      <a:pt x="1068386" y="324936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60" id="60"/>
              <p:cNvSpPr/>
              <p:nvPr/>
            </p:nvSpPr>
            <p:spPr>
              <a:xfrm flipH="false" flipV="false" rot="0">
                <a:off x="4422667" y="9573620"/>
                <a:ext cx="1089570" cy="138518"/>
              </a:xfrm>
              <a:custGeom>
                <a:avLst/>
                <a:gdLst/>
                <a:ahLst/>
                <a:cxnLst/>
                <a:rect r="r" b="b" t="t" l="l"/>
                <a:pathLst>
                  <a:path h="138518" w="1089570">
                    <a:moveTo>
                      <a:pt x="127000" y="75301"/>
                    </a:moveTo>
                    <a:cubicBezTo>
                      <a:pt x="126844" y="40342"/>
                      <a:pt x="98459" y="12085"/>
                      <a:pt x="63500" y="12085"/>
                    </a:cubicBezTo>
                    <a:cubicBezTo>
                      <a:pt x="28540" y="12085"/>
                      <a:pt x="156" y="40342"/>
                      <a:pt x="0" y="75301"/>
                    </a:cubicBezTo>
                    <a:cubicBezTo>
                      <a:pt x="156" y="110260"/>
                      <a:pt x="28540" y="138517"/>
                      <a:pt x="63500" y="138517"/>
                    </a:cubicBezTo>
                    <a:cubicBezTo>
                      <a:pt x="98459" y="138517"/>
                      <a:pt x="126844" y="110260"/>
                      <a:pt x="127000" y="75301"/>
                    </a:cubicBezTo>
                    <a:close/>
                    <a:moveTo>
                      <a:pt x="62180" y="46756"/>
                    </a:moveTo>
                    <a:cubicBezTo>
                      <a:pt x="46468" y="47553"/>
                      <a:pt x="34356" y="60900"/>
                      <a:pt x="35083" y="76615"/>
                    </a:cubicBezTo>
                    <a:cubicBezTo>
                      <a:pt x="35809" y="92330"/>
                      <a:pt x="49102" y="104502"/>
                      <a:pt x="64820" y="103845"/>
                    </a:cubicBezTo>
                    <a:lnTo>
                      <a:pt x="1061746" y="57745"/>
                    </a:lnTo>
                    <a:cubicBezTo>
                      <a:pt x="1077457" y="56948"/>
                      <a:pt x="1089569" y="43602"/>
                      <a:pt x="1088843" y="27886"/>
                    </a:cubicBezTo>
                    <a:cubicBezTo>
                      <a:pt x="1088116" y="12172"/>
                      <a:pt x="1074824" y="0"/>
                      <a:pt x="1059106" y="656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61" id="61"/>
              <p:cNvSpPr/>
              <p:nvPr/>
            </p:nvSpPr>
            <p:spPr>
              <a:xfrm flipH="false" flipV="false" rot="0">
                <a:off x="5419593" y="9135503"/>
                <a:ext cx="1092791" cy="530534"/>
              </a:xfrm>
              <a:custGeom>
                <a:avLst/>
                <a:gdLst/>
                <a:ahLst/>
                <a:cxnLst/>
                <a:rect r="r" b="b" t="t" l="l"/>
                <a:pathLst>
                  <a:path h="530534" w="1092791">
                    <a:moveTo>
                      <a:pt x="127000" y="467317"/>
                    </a:moveTo>
                    <a:cubicBezTo>
                      <a:pt x="126844" y="432358"/>
                      <a:pt x="98459" y="404101"/>
                      <a:pt x="63500" y="404101"/>
                    </a:cubicBezTo>
                    <a:cubicBezTo>
                      <a:pt x="28540" y="404101"/>
                      <a:pt x="156" y="432358"/>
                      <a:pt x="0" y="467317"/>
                    </a:cubicBezTo>
                    <a:cubicBezTo>
                      <a:pt x="156" y="502276"/>
                      <a:pt x="28540" y="530533"/>
                      <a:pt x="63500" y="530533"/>
                    </a:cubicBezTo>
                    <a:cubicBezTo>
                      <a:pt x="98459" y="530533"/>
                      <a:pt x="126844" y="502276"/>
                      <a:pt x="127000" y="467317"/>
                    </a:cubicBezTo>
                    <a:close/>
                    <a:moveTo>
                      <a:pt x="52074" y="441126"/>
                    </a:moveTo>
                    <a:cubicBezTo>
                      <a:pt x="37667" y="447472"/>
                      <a:pt x="31106" y="464274"/>
                      <a:pt x="37401" y="478703"/>
                    </a:cubicBezTo>
                    <a:cubicBezTo>
                      <a:pt x="43695" y="493133"/>
                      <a:pt x="60474" y="499752"/>
                      <a:pt x="74925" y="493508"/>
                    </a:cubicBezTo>
                    <a:lnTo>
                      <a:pt x="1071851" y="58609"/>
                    </a:lnTo>
                    <a:cubicBezTo>
                      <a:pt x="1086242" y="52254"/>
                      <a:pt x="1092791" y="35462"/>
                      <a:pt x="1086500" y="21043"/>
                    </a:cubicBezTo>
                    <a:cubicBezTo>
                      <a:pt x="1080210" y="6623"/>
                      <a:pt x="1063447" y="0"/>
                      <a:pt x="1049000" y="6226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62" id="62"/>
              <p:cNvSpPr/>
              <p:nvPr/>
            </p:nvSpPr>
            <p:spPr>
              <a:xfrm flipH="false" flipV="false" rot="0">
                <a:off x="6416518" y="9104704"/>
                <a:ext cx="1092000" cy="365299"/>
              </a:xfrm>
              <a:custGeom>
                <a:avLst/>
                <a:gdLst/>
                <a:ahLst/>
                <a:cxnLst/>
                <a:rect r="r" b="b" t="t" l="l"/>
                <a:pathLst>
                  <a:path h="365299" w="109200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70982" y="35638"/>
                    </a:moveTo>
                    <a:cubicBezTo>
                      <a:pt x="55781" y="31587"/>
                      <a:pt x="40164" y="40585"/>
                      <a:pt x="36046" y="55768"/>
                    </a:cubicBezTo>
                    <a:cubicBezTo>
                      <a:pt x="31927" y="70951"/>
                      <a:pt x="40855" y="86608"/>
                      <a:pt x="56019" y="90794"/>
                    </a:cubicBezTo>
                    <a:lnTo>
                      <a:pt x="1052945" y="361248"/>
                    </a:lnTo>
                    <a:cubicBezTo>
                      <a:pt x="1068146" y="365299"/>
                      <a:pt x="1083762" y="356301"/>
                      <a:pt x="1087881" y="341119"/>
                    </a:cubicBezTo>
                    <a:cubicBezTo>
                      <a:pt x="1092000" y="325936"/>
                      <a:pt x="1083072" y="310279"/>
                      <a:pt x="1067908" y="306092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 flipH="false" flipV="false" rot="0">
                <a:off x="7413444" y="9375158"/>
                <a:ext cx="1091974" cy="361560"/>
              </a:xfrm>
              <a:custGeom>
                <a:avLst/>
                <a:gdLst/>
                <a:ahLst/>
                <a:cxnLst/>
                <a:rect r="r" b="b" t="t" l="l"/>
                <a:pathLst>
                  <a:path h="361560" w="109197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70887" y="35612"/>
                    </a:moveTo>
                    <a:cubicBezTo>
                      <a:pt x="55671" y="31614"/>
                      <a:pt x="40086" y="40666"/>
                      <a:pt x="36020" y="55863"/>
                    </a:cubicBezTo>
                    <a:cubicBezTo>
                      <a:pt x="31953" y="71060"/>
                      <a:pt x="40936" y="86686"/>
                      <a:pt x="56115" y="90820"/>
                    </a:cubicBezTo>
                    <a:lnTo>
                      <a:pt x="1053041" y="357562"/>
                    </a:lnTo>
                    <a:cubicBezTo>
                      <a:pt x="1068256" y="361560"/>
                      <a:pt x="1083841" y="352508"/>
                      <a:pt x="1087908" y="337310"/>
                    </a:cubicBezTo>
                    <a:cubicBezTo>
                      <a:pt x="1091974" y="322114"/>
                      <a:pt x="1082992" y="306487"/>
                      <a:pt x="1067813" y="302354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64" id="64"/>
              <p:cNvSpPr/>
              <p:nvPr/>
            </p:nvSpPr>
            <p:spPr>
              <a:xfrm flipH="false" flipV="false" rot="0">
                <a:off x="8410370" y="9126139"/>
                <a:ext cx="1092934" cy="642193"/>
              </a:xfrm>
              <a:custGeom>
                <a:avLst/>
                <a:gdLst/>
                <a:ahLst/>
                <a:cxnLst/>
                <a:rect r="r" b="b" t="t" l="l"/>
                <a:pathLst>
                  <a:path h="642193" w="1092934">
                    <a:moveTo>
                      <a:pt x="127000" y="578977"/>
                    </a:moveTo>
                    <a:cubicBezTo>
                      <a:pt x="126844" y="544018"/>
                      <a:pt x="98460" y="515761"/>
                      <a:pt x="63500" y="515761"/>
                    </a:cubicBezTo>
                    <a:cubicBezTo>
                      <a:pt x="28540" y="515761"/>
                      <a:pt x="157" y="544018"/>
                      <a:pt x="0" y="578977"/>
                    </a:cubicBezTo>
                    <a:cubicBezTo>
                      <a:pt x="157" y="613936"/>
                      <a:pt x="28540" y="642193"/>
                      <a:pt x="63500" y="642193"/>
                    </a:cubicBezTo>
                    <a:cubicBezTo>
                      <a:pt x="98460" y="642193"/>
                      <a:pt x="126844" y="613936"/>
                      <a:pt x="127000" y="578977"/>
                    </a:cubicBezTo>
                    <a:close/>
                    <a:moveTo>
                      <a:pt x="49766" y="553919"/>
                    </a:moveTo>
                    <a:cubicBezTo>
                      <a:pt x="36005" y="561542"/>
                      <a:pt x="30993" y="578855"/>
                      <a:pt x="38555" y="592650"/>
                    </a:cubicBezTo>
                    <a:cubicBezTo>
                      <a:pt x="46116" y="606445"/>
                      <a:pt x="63406" y="611534"/>
                      <a:pt x="77235" y="604035"/>
                    </a:cubicBezTo>
                    <a:lnTo>
                      <a:pt x="1074161" y="57615"/>
                    </a:lnTo>
                    <a:cubicBezTo>
                      <a:pt x="1087922" y="49992"/>
                      <a:pt x="1092934" y="32679"/>
                      <a:pt x="1085373" y="18884"/>
                    </a:cubicBezTo>
                    <a:cubicBezTo>
                      <a:pt x="1077811" y="5089"/>
                      <a:pt x="1060522" y="0"/>
                      <a:pt x="1046692" y="7500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65" id="65"/>
              <p:cNvSpPr/>
              <p:nvPr/>
            </p:nvSpPr>
            <p:spPr>
              <a:xfrm flipH="false" flipV="false" rot="0">
                <a:off x="9407296" y="9095480"/>
                <a:ext cx="1090535" cy="213696"/>
              </a:xfrm>
              <a:custGeom>
                <a:avLst/>
                <a:gdLst/>
                <a:ahLst/>
                <a:cxnLst/>
                <a:rect r="r" b="b" t="t" l="l"/>
                <a:pathLst>
                  <a:path h="213696" w="109053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6924" y="34847"/>
                    </a:moveTo>
                    <a:cubicBezTo>
                      <a:pt x="51297" y="33033"/>
                      <a:pt x="37143" y="44190"/>
                      <a:pt x="35258" y="59808"/>
                    </a:cubicBezTo>
                    <a:cubicBezTo>
                      <a:pt x="33373" y="75427"/>
                      <a:pt x="44467" y="89631"/>
                      <a:pt x="60077" y="91586"/>
                    </a:cubicBezTo>
                    <a:lnTo>
                      <a:pt x="1057003" y="211891"/>
                    </a:lnTo>
                    <a:cubicBezTo>
                      <a:pt x="1072624" y="213696"/>
                      <a:pt x="1086767" y="202540"/>
                      <a:pt x="1088651" y="186929"/>
                    </a:cubicBezTo>
                    <a:cubicBezTo>
                      <a:pt x="1090535" y="171317"/>
                      <a:pt x="1079451" y="157117"/>
                      <a:pt x="1063850" y="155154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 flipH="false" flipV="false" rot="0">
                <a:off x="10404222" y="9212494"/>
                <a:ext cx="1123926" cy="129725"/>
              </a:xfrm>
              <a:custGeom>
                <a:avLst/>
                <a:gdLst/>
                <a:ahLst/>
                <a:cxnLst/>
                <a:rect r="r" b="b" t="t" l="l"/>
                <a:pathLst>
                  <a:path h="129725" w="1123926">
                    <a:moveTo>
                      <a:pt x="127000" y="66509"/>
                    </a:moveTo>
                    <a:cubicBezTo>
                      <a:pt x="126844" y="31550"/>
                      <a:pt x="98460" y="3292"/>
                      <a:pt x="63500" y="3292"/>
                    </a:cubicBezTo>
                    <a:cubicBezTo>
                      <a:pt x="28540" y="3292"/>
                      <a:pt x="157" y="31550"/>
                      <a:pt x="0" y="66509"/>
                    </a:cubicBezTo>
                    <a:cubicBezTo>
                      <a:pt x="157" y="101468"/>
                      <a:pt x="28540" y="129725"/>
                      <a:pt x="63500" y="129725"/>
                    </a:cubicBezTo>
                    <a:cubicBezTo>
                      <a:pt x="98460" y="129725"/>
                      <a:pt x="126844" y="101468"/>
                      <a:pt x="127000" y="66509"/>
                    </a:cubicBezTo>
                    <a:close/>
                    <a:moveTo>
                      <a:pt x="63406" y="37934"/>
                    </a:moveTo>
                    <a:cubicBezTo>
                      <a:pt x="47674" y="38056"/>
                      <a:pt x="35000" y="50871"/>
                      <a:pt x="35052" y="66602"/>
                    </a:cubicBezTo>
                    <a:cubicBezTo>
                      <a:pt x="35105" y="82335"/>
                      <a:pt x="47863" y="95065"/>
                      <a:pt x="63595" y="95084"/>
                    </a:cubicBezTo>
                    <a:lnTo>
                      <a:pt x="1060521" y="91792"/>
                    </a:lnTo>
                    <a:cubicBezTo>
                      <a:pt x="1076252" y="91669"/>
                      <a:pt x="1088926" y="78854"/>
                      <a:pt x="1088874" y="63123"/>
                    </a:cubicBezTo>
                    <a:cubicBezTo>
                      <a:pt x="1088821" y="47390"/>
                      <a:pt x="1076063" y="34660"/>
                      <a:pt x="1060332" y="34642"/>
                    </a:cubicBezTo>
                    <a:close/>
                    <a:moveTo>
                      <a:pt x="1123926" y="63217"/>
                    </a:moveTo>
                    <a:cubicBezTo>
                      <a:pt x="1123770" y="28257"/>
                      <a:pt x="1095386" y="0"/>
                      <a:pt x="1060426" y="0"/>
                    </a:cubicBezTo>
                    <a:cubicBezTo>
                      <a:pt x="1025466" y="0"/>
                      <a:pt x="997083" y="28257"/>
                      <a:pt x="996926" y="63217"/>
                    </a:cubicBezTo>
                    <a:cubicBezTo>
                      <a:pt x="997083" y="98176"/>
                      <a:pt x="1025466" y="126433"/>
                      <a:pt x="1060426" y="126433"/>
                    </a:cubicBezTo>
                    <a:cubicBezTo>
                      <a:pt x="1095386" y="126433"/>
                      <a:pt x="1123770" y="98176"/>
                      <a:pt x="1123926" y="63217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aphicFrame>
        <p:nvGraphicFramePr>
          <p:cNvPr name="Table 67" id="67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COMPARISON OF TOP 3 PRODUCTS BASED ON SALES DATA FOR YEAR 2022.</a:t>
                      </a:r>
                      <a:endParaRPr lang="en-US" sz="1100"/>
                    </a:p>
                    <a:p>
                      <a:pPr algn="ctr">
                        <a:lnSpc>
                          <a:spcPts val="5400"/>
                        </a:lnSpc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ALL OF THEM ARE WIRELESS ACCESS POINTS.</a:t>
                      </a:r>
                    </a:p>
                    <a:p>
                      <a:pPr algn="ctr">
                        <a:lnSpc>
                          <a:spcPts val="5400"/>
                        </a:lnSpc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 (PRODUCT FAMILY- PHONVOC )</a:t>
                      </a:r>
                    </a:p>
                    <a:p>
                      <a:pPr algn="ctr">
                        <a:lnSpc>
                          <a:spcPts val="315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9"/>
                        </a:lnSpc>
                        <a:defRPr/>
                      </a:pPr>
                      <a:r>
                        <a:rPr lang="en-US" sz="2099" spc="31">
                          <a:solidFill>
                            <a:srgbClr val="191919"/>
                          </a:solidFill>
                          <a:latin typeface="Aileron Regular"/>
                        </a:rPr>
                        <a:t>X-Axis: Month </a:t>
                      </a:r>
                      <a:endParaRPr lang="en-US" sz="1100"/>
                    </a:p>
                    <a:p>
                      <a:pPr algn="ctr">
                        <a:lnSpc>
                          <a:spcPts val="3149"/>
                        </a:lnSpc>
                      </a:pPr>
                      <a:r>
                        <a:rPr lang="en-US" sz="2099" spc="31">
                          <a:solidFill>
                            <a:srgbClr val="191919"/>
                          </a:solidFill>
                          <a:latin typeface="Aileron Regular"/>
                        </a:rPr>
                        <a:t>Y-Axis: Predicted Booked Quantity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2355" y="261715"/>
            <a:ext cx="8406838" cy="9192443"/>
            <a:chOff x="0" y="0"/>
            <a:chExt cx="11209117" cy="122565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151935" y="-47625"/>
              <a:ext cx="5301741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Log of number of Inventories</a:t>
              </a:r>
            </a:p>
          </p:txBody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2879912" y="174277"/>
              <a:ext cx="136011" cy="136011"/>
              <a:chOff x="2630264" y="-652477"/>
              <a:chExt cx="152400" cy="152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630264" y="-652477"/>
                <a:ext cx="152400" cy="152400"/>
              </a:xfrm>
              <a:custGeom>
                <a:avLst/>
                <a:gdLst/>
                <a:ahLst/>
                <a:cxnLst/>
                <a:rect r="r" b="b" t="t" l="l"/>
                <a:pathLst>
                  <a:path h="152400" w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-2700000">
              <a:off x="161014" y="10728992"/>
              <a:ext cx="177324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XS (&lt;30k)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-2700000">
              <a:off x="1921705" y="10900753"/>
              <a:ext cx="2259059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S (30k - 60k)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2700000">
              <a:off x="3998507" y="10941577"/>
              <a:ext cx="2374527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M (60k - 90k)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700000">
              <a:off x="6148229" y="10952197"/>
              <a:ext cx="2404563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L(90k - 120k)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700000">
              <a:off x="8534975" y="10864638"/>
              <a:ext cx="2156909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XL(&gt;=120k)</a:t>
              </a:r>
            </a:p>
          </p:txBody>
        </p: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532504" y="756588"/>
              <a:ext cx="10676613" cy="9180749"/>
              <a:chOff x="0" y="0"/>
              <a:chExt cx="11963111" cy="10287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-63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256540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51371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770890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10280650"/>
                <a:ext cx="11963112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1963112">
                    <a:moveTo>
                      <a:pt x="0" y="0"/>
                    </a:moveTo>
                    <a:lnTo>
                      <a:pt x="11963112" y="0"/>
                    </a:lnTo>
                    <a:lnTo>
                      <a:pt x="1196311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60000"/>
                </a:srgbClr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0" y="466680"/>
              <a:ext cx="3271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4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761867"/>
              <a:ext cx="3271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3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057054"/>
              <a:ext cx="3271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2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352241"/>
              <a:ext cx="3271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1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647429"/>
              <a:ext cx="327135" cy="5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95"/>
                </a:lnSpc>
                <a:spcBef>
                  <a:spcPct val="0"/>
                </a:spcBef>
              </a:pPr>
              <a:r>
                <a:rPr lang="en-US" sz="2425" u="none">
                  <a:solidFill>
                    <a:srgbClr val="191919"/>
                  </a:solidFill>
                  <a:latin typeface="Aileron Regular"/>
                </a:rPr>
                <a:t>0 </a:t>
              </a:r>
            </a:p>
          </p:txBody>
        </p: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532504" y="2741835"/>
              <a:ext cx="10676613" cy="7195502"/>
              <a:chOff x="0" y="2224463"/>
              <a:chExt cx="11963111" cy="8062537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2224463"/>
                <a:ext cx="2213176" cy="8062537"/>
              </a:xfrm>
              <a:custGeom>
                <a:avLst/>
                <a:gdLst/>
                <a:ahLst/>
                <a:cxnLst/>
                <a:rect r="r" b="b" t="t" l="l"/>
                <a:pathLst>
                  <a:path h="8062537" w="2213176">
                    <a:moveTo>
                      <a:pt x="0" y="8062537"/>
                    </a:moveTo>
                    <a:lnTo>
                      <a:pt x="0" y="177054"/>
                    </a:lnTo>
                    <a:lnTo>
                      <a:pt x="0" y="177054"/>
                    </a:lnTo>
                    <a:cubicBezTo>
                      <a:pt x="0" y="130097"/>
                      <a:pt x="18654" y="85062"/>
                      <a:pt x="51858" y="51858"/>
                    </a:cubicBezTo>
                    <a:cubicBezTo>
                      <a:pt x="85062" y="18654"/>
                      <a:pt x="130096" y="0"/>
                      <a:pt x="177054" y="0"/>
                    </a:cubicBezTo>
                    <a:lnTo>
                      <a:pt x="2036121" y="0"/>
                    </a:lnTo>
                    <a:cubicBezTo>
                      <a:pt x="2083079" y="0"/>
                      <a:pt x="2128114" y="18654"/>
                      <a:pt x="2161318" y="51858"/>
                    </a:cubicBezTo>
                    <a:cubicBezTo>
                      <a:pt x="2194522" y="85062"/>
                      <a:pt x="2213176" y="130097"/>
                      <a:pt x="2213176" y="177054"/>
                    </a:cubicBezTo>
                    <a:lnTo>
                      <a:pt x="2213176" y="8062537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2437484" y="5805034"/>
                <a:ext cx="2213176" cy="4481966"/>
              </a:xfrm>
              <a:custGeom>
                <a:avLst/>
                <a:gdLst/>
                <a:ahLst/>
                <a:cxnLst/>
                <a:rect r="r" b="b" t="t" l="l"/>
                <a:pathLst>
                  <a:path h="4481966" w="2213176">
                    <a:moveTo>
                      <a:pt x="0" y="4481966"/>
                    </a:moveTo>
                    <a:lnTo>
                      <a:pt x="0" y="177054"/>
                    </a:lnTo>
                    <a:cubicBezTo>
                      <a:pt x="0" y="79269"/>
                      <a:pt x="79270" y="0"/>
                      <a:pt x="177054" y="0"/>
                    </a:cubicBezTo>
                    <a:lnTo>
                      <a:pt x="2036122" y="0"/>
                    </a:lnTo>
                    <a:cubicBezTo>
                      <a:pt x="2133906" y="0"/>
                      <a:pt x="2213176" y="79269"/>
                      <a:pt x="2213176" y="177054"/>
                    </a:cubicBezTo>
                    <a:lnTo>
                      <a:pt x="2213176" y="4481966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4874968" y="6342092"/>
                <a:ext cx="2213175" cy="3944908"/>
              </a:xfrm>
              <a:custGeom>
                <a:avLst/>
                <a:gdLst/>
                <a:ahLst/>
                <a:cxnLst/>
                <a:rect r="r" b="b" t="t" l="l"/>
                <a:pathLst>
                  <a:path h="3944908" w="2213175">
                    <a:moveTo>
                      <a:pt x="0" y="3944908"/>
                    </a:moveTo>
                    <a:lnTo>
                      <a:pt x="0" y="177054"/>
                    </a:lnTo>
                    <a:cubicBezTo>
                      <a:pt x="0" y="130097"/>
                      <a:pt x="18654" y="85062"/>
                      <a:pt x="51858" y="51858"/>
                    </a:cubicBezTo>
                    <a:cubicBezTo>
                      <a:pt x="85062" y="18654"/>
                      <a:pt x="130096" y="0"/>
                      <a:pt x="177054" y="0"/>
                    </a:cubicBezTo>
                    <a:lnTo>
                      <a:pt x="2036122" y="0"/>
                    </a:lnTo>
                    <a:cubicBezTo>
                      <a:pt x="2133906" y="0"/>
                      <a:pt x="2213175" y="79270"/>
                      <a:pt x="2213175" y="177054"/>
                    </a:cubicBezTo>
                    <a:lnTo>
                      <a:pt x="2213175" y="3944908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7312452" y="7826686"/>
                <a:ext cx="2213175" cy="2460314"/>
              </a:xfrm>
              <a:custGeom>
                <a:avLst/>
                <a:gdLst/>
                <a:ahLst/>
                <a:cxnLst/>
                <a:rect r="r" b="b" t="t" l="l"/>
                <a:pathLst>
                  <a:path h="2460314" w="2213175">
                    <a:moveTo>
                      <a:pt x="0" y="2460314"/>
                    </a:moveTo>
                    <a:lnTo>
                      <a:pt x="0" y="177054"/>
                    </a:lnTo>
                    <a:cubicBezTo>
                      <a:pt x="0" y="79270"/>
                      <a:pt x="79270" y="0"/>
                      <a:pt x="177054" y="0"/>
                    </a:cubicBezTo>
                    <a:lnTo>
                      <a:pt x="2036122" y="0"/>
                    </a:lnTo>
                    <a:cubicBezTo>
                      <a:pt x="2133906" y="0"/>
                      <a:pt x="2213175" y="79270"/>
                      <a:pt x="2213175" y="177054"/>
                    </a:cubicBezTo>
                    <a:lnTo>
                      <a:pt x="2213175" y="2460314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9749936" y="9506553"/>
                <a:ext cx="2213176" cy="780447"/>
              </a:xfrm>
              <a:custGeom>
                <a:avLst/>
                <a:gdLst/>
                <a:ahLst/>
                <a:cxnLst/>
                <a:rect r="r" b="b" t="t" l="l"/>
                <a:pathLst>
                  <a:path h="780447" w="2213176">
                    <a:moveTo>
                      <a:pt x="0" y="780447"/>
                    </a:moveTo>
                    <a:lnTo>
                      <a:pt x="0" y="177054"/>
                    </a:lnTo>
                    <a:cubicBezTo>
                      <a:pt x="0" y="79270"/>
                      <a:pt x="79269" y="0"/>
                      <a:pt x="177053" y="0"/>
                    </a:cubicBezTo>
                    <a:lnTo>
                      <a:pt x="2036121" y="0"/>
                    </a:lnTo>
                    <a:cubicBezTo>
                      <a:pt x="2083079" y="0"/>
                      <a:pt x="2128113" y="18654"/>
                      <a:pt x="2161318" y="51858"/>
                    </a:cubicBezTo>
                    <a:cubicBezTo>
                      <a:pt x="2194522" y="85062"/>
                      <a:pt x="2213176" y="130097"/>
                      <a:pt x="2213176" y="177054"/>
                    </a:cubicBezTo>
                    <a:lnTo>
                      <a:pt x="2213176" y="780447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</p:grpSp>
      </p:grpSp>
      <p:graphicFrame>
        <p:nvGraphicFramePr>
          <p:cNvPr name="Table 28" id="28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"/>
                        </a:rPr>
                        <a:t>LOG OF NUMBER OF INVENTORIES REQUIRED IS TAKEN IN LINEAR INTERVALS</a:t>
                      </a:r>
                      <a:endParaRPr lang="en-US" sz="1100"/>
                    </a:p>
                    <a:p>
                      <a:pPr algn="ctr">
                        <a:lnSpc>
                          <a:spcPts val="315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9"/>
                        </a:lnSpc>
                        <a:defRPr/>
                      </a:pPr>
                      <a:r>
                        <a:rPr lang="en-US" sz="2099" spc="31">
                          <a:solidFill>
                            <a:srgbClr val="191919"/>
                          </a:solidFill>
                          <a:latin typeface="Aileron Regular"/>
                        </a:rPr>
                        <a:t>X-Axis: Size of Inventory </a:t>
                      </a:r>
                      <a:endParaRPr lang="en-US" sz="1100"/>
                    </a:p>
                    <a:p>
                      <a:pPr algn="ctr">
                        <a:lnSpc>
                          <a:spcPts val="3149"/>
                        </a:lnSpc>
                      </a:pPr>
                      <a:r>
                        <a:rPr lang="en-US" sz="2099" spc="31">
                          <a:solidFill>
                            <a:srgbClr val="191919"/>
                          </a:solidFill>
                          <a:latin typeface="Aileron Regular"/>
                        </a:rPr>
                        <a:t>Y-Axis: Log of number of Inventories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Regular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75852" y="1419247"/>
            <a:ext cx="8115300" cy="740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6"/>
              </a:lnSpc>
            </a:pPr>
            <a:r>
              <a:rPr lang="en-US" sz="3511">
                <a:solidFill>
                  <a:srgbClr val="1C88CF"/>
                </a:solidFill>
                <a:latin typeface="Aileron Regular"/>
              </a:rPr>
              <a:t>Link to the dataset and Problem statement.</a:t>
            </a:r>
          </a:p>
          <a:p>
            <a:pPr marL="758204" indent="-379102" lvl="1">
              <a:lnSpc>
                <a:spcPts val="4916"/>
              </a:lnSpc>
              <a:buFont typeface="Arial"/>
              <a:buChar char="•"/>
            </a:pPr>
            <a:r>
              <a:rPr lang="en-US" sz="3511">
                <a:solidFill>
                  <a:srgbClr val="1C88CF"/>
                </a:solidFill>
                <a:latin typeface="Aileron Regular"/>
              </a:rPr>
              <a:t>cs.co/PS1</a:t>
            </a:r>
          </a:p>
          <a:p>
            <a:pPr>
              <a:lnSpc>
                <a:spcPts val="4916"/>
              </a:lnSpc>
            </a:pPr>
            <a:r>
              <a:rPr lang="en-US" sz="3511">
                <a:solidFill>
                  <a:srgbClr val="1C88CF"/>
                </a:solidFill>
                <a:latin typeface="Aileron Regular"/>
              </a:rPr>
              <a:t>Link to our dashboard</a:t>
            </a:r>
          </a:p>
          <a:p>
            <a:pPr marL="758204" indent="-379102" lvl="1">
              <a:lnSpc>
                <a:spcPts val="4916"/>
              </a:lnSpc>
              <a:buFont typeface="Arial"/>
              <a:buChar char="•"/>
            </a:pPr>
            <a:r>
              <a:rPr lang="en-US" sz="3511">
                <a:solidFill>
                  <a:srgbClr val="1C88CF"/>
                </a:solidFill>
                <a:latin typeface="Aileron Regular"/>
              </a:rPr>
              <a:t>https://drive.google.com/file/d/1UKO8SRnTvQxGwaHI-QTmnEG8QRTUIH-T/view</a:t>
            </a:r>
          </a:p>
          <a:p>
            <a:pPr>
              <a:lnSpc>
                <a:spcPts val="4916"/>
              </a:lnSpc>
            </a:pPr>
            <a:r>
              <a:rPr lang="en-US" sz="3511">
                <a:solidFill>
                  <a:srgbClr val="1C88CF"/>
                </a:solidFill>
                <a:latin typeface="Aileron Regular"/>
              </a:rPr>
              <a:t>Link to Jupyter notebook</a:t>
            </a:r>
          </a:p>
          <a:p>
            <a:pPr marL="758204" indent="-379102" lvl="1">
              <a:lnSpc>
                <a:spcPts val="4916"/>
              </a:lnSpc>
              <a:buFont typeface="Arial"/>
              <a:buChar char="•"/>
            </a:pPr>
            <a:r>
              <a:rPr lang="en-US" sz="3511">
                <a:solidFill>
                  <a:srgbClr val="1C88CF"/>
                </a:solidFill>
                <a:latin typeface="Aileron Regular"/>
              </a:rPr>
              <a:t>https://drive.google.com/file/d/1cxIdmwmKm93Verqqzx5yqLbgOVOIs83-/view?usp=sharing</a:t>
            </a:r>
          </a:p>
          <a:p>
            <a:pPr>
              <a:lnSpc>
                <a:spcPts val="491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83801" y="7930515"/>
            <a:ext cx="4852758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 Regular"/>
              </a:rPr>
              <a:t>We used the models listed and then calculated an average to arrive at our results. Our model can predict the results with an accuracy of around 86 %.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0002" y="1028700"/>
            <a:ext cx="14287996" cy="1159261"/>
            <a:chOff x="0" y="0"/>
            <a:chExt cx="19050662" cy="154568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122771"/>
              <a:ext cx="19050662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 Regular"/>
                </a:rPr>
                <a:t>We went through a number of processes and this is how we made to the conclusion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9050662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191919"/>
                  </a:solidFill>
                  <a:latin typeface="Aileron Regular Bold"/>
                </a:rPr>
                <a:t>OUR APPROCH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4210019"/>
          <a:ext cx="16230600" cy="4853497"/>
        </p:xfrm>
        <a:graphic>
          <a:graphicData uri="http://schemas.openxmlformats.org/drawingml/2006/table">
            <a:tbl>
              <a:tblPr/>
              <a:tblGrid>
                <a:gridCol w="3784663"/>
                <a:gridCol w="3784663"/>
                <a:gridCol w="3784663"/>
                <a:gridCol w="3784663"/>
              </a:tblGrid>
              <a:tr h="1609026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PLANNING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 Clearing what are the objectives we should be focused on</a:t>
                      </a: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 Bold"/>
                        </a:rPr>
                        <a:t>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EXPLORING DATA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Analyzing data to bring out valuable insights..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MODEL TRAINING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Training various models on our data selected via analyzing literature work on the topic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DRAWING CONCLUSIONS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Predicting the value using the machine learning models.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4471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PLANNING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 Clearing what are the objectives we should be focused on</a:t>
                      </a: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 Bold"/>
                        </a:rPr>
                        <a:t>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EXPLORING DATA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Analyzing data to bring out valuable insights..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MODEL TRAINING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Training various models on our data selected via analyzing literature work on the topic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DRAWING CONCLUSIONS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Predicting the value using the machine learning models.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2097439" y="3565461"/>
            <a:ext cx="1646074" cy="1289115"/>
            <a:chOff x="0" y="0"/>
            <a:chExt cx="433534" cy="339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46455" y="3565461"/>
            <a:ext cx="1646074" cy="1289115"/>
            <a:chOff x="0" y="0"/>
            <a:chExt cx="433534" cy="339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395471" y="3565461"/>
            <a:ext cx="1646074" cy="1289115"/>
            <a:chOff x="0" y="0"/>
            <a:chExt cx="433534" cy="3395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544487" y="3565461"/>
            <a:ext cx="1646074" cy="1289115"/>
            <a:chOff x="0" y="0"/>
            <a:chExt cx="433534" cy="339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547278" y="3889535"/>
            <a:ext cx="746396" cy="640968"/>
          </a:xfrm>
          <a:custGeom>
            <a:avLst/>
            <a:gdLst/>
            <a:ahLst/>
            <a:cxnLst/>
            <a:rect r="r" b="b" t="t" l="l"/>
            <a:pathLst>
              <a:path h="640968" w="746396">
                <a:moveTo>
                  <a:pt x="0" y="0"/>
                </a:moveTo>
                <a:lnTo>
                  <a:pt x="746396" y="0"/>
                </a:lnTo>
                <a:lnTo>
                  <a:pt x="746396" y="640967"/>
                </a:lnTo>
                <a:lnTo>
                  <a:pt x="0" y="640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657202" y="3754264"/>
            <a:ext cx="709319" cy="911508"/>
          </a:xfrm>
          <a:custGeom>
            <a:avLst/>
            <a:gdLst/>
            <a:ahLst/>
            <a:cxnLst/>
            <a:rect r="r" b="b" t="t" l="l"/>
            <a:pathLst>
              <a:path h="911508" w="709319">
                <a:moveTo>
                  <a:pt x="0" y="0"/>
                </a:moveTo>
                <a:lnTo>
                  <a:pt x="709319" y="0"/>
                </a:lnTo>
                <a:lnTo>
                  <a:pt x="709319" y="911509"/>
                </a:lnTo>
                <a:lnTo>
                  <a:pt x="0" y="911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785108" y="3717979"/>
            <a:ext cx="866800" cy="947793"/>
          </a:xfrm>
          <a:custGeom>
            <a:avLst/>
            <a:gdLst/>
            <a:ahLst/>
            <a:cxnLst/>
            <a:rect r="r" b="b" t="t" l="l"/>
            <a:pathLst>
              <a:path h="947793" w="866800">
                <a:moveTo>
                  <a:pt x="0" y="0"/>
                </a:moveTo>
                <a:lnTo>
                  <a:pt x="866800" y="0"/>
                </a:lnTo>
                <a:lnTo>
                  <a:pt x="866800" y="947794"/>
                </a:lnTo>
                <a:lnTo>
                  <a:pt x="0" y="947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873827" y="3623420"/>
            <a:ext cx="987392" cy="1042353"/>
          </a:xfrm>
          <a:custGeom>
            <a:avLst/>
            <a:gdLst/>
            <a:ahLst/>
            <a:cxnLst/>
            <a:rect r="r" b="b" t="t" l="l"/>
            <a:pathLst>
              <a:path h="1042353" w="987392">
                <a:moveTo>
                  <a:pt x="0" y="0"/>
                </a:moveTo>
                <a:lnTo>
                  <a:pt x="987393" y="0"/>
                </a:lnTo>
                <a:lnTo>
                  <a:pt x="987393" y="1042353"/>
                </a:lnTo>
                <a:lnTo>
                  <a:pt x="0" y="10423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Regular 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8682" y="6997235"/>
            <a:ext cx="5552775" cy="164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75"/>
              </a:lnSpc>
            </a:pPr>
            <a:r>
              <a:rPr lang="en-US" sz="2339">
                <a:solidFill>
                  <a:srgbClr val="FFFFFF"/>
                </a:solidFill>
                <a:latin typeface="Aileron Regular"/>
              </a:rPr>
              <a:t> </a:t>
            </a:r>
            <a:r>
              <a:rPr lang="en-US" sz="2339">
                <a:solidFill>
                  <a:srgbClr val="FFFFFF"/>
                </a:solidFill>
                <a:latin typeface="Aileron Regular"/>
              </a:rPr>
              <a:t>Our goal is to predict the demand for the given 'Product ID'~PLID in the upcoming quarters using the past year's sales data. This comes under demand forecasting. 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885849" y="1028700"/>
          <a:ext cx="8183727" cy="6520027"/>
        </p:xfrm>
        <a:graphic>
          <a:graphicData uri="http://schemas.openxmlformats.org/drawingml/2006/table">
            <a:tbl>
              <a:tblPr/>
              <a:tblGrid>
                <a:gridCol w="2931063"/>
                <a:gridCol w="5252664"/>
              </a:tblGrid>
              <a:tr h="24275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Regular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 Regular"/>
                        </a:rPr>
                        <a:t>To predict the demand for the given 'Product ID'~PLID in the upcoming quarters using the past year's sales data.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2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Regular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DAD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 Regular"/>
                        </a:rPr>
                        <a:t>To ascertain which product should be stocked in which storage facility.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2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Regular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 Regular"/>
                        </a:rPr>
                        <a:t> Plot the predicted values using appropriate graphs.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232967" y="4231967"/>
            <a:ext cx="10287000" cy="1823066"/>
            <a:chOff x="0" y="0"/>
            <a:chExt cx="2709333" cy="480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0149"/>
            </a:xfrm>
            <a:custGeom>
              <a:avLst/>
              <a:gdLst/>
              <a:ahLst/>
              <a:cxnLst/>
              <a:rect r="r" b="b" t="t" l="l"/>
              <a:pathLst>
                <a:path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 spc="54">
                  <a:solidFill>
                    <a:srgbClr val="FFFFFF"/>
                  </a:solidFill>
                  <a:latin typeface="Aileron Regular"/>
                </a:rPr>
                <a:t>             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77666" y="1028700"/>
            <a:ext cx="6856191" cy="8229600"/>
            <a:chOff x="0" y="0"/>
            <a:chExt cx="180574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05746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05746">
                  <a:moveTo>
                    <a:pt x="0" y="0"/>
                  </a:moveTo>
                  <a:lnTo>
                    <a:pt x="1805746" y="0"/>
                  </a:lnTo>
                  <a:lnTo>
                    <a:pt x="180574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EDF0F2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27556" y="1321544"/>
            <a:ext cx="6156412" cy="7643911"/>
            <a:chOff x="0" y="0"/>
            <a:chExt cx="8208550" cy="1019188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15787" t="0" r="29063" b="0"/>
            <a:stretch>
              <a:fillRect/>
            </a:stretch>
          </p:blipFill>
          <p:spPr>
            <a:xfrm flipH="false" flipV="false">
              <a:off x="0" y="0"/>
              <a:ext cx="8208550" cy="6709921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0" t="16105" r="0" b="16105"/>
            <a:stretch>
              <a:fillRect/>
            </a:stretch>
          </p:blipFill>
          <p:spPr>
            <a:xfrm flipH="false" flipV="false">
              <a:off x="0" y="6836921"/>
              <a:ext cx="8208550" cy="3354961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1028700" y="1028700"/>
            <a:ext cx="63556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191919"/>
                </a:solidFill>
                <a:latin typeface="Aileron Regular Bold"/>
              </a:rPr>
              <a:t>Data Analysis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7872749"/>
            <a:ext cx="6355659" cy="1385551"/>
            <a:chOff x="0" y="0"/>
            <a:chExt cx="8474212" cy="184740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8474212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191919"/>
                  </a:solidFill>
                  <a:latin typeface="Aileron Regular"/>
                </a:rPr>
                <a:t>Visualizing Data through Graphs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80297"/>
              <a:ext cx="8474212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>
                  <a:solidFill>
                    <a:srgbClr val="191919"/>
                  </a:solidFill>
                  <a:latin typeface="Aileron Regular"/>
                </a:rPr>
                <a:t>Cleaning the data and using relevant graphs for bringing deep insights from data.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1211" y="1669518"/>
            <a:ext cx="7502435" cy="6953801"/>
            <a:chOff x="0" y="0"/>
            <a:chExt cx="10003246" cy="9271735"/>
          </a:xfrm>
        </p:grpSpPr>
        <p:sp>
          <p:nvSpPr>
            <p:cNvPr name="TextBox 3" id="3"/>
            <p:cNvSpPr txBox="true"/>
            <p:nvPr/>
          </p:nvSpPr>
          <p:spPr>
            <a:xfrm rot="-2700000">
              <a:off x="1854765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2013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2700000">
              <a:off x="2655745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2014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-2700000">
              <a:off x="3456725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2015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-2700000">
              <a:off x="4257705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2016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-2700000">
              <a:off x="5058685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2017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2700000">
              <a:off x="5859666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2018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700000">
              <a:off x="6660646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2019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700000">
              <a:off x="7461626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2020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2700000">
              <a:off x="8262606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2021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2700000">
              <a:off x="9063586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2022</a:t>
              </a:r>
            </a:p>
          </p:txBody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2059642" y="209634"/>
              <a:ext cx="7943604" cy="7943604"/>
              <a:chOff x="0" y="0"/>
              <a:chExt cx="10287000" cy="10287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-63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256540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51371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770890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60000"/>
                </a:srgbClr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1881948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20,000,000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938276"/>
              <a:ext cx="1881948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15,000,000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924177"/>
              <a:ext cx="1881948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10,000,000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06068" y="5910078"/>
              <a:ext cx="1675880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5,000,000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598895" y="7895979"/>
              <a:ext cx="283052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0 </a:t>
              </a:r>
            </a:p>
          </p:txBody>
        </p:sp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2059642" y="1821341"/>
              <a:ext cx="7943604" cy="6331896"/>
              <a:chOff x="0" y="2087168"/>
              <a:chExt cx="10287000" cy="819983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10285880"/>
                <a:ext cx="463074" cy="1120"/>
              </a:xfrm>
              <a:custGeom>
                <a:avLst/>
                <a:gdLst/>
                <a:ahLst/>
                <a:cxnLst/>
                <a:rect r="r" b="b" t="t" l="l"/>
                <a:pathLst>
                  <a:path h="1120" w="463074">
                    <a:moveTo>
                      <a:pt x="0" y="1120"/>
                    </a:moveTo>
                    <a:lnTo>
                      <a:pt x="0" y="1120"/>
                    </a:lnTo>
                    <a:cubicBezTo>
                      <a:pt x="0" y="746"/>
                      <a:pt x="6" y="374"/>
                      <a:pt x="17" y="0"/>
                    </a:cubicBezTo>
                    <a:lnTo>
                      <a:pt x="463057" y="0"/>
                    </a:lnTo>
                    <a:cubicBezTo>
                      <a:pt x="463068" y="374"/>
                      <a:pt x="463074" y="746"/>
                      <a:pt x="463074" y="1120"/>
                    </a:cubicBezTo>
                    <a:lnTo>
                      <a:pt x="463074" y="1120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037273" y="10285948"/>
                <a:ext cx="463074" cy="1052"/>
              </a:xfrm>
              <a:custGeom>
                <a:avLst/>
                <a:gdLst/>
                <a:ahLst/>
                <a:cxnLst/>
                <a:rect r="r" b="b" t="t" l="l"/>
                <a:pathLst>
                  <a:path h="1052" w="463074">
                    <a:moveTo>
                      <a:pt x="0" y="1052"/>
                    </a:moveTo>
                    <a:lnTo>
                      <a:pt x="0" y="1052"/>
                    </a:lnTo>
                    <a:cubicBezTo>
                      <a:pt x="0" y="702"/>
                      <a:pt x="4" y="350"/>
                      <a:pt x="14" y="0"/>
                    </a:cubicBezTo>
                    <a:lnTo>
                      <a:pt x="463058" y="0"/>
                    </a:lnTo>
                    <a:cubicBezTo>
                      <a:pt x="463068" y="350"/>
                      <a:pt x="463073" y="702"/>
                      <a:pt x="463073" y="1052"/>
                    </a:cubicBezTo>
                    <a:lnTo>
                      <a:pt x="463073" y="1052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074545" y="10285957"/>
                <a:ext cx="463074" cy="1043"/>
              </a:xfrm>
              <a:custGeom>
                <a:avLst/>
                <a:gdLst/>
                <a:ahLst/>
                <a:cxnLst/>
                <a:rect r="r" b="b" t="t" l="l"/>
                <a:pathLst>
                  <a:path h="1043" w="463074">
                    <a:moveTo>
                      <a:pt x="0" y="1043"/>
                    </a:moveTo>
                    <a:lnTo>
                      <a:pt x="0" y="1043"/>
                    </a:lnTo>
                    <a:cubicBezTo>
                      <a:pt x="0" y="696"/>
                      <a:pt x="5" y="348"/>
                      <a:pt x="15" y="0"/>
                    </a:cubicBezTo>
                    <a:lnTo>
                      <a:pt x="463059" y="0"/>
                    </a:lnTo>
                    <a:cubicBezTo>
                      <a:pt x="463069" y="348"/>
                      <a:pt x="463074" y="696"/>
                      <a:pt x="463074" y="1043"/>
                    </a:cubicBezTo>
                    <a:lnTo>
                      <a:pt x="463074" y="1043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3111817" y="10285959"/>
                <a:ext cx="463074" cy="1041"/>
              </a:xfrm>
              <a:custGeom>
                <a:avLst/>
                <a:gdLst/>
                <a:ahLst/>
                <a:cxnLst/>
                <a:rect r="r" b="b" t="t" l="l"/>
                <a:pathLst>
                  <a:path h="1041" w="463074">
                    <a:moveTo>
                      <a:pt x="0" y="1041"/>
                    </a:moveTo>
                    <a:lnTo>
                      <a:pt x="0" y="1041"/>
                    </a:lnTo>
                    <a:cubicBezTo>
                      <a:pt x="0" y="694"/>
                      <a:pt x="5" y="347"/>
                      <a:pt x="15" y="0"/>
                    </a:cubicBezTo>
                    <a:lnTo>
                      <a:pt x="463060" y="0"/>
                    </a:lnTo>
                    <a:cubicBezTo>
                      <a:pt x="463069" y="347"/>
                      <a:pt x="463074" y="694"/>
                      <a:pt x="463074" y="1041"/>
                    </a:cubicBezTo>
                    <a:lnTo>
                      <a:pt x="463074" y="1041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4149090" y="10285959"/>
                <a:ext cx="463074" cy="1041"/>
              </a:xfrm>
              <a:custGeom>
                <a:avLst/>
                <a:gdLst/>
                <a:ahLst/>
                <a:cxnLst/>
                <a:rect r="r" b="b" t="t" l="l"/>
                <a:pathLst>
                  <a:path h="1041" w="463074">
                    <a:moveTo>
                      <a:pt x="0" y="1041"/>
                    </a:moveTo>
                    <a:lnTo>
                      <a:pt x="0" y="1041"/>
                    </a:lnTo>
                    <a:cubicBezTo>
                      <a:pt x="0" y="694"/>
                      <a:pt x="5" y="347"/>
                      <a:pt x="14" y="0"/>
                    </a:cubicBezTo>
                    <a:lnTo>
                      <a:pt x="463059" y="0"/>
                    </a:lnTo>
                    <a:cubicBezTo>
                      <a:pt x="463069" y="347"/>
                      <a:pt x="463074" y="694"/>
                      <a:pt x="463074" y="1041"/>
                    </a:cubicBezTo>
                    <a:lnTo>
                      <a:pt x="463074" y="1041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5186362" y="10285960"/>
                <a:ext cx="463074" cy="1040"/>
              </a:xfrm>
              <a:custGeom>
                <a:avLst/>
                <a:gdLst/>
                <a:ahLst/>
                <a:cxnLst/>
                <a:rect r="r" b="b" t="t" l="l"/>
                <a:pathLst>
                  <a:path h="1040" w="463074">
                    <a:moveTo>
                      <a:pt x="0" y="1040"/>
                    </a:moveTo>
                    <a:lnTo>
                      <a:pt x="0" y="1040"/>
                    </a:lnTo>
                    <a:cubicBezTo>
                      <a:pt x="0" y="694"/>
                      <a:pt x="6" y="346"/>
                      <a:pt x="15" y="0"/>
                    </a:cubicBezTo>
                    <a:lnTo>
                      <a:pt x="463060" y="0"/>
                    </a:lnTo>
                    <a:cubicBezTo>
                      <a:pt x="463070" y="346"/>
                      <a:pt x="463074" y="694"/>
                      <a:pt x="463074" y="1040"/>
                    </a:cubicBezTo>
                    <a:lnTo>
                      <a:pt x="463074" y="1040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6223635" y="10285960"/>
                <a:ext cx="463074" cy="1040"/>
              </a:xfrm>
              <a:custGeom>
                <a:avLst/>
                <a:gdLst/>
                <a:ahLst/>
                <a:cxnLst/>
                <a:rect r="r" b="b" t="t" l="l"/>
                <a:pathLst>
                  <a:path h="1040" w="463074">
                    <a:moveTo>
                      <a:pt x="0" y="1040"/>
                    </a:moveTo>
                    <a:lnTo>
                      <a:pt x="0" y="1040"/>
                    </a:lnTo>
                    <a:cubicBezTo>
                      <a:pt x="0" y="694"/>
                      <a:pt x="5" y="346"/>
                      <a:pt x="15" y="0"/>
                    </a:cubicBezTo>
                    <a:lnTo>
                      <a:pt x="463059" y="0"/>
                    </a:lnTo>
                    <a:cubicBezTo>
                      <a:pt x="463069" y="346"/>
                      <a:pt x="463074" y="694"/>
                      <a:pt x="463074" y="1040"/>
                    </a:cubicBezTo>
                    <a:lnTo>
                      <a:pt x="463074" y="1040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7260907" y="10285959"/>
                <a:ext cx="463074" cy="1041"/>
              </a:xfrm>
              <a:custGeom>
                <a:avLst/>
                <a:gdLst/>
                <a:ahLst/>
                <a:cxnLst/>
                <a:rect r="r" b="b" t="t" l="l"/>
                <a:pathLst>
                  <a:path h="1041" w="463074">
                    <a:moveTo>
                      <a:pt x="0" y="1041"/>
                    </a:moveTo>
                    <a:lnTo>
                      <a:pt x="0" y="1041"/>
                    </a:lnTo>
                    <a:cubicBezTo>
                      <a:pt x="0" y="694"/>
                      <a:pt x="5" y="347"/>
                      <a:pt x="15" y="0"/>
                    </a:cubicBezTo>
                    <a:lnTo>
                      <a:pt x="463060" y="0"/>
                    </a:lnTo>
                    <a:cubicBezTo>
                      <a:pt x="463070" y="347"/>
                      <a:pt x="463074" y="694"/>
                      <a:pt x="463074" y="1041"/>
                    </a:cubicBezTo>
                    <a:lnTo>
                      <a:pt x="463074" y="1041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8298180" y="10285959"/>
                <a:ext cx="463073" cy="1041"/>
              </a:xfrm>
              <a:custGeom>
                <a:avLst/>
                <a:gdLst/>
                <a:ahLst/>
                <a:cxnLst/>
                <a:rect r="r" b="b" t="t" l="l"/>
                <a:pathLst>
                  <a:path h="1041" w="463073">
                    <a:moveTo>
                      <a:pt x="0" y="1041"/>
                    </a:moveTo>
                    <a:lnTo>
                      <a:pt x="0" y="1041"/>
                    </a:lnTo>
                    <a:cubicBezTo>
                      <a:pt x="0" y="694"/>
                      <a:pt x="5" y="347"/>
                      <a:pt x="14" y="0"/>
                    </a:cubicBezTo>
                    <a:lnTo>
                      <a:pt x="463059" y="0"/>
                    </a:lnTo>
                    <a:cubicBezTo>
                      <a:pt x="463069" y="347"/>
                      <a:pt x="463074" y="694"/>
                      <a:pt x="463074" y="1041"/>
                    </a:cubicBezTo>
                    <a:lnTo>
                      <a:pt x="463074" y="1041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9335453" y="10285957"/>
                <a:ext cx="463073" cy="1043"/>
              </a:xfrm>
              <a:custGeom>
                <a:avLst/>
                <a:gdLst/>
                <a:ahLst/>
                <a:cxnLst/>
                <a:rect r="r" b="b" t="t" l="l"/>
                <a:pathLst>
                  <a:path h="1043" w="463073">
                    <a:moveTo>
                      <a:pt x="0" y="1043"/>
                    </a:moveTo>
                    <a:lnTo>
                      <a:pt x="0" y="1043"/>
                    </a:lnTo>
                    <a:cubicBezTo>
                      <a:pt x="0" y="696"/>
                      <a:pt x="4" y="348"/>
                      <a:pt x="14" y="0"/>
                    </a:cubicBezTo>
                    <a:lnTo>
                      <a:pt x="463058" y="0"/>
                    </a:lnTo>
                    <a:cubicBezTo>
                      <a:pt x="463068" y="348"/>
                      <a:pt x="463073" y="696"/>
                      <a:pt x="463073" y="1043"/>
                    </a:cubicBezTo>
                    <a:lnTo>
                      <a:pt x="463073" y="1043"/>
                    </a:ln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488474" y="10133385"/>
                <a:ext cx="463074" cy="153615"/>
              </a:xfrm>
              <a:custGeom>
                <a:avLst/>
                <a:gdLst/>
                <a:ahLst/>
                <a:cxnLst/>
                <a:rect r="r" b="b" t="t" l="l"/>
                <a:pathLst>
                  <a:path h="153615" w="463074">
                    <a:moveTo>
                      <a:pt x="0" y="153615"/>
                    </a:moveTo>
                    <a:lnTo>
                      <a:pt x="0" y="37046"/>
                    </a:lnTo>
                    <a:cubicBezTo>
                      <a:pt x="0" y="16586"/>
                      <a:pt x="16586" y="0"/>
                      <a:pt x="37046" y="0"/>
                    </a:cubicBezTo>
                    <a:lnTo>
                      <a:pt x="426028" y="0"/>
                    </a:lnTo>
                    <a:cubicBezTo>
                      <a:pt x="446487" y="0"/>
                      <a:pt x="463073" y="16586"/>
                      <a:pt x="463074" y="37046"/>
                    </a:cubicBezTo>
                    <a:lnTo>
                      <a:pt x="463074" y="153615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1525746" y="9511695"/>
                <a:ext cx="463074" cy="775305"/>
              </a:xfrm>
              <a:custGeom>
                <a:avLst/>
                <a:gdLst/>
                <a:ahLst/>
                <a:cxnLst/>
                <a:rect r="r" b="b" t="t" l="l"/>
                <a:pathLst>
                  <a:path h="775305" w="463074">
                    <a:moveTo>
                      <a:pt x="0" y="775305"/>
                    </a:moveTo>
                    <a:lnTo>
                      <a:pt x="0" y="37045"/>
                    </a:lnTo>
                    <a:cubicBezTo>
                      <a:pt x="0" y="16585"/>
                      <a:pt x="16586" y="0"/>
                      <a:pt x="37046" y="0"/>
                    </a:cubicBezTo>
                    <a:lnTo>
                      <a:pt x="426028" y="0"/>
                    </a:lnTo>
                    <a:cubicBezTo>
                      <a:pt x="446488" y="0"/>
                      <a:pt x="463074" y="16585"/>
                      <a:pt x="463074" y="37045"/>
                    </a:cubicBezTo>
                    <a:lnTo>
                      <a:pt x="463074" y="775305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2563019" y="8194588"/>
                <a:ext cx="463074" cy="2092412"/>
              </a:xfrm>
              <a:custGeom>
                <a:avLst/>
                <a:gdLst/>
                <a:ahLst/>
                <a:cxnLst/>
                <a:rect r="r" b="b" t="t" l="l"/>
                <a:pathLst>
                  <a:path h="2092412" w="463074">
                    <a:moveTo>
                      <a:pt x="0" y="2092412"/>
                    </a:moveTo>
                    <a:lnTo>
                      <a:pt x="0" y="37047"/>
                    </a:lnTo>
                    <a:cubicBezTo>
                      <a:pt x="0" y="27222"/>
                      <a:pt x="3903" y="17798"/>
                      <a:pt x="10850" y="10851"/>
                    </a:cubicBezTo>
                    <a:cubicBezTo>
                      <a:pt x="17798" y="3903"/>
                      <a:pt x="27220" y="0"/>
                      <a:pt x="37046" y="0"/>
                    </a:cubicBezTo>
                    <a:lnTo>
                      <a:pt x="426028" y="0"/>
                    </a:lnTo>
                    <a:cubicBezTo>
                      <a:pt x="435853" y="0"/>
                      <a:pt x="445276" y="3903"/>
                      <a:pt x="452223" y="10851"/>
                    </a:cubicBezTo>
                    <a:cubicBezTo>
                      <a:pt x="459171" y="17798"/>
                      <a:pt x="463074" y="27222"/>
                      <a:pt x="463073" y="37047"/>
                    </a:cubicBezTo>
                    <a:lnTo>
                      <a:pt x="463073" y="2092412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3600291" y="7352991"/>
                <a:ext cx="463074" cy="2934009"/>
              </a:xfrm>
              <a:custGeom>
                <a:avLst/>
                <a:gdLst/>
                <a:ahLst/>
                <a:cxnLst/>
                <a:rect r="r" b="b" t="t" l="l"/>
                <a:pathLst>
                  <a:path h="2934009" w="463074">
                    <a:moveTo>
                      <a:pt x="0" y="2934009"/>
                    </a:moveTo>
                    <a:lnTo>
                      <a:pt x="0" y="37046"/>
                    </a:lnTo>
                    <a:cubicBezTo>
                      <a:pt x="0" y="27221"/>
                      <a:pt x="3903" y="17798"/>
                      <a:pt x="10851" y="10850"/>
                    </a:cubicBezTo>
                    <a:cubicBezTo>
                      <a:pt x="17798" y="3903"/>
                      <a:pt x="27221" y="0"/>
                      <a:pt x="37046" y="0"/>
                    </a:cubicBezTo>
                    <a:lnTo>
                      <a:pt x="426028" y="0"/>
                    </a:lnTo>
                    <a:cubicBezTo>
                      <a:pt x="435853" y="0"/>
                      <a:pt x="445276" y="3903"/>
                      <a:pt x="452224" y="10850"/>
                    </a:cubicBezTo>
                    <a:cubicBezTo>
                      <a:pt x="459171" y="17798"/>
                      <a:pt x="463074" y="27221"/>
                      <a:pt x="463074" y="37046"/>
                    </a:cubicBezTo>
                    <a:lnTo>
                      <a:pt x="463074" y="2934009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4637564" y="6552679"/>
                <a:ext cx="463074" cy="3734321"/>
              </a:xfrm>
              <a:custGeom>
                <a:avLst/>
                <a:gdLst/>
                <a:ahLst/>
                <a:cxnLst/>
                <a:rect r="r" b="b" t="t" l="l"/>
                <a:pathLst>
                  <a:path h="3734321" w="463074">
                    <a:moveTo>
                      <a:pt x="0" y="3734321"/>
                    </a:moveTo>
                    <a:lnTo>
                      <a:pt x="0" y="37046"/>
                    </a:lnTo>
                    <a:cubicBezTo>
                      <a:pt x="0" y="16586"/>
                      <a:pt x="16586" y="0"/>
                      <a:pt x="37046" y="0"/>
                    </a:cubicBezTo>
                    <a:lnTo>
                      <a:pt x="426028" y="0"/>
                    </a:lnTo>
                    <a:cubicBezTo>
                      <a:pt x="446488" y="0"/>
                      <a:pt x="463074" y="16586"/>
                      <a:pt x="463074" y="37046"/>
                    </a:cubicBezTo>
                    <a:lnTo>
                      <a:pt x="463074" y="3734321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5674836" y="5611329"/>
                <a:ext cx="463074" cy="4675671"/>
              </a:xfrm>
              <a:custGeom>
                <a:avLst/>
                <a:gdLst/>
                <a:ahLst/>
                <a:cxnLst/>
                <a:rect r="r" b="b" t="t" l="l"/>
                <a:pathLst>
                  <a:path h="4675671" w="463074">
                    <a:moveTo>
                      <a:pt x="0" y="4675671"/>
                    </a:moveTo>
                    <a:lnTo>
                      <a:pt x="0" y="37046"/>
                    </a:lnTo>
                    <a:cubicBezTo>
                      <a:pt x="0" y="27221"/>
                      <a:pt x="3903" y="17798"/>
                      <a:pt x="10851" y="10850"/>
                    </a:cubicBezTo>
                    <a:cubicBezTo>
                      <a:pt x="17798" y="3903"/>
                      <a:pt x="27221" y="0"/>
                      <a:pt x="37046" y="0"/>
                    </a:cubicBezTo>
                    <a:lnTo>
                      <a:pt x="426028" y="0"/>
                    </a:lnTo>
                    <a:cubicBezTo>
                      <a:pt x="435853" y="0"/>
                      <a:pt x="445276" y="3903"/>
                      <a:pt x="452223" y="10850"/>
                    </a:cubicBezTo>
                    <a:cubicBezTo>
                      <a:pt x="459171" y="17798"/>
                      <a:pt x="463074" y="27221"/>
                      <a:pt x="463074" y="37046"/>
                    </a:cubicBezTo>
                    <a:lnTo>
                      <a:pt x="463074" y="4675671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 flipH="false" flipV="false" rot="0">
                <a:off x="6712109" y="4607213"/>
                <a:ext cx="463073" cy="5679787"/>
              </a:xfrm>
              <a:custGeom>
                <a:avLst/>
                <a:gdLst/>
                <a:ahLst/>
                <a:cxnLst/>
                <a:rect r="r" b="b" t="t" l="l"/>
                <a:pathLst>
                  <a:path h="5679787" w="463073">
                    <a:moveTo>
                      <a:pt x="0" y="5679787"/>
                    </a:moveTo>
                    <a:lnTo>
                      <a:pt x="0" y="37046"/>
                    </a:lnTo>
                    <a:cubicBezTo>
                      <a:pt x="0" y="16586"/>
                      <a:pt x="16586" y="0"/>
                      <a:pt x="37046" y="0"/>
                    </a:cubicBezTo>
                    <a:lnTo>
                      <a:pt x="426027" y="0"/>
                    </a:lnTo>
                    <a:cubicBezTo>
                      <a:pt x="446487" y="0"/>
                      <a:pt x="463073" y="16586"/>
                      <a:pt x="463073" y="37046"/>
                    </a:cubicBezTo>
                    <a:lnTo>
                      <a:pt x="463073" y="5679787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7749381" y="3957855"/>
                <a:ext cx="463074" cy="6329145"/>
              </a:xfrm>
              <a:custGeom>
                <a:avLst/>
                <a:gdLst/>
                <a:ahLst/>
                <a:cxnLst/>
                <a:rect r="r" b="b" t="t" l="l"/>
                <a:pathLst>
                  <a:path h="6329145" w="463074">
                    <a:moveTo>
                      <a:pt x="0" y="6329145"/>
                    </a:moveTo>
                    <a:lnTo>
                      <a:pt x="0" y="37046"/>
                    </a:lnTo>
                    <a:cubicBezTo>
                      <a:pt x="0" y="27220"/>
                      <a:pt x="3903" y="17798"/>
                      <a:pt x="10851" y="10850"/>
                    </a:cubicBezTo>
                    <a:cubicBezTo>
                      <a:pt x="17798" y="3903"/>
                      <a:pt x="27221" y="0"/>
                      <a:pt x="37046" y="0"/>
                    </a:cubicBezTo>
                    <a:lnTo>
                      <a:pt x="426028" y="0"/>
                    </a:lnTo>
                    <a:cubicBezTo>
                      <a:pt x="435853" y="0"/>
                      <a:pt x="445276" y="3902"/>
                      <a:pt x="452224" y="10850"/>
                    </a:cubicBezTo>
                    <a:cubicBezTo>
                      <a:pt x="459171" y="17797"/>
                      <a:pt x="463074" y="27220"/>
                      <a:pt x="463074" y="37046"/>
                    </a:cubicBezTo>
                    <a:lnTo>
                      <a:pt x="463074" y="6329145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 flipH="false" flipV="false" rot="0">
                <a:off x="8786654" y="2087168"/>
                <a:ext cx="463074" cy="8199832"/>
              </a:xfrm>
              <a:custGeom>
                <a:avLst/>
                <a:gdLst/>
                <a:ahLst/>
                <a:cxnLst/>
                <a:rect r="r" b="b" t="t" l="l"/>
                <a:pathLst>
                  <a:path h="8199832" w="463074">
                    <a:moveTo>
                      <a:pt x="0" y="8199832"/>
                    </a:moveTo>
                    <a:lnTo>
                      <a:pt x="0" y="37046"/>
                    </a:lnTo>
                    <a:cubicBezTo>
                      <a:pt x="0" y="16586"/>
                      <a:pt x="16585" y="0"/>
                      <a:pt x="37045" y="0"/>
                    </a:cubicBezTo>
                    <a:lnTo>
                      <a:pt x="426028" y="0"/>
                    </a:lnTo>
                    <a:cubicBezTo>
                      <a:pt x="446488" y="0"/>
                      <a:pt x="463074" y="16586"/>
                      <a:pt x="463074" y="37046"/>
                    </a:cubicBezTo>
                    <a:lnTo>
                      <a:pt x="463074" y="8199832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 flipH="false" flipV="false" rot="0">
                <a:off x="9823926" y="4768429"/>
                <a:ext cx="463074" cy="5518571"/>
              </a:xfrm>
              <a:custGeom>
                <a:avLst/>
                <a:gdLst/>
                <a:ahLst/>
                <a:cxnLst/>
                <a:rect r="r" b="b" t="t" l="l"/>
                <a:pathLst>
                  <a:path h="5518571" w="463074">
                    <a:moveTo>
                      <a:pt x="0" y="5518571"/>
                    </a:moveTo>
                    <a:lnTo>
                      <a:pt x="0" y="37046"/>
                    </a:lnTo>
                    <a:cubicBezTo>
                      <a:pt x="0" y="27221"/>
                      <a:pt x="3903" y="17798"/>
                      <a:pt x="10850" y="10850"/>
                    </a:cubicBezTo>
                    <a:cubicBezTo>
                      <a:pt x="17798" y="3903"/>
                      <a:pt x="27222" y="0"/>
                      <a:pt x="37047" y="0"/>
                    </a:cubicBezTo>
                    <a:lnTo>
                      <a:pt x="426028" y="0"/>
                    </a:lnTo>
                    <a:cubicBezTo>
                      <a:pt x="446488" y="0"/>
                      <a:pt x="463074" y="16586"/>
                      <a:pt x="463074" y="37046"/>
                    </a:cubicBezTo>
                    <a:lnTo>
                      <a:pt x="463074" y="5518571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</p:grpSp>
      </p:grpSp>
      <p:graphicFrame>
        <p:nvGraphicFramePr>
          <p:cNvPr name="Table 45" id="45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 Bold"/>
                        </a:rPr>
                        <a:t>TOTAL SALES QUANTITY</a:t>
                      </a:r>
                      <a:endParaRPr lang="en-US" sz="1100"/>
                    </a:p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sz="2100" spc="63">
                          <a:solidFill>
                            <a:srgbClr val="FFFFFF"/>
                          </a:solidFill>
                          <a:latin typeface="Aileron Regular"/>
                        </a:rPr>
                        <a:t>A brief history of total sales growth over years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From the data here,</a:t>
                      </a: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 it is clearly visible how cisco's sales quantity over time has grown. The year 2022 has lower sales quantity because we don't have data for all the months of this year.</a:t>
                      </a: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Also, it should be noted that we have considered booking dates' year because it seems that there is some human error in the other columns. 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762" y="1669518"/>
            <a:ext cx="7347884" cy="6953801"/>
            <a:chOff x="0" y="0"/>
            <a:chExt cx="9797178" cy="9271735"/>
          </a:xfrm>
        </p:grpSpPr>
        <p:sp>
          <p:nvSpPr>
            <p:cNvPr name="TextBox 3" id="3"/>
            <p:cNvSpPr txBox="true"/>
            <p:nvPr/>
          </p:nvSpPr>
          <p:spPr>
            <a:xfrm rot="-2700000">
              <a:off x="1722617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2014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2700000">
              <a:off x="2605240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2015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-2700000">
              <a:off x="3487862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2016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-2700000">
              <a:off x="4370485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2017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-2700000">
              <a:off x="5253108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2018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2700000">
              <a:off x="6135730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2019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700000">
              <a:off x="7018353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2020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700000">
              <a:off x="7900975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2021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2700000">
              <a:off x="8783598" y="8581750"/>
              <a:ext cx="824394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2022</a:t>
              </a:r>
            </a:p>
          </p:txBody>
        </p: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1853574" y="209634"/>
              <a:ext cx="7943604" cy="7943604"/>
              <a:chOff x="0" y="0"/>
              <a:chExt cx="10287000" cy="10287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-63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20510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41084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61658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82232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>
                  <a:alpha val="60000"/>
                </a:srgbClr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1675880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5,000,000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541096"/>
              <a:ext cx="1675880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4,000,000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129816"/>
              <a:ext cx="1675880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3,000,000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4718537"/>
              <a:ext cx="1675880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2,000,000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307258"/>
              <a:ext cx="1675880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1,000,000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392828" y="7895979"/>
              <a:ext cx="283052" cy="466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938"/>
                </a:lnSpc>
                <a:spcBef>
                  <a:spcPct val="0"/>
                </a:spcBef>
              </a:pPr>
              <a:r>
                <a:rPr lang="en-US" sz="2098" u="none">
                  <a:solidFill>
                    <a:srgbClr val="191919"/>
                  </a:solidFill>
                  <a:latin typeface="Aileron Regular"/>
                </a:rPr>
                <a:t>0 </a:t>
              </a:r>
            </a:p>
          </p:txBody>
        </p: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2245851" y="901035"/>
              <a:ext cx="7159050" cy="7298037"/>
              <a:chOff x="508000" y="895368"/>
              <a:chExt cx="9271000" cy="945098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508000" y="10219640"/>
                <a:ext cx="1234947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123494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2" y="47484"/>
                      <a:pt x="35053" y="63216"/>
                    </a:cubicBezTo>
                    <a:cubicBezTo>
                      <a:pt x="35053" y="78948"/>
                      <a:pt x="47768" y="91721"/>
                      <a:pt x="63500" y="91791"/>
                    </a:cubicBezTo>
                    <a:lnTo>
                      <a:pt x="1206500" y="91790"/>
                    </a:lnTo>
                    <a:cubicBezTo>
                      <a:pt x="1222232" y="91719"/>
                      <a:pt x="1234947" y="78946"/>
                      <a:pt x="1234947" y="63215"/>
                    </a:cubicBezTo>
                    <a:cubicBezTo>
                      <a:pt x="1234947" y="47483"/>
                      <a:pt x="1222232" y="34710"/>
                      <a:pt x="1206500" y="34640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1000" y="10219638"/>
                <a:ext cx="1234947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1234947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8" y="34712"/>
                      <a:pt x="35053" y="47485"/>
                      <a:pt x="35053" y="63217"/>
                    </a:cubicBezTo>
                    <a:cubicBezTo>
                      <a:pt x="35053" y="78948"/>
                      <a:pt x="47768" y="91721"/>
                      <a:pt x="63500" y="91792"/>
                    </a:cubicBezTo>
                    <a:lnTo>
                      <a:pt x="1206500" y="91789"/>
                    </a:lnTo>
                    <a:cubicBezTo>
                      <a:pt x="1222232" y="91719"/>
                      <a:pt x="1234947" y="78946"/>
                      <a:pt x="1234947" y="63214"/>
                    </a:cubicBezTo>
                    <a:cubicBezTo>
                      <a:pt x="1234947" y="47483"/>
                      <a:pt x="1222232" y="34710"/>
                      <a:pt x="1206500" y="34639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794000" y="10219636"/>
                <a:ext cx="1234947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1234947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3" y="47485"/>
                      <a:pt x="35053" y="63216"/>
                    </a:cubicBezTo>
                    <a:cubicBezTo>
                      <a:pt x="35053" y="78948"/>
                      <a:pt x="47768" y="91721"/>
                      <a:pt x="63500" y="91791"/>
                    </a:cubicBezTo>
                    <a:lnTo>
                      <a:pt x="1206500" y="91789"/>
                    </a:lnTo>
                    <a:cubicBezTo>
                      <a:pt x="1222232" y="91718"/>
                      <a:pt x="1234947" y="78945"/>
                      <a:pt x="1234947" y="63214"/>
                    </a:cubicBezTo>
                    <a:cubicBezTo>
                      <a:pt x="1234947" y="47482"/>
                      <a:pt x="1222232" y="34709"/>
                      <a:pt x="1206500" y="34639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3937000" y="10219634"/>
                <a:ext cx="1234947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1234947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1"/>
                      <a:pt x="35053" y="47484"/>
                      <a:pt x="35053" y="63216"/>
                    </a:cubicBezTo>
                    <a:cubicBezTo>
                      <a:pt x="35053" y="78947"/>
                      <a:pt x="47768" y="91720"/>
                      <a:pt x="63500" y="91791"/>
                    </a:cubicBezTo>
                    <a:lnTo>
                      <a:pt x="1206500" y="91789"/>
                    </a:lnTo>
                    <a:cubicBezTo>
                      <a:pt x="1222232" y="91719"/>
                      <a:pt x="1234947" y="78946"/>
                      <a:pt x="1234947" y="63214"/>
                    </a:cubicBezTo>
                    <a:cubicBezTo>
                      <a:pt x="1234947" y="47483"/>
                      <a:pt x="1222232" y="34710"/>
                      <a:pt x="1206500" y="34639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5080000" y="10219632"/>
                <a:ext cx="1234947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1234947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3" y="47485"/>
                      <a:pt x="35053" y="63216"/>
                    </a:cubicBezTo>
                    <a:cubicBezTo>
                      <a:pt x="35053" y="78948"/>
                      <a:pt x="47768" y="91721"/>
                      <a:pt x="63500" y="91791"/>
                    </a:cubicBezTo>
                    <a:lnTo>
                      <a:pt x="1206500" y="91789"/>
                    </a:lnTo>
                    <a:cubicBezTo>
                      <a:pt x="1222232" y="91718"/>
                      <a:pt x="1234947" y="78946"/>
                      <a:pt x="1234947" y="63214"/>
                    </a:cubicBezTo>
                    <a:cubicBezTo>
                      <a:pt x="1234947" y="47482"/>
                      <a:pt x="1222232" y="34710"/>
                      <a:pt x="1206500" y="34639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6223000" y="10219630"/>
                <a:ext cx="1234926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123492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3" y="47484"/>
                      <a:pt x="35053" y="63216"/>
                    </a:cubicBezTo>
                    <a:cubicBezTo>
                      <a:pt x="35053" y="78948"/>
                      <a:pt x="47768" y="91720"/>
                      <a:pt x="63500" y="91791"/>
                    </a:cubicBezTo>
                    <a:lnTo>
                      <a:pt x="1206500" y="91789"/>
                    </a:lnTo>
                    <a:cubicBezTo>
                      <a:pt x="1222223" y="91706"/>
                      <a:pt x="1234926" y="78938"/>
                      <a:pt x="1234926" y="63214"/>
                    </a:cubicBezTo>
                    <a:cubicBezTo>
                      <a:pt x="1234926" y="47491"/>
                      <a:pt x="1222223" y="34722"/>
                      <a:pt x="1206500" y="34639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7366000" y="10219628"/>
                <a:ext cx="1234948" cy="126433"/>
              </a:xfrm>
              <a:custGeom>
                <a:avLst/>
                <a:gdLst/>
                <a:ahLst/>
                <a:cxnLst/>
                <a:rect r="r" b="b" t="t" l="l"/>
                <a:pathLst>
                  <a:path h="126433" w="1234948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77" y="34724"/>
                      <a:pt x="35074" y="47493"/>
                      <a:pt x="35074" y="63216"/>
                    </a:cubicBezTo>
                    <a:cubicBezTo>
                      <a:pt x="35074" y="78940"/>
                      <a:pt x="47777" y="91708"/>
                      <a:pt x="63500" y="91791"/>
                    </a:cubicBezTo>
                    <a:lnTo>
                      <a:pt x="1206500" y="91789"/>
                    </a:lnTo>
                    <a:cubicBezTo>
                      <a:pt x="1222232" y="91719"/>
                      <a:pt x="1234948" y="78946"/>
                      <a:pt x="1234948" y="63214"/>
                    </a:cubicBezTo>
                    <a:cubicBezTo>
                      <a:pt x="1234948" y="47483"/>
                      <a:pt x="1222232" y="34710"/>
                      <a:pt x="1206500" y="34639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8509000" y="10219623"/>
                <a:ext cx="1270000" cy="126435"/>
              </a:xfrm>
              <a:custGeom>
                <a:avLst/>
                <a:gdLst/>
                <a:ahLst/>
                <a:cxnLst/>
                <a:rect r="r" b="b" t="t" l="l"/>
                <a:pathLst>
                  <a:path h="126435" w="1270000">
                    <a:moveTo>
                      <a:pt x="127000" y="63219"/>
                    </a:moveTo>
                    <a:cubicBezTo>
                      <a:pt x="126843" y="28260"/>
                      <a:pt x="98460" y="3"/>
                      <a:pt x="63500" y="3"/>
                    </a:cubicBezTo>
                    <a:cubicBezTo>
                      <a:pt x="28540" y="3"/>
                      <a:pt x="157" y="28260"/>
                      <a:pt x="0" y="63219"/>
                    </a:cubicBezTo>
                    <a:cubicBezTo>
                      <a:pt x="157" y="98178"/>
                      <a:pt x="28540" y="126435"/>
                      <a:pt x="63500" y="126435"/>
                    </a:cubicBezTo>
                    <a:cubicBezTo>
                      <a:pt x="98460" y="126435"/>
                      <a:pt x="126843" y="98178"/>
                      <a:pt x="127000" y="63219"/>
                    </a:cubicBezTo>
                    <a:close/>
                    <a:moveTo>
                      <a:pt x="63500" y="34644"/>
                    </a:moveTo>
                    <a:cubicBezTo>
                      <a:pt x="47768" y="34715"/>
                      <a:pt x="35052" y="47488"/>
                      <a:pt x="35052" y="63219"/>
                    </a:cubicBezTo>
                    <a:cubicBezTo>
                      <a:pt x="35052" y="78951"/>
                      <a:pt x="47768" y="91724"/>
                      <a:pt x="63500" y="91794"/>
                    </a:cubicBezTo>
                    <a:lnTo>
                      <a:pt x="1206500" y="91792"/>
                    </a:lnTo>
                    <a:cubicBezTo>
                      <a:pt x="1222232" y="91721"/>
                      <a:pt x="1234948" y="78948"/>
                      <a:pt x="1234948" y="63217"/>
                    </a:cubicBezTo>
                    <a:cubicBezTo>
                      <a:pt x="1234948" y="47485"/>
                      <a:pt x="1222232" y="34712"/>
                      <a:pt x="1206500" y="34642"/>
                    </a:cubicBezTo>
                    <a:close/>
                    <a:moveTo>
                      <a:pt x="1270000" y="63217"/>
                    </a:moveTo>
                    <a:cubicBezTo>
                      <a:pt x="1269843" y="28258"/>
                      <a:pt x="1241460" y="0"/>
                      <a:pt x="1206500" y="0"/>
                    </a:cubicBezTo>
                    <a:cubicBezTo>
                      <a:pt x="1171540" y="0"/>
                      <a:pt x="1143157" y="28258"/>
                      <a:pt x="1143000" y="63217"/>
                    </a:cubicBezTo>
                    <a:cubicBezTo>
                      <a:pt x="1143157" y="98176"/>
                      <a:pt x="1171540" y="126433"/>
                      <a:pt x="1206500" y="126433"/>
                    </a:cubicBezTo>
                    <a:cubicBezTo>
                      <a:pt x="1241460" y="126433"/>
                      <a:pt x="1269843" y="98176"/>
                      <a:pt x="1270000" y="63217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508000" y="3552550"/>
                <a:ext cx="1237996" cy="4603953"/>
              </a:xfrm>
              <a:custGeom>
                <a:avLst/>
                <a:gdLst/>
                <a:ahLst/>
                <a:cxnLst/>
                <a:rect r="r" b="b" t="t" l="l"/>
                <a:pathLst>
                  <a:path h="4603953" w="1237996">
                    <a:moveTo>
                      <a:pt x="127000" y="4540737"/>
                    </a:moveTo>
                    <a:cubicBezTo>
                      <a:pt x="126844" y="4505778"/>
                      <a:pt x="98460" y="4477520"/>
                      <a:pt x="63500" y="4477520"/>
                    </a:cubicBezTo>
                    <a:cubicBezTo>
                      <a:pt x="28540" y="4477520"/>
                      <a:pt x="156" y="4505778"/>
                      <a:pt x="0" y="4540737"/>
                    </a:cubicBezTo>
                    <a:cubicBezTo>
                      <a:pt x="156" y="4575696"/>
                      <a:pt x="28540" y="4603953"/>
                      <a:pt x="63500" y="4603953"/>
                    </a:cubicBezTo>
                    <a:cubicBezTo>
                      <a:pt x="98460" y="4603953"/>
                      <a:pt x="126844" y="4575696"/>
                      <a:pt x="127000" y="4540737"/>
                    </a:cubicBezTo>
                    <a:close/>
                    <a:moveTo>
                      <a:pt x="35801" y="4533716"/>
                    </a:moveTo>
                    <a:cubicBezTo>
                      <a:pt x="32004" y="4548983"/>
                      <a:pt x="41261" y="4564447"/>
                      <a:pt x="56510" y="4568312"/>
                    </a:cubicBezTo>
                    <a:cubicBezTo>
                      <a:pt x="71760" y="4572178"/>
                      <a:pt x="87266" y="4562990"/>
                      <a:pt x="91199" y="4547758"/>
                    </a:cubicBezTo>
                    <a:lnTo>
                      <a:pt x="1234199" y="38462"/>
                    </a:lnTo>
                    <a:cubicBezTo>
                      <a:pt x="1237996" y="23195"/>
                      <a:pt x="1228739" y="7731"/>
                      <a:pt x="1213490" y="3865"/>
                    </a:cubicBezTo>
                    <a:cubicBezTo>
                      <a:pt x="1198240" y="0"/>
                      <a:pt x="1182735" y="9188"/>
                      <a:pt x="1178801" y="2442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1651000" y="2012020"/>
                <a:ext cx="1238765" cy="1635188"/>
              </a:xfrm>
              <a:custGeom>
                <a:avLst/>
                <a:gdLst/>
                <a:ahLst/>
                <a:cxnLst/>
                <a:rect r="r" b="b" t="t" l="l"/>
                <a:pathLst>
                  <a:path h="1635188" w="1238765">
                    <a:moveTo>
                      <a:pt x="127000" y="1571971"/>
                    </a:moveTo>
                    <a:cubicBezTo>
                      <a:pt x="126844" y="1537012"/>
                      <a:pt x="98459" y="1508754"/>
                      <a:pt x="63500" y="1508754"/>
                    </a:cubicBezTo>
                    <a:cubicBezTo>
                      <a:pt x="28541" y="1508754"/>
                      <a:pt x="156" y="1537012"/>
                      <a:pt x="0" y="1571971"/>
                    </a:cubicBezTo>
                    <a:cubicBezTo>
                      <a:pt x="156" y="1606930"/>
                      <a:pt x="28541" y="1635188"/>
                      <a:pt x="63500" y="1635188"/>
                    </a:cubicBezTo>
                    <a:cubicBezTo>
                      <a:pt x="98459" y="1635188"/>
                      <a:pt x="126844" y="1606930"/>
                      <a:pt x="127000" y="1571971"/>
                    </a:cubicBezTo>
                    <a:close/>
                    <a:moveTo>
                      <a:pt x="40556" y="1554939"/>
                    </a:moveTo>
                    <a:cubicBezTo>
                      <a:pt x="31235" y="1567612"/>
                      <a:pt x="33912" y="1585436"/>
                      <a:pt x="46544" y="1594813"/>
                    </a:cubicBezTo>
                    <a:cubicBezTo>
                      <a:pt x="59176" y="1604190"/>
                      <a:pt x="77011" y="1601592"/>
                      <a:pt x="86444" y="1589003"/>
                    </a:cubicBezTo>
                    <a:lnTo>
                      <a:pt x="1229444" y="49251"/>
                    </a:lnTo>
                    <a:cubicBezTo>
                      <a:pt x="1238765" y="36577"/>
                      <a:pt x="1236088" y="18754"/>
                      <a:pt x="1223456" y="9377"/>
                    </a:cubicBezTo>
                    <a:cubicBezTo>
                      <a:pt x="1210824" y="0"/>
                      <a:pt x="1192989" y="2597"/>
                      <a:pt x="1183556" y="1518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2794000" y="1599423"/>
                <a:ext cx="1238599" cy="508033"/>
              </a:xfrm>
              <a:custGeom>
                <a:avLst/>
                <a:gdLst/>
                <a:ahLst/>
                <a:cxnLst/>
                <a:rect r="r" b="b" t="t" l="l"/>
                <a:pathLst>
                  <a:path h="508033" w="1238599">
                    <a:moveTo>
                      <a:pt x="127000" y="444816"/>
                    </a:moveTo>
                    <a:cubicBezTo>
                      <a:pt x="126844" y="409856"/>
                      <a:pt x="98459" y="381599"/>
                      <a:pt x="63500" y="381599"/>
                    </a:cubicBezTo>
                    <a:cubicBezTo>
                      <a:pt x="28541" y="381599"/>
                      <a:pt x="156" y="409856"/>
                      <a:pt x="0" y="444816"/>
                    </a:cubicBezTo>
                    <a:cubicBezTo>
                      <a:pt x="156" y="479775"/>
                      <a:pt x="28541" y="508032"/>
                      <a:pt x="63500" y="508032"/>
                    </a:cubicBezTo>
                    <a:cubicBezTo>
                      <a:pt x="98459" y="508032"/>
                      <a:pt x="126844" y="479775"/>
                      <a:pt x="127000" y="444816"/>
                    </a:cubicBezTo>
                    <a:close/>
                    <a:moveTo>
                      <a:pt x="53797" y="417939"/>
                    </a:moveTo>
                    <a:cubicBezTo>
                      <a:pt x="39024" y="423347"/>
                      <a:pt x="31401" y="439679"/>
                      <a:pt x="36743" y="454476"/>
                    </a:cubicBezTo>
                    <a:cubicBezTo>
                      <a:pt x="42085" y="469273"/>
                      <a:pt x="58383" y="476969"/>
                      <a:pt x="73203" y="471693"/>
                    </a:cubicBezTo>
                    <a:lnTo>
                      <a:pt x="1216204" y="59030"/>
                    </a:lnTo>
                    <a:cubicBezTo>
                      <a:pt x="1230977" y="53621"/>
                      <a:pt x="1238599" y="37289"/>
                      <a:pt x="1233257" y="22492"/>
                    </a:cubicBezTo>
                    <a:cubicBezTo>
                      <a:pt x="1227915" y="7695"/>
                      <a:pt x="1211617" y="0"/>
                      <a:pt x="1196796" y="527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3937000" y="1212987"/>
                <a:ext cx="1238488" cy="481805"/>
              </a:xfrm>
              <a:custGeom>
                <a:avLst/>
                <a:gdLst/>
                <a:ahLst/>
                <a:cxnLst/>
                <a:rect r="r" b="b" t="t" l="l"/>
                <a:pathLst>
                  <a:path h="481805" w="1238488">
                    <a:moveTo>
                      <a:pt x="127000" y="418589"/>
                    </a:moveTo>
                    <a:cubicBezTo>
                      <a:pt x="126844" y="383630"/>
                      <a:pt x="98459" y="355372"/>
                      <a:pt x="63500" y="355372"/>
                    </a:cubicBezTo>
                    <a:cubicBezTo>
                      <a:pt x="28541" y="355372"/>
                      <a:pt x="156" y="383630"/>
                      <a:pt x="0" y="418589"/>
                    </a:cubicBezTo>
                    <a:cubicBezTo>
                      <a:pt x="156" y="453548"/>
                      <a:pt x="28541" y="481805"/>
                      <a:pt x="63500" y="481805"/>
                    </a:cubicBezTo>
                    <a:cubicBezTo>
                      <a:pt x="98459" y="481805"/>
                      <a:pt x="126844" y="453548"/>
                      <a:pt x="127000" y="418589"/>
                    </a:cubicBezTo>
                    <a:close/>
                    <a:moveTo>
                      <a:pt x="54346" y="391520"/>
                    </a:moveTo>
                    <a:cubicBezTo>
                      <a:pt x="39465" y="396626"/>
                      <a:pt x="31512" y="412800"/>
                      <a:pt x="36552" y="427702"/>
                    </a:cubicBezTo>
                    <a:cubicBezTo>
                      <a:pt x="41592" y="442605"/>
                      <a:pt x="57729" y="450631"/>
                      <a:pt x="72654" y="445658"/>
                    </a:cubicBezTo>
                    <a:lnTo>
                      <a:pt x="1215654" y="59111"/>
                    </a:lnTo>
                    <a:cubicBezTo>
                      <a:pt x="1230535" y="54005"/>
                      <a:pt x="1238488" y="37832"/>
                      <a:pt x="1233448" y="22929"/>
                    </a:cubicBezTo>
                    <a:cubicBezTo>
                      <a:pt x="1228408" y="8026"/>
                      <a:pt x="1212271" y="0"/>
                      <a:pt x="1197346" y="497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5080000" y="927396"/>
                <a:ext cx="1237916" cy="380850"/>
              </a:xfrm>
              <a:custGeom>
                <a:avLst/>
                <a:gdLst/>
                <a:ahLst/>
                <a:cxnLst/>
                <a:rect r="r" b="b" t="t" l="l"/>
                <a:pathLst>
                  <a:path h="380850" w="1237916">
                    <a:moveTo>
                      <a:pt x="127000" y="317633"/>
                    </a:moveTo>
                    <a:cubicBezTo>
                      <a:pt x="126844" y="282674"/>
                      <a:pt x="98459" y="254417"/>
                      <a:pt x="63500" y="254417"/>
                    </a:cubicBezTo>
                    <a:cubicBezTo>
                      <a:pt x="28541" y="254417"/>
                      <a:pt x="156" y="282674"/>
                      <a:pt x="0" y="317633"/>
                    </a:cubicBezTo>
                    <a:cubicBezTo>
                      <a:pt x="156" y="352593"/>
                      <a:pt x="28541" y="380850"/>
                      <a:pt x="63500" y="380850"/>
                    </a:cubicBezTo>
                    <a:cubicBezTo>
                      <a:pt x="98459" y="380850"/>
                      <a:pt x="126844" y="352593"/>
                      <a:pt x="127000" y="317633"/>
                    </a:cubicBezTo>
                    <a:close/>
                    <a:moveTo>
                      <a:pt x="56560" y="289914"/>
                    </a:moveTo>
                    <a:cubicBezTo>
                      <a:pt x="41316" y="293803"/>
                      <a:pt x="32083" y="309282"/>
                      <a:pt x="35904" y="324542"/>
                    </a:cubicBezTo>
                    <a:cubicBezTo>
                      <a:pt x="39725" y="339803"/>
                      <a:pt x="55162" y="349105"/>
                      <a:pt x="70440" y="345353"/>
                    </a:cubicBezTo>
                    <a:lnTo>
                      <a:pt x="1213440" y="59191"/>
                    </a:lnTo>
                    <a:cubicBezTo>
                      <a:pt x="1228684" y="55302"/>
                      <a:pt x="1237916" y="39824"/>
                      <a:pt x="1234096" y="24563"/>
                    </a:cubicBezTo>
                    <a:cubicBezTo>
                      <a:pt x="1230275" y="9302"/>
                      <a:pt x="1214838" y="0"/>
                      <a:pt x="1199560" y="375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6223000" y="895651"/>
                <a:ext cx="1239036" cy="2358031"/>
              </a:xfrm>
              <a:custGeom>
                <a:avLst/>
                <a:gdLst/>
                <a:ahLst/>
                <a:cxnLst/>
                <a:rect r="r" b="b" t="t" l="l"/>
                <a:pathLst>
                  <a:path h="2358031" w="1239036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89005" y="50331"/>
                    </a:moveTo>
                    <a:cubicBezTo>
                      <a:pt x="81848" y="36321"/>
                      <a:pt x="64713" y="30732"/>
                      <a:pt x="50672" y="37826"/>
                    </a:cubicBezTo>
                    <a:cubicBezTo>
                      <a:pt x="36630" y="44920"/>
                      <a:pt x="30964" y="62029"/>
                      <a:pt x="37995" y="76102"/>
                    </a:cubicBezTo>
                    <a:lnTo>
                      <a:pt x="1180995" y="2338432"/>
                    </a:lnTo>
                    <a:cubicBezTo>
                      <a:pt x="1188152" y="2352441"/>
                      <a:pt x="1205287" y="2358031"/>
                      <a:pt x="1219328" y="2350937"/>
                    </a:cubicBezTo>
                    <a:cubicBezTo>
                      <a:pt x="1233370" y="2343843"/>
                      <a:pt x="1239036" y="2326733"/>
                      <a:pt x="1232005" y="23126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7366000" y="3157980"/>
                <a:ext cx="1238962" cy="809990"/>
              </a:xfrm>
              <a:custGeom>
                <a:avLst/>
                <a:gdLst/>
                <a:ahLst/>
                <a:cxnLst/>
                <a:rect r="r" b="b" t="t" l="l"/>
                <a:pathLst>
                  <a:path h="809990" w="123896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78643" y="38985"/>
                    </a:moveTo>
                    <a:cubicBezTo>
                      <a:pt x="65265" y="30707"/>
                      <a:pt x="47713" y="34800"/>
                      <a:pt x="39375" y="48142"/>
                    </a:cubicBezTo>
                    <a:cubicBezTo>
                      <a:pt x="31038" y="61483"/>
                      <a:pt x="35053" y="79053"/>
                      <a:pt x="48357" y="87450"/>
                    </a:cubicBezTo>
                    <a:lnTo>
                      <a:pt x="1191357" y="801713"/>
                    </a:lnTo>
                    <a:cubicBezTo>
                      <a:pt x="1204735" y="809991"/>
                      <a:pt x="1222287" y="805897"/>
                      <a:pt x="1230625" y="792556"/>
                    </a:cubicBezTo>
                    <a:cubicBezTo>
                      <a:pt x="1238962" y="779215"/>
                      <a:pt x="1234947" y="761645"/>
                      <a:pt x="1221643" y="75324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 flipH="false" flipV="false" rot="0">
                <a:off x="8509000" y="3872244"/>
                <a:ext cx="1270000" cy="2868873"/>
              </a:xfrm>
              <a:custGeom>
                <a:avLst/>
                <a:gdLst/>
                <a:ahLst/>
                <a:cxnLst/>
                <a:rect r="r" b="b" t="t" l="l"/>
                <a:pathLst>
                  <a:path h="2868873" w="1270000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89876" y="52223"/>
                    </a:moveTo>
                    <a:cubicBezTo>
                      <a:pt x="83758" y="37729"/>
                      <a:pt x="67077" y="30906"/>
                      <a:pt x="52556" y="36958"/>
                    </a:cubicBezTo>
                    <a:cubicBezTo>
                      <a:pt x="38035" y="43010"/>
                      <a:pt x="31137" y="59662"/>
                      <a:pt x="37124" y="74210"/>
                    </a:cubicBezTo>
                    <a:lnTo>
                      <a:pt x="1180124" y="2816650"/>
                    </a:lnTo>
                    <a:cubicBezTo>
                      <a:pt x="1186242" y="2831144"/>
                      <a:pt x="1202923" y="2837967"/>
                      <a:pt x="1217444" y="2831915"/>
                    </a:cubicBezTo>
                    <a:cubicBezTo>
                      <a:pt x="1231965" y="2825863"/>
                      <a:pt x="1238863" y="2809212"/>
                      <a:pt x="1232876" y="2794664"/>
                    </a:cubicBezTo>
                    <a:close/>
                    <a:moveTo>
                      <a:pt x="1270000" y="2805657"/>
                    </a:moveTo>
                    <a:cubicBezTo>
                      <a:pt x="1269843" y="2770698"/>
                      <a:pt x="1241460" y="2742441"/>
                      <a:pt x="1206500" y="2742441"/>
                    </a:cubicBezTo>
                    <a:cubicBezTo>
                      <a:pt x="1171540" y="2742441"/>
                      <a:pt x="1143157" y="2770698"/>
                      <a:pt x="1143000" y="2805657"/>
                    </a:cubicBezTo>
                    <a:cubicBezTo>
                      <a:pt x="1143157" y="2840616"/>
                      <a:pt x="1171540" y="2868873"/>
                      <a:pt x="1206500" y="2868873"/>
                    </a:cubicBezTo>
                    <a:cubicBezTo>
                      <a:pt x="1241460" y="2868873"/>
                      <a:pt x="1269843" y="2840616"/>
                      <a:pt x="1270000" y="28056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</p:grpSp>
      </p:grpSp>
      <p:graphicFrame>
        <p:nvGraphicFramePr>
          <p:cNvPr name="Table 42" id="42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Regular Bold"/>
                        </a:rPr>
                        <a:t>SALES OF PHONVOC</a:t>
                      </a:r>
                      <a:endParaRPr lang="en-US" sz="1100"/>
                    </a:p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sz="2100" spc="63">
                          <a:solidFill>
                            <a:srgbClr val="FFFFFF"/>
                          </a:solidFill>
                          <a:latin typeface="Aileron Regular"/>
                        </a:rPr>
                        <a:t>chart of the most popular product family by booked quantity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The most sold product family by booked quantity over years had its peak in 2019. It may be possible that covid-19 has caused this sudden drop or we launched a better version of the product causing a decline in sales of outdated versions.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211642"/>
            <a:ext cx="3269681" cy="802005"/>
            <a:chOff x="0" y="0"/>
            <a:chExt cx="861150" cy="211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1150" cy="211228"/>
            </a:xfrm>
            <a:custGeom>
              <a:avLst/>
              <a:gdLst/>
              <a:ahLst/>
              <a:cxnLst/>
              <a:rect r="r" b="b" t="t" l="l"/>
              <a:pathLst>
                <a:path h="211228" w="861150">
                  <a:moveTo>
                    <a:pt x="35517" y="0"/>
                  </a:moveTo>
                  <a:lnTo>
                    <a:pt x="825634" y="0"/>
                  </a:lnTo>
                  <a:cubicBezTo>
                    <a:pt x="845249" y="0"/>
                    <a:pt x="861150" y="15901"/>
                    <a:pt x="861150" y="35517"/>
                  </a:cubicBezTo>
                  <a:lnTo>
                    <a:pt x="861150" y="175711"/>
                  </a:lnTo>
                  <a:cubicBezTo>
                    <a:pt x="861150" y="195326"/>
                    <a:pt x="845249" y="211228"/>
                    <a:pt x="825634" y="211228"/>
                  </a:cubicBezTo>
                  <a:lnTo>
                    <a:pt x="35517" y="211228"/>
                  </a:lnTo>
                  <a:cubicBezTo>
                    <a:pt x="15901" y="211228"/>
                    <a:pt x="0" y="195326"/>
                    <a:pt x="0" y="175711"/>
                  </a:cubicBezTo>
                  <a:lnTo>
                    <a:pt x="0" y="35517"/>
                  </a:lnTo>
                  <a:cubicBezTo>
                    <a:pt x="0" y="15901"/>
                    <a:pt x="15901" y="0"/>
                    <a:pt x="35517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Regular Bold"/>
                </a:rPr>
                <a:t>Ridge Regression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23495" y="5218144"/>
            <a:ext cx="3269681" cy="802005"/>
            <a:chOff x="0" y="0"/>
            <a:chExt cx="861150" cy="2112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1150" cy="211228"/>
            </a:xfrm>
            <a:custGeom>
              <a:avLst/>
              <a:gdLst/>
              <a:ahLst/>
              <a:cxnLst/>
              <a:rect r="r" b="b" t="t" l="l"/>
              <a:pathLst>
                <a:path h="211228" w="861150">
                  <a:moveTo>
                    <a:pt x="35517" y="0"/>
                  </a:moveTo>
                  <a:lnTo>
                    <a:pt x="825634" y="0"/>
                  </a:lnTo>
                  <a:cubicBezTo>
                    <a:pt x="845249" y="0"/>
                    <a:pt x="861150" y="15901"/>
                    <a:pt x="861150" y="35517"/>
                  </a:cubicBezTo>
                  <a:lnTo>
                    <a:pt x="861150" y="175711"/>
                  </a:lnTo>
                  <a:cubicBezTo>
                    <a:pt x="861150" y="195326"/>
                    <a:pt x="845249" y="211228"/>
                    <a:pt x="825634" y="211228"/>
                  </a:cubicBezTo>
                  <a:lnTo>
                    <a:pt x="35517" y="211228"/>
                  </a:lnTo>
                  <a:cubicBezTo>
                    <a:pt x="15901" y="211228"/>
                    <a:pt x="0" y="195326"/>
                    <a:pt x="0" y="175711"/>
                  </a:cubicBezTo>
                  <a:lnTo>
                    <a:pt x="0" y="35517"/>
                  </a:lnTo>
                  <a:cubicBezTo>
                    <a:pt x="0" y="15901"/>
                    <a:pt x="15901" y="0"/>
                    <a:pt x="3551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Regular Bold"/>
                </a:rPr>
                <a:t>Gradient Boosting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38193" y="7001100"/>
            <a:ext cx="3264983" cy="174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5"/>
              </a:lnSpc>
            </a:pPr>
            <a:r>
              <a:rPr lang="en-US" sz="1889" spc="28">
                <a:solidFill>
                  <a:srgbClr val="191919"/>
                </a:solidFill>
                <a:latin typeface="Aileron Regular"/>
              </a:rPr>
              <a:t>a method of estimating the coefficients of multiple-regression models where the independent variables are highly correlated.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4920" y="2552116"/>
            <a:ext cx="3269681" cy="1394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5"/>
              </a:lnSpc>
            </a:pPr>
            <a:r>
              <a:rPr lang="en-US" sz="1889" spc="28">
                <a:solidFill>
                  <a:srgbClr val="191919"/>
                </a:solidFill>
                <a:latin typeface="Aileron Regular"/>
              </a:rPr>
              <a:t>calculates the difference between the current prediction and the known correct target value.</a:t>
            </a:r>
          </a:p>
        </p:txBody>
      </p:sp>
      <p:sp>
        <p:nvSpPr>
          <p:cNvPr name="AutoShape 10" id="10"/>
          <p:cNvSpPr/>
          <p:nvPr/>
        </p:nvSpPr>
        <p:spPr>
          <a:xfrm>
            <a:off x="4298368" y="5587320"/>
            <a:ext cx="825140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4509439" y="6185284"/>
            <a:ext cx="173690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2144798" y="6512136"/>
            <a:ext cx="1044628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6108294" y="4558738"/>
            <a:ext cx="1271508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OVERVIEW OF ML MODELS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 Regular"/>
                </a:rPr>
                <a:t> M</a:t>
              </a:r>
              <a:r>
                <a:rPr lang="en-US" sz="2099" spc="62">
                  <a:solidFill>
                    <a:srgbClr val="191919"/>
                  </a:solidFill>
                  <a:latin typeface="Aileron Regular"/>
                </a:rPr>
                <a:t>odels used in demand forecasting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8393168" y="5587332"/>
            <a:ext cx="1271280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9664440" y="5211642"/>
            <a:ext cx="3263039" cy="802051"/>
            <a:chOff x="0" y="0"/>
            <a:chExt cx="859401" cy="2112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9401" cy="211240"/>
            </a:xfrm>
            <a:custGeom>
              <a:avLst/>
              <a:gdLst/>
              <a:ahLst/>
              <a:cxnLst/>
              <a:rect r="r" b="b" t="t" l="l"/>
              <a:pathLst>
                <a:path h="211240" w="859401">
                  <a:moveTo>
                    <a:pt x="35589" y="0"/>
                  </a:moveTo>
                  <a:lnTo>
                    <a:pt x="823812" y="0"/>
                  </a:lnTo>
                  <a:cubicBezTo>
                    <a:pt x="833251" y="0"/>
                    <a:pt x="842303" y="3750"/>
                    <a:pt x="848977" y="10424"/>
                  </a:cubicBezTo>
                  <a:cubicBezTo>
                    <a:pt x="855652" y="17098"/>
                    <a:pt x="859401" y="26150"/>
                    <a:pt x="859401" y="35589"/>
                  </a:cubicBezTo>
                  <a:lnTo>
                    <a:pt x="859401" y="175651"/>
                  </a:lnTo>
                  <a:cubicBezTo>
                    <a:pt x="859401" y="185089"/>
                    <a:pt x="855652" y="194142"/>
                    <a:pt x="848977" y="200816"/>
                  </a:cubicBezTo>
                  <a:cubicBezTo>
                    <a:pt x="842303" y="207490"/>
                    <a:pt x="833251" y="211240"/>
                    <a:pt x="823812" y="211240"/>
                  </a:cubicBezTo>
                  <a:lnTo>
                    <a:pt x="35589" y="211240"/>
                  </a:lnTo>
                  <a:cubicBezTo>
                    <a:pt x="26150" y="211240"/>
                    <a:pt x="17098" y="207490"/>
                    <a:pt x="10424" y="200816"/>
                  </a:cubicBezTo>
                  <a:cubicBezTo>
                    <a:pt x="3750" y="194142"/>
                    <a:pt x="0" y="185089"/>
                    <a:pt x="0" y="175651"/>
                  </a:cubicBezTo>
                  <a:lnTo>
                    <a:pt x="0" y="35589"/>
                  </a:lnTo>
                  <a:cubicBezTo>
                    <a:pt x="0" y="26150"/>
                    <a:pt x="3750" y="17098"/>
                    <a:pt x="10424" y="10424"/>
                  </a:cubicBezTo>
                  <a:cubicBezTo>
                    <a:pt x="17098" y="3750"/>
                    <a:pt x="26150" y="0"/>
                    <a:pt x="35589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Regular Bold"/>
                </a:rPr>
                <a:t>XGB Regressor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659244" y="6994643"/>
            <a:ext cx="3263039" cy="174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4"/>
              </a:lnSpc>
            </a:pPr>
            <a:r>
              <a:rPr lang="en-US" sz="1889" spc="28">
                <a:solidFill>
                  <a:srgbClr val="191919"/>
                </a:solidFill>
                <a:latin typeface="Aileron Regular"/>
              </a:rPr>
              <a:t>E</a:t>
            </a:r>
            <a:r>
              <a:rPr lang="en-US" sz="1889" spc="28">
                <a:solidFill>
                  <a:srgbClr val="191919"/>
                </a:solidFill>
                <a:latin typeface="Aileron Regular"/>
                <a:hlinkClick r:id="rId2" tooltip="https://en.wikipedia.org/wiki/Linearity"/>
              </a:rPr>
              <a:t>xpects to have the base learners which are uniformly bad so that when all the predictions are combined, bad predictions cancel out</a:t>
            </a:r>
          </a:p>
        </p:txBody>
      </p:sp>
      <p:sp>
        <p:nvSpPr>
          <p:cNvPr name="AutoShape 22" id="22"/>
          <p:cNvSpPr/>
          <p:nvPr/>
        </p:nvSpPr>
        <p:spPr>
          <a:xfrm>
            <a:off x="10774815" y="6508930"/>
            <a:ext cx="1038102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3899028" y="5199423"/>
            <a:ext cx="3290027" cy="802005"/>
            <a:chOff x="0" y="0"/>
            <a:chExt cx="866509" cy="21122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66509" cy="211228"/>
            </a:xfrm>
            <a:custGeom>
              <a:avLst/>
              <a:gdLst/>
              <a:ahLst/>
              <a:cxnLst/>
              <a:rect r="r" b="b" t="t" l="l"/>
              <a:pathLst>
                <a:path h="211228" w="866509">
                  <a:moveTo>
                    <a:pt x="35297" y="0"/>
                  </a:moveTo>
                  <a:lnTo>
                    <a:pt x="831212" y="0"/>
                  </a:lnTo>
                  <a:cubicBezTo>
                    <a:pt x="840573" y="0"/>
                    <a:pt x="849551" y="3719"/>
                    <a:pt x="856171" y="10338"/>
                  </a:cubicBezTo>
                  <a:cubicBezTo>
                    <a:pt x="862790" y="16958"/>
                    <a:pt x="866509" y="25936"/>
                    <a:pt x="866509" y="35297"/>
                  </a:cubicBezTo>
                  <a:lnTo>
                    <a:pt x="866509" y="175930"/>
                  </a:lnTo>
                  <a:cubicBezTo>
                    <a:pt x="866509" y="185292"/>
                    <a:pt x="862790" y="194270"/>
                    <a:pt x="856171" y="200889"/>
                  </a:cubicBezTo>
                  <a:cubicBezTo>
                    <a:pt x="849551" y="207509"/>
                    <a:pt x="840573" y="211228"/>
                    <a:pt x="831212" y="211228"/>
                  </a:cubicBezTo>
                  <a:lnTo>
                    <a:pt x="35297" y="211228"/>
                  </a:lnTo>
                  <a:cubicBezTo>
                    <a:pt x="25936" y="211228"/>
                    <a:pt x="16958" y="207509"/>
                    <a:pt x="10338" y="200889"/>
                  </a:cubicBezTo>
                  <a:cubicBezTo>
                    <a:pt x="3719" y="194270"/>
                    <a:pt x="0" y="185292"/>
                    <a:pt x="0" y="175930"/>
                  </a:cubicBezTo>
                  <a:lnTo>
                    <a:pt x="0" y="35297"/>
                  </a:lnTo>
                  <a:cubicBezTo>
                    <a:pt x="0" y="25936"/>
                    <a:pt x="3719" y="16958"/>
                    <a:pt x="10338" y="10338"/>
                  </a:cubicBezTo>
                  <a:cubicBezTo>
                    <a:pt x="16958" y="3719"/>
                    <a:pt x="25936" y="0"/>
                    <a:pt x="35297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Regular Bold"/>
                </a:rPr>
                <a:t>Lightgbm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4911700" y="4543269"/>
            <a:ext cx="1264684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4072952" y="1834266"/>
            <a:ext cx="2942179" cy="2100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4"/>
              </a:lnSpc>
            </a:pPr>
            <a:r>
              <a:rPr lang="en-US" sz="1869" spc="28">
                <a:solidFill>
                  <a:srgbClr val="191919"/>
                </a:solidFill>
                <a:latin typeface="Aileron Regular"/>
              </a:rPr>
              <a:t>extends the gradient boosting algorithm by adding a type of automatic feature selection as well as focusing on boosting gradients.</a:t>
            </a:r>
          </a:p>
        </p:txBody>
      </p:sp>
      <p:sp>
        <p:nvSpPr>
          <p:cNvPr name="AutoShape 28" id="28"/>
          <p:cNvSpPr/>
          <p:nvPr/>
        </p:nvSpPr>
        <p:spPr>
          <a:xfrm>
            <a:off x="12922283" y="5583788"/>
            <a:ext cx="976892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-23536"/>
          <a:ext cx="18288000" cy="1031053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53299"/>
                <a:gridCol w="3042701"/>
                <a:gridCol w="3048000"/>
                <a:gridCol w="3048000"/>
              </a:tblGrid>
              <a:tr h="10310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>
                          <a:solidFill>
                            <a:srgbClr val="191919"/>
                          </a:solidFill>
                          <a:latin typeface="Aileron Regular"/>
                        </a:rPr>
                        <a:t> </a:t>
                      </a: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>
                          <a:solidFill>
                            <a:srgbClr val="191919"/>
                          </a:solidFill>
                          <a:latin typeface="Aileron Regular Bold"/>
                        </a:rPr>
                        <a:t>Linear </a:t>
                      </a: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>
                          <a:solidFill>
                            <a:srgbClr val="191919"/>
                          </a:solidFill>
                          <a:latin typeface="Aileron Regular Bold"/>
                        </a:rPr>
                        <a:t>Regression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849"/>
                        </a:lnSpc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 Regular"/>
                        </a:rPr>
                        <a:t>Trained</a:t>
                      </a:r>
                      <a:r>
                        <a:rPr lang="en-US" sz="1899">
                          <a:solidFill>
                            <a:srgbClr val="191919"/>
                          </a:solidFill>
                          <a:latin typeface="Aileron Regular Bold"/>
                        </a:rPr>
                        <a:t> </a:t>
                      </a:r>
                      <a:r>
                        <a:rPr lang="en-US" sz="1899">
                          <a:solidFill>
                            <a:srgbClr val="191919"/>
                          </a:solidFill>
                          <a:latin typeface="Aileron Regular"/>
                        </a:rPr>
                        <a:t>model after basic preprocessing of the given data.</a:t>
                      </a:r>
                    </a:p>
                    <a:p>
                      <a:pPr algn="ctr">
                        <a:lnSpc>
                          <a:spcPts val="2849"/>
                        </a:lnSpc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 Regular Bold"/>
                        </a:rPr>
                        <a:t>Accuracy: 56%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Regular Bold"/>
                        </a:rPr>
                        <a:t>Ridge </a:t>
                      </a: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Regular Bold"/>
                        </a:rPr>
                        <a:t>Regression</a:t>
                      </a:r>
                    </a:p>
                    <a:p>
                      <a:pPr algn="ctr">
                        <a:lnSpc>
                          <a:spcPts val="36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Tried to enhance the performance by cleaning data and using a more sophisticated model.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 Bold"/>
                        </a:rPr>
                        <a:t>Accuracy: 69%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Feature Engineering</a:t>
                      </a:r>
                    </a:p>
                    <a:p>
                      <a:pPr algn="ctr">
                        <a:lnSpc>
                          <a:spcPts val="36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7">
                          <a:solidFill>
                            <a:srgbClr val="191919"/>
                          </a:solidFill>
                          <a:latin typeface="Aileron Regular"/>
                        </a:rPr>
                        <a:t>Derived new columns e.g., Average value of sales quantity by product id and sale year.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7">
                          <a:solidFill>
                            <a:srgbClr val="191919"/>
                          </a:solidFill>
                          <a:latin typeface="Aileron Regular Bold"/>
                        </a:rPr>
                        <a:t>Accuracy: 72%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Regular Bold"/>
                        </a:rPr>
                        <a:t>Gradient Boosting</a:t>
                      </a:r>
                    </a:p>
                    <a:p>
                      <a:pPr algn="ctr">
                        <a:lnSpc>
                          <a:spcPts val="36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Improved performance through better models and more thorough data analysis.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 Bold"/>
                        </a:rPr>
                        <a:t>Accuracy: 82.36%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Regular Bold"/>
                        </a:rPr>
                        <a:t>LighGBM</a:t>
                      </a: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Regular Bold"/>
                        </a:rPr>
                        <a:t>Regressor</a:t>
                      </a:r>
                    </a:p>
                    <a:p>
                      <a:pPr algn="ctr">
                        <a:lnSpc>
                          <a:spcPts val="3599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R</a:t>
                      </a: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egressor through data filtering and advancement.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 Bold"/>
                        </a:rPr>
                        <a:t>Accuracy: 85%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Regular Bold"/>
                        </a:rPr>
                        <a:t>Final Result</a:t>
                      </a:r>
                    </a:p>
                    <a:p>
                      <a:pPr algn="ctr">
                        <a:lnSpc>
                          <a:spcPts val="3599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"/>
                        </a:rPr>
                        <a:t>Took the average of models so as to improve the results and used it to predict the results.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Regular Bold"/>
                        </a:rPr>
                        <a:t>Accuracy: 86%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-829633">
            <a:off x="101452" y="8486967"/>
            <a:ext cx="20724935" cy="5634207"/>
            <a:chOff x="0" y="0"/>
            <a:chExt cx="5458419" cy="1483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58419" cy="1483907"/>
            </a:xfrm>
            <a:custGeom>
              <a:avLst/>
              <a:gdLst/>
              <a:ahLst/>
              <a:cxnLst/>
              <a:rect r="r" b="b" t="t" l="l"/>
              <a:pathLst>
                <a:path h="1483907" w="5458419">
                  <a:moveTo>
                    <a:pt x="0" y="0"/>
                  </a:moveTo>
                  <a:lnTo>
                    <a:pt x="5458419" y="0"/>
                  </a:lnTo>
                  <a:lnTo>
                    <a:pt x="5458419" y="1483907"/>
                  </a:lnTo>
                  <a:lnTo>
                    <a:pt x="0" y="14839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829633">
            <a:off x="-2015856" y="-2222871"/>
            <a:ext cx="20724935" cy="5634207"/>
            <a:chOff x="0" y="0"/>
            <a:chExt cx="5458419" cy="1483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58419" cy="1483907"/>
            </a:xfrm>
            <a:custGeom>
              <a:avLst/>
              <a:gdLst/>
              <a:ahLst/>
              <a:cxnLst/>
              <a:rect r="r" b="b" t="t" l="l"/>
              <a:pathLst>
                <a:path h="1483907" w="5458419">
                  <a:moveTo>
                    <a:pt x="0" y="0"/>
                  </a:moveTo>
                  <a:lnTo>
                    <a:pt x="5458419" y="0"/>
                  </a:lnTo>
                  <a:lnTo>
                    <a:pt x="5458419" y="1483907"/>
                  </a:lnTo>
                  <a:lnTo>
                    <a:pt x="0" y="14839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93406" y="884521"/>
            <a:ext cx="946844" cy="946844"/>
            <a:chOff x="0" y="0"/>
            <a:chExt cx="556826" cy="5568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31283" y="0"/>
              <a:ext cx="294259" cy="556826"/>
            </a:xfrm>
            <a:custGeom>
              <a:avLst/>
              <a:gdLst/>
              <a:ahLst/>
              <a:cxnLst/>
              <a:rect r="r" b="b" t="t" l="l"/>
              <a:pathLst>
                <a:path h="556826" w="294259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Regular Bold"/>
                </a:rPr>
                <a:t>6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6398901" y="2175480"/>
            <a:ext cx="735854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3240464" y="1620375"/>
            <a:ext cx="946844" cy="946844"/>
            <a:chOff x="0" y="0"/>
            <a:chExt cx="556826" cy="5568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31283" y="0"/>
              <a:ext cx="294259" cy="556826"/>
            </a:xfrm>
            <a:custGeom>
              <a:avLst/>
              <a:gdLst/>
              <a:ahLst/>
              <a:cxnLst/>
              <a:rect r="r" b="b" t="t" l="l"/>
              <a:pathLst>
                <a:path h="556826" w="294259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Regular Bold"/>
                </a:rPr>
                <a:t>5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3345960" y="2911334"/>
            <a:ext cx="735854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187523" y="2356229"/>
            <a:ext cx="946844" cy="946844"/>
            <a:chOff x="0" y="0"/>
            <a:chExt cx="556826" cy="556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31283" y="0"/>
              <a:ext cx="294259" cy="556826"/>
            </a:xfrm>
            <a:custGeom>
              <a:avLst/>
              <a:gdLst/>
              <a:ahLst/>
              <a:cxnLst/>
              <a:rect r="r" b="b" t="t" l="l"/>
              <a:pathLst>
                <a:path h="556826" w="294259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Regular Bold"/>
                </a:rPr>
                <a:t>4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0293019" y="3647188"/>
            <a:ext cx="735854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1" id="21"/>
          <p:cNvGrpSpPr/>
          <p:nvPr/>
        </p:nvGrpSpPr>
        <p:grpSpPr>
          <a:xfrm rot="0">
            <a:off x="7134582" y="3092083"/>
            <a:ext cx="946844" cy="946844"/>
            <a:chOff x="0" y="0"/>
            <a:chExt cx="556826" cy="55682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31283" y="0"/>
              <a:ext cx="294259" cy="556826"/>
            </a:xfrm>
            <a:custGeom>
              <a:avLst/>
              <a:gdLst/>
              <a:ahLst/>
              <a:cxnLst/>
              <a:rect r="r" b="b" t="t" l="l"/>
              <a:pathLst>
                <a:path h="556826" w="294259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Regular Bold"/>
                </a:rPr>
                <a:t>3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7240077" y="4383042"/>
            <a:ext cx="735854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4081641" y="3827937"/>
            <a:ext cx="946844" cy="946844"/>
            <a:chOff x="0" y="0"/>
            <a:chExt cx="556826" cy="5568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31283" y="0"/>
              <a:ext cx="294259" cy="556826"/>
            </a:xfrm>
            <a:custGeom>
              <a:avLst/>
              <a:gdLst/>
              <a:ahLst/>
              <a:cxnLst/>
              <a:rect r="r" b="b" t="t" l="l"/>
              <a:pathLst>
                <a:path h="556826" w="294259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Regular Bold"/>
                </a:rPr>
                <a:t>2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4187136" y="5118895"/>
            <a:ext cx="735854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29" id="29"/>
          <p:cNvSpPr txBox="true"/>
          <p:nvPr/>
        </p:nvSpPr>
        <p:spPr>
          <a:xfrm rot="0">
            <a:off x="1050383" y="995919"/>
            <a:ext cx="723274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MODEL EVOLUTION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28700" y="4563791"/>
            <a:ext cx="946844" cy="946844"/>
            <a:chOff x="0" y="0"/>
            <a:chExt cx="556826" cy="55682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31283" y="0"/>
              <a:ext cx="294259" cy="556826"/>
            </a:xfrm>
            <a:custGeom>
              <a:avLst/>
              <a:gdLst/>
              <a:ahLst/>
              <a:cxnLst/>
              <a:rect r="r" b="b" t="t" l="l"/>
              <a:pathLst>
                <a:path h="556826" w="294259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Regular"/>
                </a:rPr>
                <a:t>1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rot="5400000">
            <a:off x="1158008" y="5854749"/>
            <a:ext cx="735854" cy="0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6207" y="704222"/>
            <a:ext cx="5655250" cy="228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9"/>
              </a:lnSpc>
            </a:pPr>
            <a:r>
              <a:rPr lang="en-US" sz="7574" spc="151">
                <a:solidFill>
                  <a:srgbClr val="FFFFFF"/>
                </a:solidFill>
                <a:latin typeface="Aileron Regular"/>
              </a:rPr>
              <a:t>Feature Engineering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6207" y="3101026"/>
            <a:ext cx="6689353" cy="853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9"/>
              </a:lnSpc>
            </a:pPr>
            <a:r>
              <a:rPr lang="en-US" sz="2814">
                <a:solidFill>
                  <a:srgbClr val="FFFFFF"/>
                </a:solidFill>
                <a:latin typeface="Aileron Regular"/>
              </a:rPr>
              <a:t> </a:t>
            </a:r>
            <a:r>
              <a:rPr lang="en-US" sz="2814">
                <a:solidFill>
                  <a:srgbClr val="FFFFFF"/>
                </a:solidFill>
                <a:latin typeface="Aileron Regular"/>
              </a:rPr>
              <a:t> </a:t>
            </a:r>
          </a:p>
          <a:p>
            <a:pPr>
              <a:lnSpc>
                <a:spcPts val="3939"/>
              </a:lnSpc>
            </a:pPr>
            <a:r>
              <a:rPr lang="en-US" sz="2814">
                <a:solidFill>
                  <a:srgbClr val="FFFFFF"/>
                </a:solidFill>
                <a:latin typeface="Aileron Regular Bold Italics"/>
              </a:rPr>
              <a:t>We</a:t>
            </a:r>
            <a:r>
              <a:rPr lang="en-US" sz="2814">
                <a:solidFill>
                  <a:srgbClr val="FFFFFF"/>
                </a:solidFill>
                <a:latin typeface="Aileron Regular"/>
              </a:rPr>
              <a:t> created two extra features to better capture the flow of the data .</a:t>
            </a:r>
          </a:p>
          <a:p>
            <a:pPr>
              <a:lnSpc>
                <a:spcPts val="3939"/>
              </a:lnSpc>
            </a:pPr>
            <a:r>
              <a:rPr lang="en-US" sz="2814">
                <a:solidFill>
                  <a:srgbClr val="FFFFFF"/>
                </a:solidFill>
                <a:latin typeface="Aileron Regular"/>
              </a:rPr>
              <a:t>W</a:t>
            </a:r>
            <a:r>
              <a:rPr lang="en-US" sz="2814">
                <a:solidFill>
                  <a:srgbClr val="FFFFFF"/>
                </a:solidFill>
                <a:latin typeface="Aileron Regular"/>
              </a:rPr>
              <a:t>e added namely  "qty_lag" </a:t>
            </a:r>
          </a:p>
          <a:p>
            <a:pPr>
              <a:lnSpc>
                <a:spcPts val="3939"/>
              </a:lnSpc>
            </a:pPr>
            <a:r>
              <a:rPr lang="en-US" sz="2814">
                <a:solidFill>
                  <a:srgbClr val="FFFFFF"/>
                </a:solidFill>
                <a:latin typeface="Aileron Regular"/>
              </a:rPr>
              <a:t> and  "mean_booked_qty"  columns into the dataset.</a:t>
            </a:r>
          </a:p>
          <a:p>
            <a:pPr>
              <a:lnSpc>
                <a:spcPts val="3939"/>
              </a:lnSpc>
            </a:pPr>
            <a:r>
              <a:rPr lang="en-US" sz="2814">
                <a:solidFill>
                  <a:srgbClr val="FFFFFF"/>
                </a:solidFill>
                <a:latin typeface="Aileron Regular Bold Italics"/>
              </a:rPr>
              <a:t>Since</a:t>
            </a:r>
            <a:r>
              <a:rPr lang="en-US" sz="2814">
                <a:solidFill>
                  <a:srgbClr val="FFFFFF"/>
                </a:solidFill>
                <a:latin typeface="Aileron Regular"/>
              </a:rPr>
              <a:t> the data given to us will not necessarily follow all the points in the </a:t>
            </a:r>
          </a:p>
          <a:p>
            <a:pPr>
              <a:lnSpc>
                <a:spcPts val="3939"/>
              </a:lnSpc>
            </a:pPr>
            <a:r>
              <a:rPr lang="en-US" sz="2814">
                <a:solidFill>
                  <a:srgbClr val="FFFFFF"/>
                </a:solidFill>
                <a:latin typeface="Aileron Regular"/>
              </a:rPr>
              <a:t>time series, when we analyzed the data </a:t>
            </a:r>
          </a:p>
          <a:p>
            <a:pPr>
              <a:lnSpc>
                <a:spcPts val="3939"/>
              </a:lnSpc>
            </a:pPr>
            <a:r>
              <a:rPr lang="en-US" sz="2814">
                <a:solidFill>
                  <a:srgbClr val="FFFFFF"/>
                </a:solidFill>
                <a:latin typeface="Aileron Regular"/>
              </a:rPr>
              <a:t>we found it to be not seasonal that’s why to ensure our model doesn't fail to recognize the impact of previous sales we additionally added two features from our side.</a:t>
            </a:r>
          </a:p>
          <a:p>
            <a:pPr>
              <a:lnSpc>
                <a:spcPts val="4359"/>
              </a:lnSpc>
            </a:pPr>
          </a:p>
          <a:p>
            <a:pPr>
              <a:lnSpc>
                <a:spcPts val="4359"/>
              </a:lnSpc>
            </a:pPr>
          </a:p>
          <a:p>
            <a:pPr>
              <a:lnSpc>
                <a:spcPts val="4079"/>
              </a:lnSpc>
            </a:pP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885849" y="1170597"/>
          <a:ext cx="8183727" cy="8022569"/>
        </p:xfrm>
        <a:graphic>
          <a:graphicData uri="http://schemas.openxmlformats.org/drawingml/2006/table">
            <a:tbl>
              <a:tblPr/>
              <a:tblGrid>
                <a:gridCol w="2931063"/>
                <a:gridCol w="5252664"/>
              </a:tblGrid>
              <a:tr h="36053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Regular Bold"/>
                        </a:rPr>
                        <a:t>"QTY_LAG"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 Regular"/>
                        </a:rPr>
                        <a:t>This feature captures the previous month's booking quantity of the product.</a:t>
                      </a: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72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Regular Bold"/>
                        </a:rPr>
                        <a:t>"MEAN_BOOKED_QTY"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DAD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 Regular"/>
                        </a:rPr>
                        <a:t>This feature captures the annual product wise mean of booked qty.</a:t>
                      </a: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 Regular"/>
                        </a:rPr>
                        <a:t>While training ,our model used "</a:t>
                      </a:r>
                      <a:r>
                        <a:rPr lang="en-US" sz="2800">
                          <a:solidFill>
                            <a:srgbClr val="191919"/>
                          </a:solidFill>
                          <a:latin typeface="Aileron Regular Bold"/>
                        </a:rPr>
                        <a:t> {  (previous mean * 11)+"lag_qty"}/12 "</a:t>
                      </a: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 Regular"/>
                        </a:rPr>
                        <a:t>this expression to move forward.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DAFWhvMoNY0</dc:identifier>
  <dcterms:modified xsi:type="dcterms:W3CDTF">2011-08-01T06:04:30Z</dcterms:modified>
  <cp:revision>1</cp:revision>
  <dc:title>Convolve PS1</dc:title>
</cp:coreProperties>
</file>