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9" r:id="rId1"/>
  </p:sldMasterIdLst>
  <p:sldIdLst>
    <p:sldId id="257" r:id="rId2"/>
    <p:sldId id="258" r:id="rId3"/>
    <p:sldId id="259" r:id="rId4"/>
    <p:sldId id="260" r:id="rId5"/>
    <p:sldId id="261" r:id="rId6"/>
    <p:sldId id="263" r:id="rId7"/>
    <p:sldId id="268" r:id="rId8"/>
    <p:sldId id="265" r:id="rId9"/>
    <p:sldId id="276" r:id="rId10"/>
    <p:sldId id="277" r:id="rId11"/>
    <p:sldId id="269" r:id="rId12"/>
    <p:sldId id="272" r:id="rId13"/>
    <p:sldId id="267" r:id="rId14"/>
    <p:sldId id="274" r:id="rId15"/>
    <p:sldId id="271" r:id="rId16"/>
    <p:sldId id="275" r:id="rId17"/>
    <p:sldId id="280" r:id="rId18"/>
    <p:sldId id="282" r:id="rId19"/>
    <p:sldId id="281" r:id="rId20"/>
    <p:sldId id="279" r:id="rId21"/>
    <p:sldId id="278" r:id="rId22"/>
    <p:sldId id="26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9999"/>
    <a:srgbClr val="CC0066"/>
    <a:srgbClr val="EE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525" autoAdjust="0"/>
    <p:restoredTop sz="94660"/>
  </p:normalViewPr>
  <p:slideViewPr>
    <p:cSldViewPr snapToGrid="0">
      <p:cViewPr varScale="1">
        <p:scale>
          <a:sx n="83" d="100"/>
          <a:sy n="83" d="100"/>
        </p:scale>
        <p:origin x="710"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7.xml.rels><?xml version="1.0" encoding="UTF-8" standalone="yes"?>
<Relationships xmlns="http://schemas.openxmlformats.org/package/2006/relationships"><Relationship Id="rId8" Type="http://schemas.openxmlformats.org/officeDocument/2006/relationships/image" Target="../media/image42.sv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36.svg"/><Relationship Id="rId1" Type="http://schemas.openxmlformats.org/officeDocument/2006/relationships/image" Target="../media/image35.png"/><Relationship Id="rId6" Type="http://schemas.openxmlformats.org/officeDocument/2006/relationships/image" Target="../media/image40.svg"/><Relationship Id="rId5" Type="http://schemas.openxmlformats.org/officeDocument/2006/relationships/image" Target="../media/image39.png"/><Relationship Id="rId10" Type="http://schemas.openxmlformats.org/officeDocument/2006/relationships/image" Target="../media/image44.svg"/><Relationship Id="rId4" Type="http://schemas.openxmlformats.org/officeDocument/2006/relationships/image" Target="../media/image38.svg"/><Relationship Id="rId9" Type="http://schemas.openxmlformats.org/officeDocument/2006/relationships/image" Target="../media/image43.png"/></Relationships>
</file>

<file path=ppt/diagrams/colors1.xml><?xml version="1.0" encoding="utf-8"?>
<dgm:colorsDef xmlns:dgm="http://schemas.openxmlformats.org/drawingml/2006/diagram" xmlns:a="http://schemas.openxmlformats.org/drawingml/2006/main" uniqueId="urn:microsoft.com/office/officeart/2018/5/colors/Iconchunking_coloredtext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bg1"/>
    </dgm:fillClrLst>
    <dgm:linClrLst meth="repeat">
      <a:schemeClr val="lt1">
        <a:alpha val="0"/>
      </a:schemeClr>
    </dgm:linClrLst>
    <dgm:effectClrLst/>
    <dgm:txLinClrLst/>
    <dgm:txFillClrLst meth="repeat">
      <a:schemeClr val="dk1"/>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accent2">
        <a:alpha val="0"/>
      </a:schemeClr>
    </dgm:fillClrLst>
    <dgm:linClrLst meth="repeat">
      <a:schemeClr val="accent2">
        <a:alpha val="0"/>
      </a:schemeClr>
    </dgm:linClrLst>
    <dgm:effectClrLst/>
    <dgm:txLinClrLst/>
    <dgm:txFillClrLst meth="repeat">
      <a:schemeClr val="accent2"/>
      <a:schemeClr val="accent3"/>
      <a:schemeClr val="accent4"/>
      <a:schemeClr val="accent5"/>
      <a:schemeClr val="accent6"/>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6_2">
  <dgm:title val=""/>
  <dgm:desc val=""/>
  <dgm:catLst>
    <dgm:cat type="accent6" pri="11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accent6">
        <a:tint val="40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2F57FC3-6DCE-41A3-92FD-3C543D582764}" type="doc">
      <dgm:prSet loTypeId="urn:microsoft.com/office/officeart/2018/5/layout/IconCircleLabelList" loCatId="icon" qsTypeId="urn:microsoft.com/office/officeart/2005/8/quickstyle/simple1" qsCatId="simple" csTypeId="urn:microsoft.com/office/officeart/2018/5/colors/Iconchunking_coloredtext_colorful1" csCatId="colorful" phldr="1"/>
      <dgm:spPr/>
      <dgm:t>
        <a:bodyPr/>
        <a:lstStyle/>
        <a:p>
          <a:endParaRPr lang="en-US"/>
        </a:p>
      </dgm:t>
    </dgm:pt>
    <dgm:pt modelId="{12692006-5A0A-4057-8BA7-BE10A17870F7}">
      <dgm:prSet/>
      <dgm:spPr/>
      <dgm:t>
        <a:bodyPr/>
        <a:lstStyle/>
        <a:p>
          <a:pPr>
            <a:lnSpc>
              <a:spcPct val="100000"/>
            </a:lnSpc>
            <a:defRPr cap="all"/>
          </a:pPr>
          <a:r>
            <a:rPr lang="en-IN" dirty="0">
              <a:latin typeface="Amasis MT Pro Medium" panose="02040604050005020304" pitchFamily="18" charset="0"/>
            </a:rPr>
            <a:t>Introduction &amp; Problem Statement</a:t>
          </a:r>
          <a:endParaRPr lang="en-US" dirty="0">
            <a:latin typeface="Amasis MT Pro Medium" panose="02040604050005020304" pitchFamily="18" charset="0"/>
          </a:endParaRPr>
        </a:p>
      </dgm:t>
    </dgm:pt>
    <dgm:pt modelId="{0DD81470-204F-448E-87C9-E17648BA7007}" type="parTrans" cxnId="{EA7E01AC-6ED7-4841-974A-304DB4055489}">
      <dgm:prSet/>
      <dgm:spPr/>
      <dgm:t>
        <a:bodyPr/>
        <a:lstStyle/>
        <a:p>
          <a:endParaRPr lang="en-US"/>
        </a:p>
      </dgm:t>
    </dgm:pt>
    <dgm:pt modelId="{F2452B45-2DA7-4172-810E-4A0E1D89BAE0}" type="sibTrans" cxnId="{EA7E01AC-6ED7-4841-974A-304DB4055489}">
      <dgm:prSet/>
      <dgm:spPr/>
      <dgm:t>
        <a:bodyPr/>
        <a:lstStyle/>
        <a:p>
          <a:pPr>
            <a:lnSpc>
              <a:spcPct val="100000"/>
            </a:lnSpc>
          </a:pPr>
          <a:endParaRPr lang="en-US"/>
        </a:p>
      </dgm:t>
    </dgm:pt>
    <dgm:pt modelId="{FB6C8AAF-A113-4121-89FF-AFD06A2E4CB6}">
      <dgm:prSet custT="1"/>
      <dgm:spPr/>
      <dgm:t>
        <a:bodyPr/>
        <a:lstStyle/>
        <a:p>
          <a:pPr>
            <a:lnSpc>
              <a:spcPct val="100000"/>
            </a:lnSpc>
            <a:defRPr cap="all"/>
          </a:pPr>
          <a:r>
            <a:rPr lang="en-IN" sz="1500" dirty="0">
              <a:latin typeface="Amasis MT Pro Medium" panose="02040604050005020304" pitchFamily="18" charset="0"/>
            </a:rPr>
            <a:t>Business Objective</a:t>
          </a:r>
          <a:endParaRPr lang="en-US" sz="1500" dirty="0">
            <a:latin typeface="Amasis MT Pro Medium" panose="02040604050005020304" pitchFamily="18" charset="0"/>
          </a:endParaRPr>
        </a:p>
      </dgm:t>
    </dgm:pt>
    <dgm:pt modelId="{B3074B51-271E-429A-BBA7-9A9736FA7D47}" type="parTrans" cxnId="{999948C4-933D-4B2E-863A-CC9E1BF8E33D}">
      <dgm:prSet/>
      <dgm:spPr/>
      <dgm:t>
        <a:bodyPr/>
        <a:lstStyle/>
        <a:p>
          <a:endParaRPr lang="en-US"/>
        </a:p>
      </dgm:t>
    </dgm:pt>
    <dgm:pt modelId="{B0171E78-1805-47F2-84AF-B7B05BA50A20}" type="sibTrans" cxnId="{999948C4-933D-4B2E-863A-CC9E1BF8E33D}">
      <dgm:prSet/>
      <dgm:spPr/>
      <dgm:t>
        <a:bodyPr/>
        <a:lstStyle/>
        <a:p>
          <a:pPr>
            <a:lnSpc>
              <a:spcPct val="100000"/>
            </a:lnSpc>
          </a:pPr>
          <a:endParaRPr lang="en-US"/>
        </a:p>
      </dgm:t>
    </dgm:pt>
    <dgm:pt modelId="{5B857DEF-6B16-427C-9D8A-8BB8B0E75779}">
      <dgm:prSet/>
      <dgm:spPr/>
      <dgm:t>
        <a:bodyPr/>
        <a:lstStyle/>
        <a:p>
          <a:pPr>
            <a:lnSpc>
              <a:spcPct val="100000"/>
            </a:lnSpc>
            <a:defRPr cap="all"/>
          </a:pPr>
          <a:r>
            <a:rPr lang="en-IN" dirty="0">
              <a:latin typeface="Amasis MT Pro Medium" panose="02040604050005020304" pitchFamily="18" charset="0"/>
            </a:rPr>
            <a:t>KPIs</a:t>
          </a:r>
          <a:endParaRPr lang="en-US" dirty="0">
            <a:latin typeface="Amasis MT Pro Medium" panose="02040604050005020304" pitchFamily="18" charset="0"/>
          </a:endParaRPr>
        </a:p>
      </dgm:t>
    </dgm:pt>
    <dgm:pt modelId="{1D970D90-E7A4-4216-8EB7-5F0DD16A77B0}" type="parTrans" cxnId="{553AEEF7-EAD9-47B3-98DE-E872EEAD7EEA}">
      <dgm:prSet/>
      <dgm:spPr/>
      <dgm:t>
        <a:bodyPr/>
        <a:lstStyle/>
        <a:p>
          <a:endParaRPr lang="en-US"/>
        </a:p>
      </dgm:t>
    </dgm:pt>
    <dgm:pt modelId="{C9027E26-BD43-4C72-B341-A67E49108CB3}" type="sibTrans" cxnId="{553AEEF7-EAD9-47B3-98DE-E872EEAD7EEA}">
      <dgm:prSet/>
      <dgm:spPr/>
      <dgm:t>
        <a:bodyPr/>
        <a:lstStyle/>
        <a:p>
          <a:pPr>
            <a:lnSpc>
              <a:spcPct val="100000"/>
            </a:lnSpc>
          </a:pPr>
          <a:endParaRPr lang="en-US"/>
        </a:p>
      </dgm:t>
    </dgm:pt>
    <dgm:pt modelId="{42A89EE8-11D2-4851-BB98-F4B8D6368DB5}">
      <dgm:prSet/>
      <dgm:spPr/>
      <dgm:t>
        <a:bodyPr/>
        <a:lstStyle/>
        <a:p>
          <a:pPr>
            <a:lnSpc>
              <a:spcPct val="100000"/>
            </a:lnSpc>
            <a:defRPr cap="all"/>
          </a:pPr>
          <a:r>
            <a:rPr lang="en-IN" dirty="0">
              <a:latin typeface="Amasis MT Pro Medium" panose="02040604050005020304" pitchFamily="18" charset="0"/>
            </a:rPr>
            <a:t>Dashboard</a:t>
          </a:r>
          <a:endParaRPr lang="en-US" dirty="0">
            <a:latin typeface="Amasis MT Pro Medium" panose="02040604050005020304" pitchFamily="18" charset="0"/>
          </a:endParaRPr>
        </a:p>
      </dgm:t>
    </dgm:pt>
    <dgm:pt modelId="{931B76A9-F2DD-4A4B-B8AB-74E1A82571D2}" type="parTrans" cxnId="{8A1BA6E6-2D1C-4351-A295-3DA16CE15CEC}">
      <dgm:prSet/>
      <dgm:spPr/>
      <dgm:t>
        <a:bodyPr/>
        <a:lstStyle/>
        <a:p>
          <a:endParaRPr lang="en-US"/>
        </a:p>
      </dgm:t>
    </dgm:pt>
    <dgm:pt modelId="{4B4EA075-2719-48BE-A86E-6C2C27BE0D40}" type="sibTrans" cxnId="{8A1BA6E6-2D1C-4351-A295-3DA16CE15CEC}">
      <dgm:prSet/>
      <dgm:spPr/>
      <dgm:t>
        <a:bodyPr/>
        <a:lstStyle/>
        <a:p>
          <a:pPr>
            <a:lnSpc>
              <a:spcPct val="100000"/>
            </a:lnSpc>
          </a:pPr>
          <a:endParaRPr lang="en-US"/>
        </a:p>
      </dgm:t>
    </dgm:pt>
    <dgm:pt modelId="{E729FD1C-9D84-4B80-BAB7-70366BC2565C}">
      <dgm:prSet/>
      <dgm:spPr/>
      <dgm:t>
        <a:bodyPr/>
        <a:lstStyle/>
        <a:p>
          <a:pPr>
            <a:lnSpc>
              <a:spcPct val="100000"/>
            </a:lnSpc>
            <a:defRPr cap="all"/>
          </a:pPr>
          <a:r>
            <a:rPr lang="en-IN" dirty="0">
              <a:latin typeface="Amasis MT Pro Medium" panose="02040604050005020304" pitchFamily="18" charset="0"/>
            </a:rPr>
            <a:t>Conclusion</a:t>
          </a:r>
          <a:endParaRPr lang="en-US" dirty="0">
            <a:latin typeface="Amasis MT Pro Medium" panose="02040604050005020304" pitchFamily="18" charset="0"/>
          </a:endParaRPr>
        </a:p>
      </dgm:t>
    </dgm:pt>
    <dgm:pt modelId="{D33D71D9-7C8D-47A0-B8E6-E0C9AD15D6A8}" type="parTrans" cxnId="{46DA169B-C097-420A-A0E7-EDAA4CE5BB7F}">
      <dgm:prSet/>
      <dgm:spPr/>
      <dgm:t>
        <a:bodyPr/>
        <a:lstStyle/>
        <a:p>
          <a:endParaRPr lang="en-US"/>
        </a:p>
      </dgm:t>
    </dgm:pt>
    <dgm:pt modelId="{0437266C-D4AB-4283-B415-0D5B0D732353}" type="sibTrans" cxnId="{46DA169B-C097-420A-A0E7-EDAA4CE5BB7F}">
      <dgm:prSet/>
      <dgm:spPr/>
      <dgm:t>
        <a:bodyPr/>
        <a:lstStyle/>
        <a:p>
          <a:endParaRPr lang="en-US"/>
        </a:p>
      </dgm:t>
    </dgm:pt>
    <dgm:pt modelId="{7E473F42-FB9C-4D50-A6FA-A7BF44D17A81}" type="pres">
      <dgm:prSet presAssocID="{52F57FC3-6DCE-41A3-92FD-3C543D582764}" presName="root" presStyleCnt="0">
        <dgm:presLayoutVars>
          <dgm:dir/>
          <dgm:resizeHandles val="exact"/>
        </dgm:presLayoutVars>
      </dgm:prSet>
      <dgm:spPr/>
    </dgm:pt>
    <dgm:pt modelId="{D1BD0552-8236-492D-94D8-FB4F0D520E6B}" type="pres">
      <dgm:prSet presAssocID="{12692006-5A0A-4057-8BA7-BE10A17870F7}" presName="compNode" presStyleCnt="0"/>
      <dgm:spPr/>
    </dgm:pt>
    <dgm:pt modelId="{AA306FAA-6C0E-4935-AB43-12D28C3B1AAB}" type="pres">
      <dgm:prSet presAssocID="{12692006-5A0A-4057-8BA7-BE10A17870F7}" presName="iconBgRect" presStyleLbl="bgShp" presStyleIdx="0" presStyleCnt="5"/>
      <dgm:spPr/>
    </dgm:pt>
    <dgm:pt modelId="{AD7AB92A-4DF5-4962-933E-50B93E0A4166}" type="pres">
      <dgm:prSet presAssocID="{12692006-5A0A-4057-8BA7-BE10A17870F7}"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Document"/>
        </a:ext>
      </dgm:extLst>
    </dgm:pt>
    <dgm:pt modelId="{E75760D4-A7C7-4F9A-8418-B07157112F02}" type="pres">
      <dgm:prSet presAssocID="{12692006-5A0A-4057-8BA7-BE10A17870F7}" presName="spaceRect" presStyleCnt="0"/>
      <dgm:spPr/>
    </dgm:pt>
    <dgm:pt modelId="{84BA2DD6-8D83-493F-9054-0A9644AF6839}" type="pres">
      <dgm:prSet presAssocID="{12692006-5A0A-4057-8BA7-BE10A17870F7}" presName="textRect" presStyleLbl="revTx" presStyleIdx="0" presStyleCnt="5">
        <dgm:presLayoutVars>
          <dgm:chMax val="1"/>
          <dgm:chPref val="1"/>
        </dgm:presLayoutVars>
      </dgm:prSet>
      <dgm:spPr/>
    </dgm:pt>
    <dgm:pt modelId="{5392952E-9370-43A5-8CC9-7D9F9DD0EE27}" type="pres">
      <dgm:prSet presAssocID="{F2452B45-2DA7-4172-810E-4A0E1D89BAE0}" presName="sibTrans" presStyleCnt="0"/>
      <dgm:spPr/>
    </dgm:pt>
    <dgm:pt modelId="{42F35C07-8825-4285-A6D3-6EC57D189DF7}" type="pres">
      <dgm:prSet presAssocID="{FB6C8AAF-A113-4121-89FF-AFD06A2E4CB6}" presName="compNode" presStyleCnt="0"/>
      <dgm:spPr/>
    </dgm:pt>
    <dgm:pt modelId="{8B7B898D-4F51-4B41-B439-94C166BD9C6C}" type="pres">
      <dgm:prSet presAssocID="{FB6C8AAF-A113-4121-89FF-AFD06A2E4CB6}" presName="iconBgRect" presStyleLbl="bgShp" presStyleIdx="1" presStyleCnt="5"/>
      <dgm:spPr/>
    </dgm:pt>
    <dgm:pt modelId="{3C472F9E-6950-4F55-A26E-2D8CEA53AFC8}" type="pres">
      <dgm:prSet presAssocID="{FB6C8AAF-A113-4121-89FF-AFD06A2E4CB6}"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Bullseye"/>
        </a:ext>
      </dgm:extLst>
    </dgm:pt>
    <dgm:pt modelId="{F4771942-D105-4A2C-AE3C-BA6405535AA7}" type="pres">
      <dgm:prSet presAssocID="{FB6C8AAF-A113-4121-89FF-AFD06A2E4CB6}" presName="spaceRect" presStyleCnt="0"/>
      <dgm:spPr/>
    </dgm:pt>
    <dgm:pt modelId="{2274C79D-76D2-4369-90D1-52E36556FA66}" type="pres">
      <dgm:prSet presAssocID="{FB6C8AAF-A113-4121-89FF-AFD06A2E4CB6}" presName="textRect" presStyleLbl="revTx" presStyleIdx="1" presStyleCnt="5">
        <dgm:presLayoutVars>
          <dgm:chMax val="1"/>
          <dgm:chPref val="1"/>
        </dgm:presLayoutVars>
      </dgm:prSet>
      <dgm:spPr/>
    </dgm:pt>
    <dgm:pt modelId="{87CC4F69-A980-48D3-97B8-BF200C5CA99E}" type="pres">
      <dgm:prSet presAssocID="{B0171E78-1805-47F2-84AF-B7B05BA50A20}" presName="sibTrans" presStyleCnt="0"/>
      <dgm:spPr/>
    </dgm:pt>
    <dgm:pt modelId="{2F042DD6-A1B4-448C-AE87-D06A9006AB78}" type="pres">
      <dgm:prSet presAssocID="{5B857DEF-6B16-427C-9D8A-8BB8B0E75779}" presName="compNode" presStyleCnt="0"/>
      <dgm:spPr/>
    </dgm:pt>
    <dgm:pt modelId="{D5E67B1E-EF75-48A2-A54B-770EBDCF9CB8}" type="pres">
      <dgm:prSet presAssocID="{5B857DEF-6B16-427C-9D8A-8BB8B0E75779}" presName="iconBgRect" presStyleLbl="bgShp" presStyleIdx="2" presStyleCnt="5"/>
      <dgm:spPr/>
    </dgm:pt>
    <dgm:pt modelId="{418D2344-C672-4E46-9858-7D31B2CDF56F}" type="pres">
      <dgm:prSet presAssocID="{5B857DEF-6B16-427C-9D8A-8BB8B0E75779}"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ar chart"/>
        </a:ext>
      </dgm:extLst>
    </dgm:pt>
    <dgm:pt modelId="{28739035-FA6A-44D8-A713-C71C73DB4FB0}" type="pres">
      <dgm:prSet presAssocID="{5B857DEF-6B16-427C-9D8A-8BB8B0E75779}" presName="spaceRect" presStyleCnt="0"/>
      <dgm:spPr/>
    </dgm:pt>
    <dgm:pt modelId="{63FADC6C-1B5C-472F-9930-515DCB293558}" type="pres">
      <dgm:prSet presAssocID="{5B857DEF-6B16-427C-9D8A-8BB8B0E75779}" presName="textRect" presStyleLbl="revTx" presStyleIdx="2" presStyleCnt="5">
        <dgm:presLayoutVars>
          <dgm:chMax val="1"/>
          <dgm:chPref val="1"/>
        </dgm:presLayoutVars>
      </dgm:prSet>
      <dgm:spPr/>
    </dgm:pt>
    <dgm:pt modelId="{5641BA45-2C68-4FAB-954C-D62DAEEDC702}" type="pres">
      <dgm:prSet presAssocID="{C9027E26-BD43-4C72-B341-A67E49108CB3}" presName="sibTrans" presStyleCnt="0"/>
      <dgm:spPr/>
    </dgm:pt>
    <dgm:pt modelId="{55CA2A66-91E8-4EF7-844C-C48D683DA391}" type="pres">
      <dgm:prSet presAssocID="{42A89EE8-11D2-4851-BB98-F4B8D6368DB5}" presName="compNode" presStyleCnt="0"/>
      <dgm:spPr/>
    </dgm:pt>
    <dgm:pt modelId="{640772AC-DF26-41A8-8780-4366CD6C54FA}" type="pres">
      <dgm:prSet presAssocID="{42A89EE8-11D2-4851-BB98-F4B8D6368DB5}" presName="iconBgRect" presStyleLbl="bgShp" presStyleIdx="3" presStyleCnt="5"/>
      <dgm:spPr/>
    </dgm:pt>
    <dgm:pt modelId="{A291A885-72D6-40EA-A71D-FEE06F427491}" type="pres">
      <dgm:prSet presAssocID="{42A89EE8-11D2-4851-BB98-F4B8D6368DB5}"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Gauge"/>
        </a:ext>
      </dgm:extLst>
    </dgm:pt>
    <dgm:pt modelId="{C9459BB6-7B35-4656-B2BC-C8F06068C362}" type="pres">
      <dgm:prSet presAssocID="{42A89EE8-11D2-4851-BB98-F4B8D6368DB5}" presName="spaceRect" presStyleCnt="0"/>
      <dgm:spPr/>
    </dgm:pt>
    <dgm:pt modelId="{06646A4D-0E91-4F3E-86D5-3A50EA5AE283}" type="pres">
      <dgm:prSet presAssocID="{42A89EE8-11D2-4851-BB98-F4B8D6368DB5}" presName="textRect" presStyleLbl="revTx" presStyleIdx="3" presStyleCnt="5">
        <dgm:presLayoutVars>
          <dgm:chMax val="1"/>
          <dgm:chPref val="1"/>
        </dgm:presLayoutVars>
      </dgm:prSet>
      <dgm:spPr/>
    </dgm:pt>
    <dgm:pt modelId="{3B88EBCF-5D08-438C-8977-7C40437347F2}" type="pres">
      <dgm:prSet presAssocID="{4B4EA075-2719-48BE-A86E-6C2C27BE0D40}" presName="sibTrans" presStyleCnt="0"/>
      <dgm:spPr/>
    </dgm:pt>
    <dgm:pt modelId="{81598963-A178-4A4C-81CC-7278F8F97AC9}" type="pres">
      <dgm:prSet presAssocID="{E729FD1C-9D84-4B80-BAB7-70366BC2565C}" presName="compNode" presStyleCnt="0"/>
      <dgm:spPr/>
    </dgm:pt>
    <dgm:pt modelId="{D75E3BB3-9F68-4512-94AA-0953F514D933}" type="pres">
      <dgm:prSet presAssocID="{E729FD1C-9D84-4B80-BAB7-70366BC2565C}" presName="iconBgRect" presStyleLbl="bgShp" presStyleIdx="4" presStyleCnt="5"/>
      <dgm:spPr/>
    </dgm:pt>
    <dgm:pt modelId="{F7A87F04-F312-4E79-99F0-E2901F8B965B}" type="pres">
      <dgm:prSet presAssocID="{E729FD1C-9D84-4B80-BAB7-70366BC2565C}"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Gavel"/>
        </a:ext>
      </dgm:extLst>
    </dgm:pt>
    <dgm:pt modelId="{DC3DEE84-3E6C-4933-8FCA-B6E5E5E2F232}" type="pres">
      <dgm:prSet presAssocID="{E729FD1C-9D84-4B80-BAB7-70366BC2565C}" presName="spaceRect" presStyleCnt="0"/>
      <dgm:spPr/>
    </dgm:pt>
    <dgm:pt modelId="{DC1A6CA3-986B-4564-899C-19BD37D429A2}" type="pres">
      <dgm:prSet presAssocID="{E729FD1C-9D84-4B80-BAB7-70366BC2565C}" presName="textRect" presStyleLbl="revTx" presStyleIdx="4" presStyleCnt="5">
        <dgm:presLayoutVars>
          <dgm:chMax val="1"/>
          <dgm:chPref val="1"/>
        </dgm:presLayoutVars>
      </dgm:prSet>
      <dgm:spPr/>
    </dgm:pt>
  </dgm:ptLst>
  <dgm:cxnLst>
    <dgm:cxn modelId="{0BAF162C-C359-4C31-89D0-C13B9953C525}" type="presOf" srcId="{12692006-5A0A-4057-8BA7-BE10A17870F7}" destId="{84BA2DD6-8D83-493F-9054-0A9644AF6839}" srcOrd="0" destOrd="0" presId="urn:microsoft.com/office/officeart/2018/5/layout/IconCircleLabelList"/>
    <dgm:cxn modelId="{DFF4355B-D370-4FAF-A6F8-D3559DE2554B}" type="presOf" srcId="{42A89EE8-11D2-4851-BB98-F4B8D6368DB5}" destId="{06646A4D-0E91-4F3E-86D5-3A50EA5AE283}" srcOrd="0" destOrd="0" presId="urn:microsoft.com/office/officeart/2018/5/layout/IconCircleLabelList"/>
    <dgm:cxn modelId="{32F3C770-9291-4784-B9A0-3526775797F1}" type="presOf" srcId="{52F57FC3-6DCE-41A3-92FD-3C543D582764}" destId="{7E473F42-FB9C-4D50-A6FA-A7BF44D17A81}" srcOrd="0" destOrd="0" presId="urn:microsoft.com/office/officeart/2018/5/layout/IconCircleLabelList"/>
    <dgm:cxn modelId="{11B82482-441B-45A4-B7DE-CA9E956C7067}" type="presOf" srcId="{5B857DEF-6B16-427C-9D8A-8BB8B0E75779}" destId="{63FADC6C-1B5C-472F-9930-515DCB293558}" srcOrd="0" destOrd="0" presId="urn:microsoft.com/office/officeart/2018/5/layout/IconCircleLabelList"/>
    <dgm:cxn modelId="{46DA169B-C097-420A-A0E7-EDAA4CE5BB7F}" srcId="{52F57FC3-6DCE-41A3-92FD-3C543D582764}" destId="{E729FD1C-9D84-4B80-BAB7-70366BC2565C}" srcOrd="4" destOrd="0" parTransId="{D33D71D9-7C8D-47A0-B8E6-E0C9AD15D6A8}" sibTransId="{0437266C-D4AB-4283-B415-0D5B0D732353}"/>
    <dgm:cxn modelId="{EA7E01AC-6ED7-4841-974A-304DB4055489}" srcId="{52F57FC3-6DCE-41A3-92FD-3C543D582764}" destId="{12692006-5A0A-4057-8BA7-BE10A17870F7}" srcOrd="0" destOrd="0" parTransId="{0DD81470-204F-448E-87C9-E17648BA7007}" sibTransId="{F2452B45-2DA7-4172-810E-4A0E1D89BAE0}"/>
    <dgm:cxn modelId="{B24B29BF-F5E9-4BCD-BFDB-F6252C56C724}" type="presOf" srcId="{E729FD1C-9D84-4B80-BAB7-70366BC2565C}" destId="{DC1A6CA3-986B-4564-899C-19BD37D429A2}" srcOrd="0" destOrd="0" presId="urn:microsoft.com/office/officeart/2018/5/layout/IconCircleLabelList"/>
    <dgm:cxn modelId="{999948C4-933D-4B2E-863A-CC9E1BF8E33D}" srcId="{52F57FC3-6DCE-41A3-92FD-3C543D582764}" destId="{FB6C8AAF-A113-4121-89FF-AFD06A2E4CB6}" srcOrd="1" destOrd="0" parTransId="{B3074B51-271E-429A-BBA7-9A9736FA7D47}" sibTransId="{B0171E78-1805-47F2-84AF-B7B05BA50A20}"/>
    <dgm:cxn modelId="{7A2BD2DF-F2F2-473A-875E-0300F035697C}" type="presOf" srcId="{FB6C8AAF-A113-4121-89FF-AFD06A2E4CB6}" destId="{2274C79D-76D2-4369-90D1-52E36556FA66}" srcOrd="0" destOrd="0" presId="urn:microsoft.com/office/officeart/2018/5/layout/IconCircleLabelList"/>
    <dgm:cxn modelId="{8A1BA6E6-2D1C-4351-A295-3DA16CE15CEC}" srcId="{52F57FC3-6DCE-41A3-92FD-3C543D582764}" destId="{42A89EE8-11D2-4851-BB98-F4B8D6368DB5}" srcOrd="3" destOrd="0" parTransId="{931B76A9-F2DD-4A4B-B8AB-74E1A82571D2}" sibTransId="{4B4EA075-2719-48BE-A86E-6C2C27BE0D40}"/>
    <dgm:cxn modelId="{553AEEF7-EAD9-47B3-98DE-E872EEAD7EEA}" srcId="{52F57FC3-6DCE-41A3-92FD-3C543D582764}" destId="{5B857DEF-6B16-427C-9D8A-8BB8B0E75779}" srcOrd="2" destOrd="0" parTransId="{1D970D90-E7A4-4216-8EB7-5F0DD16A77B0}" sibTransId="{C9027E26-BD43-4C72-B341-A67E49108CB3}"/>
    <dgm:cxn modelId="{02C01B74-93BA-4335-B0C4-CC1272BB1B34}" type="presParOf" srcId="{7E473F42-FB9C-4D50-A6FA-A7BF44D17A81}" destId="{D1BD0552-8236-492D-94D8-FB4F0D520E6B}" srcOrd="0" destOrd="0" presId="urn:microsoft.com/office/officeart/2018/5/layout/IconCircleLabelList"/>
    <dgm:cxn modelId="{73C95C15-A686-4ECD-B1CA-16D08A9F9511}" type="presParOf" srcId="{D1BD0552-8236-492D-94D8-FB4F0D520E6B}" destId="{AA306FAA-6C0E-4935-AB43-12D28C3B1AAB}" srcOrd="0" destOrd="0" presId="urn:microsoft.com/office/officeart/2018/5/layout/IconCircleLabelList"/>
    <dgm:cxn modelId="{4EC182DC-ED47-4596-96CB-B436DDADB66E}" type="presParOf" srcId="{D1BD0552-8236-492D-94D8-FB4F0D520E6B}" destId="{AD7AB92A-4DF5-4962-933E-50B93E0A4166}" srcOrd="1" destOrd="0" presId="urn:microsoft.com/office/officeart/2018/5/layout/IconCircleLabelList"/>
    <dgm:cxn modelId="{1597A6BA-43C9-4B9C-8F32-65FCF7462EE1}" type="presParOf" srcId="{D1BD0552-8236-492D-94D8-FB4F0D520E6B}" destId="{E75760D4-A7C7-4F9A-8418-B07157112F02}" srcOrd="2" destOrd="0" presId="urn:microsoft.com/office/officeart/2018/5/layout/IconCircleLabelList"/>
    <dgm:cxn modelId="{83F27295-5E7A-43D4-A633-B77F1E516862}" type="presParOf" srcId="{D1BD0552-8236-492D-94D8-FB4F0D520E6B}" destId="{84BA2DD6-8D83-493F-9054-0A9644AF6839}" srcOrd="3" destOrd="0" presId="urn:microsoft.com/office/officeart/2018/5/layout/IconCircleLabelList"/>
    <dgm:cxn modelId="{65D80FCC-035B-400E-B3D4-36CAC06CC8FC}" type="presParOf" srcId="{7E473F42-FB9C-4D50-A6FA-A7BF44D17A81}" destId="{5392952E-9370-43A5-8CC9-7D9F9DD0EE27}" srcOrd="1" destOrd="0" presId="urn:microsoft.com/office/officeart/2018/5/layout/IconCircleLabelList"/>
    <dgm:cxn modelId="{A616649A-6ED5-4BBA-8D68-949D30940D93}" type="presParOf" srcId="{7E473F42-FB9C-4D50-A6FA-A7BF44D17A81}" destId="{42F35C07-8825-4285-A6D3-6EC57D189DF7}" srcOrd="2" destOrd="0" presId="urn:microsoft.com/office/officeart/2018/5/layout/IconCircleLabelList"/>
    <dgm:cxn modelId="{47307F59-537B-4092-AEE9-D9501FBBFC75}" type="presParOf" srcId="{42F35C07-8825-4285-A6D3-6EC57D189DF7}" destId="{8B7B898D-4F51-4B41-B439-94C166BD9C6C}" srcOrd="0" destOrd="0" presId="urn:microsoft.com/office/officeart/2018/5/layout/IconCircleLabelList"/>
    <dgm:cxn modelId="{119B93A6-E2DB-49E6-A7EF-53CB0241CE16}" type="presParOf" srcId="{42F35C07-8825-4285-A6D3-6EC57D189DF7}" destId="{3C472F9E-6950-4F55-A26E-2D8CEA53AFC8}" srcOrd="1" destOrd="0" presId="urn:microsoft.com/office/officeart/2018/5/layout/IconCircleLabelList"/>
    <dgm:cxn modelId="{FFE2BB81-9741-4CC5-ACAC-E4B2579DC04D}" type="presParOf" srcId="{42F35C07-8825-4285-A6D3-6EC57D189DF7}" destId="{F4771942-D105-4A2C-AE3C-BA6405535AA7}" srcOrd="2" destOrd="0" presId="urn:microsoft.com/office/officeart/2018/5/layout/IconCircleLabelList"/>
    <dgm:cxn modelId="{5B7EA1D3-3314-4901-B2B9-5A4C053FA092}" type="presParOf" srcId="{42F35C07-8825-4285-A6D3-6EC57D189DF7}" destId="{2274C79D-76D2-4369-90D1-52E36556FA66}" srcOrd="3" destOrd="0" presId="urn:microsoft.com/office/officeart/2018/5/layout/IconCircleLabelList"/>
    <dgm:cxn modelId="{054AD7A6-154A-48DD-A014-BB155CB6EB10}" type="presParOf" srcId="{7E473F42-FB9C-4D50-A6FA-A7BF44D17A81}" destId="{87CC4F69-A980-48D3-97B8-BF200C5CA99E}" srcOrd="3" destOrd="0" presId="urn:microsoft.com/office/officeart/2018/5/layout/IconCircleLabelList"/>
    <dgm:cxn modelId="{62E914E4-D831-4716-87C2-CF8803E113B3}" type="presParOf" srcId="{7E473F42-FB9C-4D50-A6FA-A7BF44D17A81}" destId="{2F042DD6-A1B4-448C-AE87-D06A9006AB78}" srcOrd="4" destOrd="0" presId="urn:microsoft.com/office/officeart/2018/5/layout/IconCircleLabelList"/>
    <dgm:cxn modelId="{4B57A8FC-BCEE-4EA1-A732-4119016BBF27}" type="presParOf" srcId="{2F042DD6-A1B4-448C-AE87-D06A9006AB78}" destId="{D5E67B1E-EF75-48A2-A54B-770EBDCF9CB8}" srcOrd="0" destOrd="0" presId="urn:microsoft.com/office/officeart/2018/5/layout/IconCircleLabelList"/>
    <dgm:cxn modelId="{4E2F7ECA-4BF1-4BDC-B3F0-FF8678D05317}" type="presParOf" srcId="{2F042DD6-A1B4-448C-AE87-D06A9006AB78}" destId="{418D2344-C672-4E46-9858-7D31B2CDF56F}" srcOrd="1" destOrd="0" presId="urn:microsoft.com/office/officeart/2018/5/layout/IconCircleLabelList"/>
    <dgm:cxn modelId="{8C4C8EB9-30B0-4DDC-B13B-CF86D09F694E}" type="presParOf" srcId="{2F042DD6-A1B4-448C-AE87-D06A9006AB78}" destId="{28739035-FA6A-44D8-A713-C71C73DB4FB0}" srcOrd="2" destOrd="0" presId="urn:microsoft.com/office/officeart/2018/5/layout/IconCircleLabelList"/>
    <dgm:cxn modelId="{F5128540-55FB-46D0-89EC-8570D07E2A6C}" type="presParOf" srcId="{2F042DD6-A1B4-448C-AE87-D06A9006AB78}" destId="{63FADC6C-1B5C-472F-9930-515DCB293558}" srcOrd="3" destOrd="0" presId="urn:microsoft.com/office/officeart/2018/5/layout/IconCircleLabelList"/>
    <dgm:cxn modelId="{6964DE34-3575-494B-B321-E90D42B91844}" type="presParOf" srcId="{7E473F42-FB9C-4D50-A6FA-A7BF44D17A81}" destId="{5641BA45-2C68-4FAB-954C-D62DAEEDC702}" srcOrd="5" destOrd="0" presId="urn:microsoft.com/office/officeart/2018/5/layout/IconCircleLabelList"/>
    <dgm:cxn modelId="{C8C1E004-B482-43CC-974E-07549754D8E5}" type="presParOf" srcId="{7E473F42-FB9C-4D50-A6FA-A7BF44D17A81}" destId="{55CA2A66-91E8-4EF7-844C-C48D683DA391}" srcOrd="6" destOrd="0" presId="urn:microsoft.com/office/officeart/2018/5/layout/IconCircleLabelList"/>
    <dgm:cxn modelId="{4E8C8A2C-5E00-4AD9-87D3-48B04E3D4B3C}" type="presParOf" srcId="{55CA2A66-91E8-4EF7-844C-C48D683DA391}" destId="{640772AC-DF26-41A8-8780-4366CD6C54FA}" srcOrd="0" destOrd="0" presId="urn:microsoft.com/office/officeart/2018/5/layout/IconCircleLabelList"/>
    <dgm:cxn modelId="{953BBC4D-3079-4D82-B0E9-00EBEE21C082}" type="presParOf" srcId="{55CA2A66-91E8-4EF7-844C-C48D683DA391}" destId="{A291A885-72D6-40EA-A71D-FEE06F427491}" srcOrd="1" destOrd="0" presId="urn:microsoft.com/office/officeart/2018/5/layout/IconCircleLabelList"/>
    <dgm:cxn modelId="{5BC4BB3E-C66A-4053-B828-30681209E747}" type="presParOf" srcId="{55CA2A66-91E8-4EF7-844C-C48D683DA391}" destId="{C9459BB6-7B35-4656-B2BC-C8F06068C362}" srcOrd="2" destOrd="0" presId="urn:microsoft.com/office/officeart/2018/5/layout/IconCircleLabelList"/>
    <dgm:cxn modelId="{C93F0567-47F8-49AD-A373-CCD8A08D1F46}" type="presParOf" srcId="{55CA2A66-91E8-4EF7-844C-C48D683DA391}" destId="{06646A4D-0E91-4F3E-86D5-3A50EA5AE283}" srcOrd="3" destOrd="0" presId="urn:microsoft.com/office/officeart/2018/5/layout/IconCircleLabelList"/>
    <dgm:cxn modelId="{E13EE3F3-DF67-4A54-B1D1-4011BC2BF66B}" type="presParOf" srcId="{7E473F42-FB9C-4D50-A6FA-A7BF44D17A81}" destId="{3B88EBCF-5D08-438C-8977-7C40437347F2}" srcOrd="7" destOrd="0" presId="urn:microsoft.com/office/officeart/2018/5/layout/IconCircleLabelList"/>
    <dgm:cxn modelId="{560F3849-0B9C-48CD-8ADA-578ED992D65B}" type="presParOf" srcId="{7E473F42-FB9C-4D50-A6FA-A7BF44D17A81}" destId="{81598963-A178-4A4C-81CC-7278F8F97AC9}" srcOrd="8" destOrd="0" presId="urn:microsoft.com/office/officeart/2018/5/layout/IconCircleLabelList"/>
    <dgm:cxn modelId="{C4396F96-0AE8-4476-90BE-88F41261E448}" type="presParOf" srcId="{81598963-A178-4A4C-81CC-7278F8F97AC9}" destId="{D75E3BB3-9F68-4512-94AA-0953F514D933}" srcOrd="0" destOrd="0" presId="urn:microsoft.com/office/officeart/2018/5/layout/IconCircleLabelList"/>
    <dgm:cxn modelId="{BCBC6863-BF03-48E4-8E52-FB6FAAFE775E}" type="presParOf" srcId="{81598963-A178-4A4C-81CC-7278F8F97AC9}" destId="{F7A87F04-F312-4E79-99F0-E2901F8B965B}" srcOrd="1" destOrd="0" presId="urn:microsoft.com/office/officeart/2018/5/layout/IconCircleLabelList"/>
    <dgm:cxn modelId="{0F94F61B-71E3-4741-BD9F-09CB86D8C426}" type="presParOf" srcId="{81598963-A178-4A4C-81CC-7278F8F97AC9}" destId="{DC3DEE84-3E6C-4933-8FCA-B6E5E5E2F232}" srcOrd="2" destOrd="0" presId="urn:microsoft.com/office/officeart/2018/5/layout/IconCircleLabelList"/>
    <dgm:cxn modelId="{ADFF0A6C-008D-4BC0-8C65-BA879A2C5CE3}" type="presParOf" srcId="{81598963-A178-4A4C-81CC-7278F8F97AC9}" destId="{DC1A6CA3-986B-4564-899C-19BD37D429A2}" srcOrd="3" destOrd="0" presId="urn:microsoft.com/office/officeart/2018/5/layout/IconCircle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pPr/>
      <dgm:t>
        <a:bodyPr/>
        <a:lstStyle/>
        <a:p>
          <a:pPr algn="just"/>
          <a:r>
            <a:rPr lang="en-US" sz="1600" dirty="0"/>
            <a:t>We can clearly say that attrition rate of employees for every department is almost 50% which indicates that attrition rate of employees does not depends on department. So, irrespective of the department almost 50% of employees are leaving the company.</a:t>
          </a:r>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dgm:spPr/>
      <dgm:t>
        <a:bodyPr/>
        <a:lstStyle/>
        <a:p>
          <a:pPr algn="just"/>
          <a:r>
            <a:rPr lang="en-US" dirty="0"/>
            <a:t>From this calculation and visualization we concluded that we must make strong strategies to minimize attrition rate and improve our company’s Employee retention so that we can balance the company’s growth and right talent.</a:t>
          </a:r>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LinFactY="21671" custLinFactNeighborX="457"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5CECBE01-E7AF-49CF-9724-0BB61D23B992}">
      <dgm:prSet custT="1"/>
      <dgm:spPr/>
      <dgm:t>
        <a:bodyPr/>
        <a:lstStyle/>
        <a:p>
          <a:pPr algn="just"/>
          <a:r>
            <a:rPr lang="en-US" sz="2100" b="0" i="0" cap="none" spc="0">
              <a:ln w="0"/>
              <a:effectLst>
                <a:outerShdw blurRad="38100" dist="19050" dir="2700000" algn="tl" rotWithShape="0">
                  <a:schemeClr val="dk1">
                    <a:alpha val="40000"/>
                  </a:schemeClr>
                </a:outerShdw>
              </a:effectLst>
            </a:rPr>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b="0" cap="none" spc="0" dirty="0">
            <a:ln w="0"/>
            <a:effectLst>
              <a:outerShdw blurRad="38100" dist="19050" dir="2700000" algn="tl" rotWithShape="0">
                <a:schemeClr val="dk1">
                  <a:alpha val="40000"/>
                </a:schemeClr>
              </a:outerShdw>
            </a:effectLst>
          </a:endParaRPr>
        </a:p>
      </dgm:t>
    </dgm:pt>
    <dgm:pt modelId="{44DBA7DD-1478-4DB7-871A-9A2F156E0C38}" type="parTrans" cxnId="{5A906EDC-9F4B-4DBF-90B4-048CDF436562}">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8DBFCB4E-1D4B-4DB1-B8CA-DABAB939EADF}" type="sibTrans" cxnId="{5A906EDC-9F4B-4DBF-90B4-048CDF436562}">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1" custScaleY="945747" custLinFactNeighborY="-6646">
        <dgm:presLayoutVars>
          <dgm:chMax val="0"/>
          <dgm:bulletEnabled val="1"/>
        </dgm:presLayoutVars>
      </dgm:prSet>
      <dgm:spPr/>
    </dgm:pt>
  </dgm:ptLst>
  <dgm:cxnLst>
    <dgm:cxn modelId="{0E54941D-9153-4B13-BF0E-60CC58E5C7D7}" type="presOf" srcId="{6DD55DCA-044C-41EA-A41C-18F4619C66A8}" destId="{2B4936E4-7D32-43C1-8B44-59957C93012E}"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DD55DCA-044C-41EA-A41C-18F4619C66A8}" type="doc">
      <dgm:prSet loTypeId="urn:microsoft.com/office/officeart/2005/8/layout/vList2" loCatId="list" qsTypeId="urn:microsoft.com/office/officeart/2005/8/quickstyle/3d7" qsCatId="3D" csTypeId="urn:microsoft.com/office/officeart/2005/8/colors/accent6_2" csCatId="accent6" phldr="1"/>
      <dgm:spPr/>
      <dgm:t>
        <a:bodyPr/>
        <a:lstStyle/>
        <a:p>
          <a:endParaRPr lang="en-US"/>
        </a:p>
      </dgm:t>
    </dgm:pt>
    <dgm:pt modelId="{5CECBE01-E7AF-49CF-9724-0BB61D23B992}">
      <dgm:prSet custT="1"/>
      <dgm:spPr/>
      <dgm:t>
        <a:bodyPr/>
        <a:lstStyle/>
        <a:p>
          <a:pPr algn="just"/>
          <a:r>
            <a:rPr lang="en-IN" sz="2000" dirty="0"/>
            <a:t>From this we can see the average working years in software department is high as compared to the rest of the departments and lowest is for Research &amp; Development Department.</a:t>
          </a:r>
          <a:endParaRPr lang="en-US" sz="20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4CD3DB3B-32BD-44A6-ADD0-C3007BF3F876}">
      <dgm:prSet custT="1"/>
      <dgm:spPr/>
      <dgm:t>
        <a:bodyPr/>
        <a:lstStyle/>
        <a:p>
          <a:pPr algn="just"/>
          <a:r>
            <a:rPr lang="en-IN" sz="2100" dirty="0"/>
            <a:t>From the analysis we can conclude that average working years is approximately 20 for all the departments.</a:t>
          </a:r>
          <a:endParaRPr lang="en-US" sz="2100" dirty="0"/>
        </a:p>
      </dgm:t>
    </dgm:pt>
    <dgm:pt modelId="{F60F934D-9E7F-4F88-B95F-F52D6CEC4FB6}" type="parTrans" cxnId="{9E706712-6B1A-423A-BAC2-4ABF30BE8BD6}">
      <dgm:prSet/>
      <dgm:spPr/>
      <dgm:t>
        <a:bodyPr/>
        <a:lstStyle/>
        <a:p>
          <a:endParaRPr lang="en-US"/>
        </a:p>
      </dgm:t>
    </dgm:pt>
    <dgm:pt modelId="{7DE61B8E-EA98-48F2-88AC-E0002E70CABD}" type="sibTrans" cxnId="{9E706712-6B1A-423A-BAC2-4ABF30BE8BD6}">
      <dgm:prSet/>
      <dgm:spPr/>
      <dgm:t>
        <a:bodyPr/>
        <a:lstStyle/>
        <a:p>
          <a:endParaRPr lang="en-US"/>
        </a:p>
      </dgm:t>
    </dgm:pt>
    <dgm:pt modelId="{2B4936E4-7D32-43C1-8B44-59957C93012E}" type="pres">
      <dgm:prSet presAssocID="{6DD55DCA-044C-41EA-A41C-18F4619C66A8}" presName="linear" presStyleCnt="0">
        <dgm:presLayoutVars>
          <dgm:animLvl val="lvl"/>
          <dgm:resizeHandles val="exact"/>
        </dgm:presLayoutVars>
      </dgm:prSet>
      <dgm:spPr/>
    </dgm:pt>
    <dgm:pt modelId="{965B9EEF-576E-487B-8583-C30F1D8B198B}" type="pres">
      <dgm:prSet presAssocID="{5CECBE01-E7AF-49CF-9724-0BB61D23B992}" presName="parentText" presStyleLbl="node1" presStyleIdx="0" presStyleCnt="2" custScaleY="103999">
        <dgm:presLayoutVars>
          <dgm:chMax val="0"/>
          <dgm:bulletEnabled val="1"/>
        </dgm:presLayoutVars>
      </dgm:prSet>
      <dgm:spPr/>
    </dgm:pt>
    <dgm:pt modelId="{3D842601-9C3E-4E0F-A00D-7FC2818FD75B}" type="pres">
      <dgm:prSet presAssocID="{8DBFCB4E-1D4B-4DB1-B8CA-DABAB939EADF}" presName="spacer" presStyleCnt="0"/>
      <dgm:spPr/>
    </dgm:pt>
    <dgm:pt modelId="{02414501-D933-4DAA-8B18-4AC31CFDE25F}" type="pres">
      <dgm:prSet presAssocID="{4CD3DB3B-32BD-44A6-ADD0-C3007BF3F876}" presName="parentText" presStyleLbl="node1" presStyleIdx="1" presStyleCnt="2" custScaleY="102190" custLinFactY="16254" custLinFactNeighborX="485" custLinFactNeighborY="100000">
        <dgm:presLayoutVars>
          <dgm:chMax val="0"/>
          <dgm:bulletEnabled val="1"/>
        </dgm:presLayoutVars>
      </dgm:prSet>
      <dgm:spPr/>
    </dgm:pt>
  </dgm:ptLst>
  <dgm:cxnLst>
    <dgm:cxn modelId="{9E706712-6B1A-423A-BAC2-4ABF30BE8BD6}" srcId="{6DD55DCA-044C-41EA-A41C-18F4619C66A8}" destId="{4CD3DB3B-32BD-44A6-ADD0-C3007BF3F876}" srcOrd="1" destOrd="0" parTransId="{F60F934D-9E7F-4F88-B95F-F52D6CEC4FB6}" sibTransId="{7DE61B8E-EA98-48F2-88AC-E0002E70CABD}"/>
    <dgm:cxn modelId="{0E54941D-9153-4B13-BF0E-60CC58E5C7D7}" type="presOf" srcId="{6DD55DCA-044C-41EA-A41C-18F4619C66A8}" destId="{2B4936E4-7D32-43C1-8B44-59957C93012E}" srcOrd="0" destOrd="0" presId="urn:microsoft.com/office/officeart/2005/8/layout/vList2"/>
    <dgm:cxn modelId="{56E32985-AB5D-44E1-B9F4-6C7C58C8D6E3}" type="presOf" srcId="{4CD3DB3B-32BD-44A6-ADD0-C3007BF3F876}" destId="{02414501-D933-4DAA-8B18-4AC31CFDE25F}" srcOrd="0" destOrd="0" presId="urn:microsoft.com/office/officeart/2005/8/layout/vList2"/>
    <dgm:cxn modelId="{C7A998B3-236B-43E0-9530-DAB1BF707DDA}" type="presOf" srcId="{5CECBE01-E7AF-49CF-9724-0BB61D23B992}" destId="{965B9EEF-576E-487B-8583-C30F1D8B198B}" srcOrd="0" destOrd="0" presId="urn:microsoft.com/office/officeart/2005/8/layout/vList2"/>
    <dgm:cxn modelId="{5A906EDC-9F4B-4DBF-90B4-048CDF436562}" srcId="{6DD55DCA-044C-41EA-A41C-18F4619C66A8}" destId="{5CECBE01-E7AF-49CF-9724-0BB61D23B992}" srcOrd="0" destOrd="0" parTransId="{44DBA7DD-1478-4DB7-871A-9A2F156E0C38}" sibTransId="{8DBFCB4E-1D4B-4DB1-B8CA-DABAB939EADF}"/>
    <dgm:cxn modelId="{B6553277-1724-45BB-B4B7-9D6F5BF27530}" type="presParOf" srcId="{2B4936E4-7D32-43C1-8B44-59957C93012E}" destId="{965B9EEF-576E-487B-8583-C30F1D8B198B}" srcOrd="0" destOrd="0" presId="urn:microsoft.com/office/officeart/2005/8/layout/vList2"/>
    <dgm:cxn modelId="{038C841E-DCED-47AE-90E7-2F34212E7F51}" type="presParOf" srcId="{2B4936E4-7D32-43C1-8B44-59957C93012E}" destId="{3D842601-9C3E-4E0F-A00D-7FC2818FD75B}" srcOrd="1" destOrd="0" presId="urn:microsoft.com/office/officeart/2005/8/layout/vList2"/>
    <dgm:cxn modelId="{AF3C15A7-A5EA-416C-A5FE-36A5C9A9239D}" type="presParOf" srcId="{2B4936E4-7D32-43C1-8B44-59957C93012E}" destId="{02414501-D933-4DAA-8B18-4AC31CFDE25F}" srcOrd="2"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DD55DCA-044C-41EA-A41C-18F4619C66A8}" type="doc">
      <dgm:prSet loTypeId="urn:microsoft.com/office/officeart/2008/layout/LinedList" loCatId="list" qsTypeId="urn:microsoft.com/office/officeart/2005/8/quickstyle/simple4" qsCatId="simple" csTypeId="urn:microsoft.com/office/officeart/2005/8/colors/accent6_2" csCatId="accent6" phldr="1"/>
      <dgm:spPr/>
      <dgm:t>
        <a:bodyPr/>
        <a:lstStyle/>
        <a:p>
          <a:endParaRPr lang="en-US"/>
        </a:p>
      </dgm:t>
    </dgm:pt>
    <dgm:pt modelId="{5CECBE01-E7AF-49CF-9724-0BB61D23B992}">
      <dgm:prSe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dgm:spPr>
      <dgm:t>
        <a:bodyPr/>
        <a:lstStyle/>
        <a:p>
          <a:pPr algn="just"/>
          <a:r>
            <a:rPr lang="en-IN" sz="2100" dirty="0"/>
            <a:t>From the analysis we can conclude that,</a:t>
          </a:r>
        </a:p>
        <a:p>
          <a:pPr algn="just"/>
          <a:r>
            <a:rPr lang="en-IN" sz="2100" dirty="0"/>
            <a:t>For Research directors and the laboratory technicians the work life balance is poor. </a:t>
          </a:r>
        </a:p>
        <a:p>
          <a:pPr algn="just"/>
          <a:r>
            <a:rPr lang="en-IN" sz="2100" dirty="0"/>
            <a:t>For the Sales representatives , managers , Manufacturing Directors and the Sales executives the work life balance is fair.</a:t>
          </a:r>
        </a:p>
        <a:p>
          <a:pPr algn="just"/>
          <a:r>
            <a:rPr lang="en-IN" sz="2100" dirty="0"/>
            <a:t>For Research Scientists , Healthcare representatives und Developers the work life balance is good.</a:t>
          </a:r>
        </a:p>
        <a:p>
          <a:pPr algn="just"/>
          <a:r>
            <a:rPr lang="en-IN" sz="2100" dirty="0"/>
            <a:t>For human resources the work life balance is excellent.</a:t>
          </a:r>
        </a:p>
        <a:p>
          <a:pPr algn="just"/>
          <a:r>
            <a:rPr lang="en-IN" sz="2100" dirty="0"/>
            <a:t> </a:t>
          </a:r>
          <a:endParaRPr lang="en-US" sz="21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99B5583B-F4B8-44AC-9FCA-104D64097E48}" type="pres">
      <dgm:prSet presAssocID="{6DD55DCA-044C-41EA-A41C-18F4619C66A8}" presName="vert0" presStyleCnt="0">
        <dgm:presLayoutVars>
          <dgm:dir/>
          <dgm:animOne val="branch"/>
          <dgm:animLvl val="lvl"/>
        </dgm:presLayoutVars>
      </dgm:prSet>
      <dgm:spPr/>
    </dgm:pt>
    <dgm:pt modelId="{11476AFE-C265-4FF4-94F8-3A36205A9C35}" type="pres">
      <dgm:prSet presAssocID="{5CECBE01-E7AF-49CF-9724-0BB61D23B992}" presName="thickLine" presStyleLbl="alignNode1" presStyleIdx="0" presStyleCnt="1"/>
      <dgm:spPr/>
    </dgm:pt>
    <dgm:pt modelId="{DDA48160-4D05-476B-8CDF-241A82EE1756}" type="pres">
      <dgm:prSet presAssocID="{5CECBE01-E7AF-49CF-9724-0BB61D23B992}" presName="horz1" presStyleCnt="0"/>
      <dgm:spPr/>
    </dgm:pt>
    <dgm:pt modelId="{13303CD0-E464-460E-BC9E-42971C485531}" type="pres">
      <dgm:prSet presAssocID="{5CECBE01-E7AF-49CF-9724-0BB61D23B992}" presName="tx1" presStyleLbl="revTx" presStyleIdx="0" presStyleCnt="1"/>
      <dgm:spPr/>
    </dgm:pt>
    <dgm:pt modelId="{8111F093-0715-46DF-A734-0E87FF213459}" type="pres">
      <dgm:prSet presAssocID="{5CECBE01-E7AF-49CF-9724-0BB61D23B992}" presName="vert1" presStyleCnt="0"/>
      <dgm:spPr/>
    </dgm:pt>
  </dgm:ptLst>
  <dgm:cxnLst>
    <dgm:cxn modelId="{C758EE7D-69F5-4ACC-94B9-22607DFB446F}" type="presOf" srcId="{6DD55DCA-044C-41EA-A41C-18F4619C66A8}" destId="{99B5583B-F4B8-44AC-9FCA-104D64097E48}" srcOrd="0" destOrd="0" presId="urn:microsoft.com/office/officeart/2008/layout/LinedList"/>
    <dgm:cxn modelId="{5A906EDC-9F4B-4DBF-90B4-048CDF436562}" srcId="{6DD55DCA-044C-41EA-A41C-18F4619C66A8}" destId="{5CECBE01-E7AF-49CF-9724-0BB61D23B992}" srcOrd="0" destOrd="0" parTransId="{44DBA7DD-1478-4DB7-871A-9A2F156E0C38}" sibTransId="{8DBFCB4E-1D4B-4DB1-B8CA-DABAB939EADF}"/>
    <dgm:cxn modelId="{F8166DF9-D318-45A5-82FE-9D76E9B1DECD}" type="presOf" srcId="{5CECBE01-E7AF-49CF-9724-0BB61D23B992}" destId="{13303CD0-E464-460E-BC9E-42971C485531}" srcOrd="0" destOrd="0" presId="urn:microsoft.com/office/officeart/2008/layout/LinedList"/>
    <dgm:cxn modelId="{62657491-DD7F-4E9A-AECA-3FA13BDA0E50}" type="presParOf" srcId="{99B5583B-F4B8-44AC-9FCA-104D64097E48}" destId="{11476AFE-C265-4FF4-94F8-3A36205A9C35}" srcOrd="0" destOrd="0" presId="urn:microsoft.com/office/officeart/2008/layout/LinedList"/>
    <dgm:cxn modelId="{17DE258A-30E9-411B-B3B8-8608AF5093E6}" type="presParOf" srcId="{99B5583B-F4B8-44AC-9FCA-104D64097E48}" destId="{DDA48160-4D05-476B-8CDF-241A82EE1756}" srcOrd="1" destOrd="0" presId="urn:microsoft.com/office/officeart/2008/layout/LinedList"/>
    <dgm:cxn modelId="{5D8323D7-4549-4006-A408-8D658726B85F}" type="presParOf" srcId="{DDA48160-4D05-476B-8CDF-241A82EE1756}" destId="{13303CD0-E464-460E-BC9E-42971C485531}" srcOrd="0" destOrd="0" presId="urn:microsoft.com/office/officeart/2008/layout/LinedList"/>
    <dgm:cxn modelId="{C66236A8-932C-41F0-B240-74A8B9D07AE6}" type="presParOf" srcId="{DDA48160-4D05-476B-8CDF-241A82EE1756}" destId="{8111F093-0715-46DF-A734-0E87FF213459}" srcOrd="1" destOrd="0" presId="urn:microsoft.com/office/officeart/2008/layout/Line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DD55DCA-044C-41EA-A41C-18F4619C66A8}" type="doc">
      <dgm:prSet loTypeId="urn:microsoft.com/office/officeart/2005/8/layout/default" loCatId="list" qsTypeId="urn:microsoft.com/office/officeart/2005/8/quickstyle/3d2" qsCatId="3D" csTypeId="urn:microsoft.com/office/officeart/2005/8/colors/colorful5" csCatId="colorful" phldr="1"/>
      <dgm:spPr/>
      <dgm:t>
        <a:bodyPr/>
        <a:lstStyle/>
        <a:p>
          <a:endParaRPr lang="en-US"/>
        </a:p>
      </dgm:t>
    </dgm:pt>
    <dgm:pt modelId="{5CECBE01-E7AF-49CF-9724-0BB61D23B992}">
      <dgm:prSet custT="1">
        <dgm:style>
          <a:lnRef idx="0">
            <a:scrgbClr r="0" g="0" b="0"/>
          </a:lnRef>
          <a:fillRef idx="0">
            <a:scrgbClr r="0" g="0" b="0"/>
          </a:fillRef>
          <a:effectRef idx="0">
            <a:scrgbClr r="0" g="0" b="0"/>
          </a:effectRef>
          <a:fontRef idx="minor">
            <a:schemeClr val="lt1"/>
          </a:fontRef>
        </dgm:style>
      </dgm:prSet>
      <dgm:spPr>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dgm:spPr>
      <dgm:t>
        <a:bodyPr/>
        <a:lstStyle/>
        <a:p>
          <a:pPr algn="just"/>
          <a:endParaRPr lang="en-IN" sz="1800" dirty="0"/>
        </a:p>
        <a:p>
          <a:pPr algn="just"/>
          <a:r>
            <a:rPr lang="en-IN" sz="1800" dirty="0"/>
            <a:t>From the analysis we can conclude the work life balance for the attrition employees as below,</a:t>
          </a:r>
        </a:p>
        <a:p>
          <a:pPr algn="just"/>
          <a:r>
            <a:rPr lang="en-IN" sz="1800" dirty="0"/>
            <a:t>For Research directors the work life balance is poor. </a:t>
          </a:r>
        </a:p>
        <a:p>
          <a:pPr algn="just"/>
          <a:r>
            <a:rPr lang="en-IN" sz="1800" dirty="0"/>
            <a:t>For the Sales representatives , Manufacturing Directors , managers and Sales executives the work life balance is fair.</a:t>
          </a:r>
        </a:p>
        <a:p>
          <a:pPr algn="just"/>
          <a:r>
            <a:rPr lang="en-IN" sz="1800" dirty="0"/>
            <a:t>For Research Scientists , Healthcare representatives und Developers the work life balance is good.</a:t>
          </a:r>
        </a:p>
        <a:p>
          <a:pPr algn="just"/>
          <a:r>
            <a:rPr lang="en-IN" sz="1800" dirty="0"/>
            <a:t>For Human resources , laboratory technicians the work life balance is excellent.</a:t>
          </a:r>
        </a:p>
        <a:p>
          <a:pPr algn="ctr"/>
          <a:r>
            <a:rPr lang="en-IN" sz="1700" dirty="0"/>
            <a:t> </a:t>
          </a:r>
          <a:endParaRPr lang="en-US" sz="1700" dirty="0"/>
        </a:p>
      </dgm:t>
    </dgm:pt>
    <dgm:pt modelId="{44DBA7DD-1478-4DB7-871A-9A2F156E0C38}" type="parTrans" cxnId="{5A906EDC-9F4B-4DBF-90B4-048CDF436562}">
      <dgm:prSet/>
      <dgm:spPr/>
      <dgm:t>
        <a:bodyPr/>
        <a:lstStyle/>
        <a:p>
          <a:endParaRPr lang="en-US"/>
        </a:p>
      </dgm:t>
    </dgm:pt>
    <dgm:pt modelId="{8DBFCB4E-1D4B-4DB1-B8CA-DABAB939EADF}" type="sibTrans" cxnId="{5A906EDC-9F4B-4DBF-90B4-048CDF436562}">
      <dgm:prSet/>
      <dgm:spPr/>
      <dgm:t>
        <a:bodyPr/>
        <a:lstStyle/>
        <a:p>
          <a:endParaRPr lang="en-US"/>
        </a:p>
      </dgm:t>
    </dgm:pt>
    <dgm:pt modelId="{743B05F7-3AF6-4AEB-9ED2-6EC364904F93}" type="pres">
      <dgm:prSet presAssocID="{6DD55DCA-044C-41EA-A41C-18F4619C66A8}" presName="diagram" presStyleCnt="0">
        <dgm:presLayoutVars>
          <dgm:dir/>
          <dgm:resizeHandles val="exact"/>
        </dgm:presLayoutVars>
      </dgm:prSet>
      <dgm:spPr/>
    </dgm:pt>
    <dgm:pt modelId="{C65B86CC-18DC-47ED-82E5-BDF248A6A808}" type="pres">
      <dgm:prSet presAssocID="{5CECBE01-E7AF-49CF-9724-0BB61D23B992}" presName="node" presStyleLbl="node1" presStyleIdx="0" presStyleCnt="1" custLinFactNeighborX="-49">
        <dgm:presLayoutVars>
          <dgm:bulletEnabled val="1"/>
        </dgm:presLayoutVars>
      </dgm:prSet>
      <dgm:spPr/>
    </dgm:pt>
  </dgm:ptLst>
  <dgm:cxnLst>
    <dgm:cxn modelId="{88CF9C0B-D621-4A17-884C-60E697D215CE}" type="presOf" srcId="{5CECBE01-E7AF-49CF-9724-0BB61D23B992}" destId="{C65B86CC-18DC-47ED-82E5-BDF248A6A808}" srcOrd="0" destOrd="0" presId="urn:microsoft.com/office/officeart/2005/8/layout/default"/>
    <dgm:cxn modelId="{970BCD83-52D6-4947-83E9-FCF7FEA7B54F}" type="presOf" srcId="{6DD55DCA-044C-41EA-A41C-18F4619C66A8}" destId="{743B05F7-3AF6-4AEB-9ED2-6EC364904F93}" srcOrd="0" destOrd="0" presId="urn:microsoft.com/office/officeart/2005/8/layout/default"/>
    <dgm:cxn modelId="{5A906EDC-9F4B-4DBF-90B4-048CDF436562}" srcId="{6DD55DCA-044C-41EA-A41C-18F4619C66A8}" destId="{5CECBE01-E7AF-49CF-9724-0BB61D23B992}" srcOrd="0" destOrd="0" parTransId="{44DBA7DD-1478-4DB7-871A-9A2F156E0C38}" sibTransId="{8DBFCB4E-1D4B-4DB1-B8CA-DABAB939EADF}"/>
    <dgm:cxn modelId="{B580E69F-BEA2-48C9-AB78-43C58794429F}" type="presParOf" srcId="{743B05F7-3AF6-4AEB-9ED2-6EC364904F93}" destId="{C65B86CC-18DC-47ED-82E5-BDF248A6A808}" srcOrd="0" destOrd="0" presId="urn:microsoft.com/office/officeart/2005/8/layout/default"/>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7F6514D2-ED29-4255-8DD3-233BD29375A3}"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979D44DA-A849-447C-80B8-D85AA437A144}">
      <dgm:prSet custT="1"/>
      <dgm:spPr/>
      <dgm:t>
        <a:bodyPr/>
        <a:lstStyle/>
        <a:p>
          <a:pPr algn="ctr">
            <a:lnSpc>
              <a:spcPct val="100000"/>
            </a:lnSpc>
          </a:pPr>
          <a:r>
            <a:rPr lang="en-US" sz="2000" b="0" i="0" cap="none" spc="0" dirty="0">
              <a:ln w="0"/>
              <a:solidFill>
                <a:schemeClr val="tx1"/>
              </a:solidFill>
              <a:effectLst>
                <a:outerShdw blurRad="38100" dist="19050" dir="2700000" algn="tl" rotWithShape="0">
                  <a:schemeClr val="dk1">
                    <a:alpha val="40000"/>
                  </a:schemeClr>
                </a:outerShdw>
              </a:effectLst>
            </a:rPr>
            <a:t>Conduct stay interviews: Instead of exit interviews, conduct stay interviews with employees to gather feedback about the job.</a:t>
          </a:r>
          <a:endParaRPr lang="en-US" sz="2000" b="0" cap="none" spc="0" dirty="0">
            <a:ln w="0"/>
            <a:solidFill>
              <a:schemeClr val="tx1"/>
            </a:solidFill>
            <a:effectLst>
              <a:outerShdw blurRad="38100" dist="19050" dir="2700000" algn="tl" rotWithShape="0">
                <a:schemeClr val="dk1">
                  <a:alpha val="40000"/>
                </a:schemeClr>
              </a:outerShdw>
            </a:effectLst>
          </a:endParaRPr>
        </a:p>
      </dgm:t>
    </dgm:pt>
    <dgm:pt modelId="{8559330C-3B52-48D1-8C5E-47B1EBC27028}" type="parTrans" cxnId="{81E60EC9-7ACB-4CF6-84FA-E56E55D0055D}">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100B7237-87F1-4A74-A828-FF9C5AE6A4DF}" type="sibTrans" cxnId="{81E60EC9-7ACB-4CF6-84FA-E56E55D0055D}">
      <dgm:prSet/>
      <dgm:spPr/>
      <dgm:t>
        <a:bodyPr/>
        <a:lstStyle/>
        <a:p>
          <a:pPr>
            <a:lnSpc>
              <a:spcPct val="100000"/>
            </a:lnSpc>
          </a:pPr>
          <a:endParaRPr lang="en-US" b="0" cap="none" spc="0">
            <a:ln w="0"/>
            <a:solidFill>
              <a:schemeClr val="tx1"/>
            </a:solidFill>
            <a:effectLst>
              <a:outerShdw blurRad="38100" dist="19050" dir="2700000" algn="tl" rotWithShape="0">
                <a:schemeClr val="dk1">
                  <a:alpha val="40000"/>
                </a:schemeClr>
              </a:outerShdw>
            </a:effectLst>
          </a:endParaRPr>
        </a:p>
      </dgm:t>
    </dgm:pt>
    <dgm:pt modelId="{D5EDE5F3-8F64-4A1B-AF4F-40020A16C4F1}">
      <dgm:prSet custT="1"/>
      <dgm:spPr/>
      <dgm:t>
        <a:bodyPr/>
        <a:lstStyle/>
        <a:p>
          <a:pPr algn="ctr">
            <a:lnSpc>
              <a:spcPct val="100000"/>
            </a:lnSpc>
          </a:pPr>
          <a:r>
            <a:rPr lang="en-US" sz="2000" b="0" i="0" cap="none" spc="0" dirty="0">
              <a:ln w="0"/>
              <a:solidFill>
                <a:schemeClr val="tx1"/>
              </a:solidFill>
              <a:effectLst>
                <a:outerShdw blurRad="38100" dist="19050" dir="2700000" algn="tl" rotWithShape="0">
                  <a:schemeClr val="dk1">
                    <a:alpha val="40000"/>
                  </a:schemeClr>
                </a:outerShdw>
              </a:effectLst>
            </a:rPr>
            <a:t>Improve employee engagement: Implement initiatives to improve employee engagement, such as regular feedback, recognition and rewards programs, and opportunities for career growth</a:t>
          </a:r>
          <a:r>
            <a:rPr lang="en-US" sz="2000" b="0" cap="none" spc="0" dirty="0">
              <a:ln w="0"/>
              <a:solidFill>
                <a:schemeClr val="tx1"/>
              </a:solidFill>
              <a:effectLst>
                <a:outerShdw blurRad="38100" dist="19050" dir="2700000" algn="tl" rotWithShape="0">
                  <a:schemeClr val="dk1">
                    <a:alpha val="40000"/>
                  </a:schemeClr>
                </a:outerShdw>
              </a:effectLst>
            </a:rPr>
            <a:t>.</a:t>
          </a:r>
        </a:p>
      </dgm:t>
    </dgm:pt>
    <dgm:pt modelId="{B5EDD9A9-C33B-4EE5-8A0E-09362637AE8E}" type="parTrans" cxnId="{CFCD71EB-5606-4221-BDBE-EA8BB0B6A49C}">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2A70A06E-FBBD-44AF-9347-1739E2910E1F}" type="sibTrans" cxnId="{CFCD71EB-5606-4221-BDBE-EA8BB0B6A49C}">
      <dgm:prSet/>
      <dgm:spPr/>
      <dgm:t>
        <a:bodyPr/>
        <a:lstStyle/>
        <a:p>
          <a:pPr>
            <a:lnSpc>
              <a:spcPct val="100000"/>
            </a:lnSpc>
          </a:pPr>
          <a:endParaRPr lang="en-US" b="0" cap="none" spc="0">
            <a:ln w="0"/>
            <a:solidFill>
              <a:schemeClr val="tx1"/>
            </a:solidFill>
            <a:effectLst>
              <a:outerShdw blurRad="38100" dist="19050" dir="2700000" algn="tl" rotWithShape="0">
                <a:schemeClr val="dk1">
                  <a:alpha val="40000"/>
                </a:schemeClr>
              </a:outerShdw>
            </a:effectLst>
          </a:endParaRPr>
        </a:p>
      </dgm:t>
    </dgm:pt>
    <dgm:pt modelId="{F46DF968-1C0F-4EC7-8656-EC6D6157A290}">
      <dgm:prSet custT="1"/>
      <dgm:spPr/>
      <dgm:t>
        <a:bodyPr/>
        <a:lstStyle/>
        <a:p>
          <a:pPr algn="ctr">
            <a:lnSpc>
              <a:spcPct val="100000"/>
            </a:lnSpc>
          </a:pPr>
          <a:r>
            <a:rPr lang="en-US" sz="2000" b="0" i="0" cap="none" spc="0" dirty="0">
              <a:ln w="0"/>
              <a:solidFill>
                <a:schemeClr val="tx1"/>
              </a:solidFill>
              <a:effectLst>
                <a:outerShdw blurRad="38100" dist="19050" dir="2700000" algn="tl" rotWithShape="0">
                  <a:schemeClr val="dk1">
                    <a:alpha val="40000"/>
                  </a:schemeClr>
                </a:outerShdw>
              </a:effectLst>
            </a:rPr>
            <a:t>Address workload issues: Ensure employees have manageable workloads by regularly monitoring and adjusting workloads to prevent burnout and overwhelm.</a:t>
          </a:r>
          <a:endParaRPr lang="en-US" sz="2000" b="0" cap="none" spc="0" dirty="0">
            <a:ln w="0"/>
            <a:solidFill>
              <a:schemeClr val="tx1"/>
            </a:solidFill>
            <a:effectLst>
              <a:outerShdw blurRad="38100" dist="19050" dir="2700000" algn="tl" rotWithShape="0">
                <a:schemeClr val="dk1">
                  <a:alpha val="40000"/>
                </a:schemeClr>
              </a:outerShdw>
            </a:effectLst>
          </a:endParaRPr>
        </a:p>
      </dgm:t>
    </dgm:pt>
    <dgm:pt modelId="{C8C5539F-5DB1-4230-ACE9-0F447E5F27F0}" type="parTrans" cxnId="{C50C29A7-C82C-44E8-889E-F108A5B48E68}">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E204B08A-0898-43F1-AD87-374DE6935361}" type="sibTrans" cxnId="{C50C29A7-C82C-44E8-889E-F108A5B48E68}">
      <dgm:prSet/>
      <dgm:spPr/>
      <dgm:t>
        <a:bodyPr/>
        <a:lstStyle/>
        <a:p>
          <a:pPr>
            <a:lnSpc>
              <a:spcPct val="100000"/>
            </a:lnSpc>
          </a:pPr>
          <a:endParaRPr lang="en-US" b="0" cap="none" spc="0">
            <a:ln w="0"/>
            <a:solidFill>
              <a:schemeClr val="tx1"/>
            </a:solidFill>
            <a:effectLst>
              <a:outerShdw blurRad="38100" dist="19050" dir="2700000" algn="tl" rotWithShape="0">
                <a:schemeClr val="dk1">
                  <a:alpha val="40000"/>
                </a:schemeClr>
              </a:outerShdw>
            </a:effectLst>
          </a:endParaRPr>
        </a:p>
      </dgm:t>
    </dgm:pt>
    <dgm:pt modelId="{7AC09B67-08AB-44F1-9479-FA1D83F360C8}">
      <dgm:prSet custT="1"/>
      <dgm:spPr/>
      <dgm:t>
        <a:bodyPr/>
        <a:lstStyle/>
        <a:p>
          <a:pPr algn="ctr">
            <a:lnSpc>
              <a:spcPct val="100000"/>
            </a:lnSpc>
          </a:pPr>
          <a:r>
            <a:rPr lang="en-US" sz="1800" b="0" i="0" cap="none" spc="0" dirty="0">
              <a:ln w="0"/>
              <a:solidFill>
                <a:schemeClr val="tx1"/>
              </a:solidFill>
              <a:effectLst>
                <a:outerShdw blurRad="38100" dist="19050" dir="2700000" algn="tl" rotWithShape="0">
                  <a:schemeClr val="dk1">
                    <a:alpha val="40000"/>
                  </a:schemeClr>
                </a:outerShdw>
              </a:effectLst>
            </a:rPr>
            <a:t>Create a positive work environment: Foster a positive work environment by promoting a culture of respect, inclusivity, and teamwork. Encourage open communication and collaboration among employees.</a:t>
          </a:r>
          <a:endParaRPr lang="en-US" sz="1800" b="0" cap="none" spc="0" dirty="0">
            <a:ln w="0"/>
            <a:solidFill>
              <a:schemeClr val="tx1"/>
            </a:solidFill>
            <a:effectLst>
              <a:outerShdw blurRad="38100" dist="19050" dir="2700000" algn="tl" rotWithShape="0">
                <a:schemeClr val="dk1">
                  <a:alpha val="40000"/>
                </a:schemeClr>
              </a:outerShdw>
            </a:effectLst>
          </a:endParaRPr>
        </a:p>
      </dgm:t>
    </dgm:pt>
    <dgm:pt modelId="{CEE117DE-75AC-4734-8A1F-55B079FAB27E}" type="parTrans" cxnId="{5E71B501-7666-4684-83C0-6BB893A2CF21}">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A74E9CEF-F2EC-4932-A805-1C5E32C3D803}" type="sibTrans" cxnId="{5E71B501-7666-4684-83C0-6BB893A2CF21}">
      <dgm:prSet/>
      <dgm:spPr/>
      <dgm:t>
        <a:bodyPr/>
        <a:lstStyle/>
        <a:p>
          <a:pPr>
            <a:lnSpc>
              <a:spcPct val="100000"/>
            </a:lnSpc>
          </a:pPr>
          <a:endParaRPr lang="en-US" b="0" cap="none" spc="0">
            <a:ln w="0"/>
            <a:solidFill>
              <a:schemeClr val="tx1"/>
            </a:solidFill>
            <a:effectLst>
              <a:outerShdw blurRad="38100" dist="19050" dir="2700000" algn="tl" rotWithShape="0">
                <a:schemeClr val="dk1">
                  <a:alpha val="40000"/>
                </a:schemeClr>
              </a:outerShdw>
            </a:effectLst>
          </a:endParaRPr>
        </a:p>
      </dgm:t>
    </dgm:pt>
    <dgm:pt modelId="{E9926D6A-4677-4603-BD6F-E83DC47CBC4F}">
      <dgm:prSet custT="1"/>
      <dgm:spPr/>
      <dgm:t>
        <a:bodyPr/>
        <a:lstStyle/>
        <a:p>
          <a:pPr algn="ctr">
            <a:lnSpc>
              <a:spcPct val="100000"/>
            </a:lnSpc>
          </a:pPr>
          <a:r>
            <a:rPr lang="en-US" sz="1800" b="0" i="0" cap="none" spc="0" dirty="0">
              <a:ln w="0"/>
              <a:solidFill>
                <a:schemeClr val="tx1"/>
              </a:solidFill>
              <a:effectLst>
                <a:outerShdw blurRad="38100" dist="19050" dir="2700000" algn="tl" rotWithShape="0">
                  <a:schemeClr val="dk1">
                    <a:alpha val="40000"/>
                  </a:schemeClr>
                </a:outerShdw>
              </a:effectLst>
            </a:rPr>
            <a:t>Address pay and compensation issues: Ensure that employees receive fair pay and compensation for their work and t</a:t>
          </a:r>
          <a:r>
            <a:rPr lang="en-US" sz="1800" b="0" cap="none" spc="0" dirty="0">
              <a:ln w="0"/>
              <a:solidFill>
                <a:schemeClr val="tx1"/>
              </a:solidFill>
              <a:effectLst>
                <a:outerShdw blurRad="38100" dist="19050" dir="2700000" algn="tl" rotWithShape="0">
                  <a:schemeClr val="dk1">
                    <a:alpha val="40000"/>
                  </a:schemeClr>
                </a:outerShdw>
              </a:effectLst>
            </a:rPr>
            <a:t>o find out what motivates an employee to continue to work in an organization.</a:t>
          </a:r>
        </a:p>
      </dgm:t>
    </dgm:pt>
    <dgm:pt modelId="{FFF3D7BE-DCA0-4559-9D66-E0D7499F9880}" type="parTrans" cxnId="{9BC097FD-E961-4E21-95AF-3FE885B98EF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EE0FD7F5-AB39-433B-A1D3-689AC58932CD}" type="sibTrans" cxnId="{9BC097FD-E961-4E21-95AF-3FE885B98EF9}">
      <dgm:prSet/>
      <dgm:spPr/>
      <dgm:t>
        <a:bodyPr/>
        <a:lstStyle/>
        <a:p>
          <a:endParaRPr lang="en-US" b="0" cap="none" spc="0">
            <a:ln w="0"/>
            <a:solidFill>
              <a:schemeClr val="tx1"/>
            </a:solidFill>
            <a:effectLst>
              <a:outerShdw blurRad="38100" dist="19050" dir="2700000" algn="tl" rotWithShape="0">
                <a:schemeClr val="dk1">
                  <a:alpha val="40000"/>
                </a:schemeClr>
              </a:outerShdw>
            </a:effectLst>
          </a:endParaRPr>
        </a:p>
      </dgm:t>
    </dgm:pt>
    <dgm:pt modelId="{82D179F3-9F27-4AD3-994B-4D630B2A7D0E}" type="pres">
      <dgm:prSet presAssocID="{7F6514D2-ED29-4255-8DD3-233BD29375A3}" presName="root" presStyleCnt="0">
        <dgm:presLayoutVars>
          <dgm:dir/>
          <dgm:resizeHandles val="exact"/>
        </dgm:presLayoutVars>
      </dgm:prSet>
      <dgm:spPr/>
    </dgm:pt>
    <dgm:pt modelId="{A0202CA9-0C26-4FAF-8317-737803119154}" type="pres">
      <dgm:prSet presAssocID="{979D44DA-A849-447C-80B8-D85AA437A144}" presName="compNode" presStyleCnt="0"/>
      <dgm:spPr/>
    </dgm:pt>
    <dgm:pt modelId="{5642527A-CCB6-4829-88E3-7552B266EFAB}" type="pres">
      <dgm:prSet presAssocID="{979D44DA-A849-447C-80B8-D85AA437A144}" presName="bgRect" presStyleLbl="bgShp" presStyleIdx="0" presStyleCnt="5"/>
      <dgm:spPr/>
    </dgm:pt>
    <dgm:pt modelId="{B06E9D13-3C76-45C3-8931-E3693C602C60}" type="pres">
      <dgm:prSet presAssocID="{979D44DA-A849-447C-80B8-D85AA437A144}"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extLst>
        <a:ext uri="{E40237B7-FDA0-4F09-8148-C483321AD2D9}">
          <dgm14:cNvPr xmlns:dgm14="http://schemas.microsoft.com/office/drawing/2010/diagram" id="0" name="" descr="Workflow"/>
        </a:ext>
      </dgm:extLst>
    </dgm:pt>
    <dgm:pt modelId="{9B7537F8-ABA6-4076-9392-7FE9A7DF778A}" type="pres">
      <dgm:prSet presAssocID="{979D44DA-A849-447C-80B8-D85AA437A144}" presName="spaceRect" presStyleCnt="0"/>
      <dgm:spPr/>
    </dgm:pt>
    <dgm:pt modelId="{6D64BECF-0D1A-410A-8F1A-CCDAE9A6B1CE}" type="pres">
      <dgm:prSet presAssocID="{979D44DA-A849-447C-80B8-D85AA437A144}" presName="parTx" presStyleLbl="revTx" presStyleIdx="0" presStyleCnt="5">
        <dgm:presLayoutVars>
          <dgm:chMax val="0"/>
          <dgm:chPref val="0"/>
        </dgm:presLayoutVars>
      </dgm:prSet>
      <dgm:spPr/>
    </dgm:pt>
    <dgm:pt modelId="{9ED24C57-DCCD-4435-B4DB-3257213F2D68}" type="pres">
      <dgm:prSet presAssocID="{100B7237-87F1-4A74-A828-FF9C5AE6A4DF}" presName="sibTrans" presStyleCnt="0"/>
      <dgm:spPr/>
    </dgm:pt>
    <dgm:pt modelId="{BCF85146-BAD5-4312-A9F8-CBA4E17C2D95}" type="pres">
      <dgm:prSet presAssocID="{D5EDE5F3-8F64-4A1B-AF4F-40020A16C4F1}" presName="compNode" presStyleCnt="0"/>
      <dgm:spPr/>
    </dgm:pt>
    <dgm:pt modelId="{BFC3A43C-BCDB-4217-8A75-CCC1183668B5}" type="pres">
      <dgm:prSet presAssocID="{D5EDE5F3-8F64-4A1B-AF4F-40020A16C4F1}" presName="bgRect" presStyleLbl="bgShp" presStyleIdx="1" presStyleCnt="5" custLinFactNeighborX="0"/>
      <dgm:spPr/>
    </dgm:pt>
    <dgm:pt modelId="{618F2191-0ABC-400B-9F39-F02DFE1A6756}" type="pres">
      <dgm:prSet presAssocID="{D5EDE5F3-8F64-4A1B-AF4F-40020A16C4F1}"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roup of People"/>
        </a:ext>
      </dgm:extLst>
    </dgm:pt>
    <dgm:pt modelId="{7A042F4E-5D8F-4627-A836-96417EED0104}" type="pres">
      <dgm:prSet presAssocID="{D5EDE5F3-8F64-4A1B-AF4F-40020A16C4F1}" presName="spaceRect" presStyleCnt="0"/>
      <dgm:spPr/>
    </dgm:pt>
    <dgm:pt modelId="{7AAF71C2-E556-429D-B688-B88B92F8AFD3}" type="pres">
      <dgm:prSet presAssocID="{D5EDE5F3-8F64-4A1B-AF4F-40020A16C4F1}" presName="parTx" presStyleLbl="revTx" presStyleIdx="1" presStyleCnt="5">
        <dgm:presLayoutVars>
          <dgm:chMax val="0"/>
          <dgm:chPref val="0"/>
        </dgm:presLayoutVars>
      </dgm:prSet>
      <dgm:spPr/>
    </dgm:pt>
    <dgm:pt modelId="{51DD5228-8DB8-4302-9A64-C059E1255783}" type="pres">
      <dgm:prSet presAssocID="{2A70A06E-FBBD-44AF-9347-1739E2910E1F}" presName="sibTrans" presStyleCnt="0"/>
      <dgm:spPr/>
    </dgm:pt>
    <dgm:pt modelId="{82AFED9C-0F4B-48EC-A88C-0B516EE43FC3}" type="pres">
      <dgm:prSet presAssocID="{F46DF968-1C0F-4EC7-8656-EC6D6157A290}" presName="compNode" presStyleCnt="0"/>
      <dgm:spPr/>
    </dgm:pt>
    <dgm:pt modelId="{A8E1718F-77A1-495C-808D-3B6F90B50A14}" type="pres">
      <dgm:prSet presAssocID="{F46DF968-1C0F-4EC7-8656-EC6D6157A290}" presName="bgRect" presStyleLbl="bgShp" presStyleIdx="2" presStyleCnt="5"/>
      <dgm:spPr/>
    </dgm:pt>
    <dgm:pt modelId="{02A001B9-CC7E-4D30-8A42-42401FCF2E5E}" type="pres">
      <dgm:prSet presAssocID="{F46DF968-1C0F-4EC7-8656-EC6D6157A290}"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dgm:spPr>
      <dgm:extLst>
        <a:ext uri="{E40237B7-FDA0-4F09-8148-C483321AD2D9}">
          <dgm14:cNvPr xmlns:dgm14="http://schemas.microsoft.com/office/drawing/2010/diagram" id="0" name="" descr="Business Growth"/>
        </a:ext>
      </dgm:extLst>
    </dgm:pt>
    <dgm:pt modelId="{49E95D16-8525-42FA-A7E0-4780846B2111}" type="pres">
      <dgm:prSet presAssocID="{F46DF968-1C0F-4EC7-8656-EC6D6157A290}" presName="spaceRect" presStyleCnt="0"/>
      <dgm:spPr/>
    </dgm:pt>
    <dgm:pt modelId="{7CBA4BF1-5BE7-4D48-AB8C-831BE404813F}" type="pres">
      <dgm:prSet presAssocID="{F46DF968-1C0F-4EC7-8656-EC6D6157A290}" presName="parTx" presStyleLbl="revTx" presStyleIdx="2" presStyleCnt="5">
        <dgm:presLayoutVars>
          <dgm:chMax val="0"/>
          <dgm:chPref val="0"/>
        </dgm:presLayoutVars>
      </dgm:prSet>
      <dgm:spPr/>
    </dgm:pt>
    <dgm:pt modelId="{C1D0750B-AB2F-4306-9002-C5ABE8C0A2BA}" type="pres">
      <dgm:prSet presAssocID="{E204B08A-0898-43F1-AD87-374DE6935361}" presName="sibTrans" presStyleCnt="0"/>
      <dgm:spPr/>
    </dgm:pt>
    <dgm:pt modelId="{F48709A7-D70C-45AD-B627-0FF146A87B1F}" type="pres">
      <dgm:prSet presAssocID="{7AC09B67-08AB-44F1-9479-FA1D83F360C8}" presName="compNode" presStyleCnt="0"/>
      <dgm:spPr/>
    </dgm:pt>
    <dgm:pt modelId="{9BEE6CFB-24F9-41CE-B772-C8332367E6E1}" type="pres">
      <dgm:prSet presAssocID="{7AC09B67-08AB-44F1-9479-FA1D83F360C8}" presName="bgRect" presStyleLbl="bgShp" presStyleIdx="3" presStyleCnt="5"/>
      <dgm:spPr/>
    </dgm:pt>
    <dgm:pt modelId="{ADEF7A08-80D8-4596-BA50-B479596CE6FE}" type="pres">
      <dgm:prSet presAssocID="{7AC09B67-08AB-44F1-9479-FA1D83F360C8}"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Connections"/>
        </a:ext>
      </dgm:extLst>
    </dgm:pt>
    <dgm:pt modelId="{AFB8E5AC-0151-460F-A1FD-AF916BAB7DEB}" type="pres">
      <dgm:prSet presAssocID="{7AC09B67-08AB-44F1-9479-FA1D83F360C8}" presName="spaceRect" presStyleCnt="0"/>
      <dgm:spPr/>
    </dgm:pt>
    <dgm:pt modelId="{C6E1F057-43E6-4AAD-B399-BE1431F6946F}" type="pres">
      <dgm:prSet presAssocID="{7AC09B67-08AB-44F1-9479-FA1D83F360C8}" presName="parTx" presStyleLbl="revTx" presStyleIdx="3" presStyleCnt="5">
        <dgm:presLayoutVars>
          <dgm:chMax val="0"/>
          <dgm:chPref val="0"/>
        </dgm:presLayoutVars>
      </dgm:prSet>
      <dgm:spPr/>
    </dgm:pt>
    <dgm:pt modelId="{153FCBAD-35F9-4745-898D-E833C132E723}" type="pres">
      <dgm:prSet presAssocID="{A74E9CEF-F2EC-4932-A805-1C5E32C3D803}" presName="sibTrans" presStyleCnt="0"/>
      <dgm:spPr/>
    </dgm:pt>
    <dgm:pt modelId="{F7F0CFAB-63AF-48C3-BAD1-5E487FB2FF3B}" type="pres">
      <dgm:prSet presAssocID="{E9926D6A-4677-4603-BD6F-E83DC47CBC4F}" presName="compNode" presStyleCnt="0"/>
      <dgm:spPr/>
    </dgm:pt>
    <dgm:pt modelId="{49E30507-7FF7-4582-BA49-3BE38F2DFCD6}" type="pres">
      <dgm:prSet presAssocID="{E9926D6A-4677-4603-BD6F-E83DC47CBC4F}" presName="bgRect" presStyleLbl="bgShp" presStyleIdx="4" presStyleCnt="5" custLinFactNeighborX="0"/>
      <dgm:spPr/>
    </dgm:pt>
    <dgm:pt modelId="{BC0709E7-CF9F-4F6D-AB5D-FF51711F3DB7}" type="pres">
      <dgm:prSet presAssocID="{E9926D6A-4677-4603-BD6F-E83DC47CBC4F}"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dgm:spPr>
      <dgm:extLst>
        <a:ext uri="{E40237B7-FDA0-4F09-8148-C483321AD2D9}">
          <dgm14:cNvPr xmlns:dgm14="http://schemas.microsoft.com/office/drawing/2010/diagram" id="0" name="" descr="Upward trend"/>
        </a:ext>
      </dgm:extLst>
    </dgm:pt>
    <dgm:pt modelId="{818557AF-0518-424A-970F-F2B8D574CB21}" type="pres">
      <dgm:prSet presAssocID="{E9926D6A-4677-4603-BD6F-E83DC47CBC4F}" presName="spaceRect" presStyleCnt="0"/>
      <dgm:spPr/>
    </dgm:pt>
    <dgm:pt modelId="{A2C2242C-368F-46CC-A1D0-7676852EB348}" type="pres">
      <dgm:prSet presAssocID="{E9926D6A-4677-4603-BD6F-E83DC47CBC4F}" presName="parTx" presStyleLbl="revTx" presStyleIdx="4" presStyleCnt="5">
        <dgm:presLayoutVars>
          <dgm:chMax val="0"/>
          <dgm:chPref val="0"/>
        </dgm:presLayoutVars>
      </dgm:prSet>
      <dgm:spPr/>
    </dgm:pt>
  </dgm:ptLst>
  <dgm:cxnLst>
    <dgm:cxn modelId="{5E71B501-7666-4684-83C0-6BB893A2CF21}" srcId="{7F6514D2-ED29-4255-8DD3-233BD29375A3}" destId="{7AC09B67-08AB-44F1-9479-FA1D83F360C8}" srcOrd="3" destOrd="0" parTransId="{CEE117DE-75AC-4734-8A1F-55B079FAB27E}" sibTransId="{A74E9CEF-F2EC-4932-A805-1C5E32C3D803}"/>
    <dgm:cxn modelId="{C9E12F12-E748-47E2-9666-9CF960F8C675}" type="presOf" srcId="{7AC09B67-08AB-44F1-9479-FA1D83F360C8}" destId="{C6E1F057-43E6-4AAD-B399-BE1431F6946F}" srcOrd="0" destOrd="0" presId="urn:microsoft.com/office/officeart/2018/2/layout/IconVerticalSolidList"/>
    <dgm:cxn modelId="{D6CA9969-0268-48EA-B216-972BE1C6639B}" type="presOf" srcId="{7F6514D2-ED29-4255-8DD3-233BD29375A3}" destId="{82D179F3-9F27-4AD3-994B-4D630B2A7D0E}" srcOrd="0" destOrd="0" presId="urn:microsoft.com/office/officeart/2018/2/layout/IconVerticalSolidList"/>
    <dgm:cxn modelId="{9B3D4058-EA63-4F28-8EA4-3024083F950C}" type="presOf" srcId="{D5EDE5F3-8F64-4A1B-AF4F-40020A16C4F1}" destId="{7AAF71C2-E556-429D-B688-B88B92F8AFD3}" srcOrd="0" destOrd="0" presId="urn:microsoft.com/office/officeart/2018/2/layout/IconVerticalSolidList"/>
    <dgm:cxn modelId="{95A9637F-1DFE-4CB1-A296-00C86E32C026}" type="presOf" srcId="{979D44DA-A849-447C-80B8-D85AA437A144}" destId="{6D64BECF-0D1A-410A-8F1A-CCDAE9A6B1CE}" srcOrd="0" destOrd="0" presId="urn:microsoft.com/office/officeart/2018/2/layout/IconVerticalSolidList"/>
    <dgm:cxn modelId="{5A6F378C-B4E9-4AE2-99A5-9F1012EB7878}" type="presOf" srcId="{F46DF968-1C0F-4EC7-8656-EC6D6157A290}" destId="{7CBA4BF1-5BE7-4D48-AB8C-831BE404813F}" srcOrd="0" destOrd="0" presId="urn:microsoft.com/office/officeart/2018/2/layout/IconVerticalSolidList"/>
    <dgm:cxn modelId="{3D91EC8E-5F65-4CA8-8339-8F2838193B90}" type="presOf" srcId="{E9926D6A-4677-4603-BD6F-E83DC47CBC4F}" destId="{A2C2242C-368F-46CC-A1D0-7676852EB348}" srcOrd="0" destOrd="0" presId="urn:microsoft.com/office/officeart/2018/2/layout/IconVerticalSolidList"/>
    <dgm:cxn modelId="{C50C29A7-C82C-44E8-889E-F108A5B48E68}" srcId="{7F6514D2-ED29-4255-8DD3-233BD29375A3}" destId="{F46DF968-1C0F-4EC7-8656-EC6D6157A290}" srcOrd="2" destOrd="0" parTransId="{C8C5539F-5DB1-4230-ACE9-0F447E5F27F0}" sibTransId="{E204B08A-0898-43F1-AD87-374DE6935361}"/>
    <dgm:cxn modelId="{81E60EC9-7ACB-4CF6-84FA-E56E55D0055D}" srcId="{7F6514D2-ED29-4255-8DD3-233BD29375A3}" destId="{979D44DA-A849-447C-80B8-D85AA437A144}" srcOrd="0" destOrd="0" parTransId="{8559330C-3B52-48D1-8C5E-47B1EBC27028}" sibTransId="{100B7237-87F1-4A74-A828-FF9C5AE6A4DF}"/>
    <dgm:cxn modelId="{CFCD71EB-5606-4221-BDBE-EA8BB0B6A49C}" srcId="{7F6514D2-ED29-4255-8DD3-233BD29375A3}" destId="{D5EDE5F3-8F64-4A1B-AF4F-40020A16C4F1}" srcOrd="1" destOrd="0" parTransId="{B5EDD9A9-C33B-4EE5-8A0E-09362637AE8E}" sibTransId="{2A70A06E-FBBD-44AF-9347-1739E2910E1F}"/>
    <dgm:cxn modelId="{9BC097FD-E961-4E21-95AF-3FE885B98EF9}" srcId="{7F6514D2-ED29-4255-8DD3-233BD29375A3}" destId="{E9926D6A-4677-4603-BD6F-E83DC47CBC4F}" srcOrd="4" destOrd="0" parTransId="{FFF3D7BE-DCA0-4559-9D66-E0D7499F9880}" sibTransId="{EE0FD7F5-AB39-433B-A1D3-689AC58932CD}"/>
    <dgm:cxn modelId="{EA0E2400-53A9-4B62-AC0B-C0D4D9D15A3E}" type="presParOf" srcId="{82D179F3-9F27-4AD3-994B-4D630B2A7D0E}" destId="{A0202CA9-0C26-4FAF-8317-737803119154}" srcOrd="0" destOrd="0" presId="urn:microsoft.com/office/officeart/2018/2/layout/IconVerticalSolidList"/>
    <dgm:cxn modelId="{3780AECD-C8F7-432C-8063-B08F38976CA2}" type="presParOf" srcId="{A0202CA9-0C26-4FAF-8317-737803119154}" destId="{5642527A-CCB6-4829-88E3-7552B266EFAB}" srcOrd="0" destOrd="0" presId="urn:microsoft.com/office/officeart/2018/2/layout/IconVerticalSolidList"/>
    <dgm:cxn modelId="{68226B2A-17DB-4D04-807C-70BA9B8F43EA}" type="presParOf" srcId="{A0202CA9-0C26-4FAF-8317-737803119154}" destId="{B06E9D13-3C76-45C3-8931-E3693C602C60}" srcOrd="1" destOrd="0" presId="urn:microsoft.com/office/officeart/2018/2/layout/IconVerticalSolidList"/>
    <dgm:cxn modelId="{27D085A7-BA38-4597-8EF6-33FBB1C21821}" type="presParOf" srcId="{A0202CA9-0C26-4FAF-8317-737803119154}" destId="{9B7537F8-ABA6-4076-9392-7FE9A7DF778A}" srcOrd="2" destOrd="0" presId="urn:microsoft.com/office/officeart/2018/2/layout/IconVerticalSolidList"/>
    <dgm:cxn modelId="{F2A65DA0-2668-4E50-B52D-E96574A91DB7}" type="presParOf" srcId="{A0202CA9-0C26-4FAF-8317-737803119154}" destId="{6D64BECF-0D1A-410A-8F1A-CCDAE9A6B1CE}" srcOrd="3" destOrd="0" presId="urn:microsoft.com/office/officeart/2018/2/layout/IconVerticalSolidList"/>
    <dgm:cxn modelId="{690437E9-E18E-452E-A62E-5CD4441038A1}" type="presParOf" srcId="{82D179F3-9F27-4AD3-994B-4D630B2A7D0E}" destId="{9ED24C57-DCCD-4435-B4DB-3257213F2D68}" srcOrd="1" destOrd="0" presId="urn:microsoft.com/office/officeart/2018/2/layout/IconVerticalSolidList"/>
    <dgm:cxn modelId="{79C62400-5FD0-4747-B711-6FE3D2DB2F12}" type="presParOf" srcId="{82D179F3-9F27-4AD3-994B-4D630B2A7D0E}" destId="{BCF85146-BAD5-4312-A9F8-CBA4E17C2D95}" srcOrd="2" destOrd="0" presId="urn:microsoft.com/office/officeart/2018/2/layout/IconVerticalSolidList"/>
    <dgm:cxn modelId="{696126D7-4EF7-4C35-ADE3-DA212912D862}" type="presParOf" srcId="{BCF85146-BAD5-4312-A9F8-CBA4E17C2D95}" destId="{BFC3A43C-BCDB-4217-8A75-CCC1183668B5}" srcOrd="0" destOrd="0" presId="urn:microsoft.com/office/officeart/2018/2/layout/IconVerticalSolidList"/>
    <dgm:cxn modelId="{B62E5AFE-2B00-4A92-8DA5-72C11EA36FE6}" type="presParOf" srcId="{BCF85146-BAD5-4312-A9F8-CBA4E17C2D95}" destId="{618F2191-0ABC-400B-9F39-F02DFE1A6756}" srcOrd="1" destOrd="0" presId="urn:microsoft.com/office/officeart/2018/2/layout/IconVerticalSolidList"/>
    <dgm:cxn modelId="{B46B0A54-6E90-4953-B1E1-5F39FBD9B603}" type="presParOf" srcId="{BCF85146-BAD5-4312-A9F8-CBA4E17C2D95}" destId="{7A042F4E-5D8F-4627-A836-96417EED0104}" srcOrd="2" destOrd="0" presId="urn:microsoft.com/office/officeart/2018/2/layout/IconVerticalSolidList"/>
    <dgm:cxn modelId="{E56DFCCC-F9B5-4140-9B4F-FC67DCCBFA68}" type="presParOf" srcId="{BCF85146-BAD5-4312-A9F8-CBA4E17C2D95}" destId="{7AAF71C2-E556-429D-B688-B88B92F8AFD3}" srcOrd="3" destOrd="0" presId="urn:microsoft.com/office/officeart/2018/2/layout/IconVerticalSolidList"/>
    <dgm:cxn modelId="{1647CE63-ABDA-41C6-9CAA-FF65A35BAF76}" type="presParOf" srcId="{82D179F3-9F27-4AD3-994B-4D630B2A7D0E}" destId="{51DD5228-8DB8-4302-9A64-C059E1255783}" srcOrd="3" destOrd="0" presId="urn:microsoft.com/office/officeart/2018/2/layout/IconVerticalSolidList"/>
    <dgm:cxn modelId="{40340C58-A029-431E-B549-F3877AB6969D}" type="presParOf" srcId="{82D179F3-9F27-4AD3-994B-4D630B2A7D0E}" destId="{82AFED9C-0F4B-48EC-A88C-0B516EE43FC3}" srcOrd="4" destOrd="0" presId="urn:microsoft.com/office/officeart/2018/2/layout/IconVerticalSolidList"/>
    <dgm:cxn modelId="{981B9AB2-DD0E-456F-A7AA-955E34CB768B}" type="presParOf" srcId="{82AFED9C-0F4B-48EC-A88C-0B516EE43FC3}" destId="{A8E1718F-77A1-495C-808D-3B6F90B50A14}" srcOrd="0" destOrd="0" presId="urn:microsoft.com/office/officeart/2018/2/layout/IconVerticalSolidList"/>
    <dgm:cxn modelId="{478C14FF-07CD-4DF4-B7E8-2B589310E451}" type="presParOf" srcId="{82AFED9C-0F4B-48EC-A88C-0B516EE43FC3}" destId="{02A001B9-CC7E-4D30-8A42-42401FCF2E5E}" srcOrd="1" destOrd="0" presId="urn:microsoft.com/office/officeart/2018/2/layout/IconVerticalSolidList"/>
    <dgm:cxn modelId="{20997564-5B19-433E-B53E-53D87C26286E}" type="presParOf" srcId="{82AFED9C-0F4B-48EC-A88C-0B516EE43FC3}" destId="{49E95D16-8525-42FA-A7E0-4780846B2111}" srcOrd="2" destOrd="0" presId="urn:microsoft.com/office/officeart/2018/2/layout/IconVerticalSolidList"/>
    <dgm:cxn modelId="{553B8F40-6D72-4272-BD3B-B57E107B093C}" type="presParOf" srcId="{82AFED9C-0F4B-48EC-A88C-0B516EE43FC3}" destId="{7CBA4BF1-5BE7-4D48-AB8C-831BE404813F}" srcOrd="3" destOrd="0" presId="urn:microsoft.com/office/officeart/2018/2/layout/IconVerticalSolidList"/>
    <dgm:cxn modelId="{3628B63E-AF75-4613-868D-04F7E5E98046}" type="presParOf" srcId="{82D179F3-9F27-4AD3-994B-4D630B2A7D0E}" destId="{C1D0750B-AB2F-4306-9002-C5ABE8C0A2BA}" srcOrd="5" destOrd="0" presId="urn:microsoft.com/office/officeart/2018/2/layout/IconVerticalSolidList"/>
    <dgm:cxn modelId="{6B2E2F7A-CD83-4EB2-A255-B865513C11EC}" type="presParOf" srcId="{82D179F3-9F27-4AD3-994B-4D630B2A7D0E}" destId="{F48709A7-D70C-45AD-B627-0FF146A87B1F}" srcOrd="6" destOrd="0" presId="urn:microsoft.com/office/officeart/2018/2/layout/IconVerticalSolidList"/>
    <dgm:cxn modelId="{F2488704-45A2-4E3C-9BC2-7EE134C99DD8}" type="presParOf" srcId="{F48709A7-D70C-45AD-B627-0FF146A87B1F}" destId="{9BEE6CFB-24F9-41CE-B772-C8332367E6E1}" srcOrd="0" destOrd="0" presId="urn:microsoft.com/office/officeart/2018/2/layout/IconVerticalSolidList"/>
    <dgm:cxn modelId="{B97998B7-1EDE-4EC3-A975-2D0BAE9253AB}" type="presParOf" srcId="{F48709A7-D70C-45AD-B627-0FF146A87B1F}" destId="{ADEF7A08-80D8-4596-BA50-B479596CE6FE}" srcOrd="1" destOrd="0" presId="urn:microsoft.com/office/officeart/2018/2/layout/IconVerticalSolidList"/>
    <dgm:cxn modelId="{AA54E524-6051-46BD-9AFB-CA6AA331FC87}" type="presParOf" srcId="{F48709A7-D70C-45AD-B627-0FF146A87B1F}" destId="{AFB8E5AC-0151-460F-A1FD-AF916BAB7DEB}" srcOrd="2" destOrd="0" presId="urn:microsoft.com/office/officeart/2018/2/layout/IconVerticalSolidList"/>
    <dgm:cxn modelId="{317BF289-E911-4A07-A320-4D2B0F781492}" type="presParOf" srcId="{F48709A7-D70C-45AD-B627-0FF146A87B1F}" destId="{C6E1F057-43E6-4AAD-B399-BE1431F6946F}" srcOrd="3" destOrd="0" presId="urn:microsoft.com/office/officeart/2018/2/layout/IconVerticalSolidList"/>
    <dgm:cxn modelId="{EED89624-FEE3-4089-8327-412C54879D3E}" type="presParOf" srcId="{82D179F3-9F27-4AD3-994B-4D630B2A7D0E}" destId="{153FCBAD-35F9-4745-898D-E833C132E723}" srcOrd="7" destOrd="0" presId="urn:microsoft.com/office/officeart/2018/2/layout/IconVerticalSolidList"/>
    <dgm:cxn modelId="{5F6FB354-722A-4F8B-9F33-820DB6A2B50A}" type="presParOf" srcId="{82D179F3-9F27-4AD3-994B-4D630B2A7D0E}" destId="{F7F0CFAB-63AF-48C3-BAD1-5E487FB2FF3B}" srcOrd="8" destOrd="0" presId="urn:microsoft.com/office/officeart/2018/2/layout/IconVerticalSolidList"/>
    <dgm:cxn modelId="{A6FF484F-8495-4E22-A43B-BFF42B59A085}" type="presParOf" srcId="{F7F0CFAB-63AF-48C3-BAD1-5E487FB2FF3B}" destId="{49E30507-7FF7-4582-BA49-3BE38F2DFCD6}" srcOrd="0" destOrd="0" presId="urn:microsoft.com/office/officeart/2018/2/layout/IconVerticalSolidList"/>
    <dgm:cxn modelId="{ED90913D-A869-4581-B8E0-6302F3E7C0FB}" type="presParOf" srcId="{F7F0CFAB-63AF-48C3-BAD1-5E487FB2FF3B}" destId="{BC0709E7-CF9F-4F6D-AB5D-FF51711F3DB7}" srcOrd="1" destOrd="0" presId="urn:microsoft.com/office/officeart/2018/2/layout/IconVerticalSolidList"/>
    <dgm:cxn modelId="{7683A6CB-FB13-44E0-88EE-EBA2B84302BE}" type="presParOf" srcId="{F7F0CFAB-63AF-48C3-BAD1-5E487FB2FF3B}" destId="{818557AF-0518-424A-970F-F2B8D574CB21}" srcOrd="2" destOrd="0" presId="urn:microsoft.com/office/officeart/2018/2/layout/IconVerticalSolidList"/>
    <dgm:cxn modelId="{F29B16DB-AE56-4FAA-AFC9-A0A9B87E5196}" type="presParOf" srcId="{F7F0CFAB-63AF-48C3-BAD1-5E487FB2FF3B}" destId="{A2C2242C-368F-46CC-A1D0-7676852EB348}"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A306FAA-6C0E-4935-AB43-12D28C3B1AAB}">
      <dsp:nvSpPr>
        <dsp:cNvPr id="0" name=""/>
        <dsp:cNvSpPr/>
      </dsp:nvSpPr>
      <dsp:spPr>
        <a:xfrm>
          <a:off x="597197" y="153010"/>
          <a:ext cx="1197196" cy="1197196"/>
        </a:xfrm>
        <a:prstGeom prst="ellipse">
          <a:avLst/>
        </a:prstGeom>
        <a:solidFill>
          <a:schemeClr val="accent2">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7AB92A-4DF5-4962-933E-50B93E0A4166}">
      <dsp:nvSpPr>
        <dsp:cNvPr id="0" name=""/>
        <dsp:cNvSpPr/>
      </dsp:nvSpPr>
      <dsp:spPr>
        <a:xfrm>
          <a:off x="852337" y="408151"/>
          <a:ext cx="686915" cy="68691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84BA2DD6-8D83-493F-9054-0A9644AF6839}">
      <dsp:nvSpPr>
        <dsp:cNvPr id="0" name=""/>
        <dsp:cNvSpPr/>
      </dsp:nvSpPr>
      <dsp:spPr>
        <a:xfrm>
          <a:off x="214487"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Introduction &amp; Problem Statement</a:t>
          </a:r>
          <a:endParaRPr lang="en-US" sz="1500" kern="1200" dirty="0">
            <a:latin typeface="Amasis MT Pro Medium" panose="02040604050005020304" pitchFamily="18" charset="0"/>
          </a:endParaRPr>
        </a:p>
      </dsp:txBody>
      <dsp:txXfrm>
        <a:off x="214487" y="1723104"/>
        <a:ext cx="1962616" cy="720000"/>
      </dsp:txXfrm>
    </dsp:sp>
    <dsp:sp modelId="{8B7B898D-4F51-4B41-B439-94C166BD9C6C}">
      <dsp:nvSpPr>
        <dsp:cNvPr id="0" name=""/>
        <dsp:cNvSpPr/>
      </dsp:nvSpPr>
      <dsp:spPr>
        <a:xfrm>
          <a:off x="2903272" y="153010"/>
          <a:ext cx="1197196" cy="1197196"/>
        </a:xfrm>
        <a:prstGeom prst="ellipse">
          <a:avLst/>
        </a:prstGeom>
        <a:solidFill>
          <a:schemeClr val="accent3">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3C472F9E-6950-4F55-A26E-2D8CEA53AFC8}">
      <dsp:nvSpPr>
        <dsp:cNvPr id="0" name=""/>
        <dsp:cNvSpPr/>
      </dsp:nvSpPr>
      <dsp:spPr>
        <a:xfrm>
          <a:off x="3158412" y="408151"/>
          <a:ext cx="686915" cy="68691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274C79D-76D2-4369-90D1-52E36556FA66}">
      <dsp:nvSpPr>
        <dsp:cNvPr id="0" name=""/>
        <dsp:cNvSpPr/>
      </dsp:nvSpPr>
      <dsp:spPr>
        <a:xfrm>
          <a:off x="2520562"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Business Objective</a:t>
          </a:r>
          <a:endParaRPr lang="en-US" sz="1500" kern="1200" dirty="0">
            <a:latin typeface="Amasis MT Pro Medium" panose="02040604050005020304" pitchFamily="18" charset="0"/>
          </a:endParaRPr>
        </a:p>
      </dsp:txBody>
      <dsp:txXfrm>
        <a:off x="2520562" y="1723104"/>
        <a:ext cx="1962616" cy="720000"/>
      </dsp:txXfrm>
    </dsp:sp>
    <dsp:sp modelId="{D5E67B1E-EF75-48A2-A54B-770EBDCF9CB8}">
      <dsp:nvSpPr>
        <dsp:cNvPr id="0" name=""/>
        <dsp:cNvSpPr/>
      </dsp:nvSpPr>
      <dsp:spPr>
        <a:xfrm>
          <a:off x="5209347" y="153010"/>
          <a:ext cx="1197196" cy="1197196"/>
        </a:xfrm>
        <a:prstGeom prst="ellipse">
          <a:avLst/>
        </a:prstGeom>
        <a:solidFill>
          <a:schemeClr val="accent4">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18D2344-C672-4E46-9858-7D31B2CDF56F}">
      <dsp:nvSpPr>
        <dsp:cNvPr id="0" name=""/>
        <dsp:cNvSpPr/>
      </dsp:nvSpPr>
      <dsp:spPr>
        <a:xfrm>
          <a:off x="5464487" y="408151"/>
          <a:ext cx="686915" cy="68691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3FADC6C-1B5C-472F-9930-515DCB293558}">
      <dsp:nvSpPr>
        <dsp:cNvPr id="0" name=""/>
        <dsp:cNvSpPr/>
      </dsp:nvSpPr>
      <dsp:spPr>
        <a:xfrm>
          <a:off x="4826636" y="1723104"/>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KPIs</a:t>
          </a:r>
          <a:endParaRPr lang="en-US" sz="1500" kern="1200" dirty="0">
            <a:latin typeface="Amasis MT Pro Medium" panose="02040604050005020304" pitchFamily="18" charset="0"/>
          </a:endParaRPr>
        </a:p>
      </dsp:txBody>
      <dsp:txXfrm>
        <a:off x="4826636" y="1723104"/>
        <a:ext cx="1962616" cy="720000"/>
      </dsp:txXfrm>
    </dsp:sp>
    <dsp:sp modelId="{640772AC-DF26-41A8-8780-4366CD6C54FA}">
      <dsp:nvSpPr>
        <dsp:cNvPr id="0" name=""/>
        <dsp:cNvSpPr/>
      </dsp:nvSpPr>
      <dsp:spPr>
        <a:xfrm>
          <a:off x="1750234" y="2933758"/>
          <a:ext cx="1197196" cy="1197196"/>
        </a:xfrm>
        <a:prstGeom prst="ellipse">
          <a:avLst/>
        </a:prstGeom>
        <a:solidFill>
          <a:schemeClr val="accent5">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291A885-72D6-40EA-A71D-FEE06F427491}">
      <dsp:nvSpPr>
        <dsp:cNvPr id="0" name=""/>
        <dsp:cNvSpPr/>
      </dsp:nvSpPr>
      <dsp:spPr>
        <a:xfrm>
          <a:off x="2005375" y="3188898"/>
          <a:ext cx="686915" cy="68691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06646A4D-0E91-4F3E-86D5-3A50EA5AE283}">
      <dsp:nvSpPr>
        <dsp:cNvPr id="0" name=""/>
        <dsp:cNvSpPr/>
      </dsp:nvSpPr>
      <dsp:spPr>
        <a:xfrm>
          <a:off x="1367524"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Dashboard</a:t>
          </a:r>
          <a:endParaRPr lang="en-US" sz="1500" kern="1200" dirty="0">
            <a:latin typeface="Amasis MT Pro Medium" panose="02040604050005020304" pitchFamily="18" charset="0"/>
          </a:endParaRPr>
        </a:p>
      </dsp:txBody>
      <dsp:txXfrm>
        <a:off x="1367524" y="4503852"/>
        <a:ext cx="1962616" cy="720000"/>
      </dsp:txXfrm>
    </dsp:sp>
    <dsp:sp modelId="{D75E3BB3-9F68-4512-94AA-0953F514D933}">
      <dsp:nvSpPr>
        <dsp:cNvPr id="0" name=""/>
        <dsp:cNvSpPr/>
      </dsp:nvSpPr>
      <dsp:spPr>
        <a:xfrm>
          <a:off x="4056309" y="2933758"/>
          <a:ext cx="1197196" cy="1197196"/>
        </a:xfrm>
        <a:prstGeom prst="ellipse">
          <a:avLst/>
        </a:prstGeom>
        <a:solidFill>
          <a:schemeClr val="accent6">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F7A87F04-F312-4E79-99F0-E2901F8B965B}">
      <dsp:nvSpPr>
        <dsp:cNvPr id="0" name=""/>
        <dsp:cNvSpPr/>
      </dsp:nvSpPr>
      <dsp:spPr>
        <a:xfrm>
          <a:off x="4311449" y="3188898"/>
          <a:ext cx="686915" cy="68691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alpha val="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C1A6CA3-986B-4564-899C-19BD37D429A2}">
      <dsp:nvSpPr>
        <dsp:cNvPr id="0" name=""/>
        <dsp:cNvSpPr/>
      </dsp:nvSpPr>
      <dsp:spPr>
        <a:xfrm>
          <a:off x="3673599" y="4503852"/>
          <a:ext cx="1962616"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666750">
            <a:lnSpc>
              <a:spcPct val="100000"/>
            </a:lnSpc>
            <a:spcBef>
              <a:spcPct val="0"/>
            </a:spcBef>
            <a:spcAft>
              <a:spcPct val="35000"/>
            </a:spcAft>
            <a:buNone/>
            <a:defRPr cap="all"/>
          </a:pPr>
          <a:r>
            <a:rPr lang="en-IN" sz="1500" kern="1200" dirty="0">
              <a:latin typeface="Amasis MT Pro Medium" panose="02040604050005020304" pitchFamily="18" charset="0"/>
            </a:rPr>
            <a:t>Conclusion</a:t>
          </a:r>
          <a:endParaRPr lang="en-US" sz="1500" kern="1200" dirty="0">
            <a:latin typeface="Amasis MT Pro Medium" panose="02040604050005020304" pitchFamily="18" charset="0"/>
          </a:endParaRPr>
        </a:p>
      </dsp:txBody>
      <dsp:txXfrm>
        <a:off x="3673599" y="4503852"/>
        <a:ext cx="1962616"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31221"/>
          <a:ext cx="4716739" cy="138527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We can clearly say that attrition rate of employees for every department is almost 50% which indicates that attrition rate of employees does not depends on department. So, irrespective of the department almost 50% of employees are leaving the company.</a:t>
          </a:r>
        </a:p>
      </dsp:txBody>
      <dsp:txXfrm>
        <a:off x="67624" y="98845"/>
        <a:ext cx="4581491" cy="1250031"/>
      </dsp:txXfrm>
    </dsp:sp>
    <dsp:sp modelId="{02414501-D933-4DAA-8B18-4AC31CFDE25F}">
      <dsp:nvSpPr>
        <dsp:cNvPr id="0" name=""/>
        <dsp:cNvSpPr/>
      </dsp:nvSpPr>
      <dsp:spPr>
        <a:xfrm>
          <a:off x="0" y="1493802"/>
          <a:ext cx="4716739" cy="1385279"/>
        </a:xfrm>
        <a:prstGeom prst="roundRect">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just" defTabSz="711200">
            <a:lnSpc>
              <a:spcPct val="90000"/>
            </a:lnSpc>
            <a:spcBef>
              <a:spcPct val="0"/>
            </a:spcBef>
            <a:spcAft>
              <a:spcPct val="35000"/>
            </a:spcAft>
            <a:buNone/>
          </a:pPr>
          <a:r>
            <a:rPr lang="en-US" sz="1600" kern="1200" dirty="0"/>
            <a:t>From this calculation and visualization we concluded that we must make strong strategies to minimize attrition rate and improve our company’s Employee retention so that we can balance the company’s growth and right talent.</a:t>
          </a:r>
        </a:p>
      </dsp:txBody>
      <dsp:txXfrm>
        <a:off x="67624" y="1561426"/>
        <a:ext cx="4581491" cy="1250031"/>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67394"/>
          <a:ext cx="4710263" cy="315051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US" sz="2100" b="0" i="0" kern="1200" cap="none" spc="0">
              <a:ln w="0"/>
              <a:effectLst>
                <a:outerShdw blurRad="38100" dist="19050" dir="2700000" algn="tl" rotWithShape="0">
                  <a:schemeClr val="dk1">
                    <a:alpha val="40000"/>
                  </a:schemeClr>
                </a:outerShdw>
              </a:effectLst>
            </a:rPr>
            <a:t>Based on our analysis and visualization, it is evident that the Hardware Department has the lowest attrition rate of 49.44%, with an average monthly income of Rs. 26,091.20. On the other hand, the Research and Development Department has the highest attrition rate of 51.21%, with an average monthly income of Rs. 26,007.08</a:t>
          </a:r>
          <a:endParaRPr lang="en-US" sz="2100" b="0" kern="1200" cap="none" spc="0" dirty="0">
            <a:ln w="0"/>
            <a:effectLst>
              <a:outerShdw blurRad="38100" dist="19050" dir="2700000" algn="tl" rotWithShape="0">
                <a:schemeClr val="dk1">
                  <a:alpha val="40000"/>
                </a:schemeClr>
              </a:outerShdw>
            </a:effectLst>
          </a:endParaRPr>
        </a:p>
      </dsp:txBody>
      <dsp:txXfrm>
        <a:off x="153795" y="221189"/>
        <a:ext cx="4402673" cy="2842923"/>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65B9EEF-576E-487B-8583-C30F1D8B198B}">
      <dsp:nvSpPr>
        <dsp:cNvPr id="0" name=""/>
        <dsp:cNvSpPr/>
      </dsp:nvSpPr>
      <dsp:spPr>
        <a:xfrm>
          <a:off x="0" y="4682"/>
          <a:ext cx="4776565" cy="1654832"/>
        </a:xfrm>
        <a:prstGeom prst="roundRect">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76200" tIns="76200" rIns="76200" bIns="76200" numCol="1" spcCol="1270" anchor="ctr" anchorCtr="0">
          <a:noAutofit/>
        </a:bodyPr>
        <a:lstStyle/>
        <a:p>
          <a:pPr marL="0" lvl="0" indent="0" algn="just" defTabSz="889000">
            <a:lnSpc>
              <a:spcPct val="90000"/>
            </a:lnSpc>
            <a:spcBef>
              <a:spcPct val="0"/>
            </a:spcBef>
            <a:spcAft>
              <a:spcPct val="35000"/>
            </a:spcAft>
            <a:buNone/>
          </a:pPr>
          <a:r>
            <a:rPr lang="en-IN" sz="2000" kern="1200" dirty="0"/>
            <a:t>From this we can see the average working years in software department is high as compared to the rest of the departments and lowest is for Research &amp; Development Department.</a:t>
          </a:r>
          <a:endParaRPr lang="en-US" sz="2000" kern="1200" dirty="0"/>
        </a:p>
      </dsp:txBody>
      <dsp:txXfrm>
        <a:off x="80782" y="85464"/>
        <a:ext cx="4615001" cy="1493268"/>
      </dsp:txXfrm>
    </dsp:sp>
    <dsp:sp modelId="{02414501-D933-4DAA-8B18-4AC31CFDE25F}">
      <dsp:nvSpPr>
        <dsp:cNvPr id="0" name=""/>
        <dsp:cNvSpPr/>
      </dsp:nvSpPr>
      <dsp:spPr>
        <a:xfrm>
          <a:off x="0" y="1678596"/>
          <a:ext cx="4776565" cy="1626047"/>
        </a:xfrm>
        <a:prstGeom prst="roundRect">
          <a:avLst/>
        </a:prstGeom>
        <a:solidFill>
          <a:schemeClr val="accent6">
            <a:hueOff val="0"/>
            <a:satOff val="0"/>
            <a:lumOff val="0"/>
            <a:alphaOff val="0"/>
          </a:schemeClr>
        </a:solidFill>
        <a:ln>
          <a:noFill/>
        </a:ln>
        <a:effectLst/>
        <a:sp3d extrusionH="50600" prstMaterial="metal">
          <a:bevelT w="101600" h="80600" prst="relaxedInset"/>
          <a:bevelB w="80600" h="80600" prst="relaxedInset"/>
        </a:sp3d>
      </dsp:spPr>
      <dsp:style>
        <a:lnRef idx="0">
          <a:scrgbClr r="0" g="0" b="0"/>
        </a:lnRef>
        <a:fillRef idx="1">
          <a:scrgbClr r="0" g="0" b="0"/>
        </a:fillRef>
        <a:effectRef idx="1">
          <a:scrgbClr r="0" g="0" b="0"/>
        </a:effectRef>
        <a:fontRef idx="minor">
          <a:schemeClr val="dk1"/>
        </a:fontRef>
      </dsp:style>
      <dsp:txBody>
        <a:bodyPr spcFirstLastPara="0" vert="horz" wrap="square" lIns="80010" tIns="80010" rIns="80010" bIns="80010" numCol="1" spcCol="1270" anchor="ctr" anchorCtr="0">
          <a:noAutofit/>
        </a:bodyPr>
        <a:lstStyle/>
        <a:p>
          <a:pPr marL="0" lvl="0" indent="0" algn="just" defTabSz="933450">
            <a:lnSpc>
              <a:spcPct val="90000"/>
            </a:lnSpc>
            <a:spcBef>
              <a:spcPct val="0"/>
            </a:spcBef>
            <a:spcAft>
              <a:spcPct val="35000"/>
            </a:spcAft>
            <a:buNone/>
          </a:pPr>
          <a:r>
            <a:rPr lang="en-IN" sz="2100" kern="1200" dirty="0"/>
            <a:t>From the analysis we can conclude that average working years is approximately 20 for all the departments.</a:t>
          </a:r>
          <a:endParaRPr lang="en-US" sz="2100" kern="1200" dirty="0"/>
        </a:p>
      </dsp:txBody>
      <dsp:txXfrm>
        <a:off x="79377" y="1757973"/>
        <a:ext cx="4617811" cy="1467293"/>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476AFE-C265-4FF4-94F8-3A36205A9C35}">
      <dsp:nvSpPr>
        <dsp:cNvPr id="0" name=""/>
        <dsp:cNvSpPr/>
      </dsp:nvSpPr>
      <dsp:spPr>
        <a:xfrm>
          <a:off x="0" y="1858"/>
          <a:ext cx="4716739" cy="0"/>
        </a:xfrm>
        <a:prstGeom prst="line">
          <a:avLst/>
        </a:prstGeom>
        <a:gradFill rotWithShape="0">
          <a:gsLst>
            <a:gs pos="0">
              <a:schemeClr val="accent6">
                <a:hueOff val="0"/>
                <a:satOff val="0"/>
                <a:lumOff val="0"/>
                <a:alphaOff val="0"/>
                <a:satMod val="103000"/>
                <a:lumMod val="102000"/>
                <a:tint val="94000"/>
              </a:schemeClr>
            </a:gs>
            <a:gs pos="50000">
              <a:schemeClr val="accent6">
                <a:hueOff val="0"/>
                <a:satOff val="0"/>
                <a:lumOff val="0"/>
                <a:alphaOff val="0"/>
                <a:satMod val="110000"/>
                <a:lumMod val="100000"/>
                <a:shade val="100000"/>
              </a:schemeClr>
            </a:gs>
            <a:gs pos="100000">
              <a:schemeClr val="accent6">
                <a:hueOff val="0"/>
                <a:satOff val="0"/>
                <a:lumOff val="0"/>
                <a:alphaOff val="0"/>
                <a:lumMod val="99000"/>
                <a:satMod val="120000"/>
                <a:shade val="78000"/>
              </a:schemeClr>
            </a:gs>
          </a:gsLst>
          <a:lin ang="5400000" scaled="0"/>
        </a:gradFill>
        <a:ln w="6350" cap="flat" cmpd="sng" algn="ctr">
          <a:solidFill>
            <a:schemeClr val="accent6">
              <a:hueOff val="0"/>
              <a:satOff val="0"/>
              <a:lumOff val="0"/>
              <a:alphaOff val="0"/>
            </a:schemeClr>
          </a:solidFill>
          <a:prstDash val="solid"/>
          <a:miter lim="800000"/>
        </a:ln>
        <a:effectLst/>
      </dsp:spPr>
      <dsp:style>
        <a:lnRef idx="1">
          <a:scrgbClr r="0" g="0" b="0"/>
        </a:lnRef>
        <a:fillRef idx="3">
          <a:scrgbClr r="0" g="0" b="0"/>
        </a:fillRef>
        <a:effectRef idx="2">
          <a:scrgbClr r="0" g="0" b="0"/>
        </a:effectRef>
        <a:fontRef idx="minor">
          <a:schemeClr val="lt1"/>
        </a:fontRef>
      </dsp:style>
    </dsp:sp>
    <dsp:sp modelId="{13303CD0-E464-460E-BC9E-42971C485531}">
      <dsp:nvSpPr>
        <dsp:cNvPr id="0" name=""/>
        <dsp:cNvSpPr/>
      </dsp:nvSpPr>
      <dsp:spPr>
        <a:xfrm>
          <a:off x="0" y="1858"/>
          <a:ext cx="4716739" cy="3801471"/>
        </a:xfrm>
        <a:prstGeom prst="rect">
          <a:avLst/>
        </a:prstGeom>
        <a:gradFill flip="none" rotWithShape="1">
          <a:gsLst>
            <a:gs pos="0">
              <a:schemeClr val="accent2">
                <a:lumMod val="67000"/>
              </a:schemeClr>
            </a:gs>
            <a:gs pos="48000">
              <a:schemeClr val="accent2">
                <a:lumMod val="97000"/>
                <a:lumOff val="3000"/>
              </a:schemeClr>
            </a:gs>
            <a:gs pos="100000">
              <a:schemeClr val="accent2">
                <a:lumMod val="60000"/>
                <a:lumOff val="40000"/>
              </a:schemeClr>
            </a:gs>
          </a:gsLst>
          <a:lin ang="16200000" scaled="1"/>
          <a:tileRect/>
        </a:gradFill>
        <a:ln>
          <a:noFill/>
        </a:ln>
        <a:effectLst/>
      </dsp:spPr>
      <dsp:style>
        <a:lnRef idx="0">
          <a:scrgbClr r="0" g="0" b="0"/>
        </a:lnRef>
        <a:fillRef idx="0">
          <a:scrgbClr r="0" g="0" b="0"/>
        </a:fillRef>
        <a:effectRef idx="0">
          <a:scrgbClr r="0" g="0" b="0"/>
        </a:effectRef>
        <a:fontRef idx="minor">
          <a:schemeClr val="lt1"/>
        </a:fontRef>
      </dsp:style>
      <dsp:txBody>
        <a:bodyPr spcFirstLastPara="0" vert="horz" wrap="square" lIns="80010" tIns="80010" rIns="80010" bIns="80010" numCol="1" spcCol="1270" anchor="t" anchorCtr="0">
          <a:noAutofit/>
        </a:bodyPr>
        <a:lstStyle/>
        <a:p>
          <a:pPr marL="0" lvl="0" indent="0" algn="just" defTabSz="933450">
            <a:lnSpc>
              <a:spcPct val="90000"/>
            </a:lnSpc>
            <a:spcBef>
              <a:spcPct val="0"/>
            </a:spcBef>
            <a:spcAft>
              <a:spcPct val="35000"/>
            </a:spcAft>
            <a:buNone/>
          </a:pPr>
          <a:r>
            <a:rPr lang="en-IN" sz="2100" kern="1200" dirty="0"/>
            <a:t>From the analysis we can conclude that,</a:t>
          </a:r>
        </a:p>
        <a:p>
          <a:pPr marL="0" lvl="0" indent="0" algn="just" defTabSz="933450">
            <a:lnSpc>
              <a:spcPct val="90000"/>
            </a:lnSpc>
            <a:spcBef>
              <a:spcPct val="0"/>
            </a:spcBef>
            <a:spcAft>
              <a:spcPct val="35000"/>
            </a:spcAft>
            <a:buNone/>
          </a:pPr>
          <a:r>
            <a:rPr lang="en-IN" sz="2100" kern="1200" dirty="0"/>
            <a:t>For Research directors and the laboratory technicians the work life balance is poor. </a:t>
          </a:r>
        </a:p>
        <a:p>
          <a:pPr marL="0" lvl="0" indent="0" algn="just" defTabSz="933450">
            <a:lnSpc>
              <a:spcPct val="90000"/>
            </a:lnSpc>
            <a:spcBef>
              <a:spcPct val="0"/>
            </a:spcBef>
            <a:spcAft>
              <a:spcPct val="35000"/>
            </a:spcAft>
            <a:buNone/>
          </a:pPr>
          <a:r>
            <a:rPr lang="en-IN" sz="2100" kern="1200" dirty="0"/>
            <a:t>For the Sales representatives , managers , Manufacturing Directors and the Sales executives the work life balance is fair.</a:t>
          </a:r>
        </a:p>
        <a:p>
          <a:pPr marL="0" lvl="0" indent="0" algn="just" defTabSz="933450">
            <a:lnSpc>
              <a:spcPct val="90000"/>
            </a:lnSpc>
            <a:spcBef>
              <a:spcPct val="0"/>
            </a:spcBef>
            <a:spcAft>
              <a:spcPct val="35000"/>
            </a:spcAft>
            <a:buNone/>
          </a:pPr>
          <a:r>
            <a:rPr lang="en-IN" sz="2100" kern="1200" dirty="0"/>
            <a:t>For Research Scientists , Healthcare representatives und Developers the work life balance is good.</a:t>
          </a:r>
        </a:p>
        <a:p>
          <a:pPr marL="0" lvl="0" indent="0" algn="just" defTabSz="933450">
            <a:lnSpc>
              <a:spcPct val="90000"/>
            </a:lnSpc>
            <a:spcBef>
              <a:spcPct val="0"/>
            </a:spcBef>
            <a:spcAft>
              <a:spcPct val="35000"/>
            </a:spcAft>
            <a:buNone/>
          </a:pPr>
          <a:r>
            <a:rPr lang="en-IN" sz="2100" kern="1200" dirty="0"/>
            <a:t>For human resources the work life balance is excellent.</a:t>
          </a:r>
        </a:p>
        <a:p>
          <a:pPr marL="0" lvl="0" indent="0" algn="just" defTabSz="933450">
            <a:lnSpc>
              <a:spcPct val="90000"/>
            </a:lnSpc>
            <a:spcBef>
              <a:spcPct val="0"/>
            </a:spcBef>
            <a:spcAft>
              <a:spcPct val="35000"/>
            </a:spcAft>
            <a:buNone/>
          </a:pPr>
          <a:r>
            <a:rPr lang="en-IN" sz="2100" kern="1200" dirty="0"/>
            <a:t> </a:t>
          </a:r>
          <a:endParaRPr lang="en-US" sz="2100" kern="1200" dirty="0"/>
        </a:p>
      </dsp:txBody>
      <dsp:txXfrm>
        <a:off x="0" y="1858"/>
        <a:ext cx="4716739" cy="3801471"/>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5B86CC-18DC-47ED-82E5-BDF248A6A808}">
      <dsp:nvSpPr>
        <dsp:cNvPr id="0" name=""/>
        <dsp:cNvSpPr/>
      </dsp:nvSpPr>
      <dsp:spPr>
        <a:xfrm>
          <a:off x="0" y="558079"/>
          <a:ext cx="5391966" cy="3235179"/>
        </a:xfrm>
        <a:prstGeom prst="rect">
          <a:avLst/>
        </a:prstGeom>
        <a:gradFill flip="none" rotWithShape="1">
          <a:gsLst>
            <a:gs pos="0">
              <a:schemeClr val="accent1">
                <a:lumMod val="67000"/>
              </a:schemeClr>
            </a:gs>
            <a:gs pos="48000">
              <a:schemeClr val="accent1">
                <a:lumMod val="97000"/>
                <a:lumOff val="3000"/>
              </a:schemeClr>
            </a:gs>
            <a:gs pos="100000">
              <a:schemeClr val="accent1">
                <a:lumMod val="60000"/>
                <a:lumOff val="40000"/>
              </a:schemeClr>
            </a:gs>
          </a:gsLst>
          <a:lin ang="16200000" scaled="1"/>
          <a:tileRect/>
        </a:gradFill>
        <a:ln>
          <a:noFill/>
        </a:ln>
        <a:effectLst/>
        <a:scene3d>
          <a:camera prst="orthographicFront"/>
          <a:lightRig rig="threePt" dir="t">
            <a:rot lat="0" lon="0" rev="7500000"/>
          </a:lightRig>
        </a:scene3d>
        <a:sp3d/>
      </dsp:spPr>
      <dsp:style>
        <a:lnRef idx="0">
          <a:scrgbClr r="0" g="0" b="0"/>
        </a:lnRef>
        <a:fillRef idx="0">
          <a:scrgbClr r="0" g="0" b="0"/>
        </a:fillRef>
        <a:effectRef idx="0">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just" defTabSz="800100">
            <a:lnSpc>
              <a:spcPct val="90000"/>
            </a:lnSpc>
            <a:spcBef>
              <a:spcPct val="0"/>
            </a:spcBef>
            <a:spcAft>
              <a:spcPct val="35000"/>
            </a:spcAft>
            <a:buNone/>
          </a:pPr>
          <a:endParaRPr lang="en-IN" sz="1800" kern="1200" dirty="0"/>
        </a:p>
        <a:p>
          <a:pPr marL="0" lvl="0" indent="0" algn="just" defTabSz="800100">
            <a:lnSpc>
              <a:spcPct val="90000"/>
            </a:lnSpc>
            <a:spcBef>
              <a:spcPct val="0"/>
            </a:spcBef>
            <a:spcAft>
              <a:spcPct val="35000"/>
            </a:spcAft>
            <a:buNone/>
          </a:pPr>
          <a:r>
            <a:rPr lang="en-IN" sz="1800" kern="1200" dirty="0"/>
            <a:t>From the analysis we can conclude the work life balance for the attrition employees as below,</a:t>
          </a:r>
        </a:p>
        <a:p>
          <a:pPr marL="0" lvl="0" indent="0" algn="just" defTabSz="800100">
            <a:lnSpc>
              <a:spcPct val="90000"/>
            </a:lnSpc>
            <a:spcBef>
              <a:spcPct val="0"/>
            </a:spcBef>
            <a:spcAft>
              <a:spcPct val="35000"/>
            </a:spcAft>
            <a:buNone/>
          </a:pPr>
          <a:r>
            <a:rPr lang="en-IN" sz="1800" kern="1200" dirty="0"/>
            <a:t>For Research directors the work life balance is poor. </a:t>
          </a:r>
        </a:p>
        <a:p>
          <a:pPr marL="0" lvl="0" indent="0" algn="just" defTabSz="800100">
            <a:lnSpc>
              <a:spcPct val="90000"/>
            </a:lnSpc>
            <a:spcBef>
              <a:spcPct val="0"/>
            </a:spcBef>
            <a:spcAft>
              <a:spcPct val="35000"/>
            </a:spcAft>
            <a:buNone/>
          </a:pPr>
          <a:r>
            <a:rPr lang="en-IN" sz="1800" kern="1200" dirty="0"/>
            <a:t>For the Sales representatives , Manufacturing Directors , managers and Sales executives the work life balance is fair.</a:t>
          </a:r>
        </a:p>
        <a:p>
          <a:pPr marL="0" lvl="0" indent="0" algn="just" defTabSz="800100">
            <a:lnSpc>
              <a:spcPct val="90000"/>
            </a:lnSpc>
            <a:spcBef>
              <a:spcPct val="0"/>
            </a:spcBef>
            <a:spcAft>
              <a:spcPct val="35000"/>
            </a:spcAft>
            <a:buNone/>
          </a:pPr>
          <a:r>
            <a:rPr lang="en-IN" sz="1800" kern="1200" dirty="0"/>
            <a:t>For Research Scientists , Healthcare representatives und Developers the work life balance is good.</a:t>
          </a:r>
        </a:p>
        <a:p>
          <a:pPr marL="0" lvl="0" indent="0" algn="just" defTabSz="800100">
            <a:lnSpc>
              <a:spcPct val="90000"/>
            </a:lnSpc>
            <a:spcBef>
              <a:spcPct val="0"/>
            </a:spcBef>
            <a:spcAft>
              <a:spcPct val="35000"/>
            </a:spcAft>
            <a:buNone/>
          </a:pPr>
          <a:r>
            <a:rPr lang="en-IN" sz="1800" kern="1200" dirty="0"/>
            <a:t>For Human resources , laboratory technicians the work life balance is excellent.</a:t>
          </a:r>
        </a:p>
        <a:p>
          <a:pPr marL="0" lvl="0" indent="0" algn="ctr" defTabSz="800100">
            <a:lnSpc>
              <a:spcPct val="90000"/>
            </a:lnSpc>
            <a:spcBef>
              <a:spcPct val="0"/>
            </a:spcBef>
            <a:spcAft>
              <a:spcPct val="35000"/>
            </a:spcAft>
            <a:buNone/>
          </a:pPr>
          <a:r>
            <a:rPr lang="en-IN" sz="1700" kern="1200" dirty="0"/>
            <a:t> </a:t>
          </a:r>
          <a:endParaRPr lang="en-US" sz="1700" kern="1200" dirty="0"/>
        </a:p>
      </dsp:txBody>
      <dsp:txXfrm>
        <a:off x="0" y="558079"/>
        <a:ext cx="5391966" cy="3235179"/>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642527A-CCB6-4829-88E3-7552B266EFAB}">
      <dsp:nvSpPr>
        <dsp:cNvPr id="0" name=""/>
        <dsp:cNvSpPr/>
      </dsp:nvSpPr>
      <dsp:spPr>
        <a:xfrm>
          <a:off x="0" y="5633"/>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06E9D13-3C76-45C3-8931-E3693C602C60}">
      <dsp:nvSpPr>
        <dsp:cNvPr id="0" name=""/>
        <dsp:cNvSpPr/>
      </dsp:nvSpPr>
      <dsp:spPr>
        <a:xfrm>
          <a:off x="204154" y="157484"/>
          <a:ext cx="371553" cy="371190"/>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6D64BECF-0D1A-410A-8F1A-CCDAE9A6B1CE}">
      <dsp:nvSpPr>
        <dsp:cNvPr id="0" name=""/>
        <dsp:cNvSpPr/>
      </dsp:nvSpPr>
      <dsp:spPr>
        <a:xfrm>
          <a:off x="779863" y="5633"/>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cap="none" spc="0" dirty="0">
              <a:ln w="0"/>
              <a:solidFill>
                <a:schemeClr val="tx1"/>
              </a:solidFill>
              <a:effectLst>
                <a:outerShdw blurRad="38100" dist="19050" dir="2700000" algn="tl" rotWithShape="0">
                  <a:schemeClr val="dk1">
                    <a:alpha val="40000"/>
                  </a:schemeClr>
                </a:outerShdw>
              </a:effectLst>
            </a:rPr>
            <a:t>Conduct stay interviews: Instead of exit interviews, conduct stay interviews with employees to gather feedback about the job.</a:t>
          </a:r>
          <a:endParaRPr lang="en-US" sz="2000" b="0" kern="1200" cap="none" spc="0" dirty="0">
            <a:ln w="0"/>
            <a:solidFill>
              <a:schemeClr val="tx1"/>
            </a:solidFill>
            <a:effectLst>
              <a:outerShdw blurRad="38100" dist="19050" dir="2700000" algn="tl" rotWithShape="0">
                <a:schemeClr val="dk1">
                  <a:alpha val="40000"/>
                </a:schemeClr>
              </a:outerShdw>
            </a:effectLst>
          </a:endParaRPr>
        </a:p>
      </dsp:txBody>
      <dsp:txXfrm>
        <a:off x="779863" y="5633"/>
        <a:ext cx="10083389" cy="738163"/>
      </dsp:txXfrm>
    </dsp:sp>
    <dsp:sp modelId="{BFC3A43C-BCDB-4217-8A75-CCC1183668B5}">
      <dsp:nvSpPr>
        <dsp:cNvPr id="0" name=""/>
        <dsp:cNvSpPr/>
      </dsp:nvSpPr>
      <dsp:spPr>
        <a:xfrm>
          <a:off x="0" y="928338"/>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618F2191-0ABC-400B-9F39-F02DFE1A6756}">
      <dsp:nvSpPr>
        <dsp:cNvPr id="0" name=""/>
        <dsp:cNvSpPr/>
      </dsp:nvSpPr>
      <dsp:spPr>
        <a:xfrm>
          <a:off x="204154" y="1080188"/>
          <a:ext cx="371553" cy="371190"/>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AAF71C2-E556-429D-B688-B88B92F8AFD3}">
      <dsp:nvSpPr>
        <dsp:cNvPr id="0" name=""/>
        <dsp:cNvSpPr/>
      </dsp:nvSpPr>
      <dsp:spPr>
        <a:xfrm>
          <a:off x="779863" y="928338"/>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cap="none" spc="0" dirty="0">
              <a:ln w="0"/>
              <a:solidFill>
                <a:schemeClr val="tx1"/>
              </a:solidFill>
              <a:effectLst>
                <a:outerShdw blurRad="38100" dist="19050" dir="2700000" algn="tl" rotWithShape="0">
                  <a:schemeClr val="dk1">
                    <a:alpha val="40000"/>
                  </a:schemeClr>
                </a:outerShdw>
              </a:effectLst>
            </a:rPr>
            <a:t>Improve employee engagement: Implement initiatives to improve employee engagement, such as regular feedback, recognition and rewards programs, and opportunities for career growth</a:t>
          </a:r>
          <a:r>
            <a:rPr lang="en-US" sz="2000" b="0" kern="1200" cap="none" spc="0" dirty="0">
              <a:ln w="0"/>
              <a:solidFill>
                <a:schemeClr val="tx1"/>
              </a:solidFill>
              <a:effectLst>
                <a:outerShdw blurRad="38100" dist="19050" dir="2700000" algn="tl" rotWithShape="0">
                  <a:schemeClr val="dk1">
                    <a:alpha val="40000"/>
                  </a:schemeClr>
                </a:outerShdw>
              </a:effectLst>
            </a:rPr>
            <a:t>.</a:t>
          </a:r>
        </a:p>
      </dsp:txBody>
      <dsp:txXfrm>
        <a:off x="779863" y="928338"/>
        <a:ext cx="10083389" cy="738163"/>
      </dsp:txXfrm>
    </dsp:sp>
    <dsp:sp modelId="{A8E1718F-77A1-495C-808D-3B6F90B50A14}">
      <dsp:nvSpPr>
        <dsp:cNvPr id="0" name=""/>
        <dsp:cNvSpPr/>
      </dsp:nvSpPr>
      <dsp:spPr>
        <a:xfrm>
          <a:off x="0" y="1851042"/>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2A001B9-CC7E-4D30-8A42-42401FCF2E5E}">
      <dsp:nvSpPr>
        <dsp:cNvPr id="0" name=""/>
        <dsp:cNvSpPr/>
      </dsp:nvSpPr>
      <dsp:spPr>
        <a:xfrm>
          <a:off x="204154" y="2002893"/>
          <a:ext cx="371553" cy="371190"/>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CBA4BF1-5BE7-4D48-AB8C-831BE404813F}">
      <dsp:nvSpPr>
        <dsp:cNvPr id="0" name=""/>
        <dsp:cNvSpPr/>
      </dsp:nvSpPr>
      <dsp:spPr>
        <a:xfrm>
          <a:off x="779863" y="1851042"/>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89000">
            <a:lnSpc>
              <a:spcPct val="100000"/>
            </a:lnSpc>
            <a:spcBef>
              <a:spcPct val="0"/>
            </a:spcBef>
            <a:spcAft>
              <a:spcPct val="35000"/>
            </a:spcAft>
            <a:buNone/>
          </a:pPr>
          <a:r>
            <a:rPr lang="en-US" sz="2000" b="0" i="0" kern="1200" cap="none" spc="0" dirty="0">
              <a:ln w="0"/>
              <a:solidFill>
                <a:schemeClr val="tx1"/>
              </a:solidFill>
              <a:effectLst>
                <a:outerShdw blurRad="38100" dist="19050" dir="2700000" algn="tl" rotWithShape="0">
                  <a:schemeClr val="dk1">
                    <a:alpha val="40000"/>
                  </a:schemeClr>
                </a:outerShdw>
              </a:effectLst>
            </a:rPr>
            <a:t>Address workload issues: Ensure employees have manageable workloads by regularly monitoring and adjusting workloads to prevent burnout and overwhelm.</a:t>
          </a:r>
          <a:endParaRPr lang="en-US" sz="2000" b="0" kern="1200" cap="none" spc="0" dirty="0">
            <a:ln w="0"/>
            <a:solidFill>
              <a:schemeClr val="tx1"/>
            </a:solidFill>
            <a:effectLst>
              <a:outerShdw blurRad="38100" dist="19050" dir="2700000" algn="tl" rotWithShape="0">
                <a:schemeClr val="dk1">
                  <a:alpha val="40000"/>
                </a:schemeClr>
              </a:outerShdw>
            </a:effectLst>
          </a:endParaRPr>
        </a:p>
      </dsp:txBody>
      <dsp:txXfrm>
        <a:off x="779863" y="1851042"/>
        <a:ext cx="10083389" cy="738163"/>
      </dsp:txXfrm>
    </dsp:sp>
    <dsp:sp modelId="{9BEE6CFB-24F9-41CE-B772-C8332367E6E1}">
      <dsp:nvSpPr>
        <dsp:cNvPr id="0" name=""/>
        <dsp:cNvSpPr/>
      </dsp:nvSpPr>
      <dsp:spPr>
        <a:xfrm>
          <a:off x="0" y="2773747"/>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DEF7A08-80D8-4596-BA50-B479596CE6FE}">
      <dsp:nvSpPr>
        <dsp:cNvPr id="0" name=""/>
        <dsp:cNvSpPr/>
      </dsp:nvSpPr>
      <dsp:spPr>
        <a:xfrm>
          <a:off x="204154" y="2925598"/>
          <a:ext cx="371553" cy="371190"/>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6E1F057-43E6-4AAD-B399-BE1431F6946F}">
      <dsp:nvSpPr>
        <dsp:cNvPr id="0" name=""/>
        <dsp:cNvSpPr/>
      </dsp:nvSpPr>
      <dsp:spPr>
        <a:xfrm>
          <a:off x="779863" y="2773747"/>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cap="none" spc="0" dirty="0">
              <a:ln w="0"/>
              <a:solidFill>
                <a:schemeClr val="tx1"/>
              </a:solidFill>
              <a:effectLst>
                <a:outerShdw blurRad="38100" dist="19050" dir="2700000" algn="tl" rotWithShape="0">
                  <a:schemeClr val="dk1">
                    <a:alpha val="40000"/>
                  </a:schemeClr>
                </a:outerShdw>
              </a:effectLst>
            </a:rPr>
            <a:t>Create a positive work environment: Foster a positive work environment by promoting a culture of respect, inclusivity, and teamwork. Encourage open communication and collaboration among employees.</a:t>
          </a:r>
          <a:endParaRPr lang="en-US" sz="1800" b="0" kern="1200" cap="none" spc="0" dirty="0">
            <a:ln w="0"/>
            <a:solidFill>
              <a:schemeClr val="tx1"/>
            </a:solidFill>
            <a:effectLst>
              <a:outerShdw blurRad="38100" dist="19050" dir="2700000" algn="tl" rotWithShape="0">
                <a:schemeClr val="dk1">
                  <a:alpha val="40000"/>
                </a:schemeClr>
              </a:outerShdw>
            </a:effectLst>
          </a:endParaRPr>
        </a:p>
      </dsp:txBody>
      <dsp:txXfrm>
        <a:off x="779863" y="2773747"/>
        <a:ext cx="10083389" cy="738163"/>
      </dsp:txXfrm>
    </dsp:sp>
    <dsp:sp modelId="{49E30507-7FF7-4582-BA49-3BE38F2DFCD6}">
      <dsp:nvSpPr>
        <dsp:cNvPr id="0" name=""/>
        <dsp:cNvSpPr/>
      </dsp:nvSpPr>
      <dsp:spPr>
        <a:xfrm>
          <a:off x="0" y="3696451"/>
          <a:ext cx="10898485" cy="674892"/>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C0709E7-CF9F-4F6D-AB5D-FF51711F3DB7}">
      <dsp:nvSpPr>
        <dsp:cNvPr id="0" name=""/>
        <dsp:cNvSpPr/>
      </dsp:nvSpPr>
      <dsp:spPr>
        <a:xfrm>
          <a:off x="204154" y="3848302"/>
          <a:ext cx="371553" cy="371190"/>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A2C2242C-368F-46CC-A1D0-7676852EB348}">
      <dsp:nvSpPr>
        <dsp:cNvPr id="0" name=""/>
        <dsp:cNvSpPr/>
      </dsp:nvSpPr>
      <dsp:spPr>
        <a:xfrm>
          <a:off x="779863" y="3696451"/>
          <a:ext cx="10083389" cy="738163"/>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8122" tIns="78122" rIns="78122" bIns="78122" numCol="1" spcCol="1270" anchor="ctr" anchorCtr="0">
          <a:noAutofit/>
        </a:bodyPr>
        <a:lstStyle/>
        <a:p>
          <a:pPr marL="0" lvl="0" indent="0" algn="ctr" defTabSz="800100">
            <a:lnSpc>
              <a:spcPct val="100000"/>
            </a:lnSpc>
            <a:spcBef>
              <a:spcPct val="0"/>
            </a:spcBef>
            <a:spcAft>
              <a:spcPct val="35000"/>
            </a:spcAft>
            <a:buNone/>
          </a:pPr>
          <a:r>
            <a:rPr lang="en-US" sz="1800" b="0" i="0" kern="1200" cap="none" spc="0" dirty="0">
              <a:ln w="0"/>
              <a:solidFill>
                <a:schemeClr val="tx1"/>
              </a:solidFill>
              <a:effectLst>
                <a:outerShdw blurRad="38100" dist="19050" dir="2700000" algn="tl" rotWithShape="0">
                  <a:schemeClr val="dk1">
                    <a:alpha val="40000"/>
                  </a:schemeClr>
                </a:outerShdw>
              </a:effectLst>
            </a:rPr>
            <a:t>Address pay and compensation issues: Ensure that employees receive fair pay and compensation for their work and t</a:t>
          </a:r>
          <a:r>
            <a:rPr lang="en-US" sz="1800" b="0" kern="1200" cap="none" spc="0" dirty="0">
              <a:ln w="0"/>
              <a:solidFill>
                <a:schemeClr val="tx1"/>
              </a:solidFill>
              <a:effectLst>
                <a:outerShdw blurRad="38100" dist="19050" dir="2700000" algn="tl" rotWithShape="0">
                  <a:schemeClr val="dk1">
                    <a:alpha val="40000"/>
                  </a:schemeClr>
                </a:outerShdw>
              </a:effectLst>
            </a:rPr>
            <a:t>o find out what motivates an employee to continue to work in an organization.</a:t>
          </a:r>
        </a:p>
      </dsp:txBody>
      <dsp:txXfrm>
        <a:off x="779863" y="3696451"/>
        <a:ext cx="10083389" cy="738163"/>
      </dsp:txXfrm>
    </dsp:sp>
  </dsp:spTree>
</dsp:drawing>
</file>

<file path=ppt/diagrams/layout1.xml><?xml version="1.0" encoding="utf-8"?>
<dgm:layoutDef xmlns:dgm="http://schemas.openxmlformats.org/drawingml/2006/diagram" xmlns:a="http://schemas.openxmlformats.org/drawingml/2006/main" uniqueId="urn:microsoft.com/office/officeart/2018/5/layout/IconCircleLabelList">
  <dgm:title val="Icon Circle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4"/>
          <dgm:constr type="h" for="des" forName="compNode" op="equ"/>
          <dgm:constr type="h" for="des" forName="textRect" op="equ"/>
        </dgm:constrLst>
      </dgm:if>
      <dgm:if name="Name5" axis="ch" ptType="node" func="cnt" op="lte" val="3">
        <dgm:constrLst>
          <dgm:constr type="h" for="ch" forName="compNode" refType="h" fact="0.4"/>
          <dgm:constr type="w" for="ch" forName="compNode" val="100"/>
          <dgm:constr type="w" for="ch" forName="sibTrans" refType="w" refFor="ch" refForName="compNode" fact="0.175"/>
          <dgm:constr type="sp" refType="w" refFor="ch" refForName="compNode" op="equ" fact="0.25"/>
          <dgm:constr type="primFontSz" for="des" ptType="node" op="equ" val="40"/>
          <dgm:constr type="h" for="des" forName="compNode" op="equ"/>
          <dgm:constr type="h" for="des" forName="textRect" op="equ"/>
        </dgm:constrLst>
      </dgm:if>
      <dgm:if name="Name6"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2"/>
          <dgm:constr type="h" for="des" forName="compNode" op="equ"/>
          <dgm:constr type="h" for="des" forName="textRect" op="equ"/>
        </dgm:constrLst>
      </dgm:if>
      <dgm:else name="Name7">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8" axis="ch" ptType="node">
      <dgm:layoutNode name="compNode">
        <dgm:alg type="composite"/>
        <dgm:shape xmlns:r="http://schemas.openxmlformats.org/officeDocument/2006/relationships" r:blip="">
          <dgm:adjLst/>
        </dgm:shape>
        <dgm:presOf axis="self"/>
        <dgm:constrLst>
          <dgm:constr type="w" for="ch" forName="iconBgRect" refType="w" fact="0.61"/>
          <dgm:constr type="h" for="ch" forName="iconBgRect" refType="w" refFor="ch" refForName="iconBgRect"/>
          <dgm:constr type="t" for="ch" forName="iconBgRect"/>
          <dgm:constr type="ctrX" for="ch" forName="iconBgRect" refType="w" fact="0.5"/>
          <dgm:constr type="w" for="ch" forName="iconRect" refType="w" fact="0.35"/>
          <dgm:constr type="h" for="ch" forName="iconRect" refType="w" refFor="ch" refForName="iconRect"/>
          <dgm:constr type="ctrX" for="ch" forName="iconRect" refType="ctrX" refFor="ch" refForName="iconBgRect"/>
          <dgm:constr type="ctrY" for="ch" forName="iconRect" refType="ctrY" refFor="ch" refForName="iconBgRect"/>
          <dgm:constr type="h" for="ch" forName="spaceRect" refType="w" fact="0.19"/>
          <dgm:constr type="w" for="ch" forName="spaceRect" refType="w"/>
          <dgm:constr type="l" for="ch" forName="spaceRect"/>
          <dgm:constr type="t" for="ch" forName="spaceRect" refType="b" refFor="ch" refForName="iconBg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BgRect" styleLbl="bgShp">
          <dgm:alg type="sp"/>
          <dgm:shape xmlns:r="http://schemas.openxmlformats.org/officeDocument/2006/relationships" type="ellipse" r:blip="">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9"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defRPr cap="all"/>
        </a:lvl1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8/layout/LinedList">
  <dgm:title val=""/>
  <dgm:desc val=""/>
  <dgm:catLst>
    <dgm:cat type="hierarchy" pri="8000"/>
    <dgm:cat type="list" pri="2500"/>
  </dgm:catLst>
  <dgm:sampData>
    <dgm:dataModel>
      <dgm:ptLst>
        <dgm:pt modelId="0" type="doc"/>
        <dgm:pt modelId="1">
          <dgm:prSet phldr="1"/>
        </dgm:pt>
        <dgm:pt modelId="11">
          <dgm:prSet phldr="1"/>
        </dgm:pt>
        <dgm:pt modelId="12">
          <dgm:prSet phldr="1"/>
        </dgm:pt>
        <dgm:pt modelId="13">
          <dgm:prSet phldr="1"/>
        </dgm:pt>
      </dgm:ptLst>
      <dgm:cxnLst>
        <dgm:cxn modelId="2" srcId="0" destId="1" srcOrd="0" destOrd="0"/>
        <dgm:cxn modelId="3" srcId="1" destId="11" srcOrd="0" destOrd="0"/>
        <dgm:cxn modelId="4" srcId="1" destId="12" srcOrd="1" destOrd="0"/>
        <dgm:cxn modelId="5" srcId="1" destId="13" srcOrd="2" destOrd="0"/>
      </dgm:cxnLst>
      <dgm:bg/>
      <dgm:whole/>
    </dgm:dataModel>
  </dgm:sampData>
  <dgm:style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styleData>
  <dgm:clrData>
    <dgm:dataModel>
      <dgm:ptLst>
        <dgm:pt modelId="0" type="doc"/>
        <dgm:pt modelId="1">
          <dgm:prSet phldr="1"/>
        </dgm:pt>
        <dgm:pt modelId="11">
          <dgm:prSet phldr="1"/>
        </dgm:pt>
        <dgm:pt modelId="12">
          <dgm:prSet phldr="1"/>
        </dgm:pt>
      </dgm:ptLst>
      <dgm:cxnLst>
        <dgm:cxn modelId="2" srcId="0" destId="1" srcOrd="0" destOrd="0"/>
        <dgm:cxn modelId="3" srcId="1" destId="11" srcOrd="0" destOrd="0"/>
        <dgm:cxn modelId="4" srcId="1" destId="12" srcOrd="1" destOrd="0"/>
      </dgm:cxnLst>
      <dgm:bg/>
      <dgm:whole/>
    </dgm:dataModel>
  </dgm:clrData>
  <dgm:layoutNode name="vert0">
    <dgm:varLst>
      <dgm:dir/>
      <dgm:animOne val="branch"/>
      <dgm:animLvl val="lvl"/>
    </dgm:varLst>
    <dgm:choose name="Name0">
      <dgm:if name="Name1"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onstrLst>
      <dgm:constr type="w" for="ch" forName="horz1" refType="w"/>
      <dgm:constr type="h" for="ch" forName="horz1" refType="h"/>
      <dgm:constr type="h" for="des" forName="vert1" refType="h"/>
      <dgm:constr type="h" for="des" forName="tx1" refType="h"/>
      <dgm:constr type="h" for="des" forName="horz2" refType="h"/>
      <dgm:constr type="h" for="des" forName="vert2" refType="h"/>
      <dgm:constr type="h" for="des" forName="horz3" refType="h"/>
      <dgm:constr type="h" for="des" forName="vert3" refType="h"/>
      <dgm:constr type="h" for="des" forName="horz4" refType="h"/>
      <dgm:constr type="h" for="des" ptType="node" refType="h"/>
      <dgm:constr type="primFontSz" for="des" forName="tx1" op="equ" val="65"/>
      <dgm:constr type="primFontSz" for="des" forName="tx2" op="equ" val="65"/>
      <dgm:constr type="primFontSz" for="des" forName="tx3" op="equ" val="65"/>
      <dgm:constr type="primFontSz" for="des" forName="tx4" op="equ" val="65"/>
      <dgm:constr type="w" for="des" forName="thickLine" refType="w"/>
      <dgm:constr type="h" for="des" forName="thickLine"/>
      <dgm:constr type="h" for="des" forName="thinLine1"/>
      <dgm:constr type="h" for="des" forName="thinLine2b"/>
      <dgm:constr type="h" for="des" forName="thinLine3"/>
      <dgm:constr type="h" for="des" forName="vertSpace2a" refType="h" fact="0.05"/>
      <dgm:constr type="h" for="des" forName="vertSpace2b" refType="h" refFor="des" refForName="vertSpace2a"/>
    </dgm:constrLst>
    <dgm:forEach name="Name3" axis="ch" ptType="node">
      <dgm:layoutNode name="thickLine" styleLbl="alignNode1">
        <dgm:alg type="sp"/>
        <dgm:shape xmlns:r="http://schemas.openxmlformats.org/officeDocument/2006/relationships" type="line" r:blip="">
          <dgm:adjLst/>
        </dgm:shape>
        <dgm:presOf/>
      </dgm:layoutNode>
      <dgm:layoutNode name="horz1">
        <dgm:choose name="Name4">
          <dgm:if name="Name5" func="var" arg="dir" op="equ" val="norm">
            <dgm:alg type="lin">
              <dgm:param type="linDir" val="fromL"/>
              <dgm:param type="nodeVertAlign" val="t"/>
            </dgm:alg>
          </dgm:if>
          <dgm:else name="Name6">
            <dgm:alg type="lin">
              <dgm:param type="linDir" val="fromR"/>
              <dgm:param type="nodeVertAlign" val="t"/>
            </dgm:alg>
          </dgm:else>
        </dgm:choose>
        <dgm:shape xmlns:r="http://schemas.openxmlformats.org/officeDocument/2006/relationships" r:blip="">
          <dgm:adjLst/>
        </dgm:shape>
        <dgm:presOf/>
        <dgm:choose name="Name7">
          <dgm:if name="Name8" axis="root des" func="maxDepth" op="equ" val="1">
            <dgm:constrLst>
              <dgm:constr type="w" for="ch" forName="tx1" refType="w"/>
            </dgm:constrLst>
          </dgm:if>
          <dgm:if name="Name9" axis="root des" func="maxDepth" op="equ" val="2">
            <dgm:constrLst>
              <dgm:constr type="w" for="ch" forName="tx1" refType="w" fact="0.2"/>
              <dgm:constr type="w" for="des" forName="tx2" refType="w" fact="0.785"/>
              <dgm:constr type="w" for="des" forName="horzSpace2" refType="w" fact="0.015"/>
              <dgm:constr type="w" for="des" forName="thinLine2b" refType="w" fact="0.8"/>
            </dgm:constrLst>
          </dgm:if>
          <dgm:if name="Name10" axis="root des" func="maxDepth" op="equ" val="3">
            <dgm:constrLst>
              <dgm:constr type="w" for="ch" forName="tx1" refType="w" fact="0.2"/>
              <dgm:constr type="w" for="des" forName="tx2" refType="w" fact="0.385"/>
              <dgm:constr type="w" for="des" forName="tx3" refType="w" fact="0.385"/>
              <dgm:constr type="w" for="des" forName="horzSpace2" refType="w" fact="0.015"/>
              <dgm:constr type="w" for="des" forName="horzSpace3" refType="w" fact="0.015"/>
              <dgm:constr type="w" for="des" forName="thinLine2b" refType="w" fact="0.8"/>
              <dgm:constr type="w" for="des" forName="thinLine3" refType="w" fact="0.385"/>
            </dgm:constrLst>
          </dgm:if>
          <dgm:if name="Name11" axis="root des" func="maxDepth" op="gte" val="4">
            <dgm:constrLst>
              <dgm:constr type="w" for="ch" forName="tx1" refType="w" fact="0.2"/>
              <dgm:constr type="w" for="des" forName="tx2" refType="w" fact="0.2516"/>
              <dgm:constr type="w" for="des" forName="tx3" refType="w" fact="0.2516"/>
              <dgm:constr type="w" for="des" forName="tx4" refType="w" fact="0.2516"/>
              <dgm:constr type="w" for="des" forName="horzSpace2" refType="w" fact="0.015"/>
              <dgm:constr type="w" for="des" forName="horzSpace3" refType="w" fact="0.015"/>
              <dgm:constr type="w" for="des" forName="horzSpace4" refType="w" fact="0.015"/>
              <dgm:constr type="w" for="des" forName="thinLine2b" refType="w" fact="0.8"/>
              <dgm:constr type="w" for="des" forName="thinLine3" refType="w" fact="0.5332"/>
            </dgm:constrLst>
          </dgm:if>
          <dgm:else name="Name12"/>
        </dgm:choose>
        <dgm:layoutNode name="tx1"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1">
          <dgm:choose name="Name13">
            <dgm:if name="Name14" func="var" arg="dir" op="equ" val="norm">
              <dgm:alg type="lin">
                <dgm:param type="linDir" val="fromT"/>
                <dgm:param type="nodeHorzAlign" val="l"/>
              </dgm:alg>
            </dgm:if>
            <dgm:else name="Name15">
              <dgm:alg type="lin">
                <dgm:param type="linDir" val="fromT"/>
                <dgm:param type="nodeHorzAlign" val="r"/>
              </dgm:alg>
            </dgm:else>
          </dgm:choose>
          <dgm:shape xmlns:r="http://schemas.openxmlformats.org/officeDocument/2006/relationships" r:blip="">
            <dgm:adjLst/>
          </dgm:shape>
          <dgm:presOf/>
          <dgm:forEach name="Name16" axis="ch" ptType="node">
            <dgm:choose name="Name17">
              <dgm:if name="Name18" axis="self" ptType="node" func="pos" op="equ" val="1">
                <dgm:layoutNode name="vertSpace2a">
                  <dgm:alg type="sp"/>
                  <dgm:shape xmlns:r="http://schemas.openxmlformats.org/officeDocument/2006/relationships" r:blip="">
                    <dgm:adjLst/>
                  </dgm:shape>
                  <dgm:presOf/>
                </dgm:layoutNode>
              </dgm:if>
              <dgm:else name="Name19"/>
            </dgm:choose>
            <dgm:layoutNode name="horz2">
              <dgm:choose name="Name20">
                <dgm:if name="Name21" func="var" arg="dir" op="equ" val="norm">
                  <dgm:alg type="lin">
                    <dgm:param type="linDir" val="fromL"/>
                    <dgm:param type="nodeVertAlign" val="t"/>
                  </dgm:alg>
                </dgm:if>
                <dgm:else name="Name22">
                  <dgm:alg type="lin">
                    <dgm:param type="linDir" val="fromR"/>
                    <dgm:param type="nodeVertAlign" val="t"/>
                  </dgm:alg>
                </dgm:else>
              </dgm:choose>
              <dgm:shape xmlns:r="http://schemas.openxmlformats.org/officeDocument/2006/relationships" r:blip="">
                <dgm:adjLst/>
              </dgm:shape>
              <dgm:presOf/>
              <dgm:layoutNode name="horzSpace2">
                <dgm:alg type="sp"/>
                <dgm:shape xmlns:r="http://schemas.openxmlformats.org/officeDocument/2006/relationships" r:blip="">
                  <dgm:adjLst/>
                </dgm:shape>
                <dgm:presOf/>
              </dgm:layoutNode>
              <dgm:layoutNode name="tx2"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2">
                <dgm:choose name="Name23">
                  <dgm:if name="Name24" func="var" arg="dir" op="equ" val="norm">
                    <dgm:alg type="lin">
                      <dgm:param type="linDir" val="fromT"/>
                      <dgm:param type="nodeHorzAlign" val="l"/>
                    </dgm:alg>
                  </dgm:if>
                  <dgm:else name="Name25">
                    <dgm:alg type="lin">
                      <dgm:param type="linDir" val="fromT"/>
                      <dgm:param type="nodeHorzAlign" val="r"/>
                    </dgm:alg>
                  </dgm:else>
                </dgm:choose>
                <dgm:shape xmlns:r="http://schemas.openxmlformats.org/officeDocument/2006/relationships" r:blip="">
                  <dgm:adjLst/>
                </dgm:shape>
                <dgm:presOf/>
                <dgm:forEach name="Name26" axis="ch" ptType="node">
                  <dgm:layoutNode name="horz3">
                    <dgm:choose name="Name27">
                      <dgm:if name="Name28" func="var" arg="dir" op="equ" val="norm">
                        <dgm:alg type="lin">
                          <dgm:param type="linDir" val="fromL"/>
                          <dgm:param type="nodeVertAlign" val="t"/>
                        </dgm:alg>
                      </dgm:if>
                      <dgm:else name="Name29">
                        <dgm:alg type="lin">
                          <dgm:param type="linDir" val="fromR"/>
                          <dgm:param type="nodeVertAlign" val="t"/>
                        </dgm:alg>
                      </dgm:else>
                    </dgm:choose>
                    <dgm:shape xmlns:r="http://schemas.openxmlformats.org/officeDocument/2006/relationships" r:blip="">
                      <dgm:adjLst/>
                    </dgm:shape>
                    <dgm:presOf/>
                    <dgm:layoutNode name="horzSpace3">
                      <dgm:alg type="sp"/>
                      <dgm:shape xmlns:r="http://schemas.openxmlformats.org/officeDocument/2006/relationships" r:blip="">
                        <dgm:adjLst/>
                      </dgm:shape>
                      <dgm:presOf/>
                    </dgm:layoutNode>
                    <dgm:layoutNode name="tx3" styleLbl="revTx">
                      <dgm:alg type="tx">
                        <dgm:param type="parTxLTRAlign" val="l"/>
                        <dgm:param type="parTxRTLAlign" val="r"/>
                        <dgm:param type="txAnchorVert" val="t"/>
                      </dgm:alg>
                      <dgm:shape xmlns:r="http://schemas.openxmlformats.org/officeDocument/2006/relationships" type="rect" r:blip="">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vert3">
                      <dgm:choose name="Name30">
                        <dgm:if name="Name31" func="var" arg="dir" op="equ" val="norm">
                          <dgm:alg type="lin">
                            <dgm:param type="linDir" val="fromT"/>
                            <dgm:param type="nodeHorzAlign" val="l"/>
                          </dgm:alg>
                        </dgm:if>
                        <dgm:else name="Name32">
                          <dgm:alg type="lin">
                            <dgm:param type="linDir" val="fromT"/>
                            <dgm:param type="nodeHorzAlign" val="r"/>
                          </dgm:alg>
                        </dgm:else>
                      </dgm:choose>
                      <dgm:shape xmlns:r="http://schemas.openxmlformats.org/officeDocument/2006/relationships" r:blip="">
                        <dgm:adjLst/>
                      </dgm:shape>
                      <dgm:presOf/>
                      <dgm:forEach name="Name33" axis="ch" ptType="node">
                        <dgm:layoutNode name="horz4">
                          <dgm:choose name="Name34">
                            <dgm:if name="Name35" func="var" arg="dir" op="equ" val="norm">
                              <dgm:alg type="lin">
                                <dgm:param type="linDir" val="fromL"/>
                                <dgm:param type="nodeVertAlign" val="t"/>
                              </dgm:alg>
                            </dgm:if>
                            <dgm:else name="Name36">
                              <dgm:alg type="lin">
                                <dgm:param type="linDir" val="fromR"/>
                                <dgm:param type="nodeVertAlign" val="t"/>
                              </dgm:alg>
                            </dgm:else>
                          </dgm:choose>
                          <dgm:shape xmlns:r="http://schemas.openxmlformats.org/officeDocument/2006/relationships" r:blip="">
                            <dgm:adjLst/>
                          </dgm:shape>
                          <dgm:presOf/>
                          <dgm:layoutNode name="horzSpace4">
                            <dgm:alg type="sp"/>
                            <dgm:shape xmlns:r="http://schemas.openxmlformats.org/officeDocument/2006/relationships" r:blip="">
                              <dgm:adjLst/>
                            </dgm:shape>
                            <dgm:presOf/>
                          </dgm:layoutNode>
                          <dgm:layoutNode name="tx4" styleLbl="revTx">
                            <dgm:varLst>
                              <dgm:bulletEnabled val="1"/>
                            </dgm:varLst>
                            <dgm:alg type="tx">
                              <dgm:param type="parTxLTRAlign" val="l"/>
                              <dgm:param type="parTxRTLAlign" val="r"/>
                              <dgm:param type="txAnchorVert" val="t"/>
                            </dgm:alg>
                            <dgm:shape xmlns:r="http://schemas.openxmlformats.org/officeDocument/2006/relationships" type="rect" r:blip="">
                              <dgm:adjLst/>
                            </dgm:shape>
                            <dgm:presOf axis="desOrSelf" ptType="node"/>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forEach>
                    </dgm:layoutNode>
                  </dgm:layoutNode>
                  <dgm:forEach name="Name37" axis="followSib" ptType="sibTrans" cnt="1">
                    <dgm:layoutNode name="thinLine3" styleLbl="callout">
                      <dgm:alg type="sp"/>
                      <dgm:shape xmlns:r="http://schemas.openxmlformats.org/officeDocument/2006/relationships" type="line" r:blip="">
                        <dgm:adjLst/>
                      </dgm:shape>
                      <dgm:presOf/>
                    </dgm:layoutNode>
                  </dgm:forEach>
                </dgm:forEach>
              </dgm:layoutNode>
            </dgm:layoutNode>
            <dgm:layoutNode name="thinLine2b" styleLbl="callout">
              <dgm:alg type="sp"/>
              <dgm:shape xmlns:r="http://schemas.openxmlformats.org/officeDocument/2006/relationships" type="line" r:blip="">
                <dgm:adjLst/>
              </dgm:shape>
              <dgm:presOf/>
            </dgm:layoutNode>
            <dgm:layoutNode name="vertSpace2b">
              <dgm:alg type="sp"/>
              <dgm:shape xmlns:r="http://schemas.openxmlformats.org/officeDocument/2006/relationships" r:blip="">
                <dgm:adjLst/>
              </dgm:shape>
              <dgm:presOf/>
            </dgm:layoutNode>
          </dgm:forEach>
        </dgm:layoutNode>
      </dgm:layoutNode>
    </dgm:forEach>
  </dgm:layoutNode>
</dgm:layoutDef>
</file>

<file path=ppt/diagrams/layout6.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7">
  <dgm:title val=""/>
  <dgm:desc val=""/>
  <dgm:catLst>
    <dgm:cat type="3D" pri="11700"/>
  </dgm:catLst>
  <dgm:scene3d>
    <a:camera prst="perspectiveLeft" zoom="91000"/>
    <a:lightRig rig="threePt" dir="t">
      <a:rot lat="0" lon="0" rev="20640000"/>
    </a:lightRig>
  </dgm:scene3d>
  <dgm:styleLbl name="node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lnNod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vennNode1">
    <dgm:scene3d>
      <a:camera prst="orthographicFront"/>
      <a:lightRig rig="threePt" dir="t"/>
    </dgm:scene3d>
    <dgm:sp3d extrusionH="50600" prstMaterial="clear">
      <a:bevelT w="101600" h="80600" prst="relaxedInset"/>
      <a:bevelB w="80600" h="80600" prst="relaxedInset"/>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extrusionH="50600" prstMaterial="metal">
      <a:bevelT w="101600" h="80600" prst="relaxedInset"/>
      <a:bevelB w="80600" h="80600" prst="relaxedInset"/>
    </dgm:sp3d>
    <dgm:txPr/>
    <dgm:style>
      <a:lnRef idx="1">
        <a:scrgbClr r="0" g="0" b="0"/>
      </a:lnRef>
      <a:fillRef idx="1">
        <a:scrgbClr r="0" g="0" b="0"/>
      </a:fillRef>
      <a:effectRef idx="1">
        <a:scrgbClr r="0" g="0" b="0"/>
      </a:effectRef>
      <a:fontRef idx="minor">
        <a:schemeClr val="dk1"/>
      </a:fontRef>
    </dgm:style>
  </dgm:styleLbl>
  <dgm:styleLbl name="node1">
    <dgm:scene3d>
      <a:camera prst="orthographicFront"/>
      <a:lightRig rig="threePt" dir="t"/>
    </dgm:scene3d>
    <dgm:sp3d extrusionH="50600" prstMaterial="metal">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node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fgImgPlace1">
    <dgm:scene3d>
      <a:camera prst="orthographicFront"/>
      <a:lightRig rig="threePt" dir="t"/>
    </dgm:scene3d>
    <dgm:sp3d z="572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alignImgPlace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dgm:style>
  </dgm:styleLbl>
  <dgm:styleLbl name="bgImgPlace1">
    <dgm:scene3d>
      <a:camera prst="orthographicFront"/>
      <a:lightRig rig="threePt" dir="t"/>
    </dgm:scene3d>
    <dgm:sp3d z="-211800" extrusionH="10600" prstMaterial="plastic">
      <a:bevelT w="101600" h="8600" prst="relaxedInset"/>
      <a:bevelB w="8600" h="8600" prst="relaxedInset"/>
    </dgm:sp3d>
    <dgm:txPr/>
    <dgm:style>
      <a:lnRef idx="0">
        <a:scrgbClr r="0" g="0" b="0"/>
      </a:lnRef>
      <a:fillRef idx="1">
        <a:scrgbClr r="0" g="0" b="0"/>
      </a:fillRef>
      <a:effectRef idx="1">
        <a:scrgbClr r="0" g="0" b="0"/>
      </a:effectRef>
      <a:fontRef idx="minor"/>
    </dgm:style>
  </dgm:styleLbl>
  <dgm:styleLbl name="sibTrans2D1">
    <dgm:scene3d>
      <a:camera prst="orthographicFront"/>
      <a:lightRig rig="threePt" dir="t"/>
    </dgm:scene3d>
    <dgm:sp3d z="-110000">
      <a:bevelT w="40600" h="20600" prst="relaxedInset"/>
    </dgm:sp3d>
    <dgm:txPr/>
    <dgm:style>
      <a:lnRef idx="0">
        <a:scrgbClr r="0" g="0" b="0"/>
      </a:lnRef>
      <a:fillRef idx="1">
        <a:scrgbClr r="0" g="0" b="0"/>
      </a:fillRef>
      <a:effectRef idx="2">
        <a:scrgbClr r="0" g="0" b="0"/>
      </a:effectRef>
      <a:fontRef idx="minor"/>
    </dgm:style>
  </dgm:styleLbl>
  <dgm:styleLbl name="fgSibTrans2D1">
    <dgm:scene3d>
      <a:camera prst="orthographicFront"/>
      <a:lightRig rig="threePt" dir="t"/>
    </dgm:scene3d>
    <dgm:sp3d z="10600">
      <a:bevelT w="40600" h="20600" prst="relaxedInset"/>
    </dgm:sp3d>
    <dgm:txPr/>
    <dgm:style>
      <a:lnRef idx="0">
        <a:scrgbClr r="0" g="0" b="0"/>
      </a:lnRef>
      <a:fillRef idx="1">
        <a:scrgbClr r="0" g="0" b="0"/>
      </a:fillRef>
      <a:effectRef idx="2">
        <a:scrgbClr r="0" g="0" b="0"/>
      </a:effectRef>
      <a:fontRef idx="minor"/>
    </dgm:style>
  </dgm:styleLbl>
  <dgm:styleLbl name="bgSibTrans2D1">
    <dgm:scene3d>
      <a:camera prst="orthographicFront"/>
      <a:lightRig rig="threePt" dir="t"/>
    </dgm:scene3d>
    <dgm:sp3d z="-211800">
      <a:bevelT w="40600" h="20600" prst="relaxedInset"/>
    </dgm:sp3d>
    <dgm:txPr/>
    <dgm:style>
      <a:lnRef idx="0">
        <a:scrgbClr r="0" g="0" b="0"/>
      </a:lnRef>
      <a:fillRef idx="1">
        <a:scrgbClr r="0" g="0" b="0"/>
      </a:fillRef>
      <a:effectRef idx="2">
        <a:scrgbClr r="0" g="0" b="0"/>
      </a:effectRef>
      <a:fontRef idx="minor"/>
    </dgm:style>
  </dgm:styleLbl>
  <dgm:styleLbl name="sibTrans1D1">
    <dgm:scene3d>
      <a:camera prst="orthographicFront"/>
      <a:lightRig rig="threePt" dir="t"/>
    </dgm:scene3d>
    <dgm:sp3d z="-110000"/>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0000"/>
    <dgm:txPr/>
    <dgm:style>
      <a:lnRef idx="1">
        <a:scrgbClr r="0" g="0" b="0"/>
      </a:lnRef>
      <a:fillRef idx="1">
        <a:scrgbClr r="0" g="0" b="0"/>
      </a:fillRef>
      <a:effectRef idx="0">
        <a:scrgbClr r="0" g="0" b="0"/>
      </a:effectRef>
      <a:fontRef idx="minor"/>
    </dgm:style>
  </dgm:styleLbl>
  <dgm:styleLbl name="asst0">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1">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2">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3">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asst4">
    <dgm:scene3d>
      <a:camera prst="orthographicFront"/>
      <a:lightRig rig="threePt" dir="t"/>
    </dgm:scene3d>
    <dgm:sp3d extrusionH="50600" prstMaterial="plastic">
      <a:bevelT w="101600" h="80600" prst="relaxedInset"/>
      <a:bevelB w="80600" h="80600" prst="relaxedInset"/>
    </dgm:sp3d>
    <dgm:txPr/>
    <dgm:style>
      <a:lnRef idx="0">
        <a:scrgbClr r="0" g="0" b="0"/>
      </a:lnRef>
      <a:fillRef idx="1">
        <a:scrgbClr r="0" g="0" b="0"/>
      </a:fillRef>
      <a:effectRef idx="1">
        <a:scrgbClr r="0" g="0" b="0"/>
      </a:effectRef>
      <a:fontRef idx="minor">
        <a:schemeClr val="dk1"/>
      </a:fontRef>
    </dgm:style>
  </dgm:styleLbl>
  <dgm:styleLbl name="parChTrans2D1">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2">
    <dgm:scene3d>
      <a:camera prst="orthographicFront"/>
      <a:lightRig rig="threePt" dir="t"/>
    </dgm:scene3d>
    <dgm:sp3d z="-110000">
      <a:bevelT w="40600" h="20600" prst="relaxedInset"/>
    </dgm:sp3d>
    <dgm:txPr/>
    <dgm:style>
      <a:lnRef idx="0">
        <a:scrgbClr r="0" g="0" b="0"/>
      </a:lnRef>
      <a:fillRef idx="1">
        <a:scrgbClr r="0" g="0" b="0"/>
      </a:fillRef>
      <a:effectRef idx="0">
        <a:scrgbClr r="0" g="0" b="0"/>
      </a:effectRef>
      <a:fontRef idx="minor"/>
    </dgm:style>
  </dgm:styleLbl>
  <dgm:styleLbl name="parChTrans2D3">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2D4">
    <dgm:scene3d>
      <a:camera prst="orthographicFront"/>
      <a:lightRig rig="threePt" dir="t"/>
    </dgm:scene3d>
    <dgm:sp3d z="-110000"/>
    <dgm:txPr/>
    <dgm:style>
      <a:lnRef idx="0">
        <a:scrgbClr r="0" g="0" b="0"/>
      </a:lnRef>
      <a:fillRef idx="1">
        <a:scrgbClr r="0" g="0" b="0"/>
      </a:fillRef>
      <a:effectRef idx="0">
        <a:scrgbClr r="0" g="0" b="0"/>
      </a:effectRef>
      <a:fontRef idx="minor"/>
    </dgm:style>
  </dgm:styleLbl>
  <dgm:styleLbl name="parChTrans1D1">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z="-110000"/>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extrusionH="50600">
      <a:bevelT w="101600" h="80600"/>
      <a:bevelB w="80600" h="80600"/>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extrusionH="50600">
      <a:bevelT w="101600" h="80600"/>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z="-161800" extrusionH="10600" prstMaterial="matte">
      <a:bevelT w="90600" h="18600" prst="softRound"/>
      <a:bevelB w="48600" h="8600" prst="relaxedInset"/>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solidAlignAcc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solidBgAcc1">
    <dgm:scene3d>
      <a:camera prst="orthographicFront"/>
      <a:lightRig rig="threePt" dir="t"/>
    </dgm:scene3d>
    <dgm:sp3d z="-161800" extrusionH="10600" contourW="3000">
      <a:bevelT w="48600" h="8600" prst="softRound"/>
      <a:bevelB w="48600" h="8600" prst="relaxedInset"/>
    </dgm:sp3d>
    <dgm:txPr/>
    <dgm:style>
      <a:lnRef idx="0">
        <a:scrgbClr r="0" g="0" b="0"/>
      </a:lnRef>
      <a:fillRef idx="1">
        <a:scrgbClr r="0" g="0" b="0"/>
      </a:fillRef>
      <a:effectRef idx="0">
        <a:scrgbClr r="0" g="0" b="0"/>
      </a:effectRef>
      <a:fontRef idx="minor"/>
    </dgm:style>
  </dgm:styleLbl>
  <dgm:styleLbl name="fgAccFollowNode1">
    <dgm:scene3d>
      <a:camera prst="orthographicFront"/>
      <a:lightRig rig="threePt" dir="t"/>
    </dgm:scene3d>
    <dgm:sp3d z="572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alignAccFollowNode1">
    <dgm:scene3d>
      <a:camera prst="orthographicFront"/>
      <a:lightRig rig="threePt" dir="t"/>
    </dgm:scene3d>
    <dgm:sp3d extrusionH="50600" contourW="3000">
      <a:bevelT w="101600" h="80600" prst="relaxedInset"/>
      <a:bevelB w="80600" h="80600" prst="relaxedInset"/>
    </dgm:sp3d>
    <dgm:txPr/>
    <dgm:style>
      <a:lnRef idx="0">
        <a:scrgbClr r="0" g="0" b="0"/>
      </a:lnRef>
      <a:fillRef idx="1">
        <a:scrgbClr r="0" g="0" b="0"/>
      </a:fillRef>
      <a:effectRef idx="0">
        <a:scrgbClr r="0" g="0" b="0"/>
      </a:effectRef>
      <a:fontRef idx="minor"/>
    </dgm:style>
  </dgm:styleLbl>
  <dgm:styleLbl name="bgAccFollowNode1">
    <dgm:scene3d>
      <a:camera prst="orthographicFront"/>
      <a:lightRig rig="threePt" dir="t"/>
    </dgm:scene3d>
    <dgm:sp3d z="-161800" extrusionH="10600" contourW="3000">
      <a:bevelT w="48600" h="8600" prst="relaxedInset"/>
      <a:bevelB w="48600" h="8600" prst="relaxedInset"/>
    </dgm:sp3d>
    <dgm:txPr/>
    <dgm:style>
      <a:lnRef idx="0">
        <a:scrgbClr r="0" g="0" b="0"/>
      </a:lnRef>
      <a:fillRef idx="1">
        <a:scrgbClr r="0" g="0" b="0"/>
      </a:fillRef>
      <a:effectRef idx="0">
        <a:scrgbClr r="0" g="0" b="0"/>
      </a:effectRef>
      <a:fontRef idx="minor"/>
    </dgm:style>
  </dgm:styleLbl>
  <dgm:styleLbl name="fgAcc0">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z="57200" extrusionH="600" contourW="3000">
      <a:bevelT w="48600" h="18600" prst="relaxedInset"/>
      <a:bevelB w="48600" h="8600" prst="relaxedInset"/>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z="-161800" extrusionH="600" contourW="3000">
      <a:bevelT w="48600" h="18600" prst="relaxedInset"/>
      <a:bevelB w="48600" h="8600" prst="relaxedInset"/>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extrusionH="50600">
      <a:bevelT w="80600" h="80600" prst="relaxedInset"/>
      <a:bevelB w="80600" h="80600" prst="relaxedInset"/>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z="57200" extrusionH="600" contourW="3000" prstMaterial="plastic">
      <a:bevelT w="80600" h="18600" prst="relaxedInset"/>
      <a:bevelB w="80600" h="8600" prst="relaxedInset"/>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E4E567-0C67-9893-CC4F-870F2DFB9E1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9A94AAA-7B33-4E53-2875-581D9ED1EF9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79CDB23-D77C-51D8-B8AD-9D366A50F124}"/>
              </a:ext>
            </a:extLst>
          </p:cNvPr>
          <p:cNvSpPr>
            <a:spLocks noGrp="1"/>
          </p:cNvSpPr>
          <p:nvPr>
            <p:ph type="dt" sz="half" idx="10"/>
          </p:nvPr>
        </p:nvSpPr>
        <p:spPr/>
        <p:txBody>
          <a:bodyPr/>
          <a:lstStyle/>
          <a:p>
            <a:fld id="{9D0D92BC-42A9-434B-8530-ADBF4485E407}" type="datetimeFigureOut">
              <a:rPr lang="en-US" smtClean="0"/>
              <a:t>5/23/2025</a:t>
            </a:fld>
            <a:endParaRPr lang="en-US"/>
          </a:p>
        </p:txBody>
      </p:sp>
      <p:sp>
        <p:nvSpPr>
          <p:cNvPr id="5" name="Footer Placeholder 4">
            <a:extLst>
              <a:ext uri="{FF2B5EF4-FFF2-40B4-BE49-F238E27FC236}">
                <a16:creationId xmlns:a16="http://schemas.microsoft.com/office/drawing/2014/main" id="{20760991-6599-C938-2617-3D1175F32B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F61BD7A-F606-A8A0-6E69-A776AEF05B6D}"/>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1037572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4FE53B-829D-794A-46BB-214C32953C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0433542-0AEE-4E95-BF90-90667F78363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FD07FF-89FF-5B6B-8325-F1D668FE3030}"/>
              </a:ext>
            </a:extLst>
          </p:cNvPr>
          <p:cNvSpPr>
            <a:spLocks noGrp="1"/>
          </p:cNvSpPr>
          <p:nvPr>
            <p:ph type="dt" sz="half" idx="10"/>
          </p:nvPr>
        </p:nvSpPr>
        <p:spPr/>
        <p:txBody>
          <a:bodyPr/>
          <a:lstStyle/>
          <a:p>
            <a:fld id="{9D0D92BC-42A9-434B-8530-ADBF4485E407}" type="datetimeFigureOut">
              <a:rPr lang="en-US" smtClean="0"/>
              <a:t>5/23/2025</a:t>
            </a:fld>
            <a:endParaRPr lang="en-US"/>
          </a:p>
        </p:txBody>
      </p:sp>
      <p:sp>
        <p:nvSpPr>
          <p:cNvPr id="5" name="Footer Placeholder 4">
            <a:extLst>
              <a:ext uri="{FF2B5EF4-FFF2-40B4-BE49-F238E27FC236}">
                <a16:creationId xmlns:a16="http://schemas.microsoft.com/office/drawing/2014/main" id="{1E3946A7-385A-48AA-E6CD-B15C2EEB47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014C05-F093-D737-C4AC-9E24058AF66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5174475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5169C43-9D02-E478-B9A1-1898F836132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34EC02A-99CF-D2A6-541B-A5FA9E85FD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01E128-F034-8CCB-A806-033D5DF31746}"/>
              </a:ext>
            </a:extLst>
          </p:cNvPr>
          <p:cNvSpPr>
            <a:spLocks noGrp="1"/>
          </p:cNvSpPr>
          <p:nvPr>
            <p:ph type="dt" sz="half" idx="10"/>
          </p:nvPr>
        </p:nvSpPr>
        <p:spPr/>
        <p:txBody>
          <a:bodyPr/>
          <a:lstStyle/>
          <a:p>
            <a:fld id="{9D0D92BC-42A9-434B-8530-ADBF4485E407}" type="datetimeFigureOut">
              <a:rPr lang="en-US" smtClean="0"/>
              <a:t>5/23/2025</a:t>
            </a:fld>
            <a:endParaRPr lang="en-US"/>
          </a:p>
        </p:txBody>
      </p:sp>
      <p:sp>
        <p:nvSpPr>
          <p:cNvPr id="5" name="Footer Placeholder 4">
            <a:extLst>
              <a:ext uri="{FF2B5EF4-FFF2-40B4-BE49-F238E27FC236}">
                <a16:creationId xmlns:a16="http://schemas.microsoft.com/office/drawing/2014/main" id="{5B2D5F3A-4C3E-DFA2-F00B-33FCC19ADA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09F628F-1C9A-532C-4199-C404560E1972}"/>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96656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A53A33-8760-6F1F-7F0E-308BE159E7B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7FEF9B4-E2D0-9077-AF98-92865221ACA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1691169-A09D-E239-D10A-C2DC49DFA647}"/>
              </a:ext>
            </a:extLst>
          </p:cNvPr>
          <p:cNvSpPr>
            <a:spLocks noGrp="1"/>
          </p:cNvSpPr>
          <p:nvPr>
            <p:ph type="dt" sz="half" idx="10"/>
          </p:nvPr>
        </p:nvSpPr>
        <p:spPr/>
        <p:txBody>
          <a:bodyPr/>
          <a:lstStyle/>
          <a:p>
            <a:fld id="{9D0D92BC-42A9-434B-8530-ADBF4485E407}" type="datetimeFigureOut">
              <a:rPr lang="en-US" smtClean="0"/>
              <a:t>5/23/2025</a:t>
            </a:fld>
            <a:endParaRPr lang="en-US"/>
          </a:p>
        </p:txBody>
      </p:sp>
      <p:sp>
        <p:nvSpPr>
          <p:cNvPr id="5" name="Footer Placeholder 4">
            <a:extLst>
              <a:ext uri="{FF2B5EF4-FFF2-40B4-BE49-F238E27FC236}">
                <a16:creationId xmlns:a16="http://schemas.microsoft.com/office/drawing/2014/main" id="{FEDC1EA2-F23C-8DE5-A207-6C3F3988C8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CF33C4-9423-4613-4982-BED89D3649C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6875798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33143D-7512-DBCD-C7DE-184D774D5EF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31EB401E-5120-A371-BD1C-593A79F0784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54FDAB4-756C-15FB-6D8C-309271C1B93E}"/>
              </a:ext>
            </a:extLst>
          </p:cNvPr>
          <p:cNvSpPr>
            <a:spLocks noGrp="1"/>
          </p:cNvSpPr>
          <p:nvPr>
            <p:ph type="dt" sz="half" idx="10"/>
          </p:nvPr>
        </p:nvSpPr>
        <p:spPr/>
        <p:txBody>
          <a:bodyPr/>
          <a:lstStyle/>
          <a:p>
            <a:fld id="{9D0D92BC-42A9-434B-8530-ADBF4485E407}" type="datetimeFigureOut">
              <a:rPr lang="en-US" smtClean="0"/>
              <a:t>5/23/2025</a:t>
            </a:fld>
            <a:endParaRPr lang="en-US"/>
          </a:p>
        </p:txBody>
      </p:sp>
      <p:sp>
        <p:nvSpPr>
          <p:cNvPr id="5" name="Footer Placeholder 4">
            <a:extLst>
              <a:ext uri="{FF2B5EF4-FFF2-40B4-BE49-F238E27FC236}">
                <a16:creationId xmlns:a16="http://schemas.microsoft.com/office/drawing/2014/main" id="{A98CE6C8-9B71-412C-D081-02287B18B6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EDB636-6AB1-BB7E-11BF-3FAB79F4DF4A}"/>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2793964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59C512-4AF5-B9BA-9911-9658604F42B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9989AF5-E7F1-8786-DCC2-844427394AE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C807D41-519F-52B3-A7F4-B191B1A2351D}"/>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3B1962F-182F-0B1A-116E-8A9260F8A789}"/>
              </a:ext>
            </a:extLst>
          </p:cNvPr>
          <p:cNvSpPr>
            <a:spLocks noGrp="1"/>
          </p:cNvSpPr>
          <p:nvPr>
            <p:ph type="dt" sz="half" idx="10"/>
          </p:nvPr>
        </p:nvSpPr>
        <p:spPr/>
        <p:txBody>
          <a:bodyPr/>
          <a:lstStyle/>
          <a:p>
            <a:fld id="{9D0D92BC-42A9-434B-8530-ADBF4485E407}" type="datetimeFigureOut">
              <a:rPr lang="en-US" smtClean="0"/>
              <a:t>5/23/2025</a:t>
            </a:fld>
            <a:endParaRPr lang="en-US"/>
          </a:p>
        </p:txBody>
      </p:sp>
      <p:sp>
        <p:nvSpPr>
          <p:cNvPr id="6" name="Footer Placeholder 5">
            <a:extLst>
              <a:ext uri="{FF2B5EF4-FFF2-40B4-BE49-F238E27FC236}">
                <a16:creationId xmlns:a16="http://schemas.microsoft.com/office/drawing/2014/main" id="{FA2E479F-CF69-FACD-A2EF-5955C9C0AD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A8FF94-4116-73E4-16CB-87801A33E809}"/>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5935002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49E019-E7E4-FCAC-849D-55E83A0C3FB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1ED1410-FA39-B5B8-4DA4-319378A19B7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F292667-B8F5-B387-85EC-AD98BCDDA8B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ED22B1EE-903F-239C-F614-4DB84C51C0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B9546BB-7C7F-98C5-7B68-A7C797B269A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55CB7D5-F352-053A-AED1-412F971484B3}"/>
              </a:ext>
            </a:extLst>
          </p:cNvPr>
          <p:cNvSpPr>
            <a:spLocks noGrp="1"/>
          </p:cNvSpPr>
          <p:nvPr>
            <p:ph type="dt" sz="half" idx="10"/>
          </p:nvPr>
        </p:nvSpPr>
        <p:spPr/>
        <p:txBody>
          <a:bodyPr/>
          <a:lstStyle/>
          <a:p>
            <a:fld id="{9D0D92BC-42A9-434B-8530-ADBF4485E407}" type="datetimeFigureOut">
              <a:rPr lang="en-US" smtClean="0"/>
              <a:t>5/23/2025</a:t>
            </a:fld>
            <a:endParaRPr lang="en-US"/>
          </a:p>
        </p:txBody>
      </p:sp>
      <p:sp>
        <p:nvSpPr>
          <p:cNvPr id="8" name="Footer Placeholder 7">
            <a:extLst>
              <a:ext uri="{FF2B5EF4-FFF2-40B4-BE49-F238E27FC236}">
                <a16:creationId xmlns:a16="http://schemas.microsoft.com/office/drawing/2014/main" id="{11BBB0C3-7FF7-5043-837B-455E56D6BE1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8EAC8DE3-37C5-48A2-7B43-A8B333A9944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486482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F9C05-C256-8EBA-9994-F0B080BFAD3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2FCB27E-451C-4897-A46B-3B776DEAB800}"/>
              </a:ext>
            </a:extLst>
          </p:cNvPr>
          <p:cNvSpPr>
            <a:spLocks noGrp="1"/>
          </p:cNvSpPr>
          <p:nvPr>
            <p:ph type="dt" sz="half" idx="10"/>
          </p:nvPr>
        </p:nvSpPr>
        <p:spPr/>
        <p:txBody>
          <a:bodyPr/>
          <a:lstStyle/>
          <a:p>
            <a:fld id="{9D0D92BC-42A9-434B-8530-ADBF4485E407}" type="datetimeFigureOut">
              <a:rPr lang="en-US" smtClean="0"/>
              <a:t>5/23/2025</a:t>
            </a:fld>
            <a:endParaRPr lang="en-US"/>
          </a:p>
        </p:txBody>
      </p:sp>
      <p:sp>
        <p:nvSpPr>
          <p:cNvPr id="4" name="Footer Placeholder 3">
            <a:extLst>
              <a:ext uri="{FF2B5EF4-FFF2-40B4-BE49-F238E27FC236}">
                <a16:creationId xmlns:a16="http://schemas.microsoft.com/office/drawing/2014/main" id="{333CCFC8-5E77-80AC-5DCF-0CEA1C7B91C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6BFFF7C-2381-B99B-13D0-3A9AC2B8D5A5}"/>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2990786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6E47965-9AE9-FC50-ED37-E4378FA3A39F}"/>
              </a:ext>
            </a:extLst>
          </p:cNvPr>
          <p:cNvSpPr>
            <a:spLocks noGrp="1"/>
          </p:cNvSpPr>
          <p:nvPr>
            <p:ph type="dt" sz="half" idx="10"/>
          </p:nvPr>
        </p:nvSpPr>
        <p:spPr/>
        <p:txBody>
          <a:bodyPr/>
          <a:lstStyle/>
          <a:p>
            <a:fld id="{9D0D92BC-42A9-434B-8530-ADBF4485E407}" type="datetimeFigureOut">
              <a:rPr lang="en-US" smtClean="0"/>
              <a:t>5/23/2025</a:t>
            </a:fld>
            <a:endParaRPr lang="en-US"/>
          </a:p>
        </p:txBody>
      </p:sp>
      <p:sp>
        <p:nvSpPr>
          <p:cNvPr id="3" name="Footer Placeholder 2">
            <a:extLst>
              <a:ext uri="{FF2B5EF4-FFF2-40B4-BE49-F238E27FC236}">
                <a16:creationId xmlns:a16="http://schemas.microsoft.com/office/drawing/2014/main" id="{FCE42702-FC97-920C-1804-9CAB1AC8C26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7A6C5CB-E718-2DB1-1830-0B13BFC8AA8C}"/>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6787253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0FC54E-22F1-B84E-62F0-53C1BFCD9B4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06FF53FE-76C3-C8A6-68CA-0A89700C62E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1F3021E-780F-4F56-CFEA-BA52ACD85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6FA3507-BF4A-9404-FA53-0C74339E074D}"/>
              </a:ext>
            </a:extLst>
          </p:cNvPr>
          <p:cNvSpPr>
            <a:spLocks noGrp="1"/>
          </p:cNvSpPr>
          <p:nvPr>
            <p:ph type="dt" sz="half" idx="10"/>
          </p:nvPr>
        </p:nvSpPr>
        <p:spPr/>
        <p:txBody>
          <a:bodyPr/>
          <a:lstStyle/>
          <a:p>
            <a:fld id="{9D0D92BC-42A9-434B-8530-ADBF4485E407}" type="datetimeFigureOut">
              <a:rPr lang="en-US" smtClean="0"/>
              <a:t>5/23/2025</a:t>
            </a:fld>
            <a:endParaRPr lang="en-US"/>
          </a:p>
        </p:txBody>
      </p:sp>
      <p:sp>
        <p:nvSpPr>
          <p:cNvPr id="6" name="Footer Placeholder 5">
            <a:extLst>
              <a:ext uri="{FF2B5EF4-FFF2-40B4-BE49-F238E27FC236}">
                <a16:creationId xmlns:a16="http://schemas.microsoft.com/office/drawing/2014/main" id="{06CF342B-B40B-A06E-9A14-07457CF040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7B77DD-A2C5-FBDF-8B4A-1F3819A2AE71}"/>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1958091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1C4525-2B4C-6CEA-01AF-5890606560E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C8C20F9-D371-9B52-9A8F-17B40376B68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8E785134-4710-4FAE-6BEE-FCB62880C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BFBF085-E3DD-381D-2648-B49667CF0EAB}"/>
              </a:ext>
            </a:extLst>
          </p:cNvPr>
          <p:cNvSpPr>
            <a:spLocks noGrp="1"/>
          </p:cNvSpPr>
          <p:nvPr>
            <p:ph type="dt" sz="half" idx="10"/>
          </p:nvPr>
        </p:nvSpPr>
        <p:spPr/>
        <p:txBody>
          <a:bodyPr/>
          <a:lstStyle/>
          <a:p>
            <a:fld id="{9D0D92BC-42A9-434B-8530-ADBF4485E407}" type="datetimeFigureOut">
              <a:rPr lang="en-US" smtClean="0"/>
              <a:t>5/23/2025</a:t>
            </a:fld>
            <a:endParaRPr lang="en-US"/>
          </a:p>
        </p:txBody>
      </p:sp>
      <p:sp>
        <p:nvSpPr>
          <p:cNvPr id="6" name="Footer Placeholder 5">
            <a:extLst>
              <a:ext uri="{FF2B5EF4-FFF2-40B4-BE49-F238E27FC236}">
                <a16:creationId xmlns:a16="http://schemas.microsoft.com/office/drawing/2014/main" id="{887F998E-06ED-F0B4-42F6-550D3F729C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405F3E-6463-23A5-3682-AD03C32A9FA6}"/>
              </a:ext>
            </a:extLst>
          </p:cNvPr>
          <p:cNvSpPr>
            <a:spLocks noGrp="1"/>
          </p:cNvSpPr>
          <p:nvPr>
            <p:ph type="sldNum" sz="quarter" idx="12"/>
          </p:nvPr>
        </p:nvSpPr>
        <p:spPr/>
        <p:txBody>
          <a:bodyPr/>
          <a:lstStyle/>
          <a:p>
            <a:fld id="{A0289F9E-9962-4B7B-BA18-A15907CCC6BF}" type="slidenum">
              <a:rPr lang="en-US" smtClean="0"/>
              <a:t>‹#›</a:t>
            </a:fld>
            <a:endParaRPr lang="en-US"/>
          </a:p>
        </p:txBody>
      </p:sp>
    </p:spTree>
    <p:extLst>
      <p:ext uri="{BB962C8B-B14F-4D97-AF65-F5344CB8AC3E}">
        <p14:creationId xmlns:p14="http://schemas.microsoft.com/office/powerpoint/2010/main" val="35251089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C50FB54-B3C7-2F50-B798-A7C436512E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7DC9BA4-48AC-01A9-56F6-B5E91507E3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D8E41B7-6489-03C0-3E88-D215BDBDE1F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D0D92BC-42A9-434B-8530-ADBF4485E407}" type="datetimeFigureOut">
              <a:rPr lang="en-US" smtClean="0"/>
              <a:pPr/>
              <a:t>5/23/2025</a:t>
            </a:fld>
            <a:endParaRPr lang="en-US" dirty="0"/>
          </a:p>
        </p:txBody>
      </p:sp>
      <p:sp>
        <p:nvSpPr>
          <p:cNvPr id="5" name="Footer Placeholder 4">
            <a:extLst>
              <a:ext uri="{FF2B5EF4-FFF2-40B4-BE49-F238E27FC236}">
                <a16:creationId xmlns:a16="http://schemas.microsoft.com/office/drawing/2014/main" id="{903431E4-2919-7E28-74D2-DEDB452F7B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205F0B23-C243-D2BF-F9E3-98D45A3264B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0289F9E-9962-4B7B-BA18-A15907CCC6BF}" type="slidenum">
              <a:rPr lang="en-US" smtClean="0"/>
              <a:pPr/>
              <a:t>‹#›</a:t>
            </a:fld>
            <a:endParaRPr lang="en-US" dirty="0"/>
          </a:p>
        </p:txBody>
      </p:sp>
    </p:spTree>
    <p:extLst>
      <p:ext uri="{BB962C8B-B14F-4D97-AF65-F5344CB8AC3E}">
        <p14:creationId xmlns:p14="http://schemas.microsoft.com/office/powerpoint/2010/main" val="902642645"/>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Layout" Target="../diagrams/layout3.xml"/><Relationship Id="rId7" Type="http://schemas.openxmlformats.org/officeDocument/2006/relationships/image" Target="../media/image19.png"/><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1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diagramLayout" Target="../diagrams/layout4.xml"/><Relationship Id="rId7" Type="http://schemas.openxmlformats.org/officeDocument/2006/relationships/image" Target="../media/image22.png"/><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1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diagramLayout" Target="../diagrams/layout5.xml"/><Relationship Id="rId7" Type="http://schemas.openxmlformats.org/officeDocument/2006/relationships/image" Target="../media/image25.png"/><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15.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9.xml"/></Relationships>
</file>

<file path=ppt/slides/_rels/slide16.xml.rels><?xml version="1.0" encoding="UTF-8" standalone="yes"?>
<Relationships xmlns="http://schemas.openxmlformats.org/package/2006/relationships"><Relationship Id="rId8" Type="http://schemas.microsoft.com/office/2007/relationships/diagramDrawing" Target="../diagrams/drawing6.xml"/><Relationship Id="rId3" Type="http://schemas.openxmlformats.org/officeDocument/2006/relationships/image" Target="../media/image29.png"/><Relationship Id="rId7" Type="http://schemas.openxmlformats.org/officeDocument/2006/relationships/diagramColors" Target="../diagrams/colors6.xml"/><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diagramQuickStyle" Target="../diagrams/quickStyle6.xml"/><Relationship Id="rId5" Type="http://schemas.openxmlformats.org/officeDocument/2006/relationships/diagramLayout" Target="../diagrams/layout6.xml"/><Relationship Id="rId4" Type="http://schemas.openxmlformats.org/officeDocument/2006/relationships/diagramData" Target="../diagrams/data6.xml"/></Relationships>
</file>

<file path=ppt/slides/_rels/slide17.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9.xml"/></Relationships>
</file>

<file path=ppt/slides/_rels/slide18.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image" Target="../media/image31.jp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3.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2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diagramLayout" Target="../diagrams/layout2.xml"/><Relationship Id="rId7" Type="http://schemas.openxmlformats.org/officeDocument/2006/relationships/image" Target="../media/image15.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Content Placeholder 4" descr="A screenshot of a video game&#10;&#10;Description automatically generated with medium confidence">
            <a:extLst>
              <a:ext uri="{FF2B5EF4-FFF2-40B4-BE49-F238E27FC236}">
                <a16:creationId xmlns:a16="http://schemas.microsoft.com/office/drawing/2014/main" id="{68EE2082-B615-9CC9-CC70-6E6C1312192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l="10758" r="353"/>
          <a:stretch/>
        </p:blipFill>
        <p:spPr>
          <a:xfrm>
            <a:off x="0" y="10"/>
            <a:ext cx="12191980" cy="6857990"/>
          </a:xfrm>
          <a:prstGeom prst="rect">
            <a:avLst/>
          </a:prstGeom>
        </p:spPr>
      </p:pic>
      <p:sp>
        <p:nvSpPr>
          <p:cNvPr id="16" name="TextBox 15">
            <a:extLst>
              <a:ext uri="{FF2B5EF4-FFF2-40B4-BE49-F238E27FC236}">
                <a16:creationId xmlns:a16="http://schemas.microsoft.com/office/drawing/2014/main" id="{7B4E40C7-D3AB-54F6-0628-00C5E55DD5FE}"/>
              </a:ext>
            </a:extLst>
          </p:cNvPr>
          <p:cNvSpPr txBox="1"/>
          <p:nvPr/>
        </p:nvSpPr>
        <p:spPr>
          <a:xfrm>
            <a:off x="9152879" y="2951946"/>
            <a:ext cx="2290437" cy="954107"/>
          </a:xfrm>
          <a:prstGeom prst="rect">
            <a:avLst/>
          </a:prstGeom>
          <a:noFill/>
        </p:spPr>
        <p:txBody>
          <a:bodyPr wrap="square" rtlCol="0">
            <a:spAutoFit/>
          </a:bodyPr>
          <a:lstStyle/>
          <a:p>
            <a:r>
              <a:rPr lang="en-IN" sz="2800" dirty="0">
                <a:solidFill>
                  <a:schemeClr val="bg1"/>
                </a:solidFill>
                <a:latin typeface="Algerian" panose="04020705040A02060702" pitchFamily="82" charset="0"/>
              </a:rPr>
              <a:t>EMPLOYEE RETENTION</a:t>
            </a:r>
          </a:p>
        </p:txBody>
      </p:sp>
    </p:spTree>
    <p:extLst>
      <p:ext uri="{BB962C8B-B14F-4D97-AF65-F5344CB8AC3E}">
        <p14:creationId xmlns:p14="http://schemas.microsoft.com/office/powerpoint/2010/main" val="14382294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5" y="743910"/>
            <a:ext cx="4218138" cy="1597228"/>
          </a:xfrm>
        </p:spPr>
        <p:txBody>
          <a:bodyPr>
            <a:normAutofit/>
          </a:bodyPr>
          <a:lstStyle/>
          <a:p>
            <a:r>
              <a:rPr lang="en-IN" sz="5400" b="1" dirty="0">
                <a:latin typeface="Amasis MT Pro Medium" panose="02040604050005020304" pitchFamily="18" charset="0"/>
              </a:rPr>
              <a:t>Insights from KPI 3:</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90349572"/>
              </p:ext>
            </p:extLst>
          </p:nvPr>
        </p:nvGraphicFramePr>
        <p:xfrm>
          <a:off x="6620882" y="2538559"/>
          <a:ext cx="4710263" cy="332958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0" name="Picture 9" descr="Graphical user interface, text, application&#10;&#10;Description automatically generated">
            <a:extLst>
              <a:ext uri="{FF2B5EF4-FFF2-40B4-BE49-F238E27FC236}">
                <a16:creationId xmlns:a16="http://schemas.microsoft.com/office/drawing/2014/main" id="{37C47EC3-5780-288E-8EC5-7EF631EACD1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18402" y="2714430"/>
            <a:ext cx="5141626" cy="2895290"/>
          </a:xfrm>
          <a:prstGeom prst="rect">
            <a:avLst/>
          </a:prstGeom>
        </p:spPr>
      </p:pic>
      <p:pic>
        <p:nvPicPr>
          <p:cNvPr id="12" name="Picture 11" descr="Graphical user interface, text, application&#10;&#10;Description automatically generated">
            <a:extLst>
              <a:ext uri="{FF2B5EF4-FFF2-40B4-BE49-F238E27FC236}">
                <a16:creationId xmlns:a16="http://schemas.microsoft.com/office/drawing/2014/main" id="{84FD37B2-DE0A-CAF6-89EA-934CECAE4C19}"/>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0" y="623275"/>
            <a:ext cx="6405201" cy="1790950"/>
          </a:xfrm>
          <a:prstGeom prst="rect">
            <a:avLst/>
          </a:prstGeom>
        </p:spPr>
      </p:pic>
    </p:spTree>
    <p:extLst>
      <p:ext uri="{BB962C8B-B14F-4D97-AF65-F5344CB8AC3E}">
        <p14:creationId xmlns:p14="http://schemas.microsoft.com/office/powerpoint/2010/main" val="24082943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43A7A40-1AE6-4218-A8E0-8248174A537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BD8AB40A-4374-4897-B5EE-9F8913476E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6"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8557916" y="535953"/>
            <a:ext cx="3404937" cy="2683187"/>
          </a:xfrm>
        </p:spPr>
        <p:txBody>
          <a:bodyPr vert="horz" lIns="91440" tIns="45720" rIns="91440" bIns="45720" rtlCol="0" anchor="b">
            <a:normAutofit fontScale="90000"/>
          </a:bodyPr>
          <a:lstStyle/>
          <a:p>
            <a:pPr algn="ctr"/>
            <a:r>
              <a:rPr lang="en-US" sz="4400" b="1" kern="1200" dirty="0">
                <a:solidFill>
                  <a:schemeClr val="tx2"/>
                </a:solidFill>
                <a:latin typeface="Amasis MT Pro Medium" panose="02040604050005020304" pitchFamily="18" charset="0"/>
              </a:rPr>
              <a:t>KPI 4</a:t>
            </a:r>
            <a:br>
              <a:rPr lang="en-US" sz="4000" b="1" kern="1200" dirty="0">
                <a:solidFill>
                  <a:schemeClr val="tx2"/>
                </a:solidFill>
                <a:latin typeface="Amasis MT Pro Medium" panose="02040604050005020304" pitchFamily="18" charset="0"/>
              </a:rPr>
            </a:br>
            <a:r>
              <a:rPr lang="en-US" sz="4000" b="1" kern="1200" dirty="0">
                <a:solidFill>
                  <a:schemeClr val="tx2"/>
                </a:solidFill>
                <a:latin typeface="Amasis MT Pro Medium" panose="02040604050005020304" pitchFamily="18" charset="0"/>
              </a:rPr>
              <a:t>Average Working Years for each Department</a:t>
            </a:r>
          </a:p>
        </p:txBody>
      </p:sp>
      <p:grpSp>
        <p:nvGrpSpPr>
          <p:cNvPr id="59" name="Group 58">
            <a:extLst>
              <a:ext uri="{FF2B5EF4-FFF2-40B4-BE49-F238E27FC236}">
                <a16:creationId xmlns:a16="http://schemas.microsoft.com/office/drawing/2014/main" id="{2783379C-045E-4010-ABDC-A270A0AA106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6200000" flipH="1">
            <a:off x="-176401" y="170308"/>
            <a:ext cx="2514948" cy="2174333"/>
            <a:chOff x="-305" y="-4155"/>
            <a:chExt cx="2514948" cy="2174333"/>
          </a:xfrm>
        </p:grpSpPr>
        <p:sp>
          <p:nvSpPr>
            <p:cNvPr id="60" name="Freeform: Shape 59">
              <a:extLst>
                <a:ext uri="{FF2B5EF4-FFF2-40B4-BE49-F238E27FC236}">
                  <a16:creationId xmlns:a16="http://schemas.microsoft.com/office/drawing/2014/main" id="{0B0AB1BF-11AE-4CFF-85EC-E51DBD316A03}"/>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14948" cy="2170178"/>
            </a:xfrm>
            <a:custGeom>
              <a:avLst/>
              <a:gdLst>
                <a:gd name="connsiteX0" fmla="*/ 2466091 w 2514948"/>
                <a:gd name="connsiteY0" fmla="*/ 0 h 2170178"/>
                <a:gd name="connsiteX1" fmla="*/ 2514948 w 2514948"/>
                <a:gd name="connsiteY1" fmla="*/ 0 h 2170178"/>
                <a:gd name="connsiteX2" fmla="*/ 2512286 w 2514948"/>
                <a:gd name="connsiteY2" fmla="*/ 12375 h 2170178"/>
                <a:gd name="connsiteX3" fmla="*/ 2394961 w 2514948"/>
                <a:gd name="connsiteY3" fmla="*/ 368660 h 2170178"/>
                <a:gd name="connsiteX4" fmla="*/ 2289734 w 2514948"/>
                <a:gd name="connsiteY4" fmla="*/ 598078 h 2170178"/>
                <a:gd name="connsiteX5" fmla="*/ 2163747 w 2514948"/>
                <a:gd name="connsiteY5" fmla="*/ 819078 h 2170178"/>
                <a:gd name="connsiteX6" fmla="*/ 1852241 w 2514948"/>
                <a:gd name="connsiteY6" fmla="*/ 1228932 h 2170178"/>
                <a:gd name="connsiteX7" fmla="*/ 1668235 w 2514948"/>
                <a:gd name="connsiteY7" fmla="*/ 1413844 h 2170178"/>
                <a:gd name="connsiteX8" fmla="*/ 1619510 w 2514948"/>
                <a:gd name="connsiteY8" fmla="*/ 1457722 h 2170178"/>
                <a:gd name="connsiteX9" fmla="*/ 1569835 w 2514948"/>
                <a:gd name="connsiteY9" fmla="*/ 1500704 h 2170178"/>
                <a:gd name="connsiteX10" fmla="*/ 1467169 w 2514948"/>
                <a:gd name="connsiteY10" fmla="*/ 1583266 h 2170178"/>
                <a:gd name="connsiteX11" fmla="*/ 1018393 w 2514948"/>
                <a:gd name="connsiteY11" fmla="*/ 1867576 h 2170178"/>
                <a:gd name="connsiteX12" fmla="*/ 255857 w 2514948"/>
                <a:gd name="connsiteY12" fmla="*/ 2133049 h 2170178"/>
                <a:gd name="connsiteX13" fmla="*/ 0 w 2514948"/>
                <a:gd name="connsiteY13" fmla="*/ 2170178 h 2170178"/>
                <a:gd name="connsiteX14" fmla="*/ 0 w 2514948"/>
                <a:gd name="connsiteY14" fmla="*/ 1940056 h 2170178"/>
                <a:gd name="connsiteX15" fmla="*/ 201609 w 2514948"/>
                <a:gd name="connsiteY15" fmla="*/ 1902856 h 2170178"/>
                <a:gd name="connsiteX16" fmla="*/ 440974 w 2514948"/>
                <a:gd name="connsiteY16" fmla="*/ 1838472 h 2170178"/>
                <a:gd name="connsiteX17" fmla="*/ 674558 w 2514948"/>
                <a:gd name="connsiteY17" fmla="*/ 1756359 h 2170178"/>
                <a:gd name="connsiteX18" fmla="*/ 901222 w 2514948"/>
                <a:gd name="connsiteY18" fmla="*/ 1657142 h 2170178"/>
                <a:gd name="connsiteX19" fmla="*/ 1330943 w 2514948"/>
                <a:gd name="connsiteY19" fmla="*/ 1413396 h 2170178"/>
                <a:gd name="connsiteX20" fmla="*/ 1432566 w 2514948"/>
                <a:gd name="connsiteY20" fmla="*/ 1343193 h 2170178"/>
                <a:gd name="connsiteX21" fmla="*/ 1482527 w 2514948"/>
                <a:gd name="connsiteY21" fmla="*/ 1306926 h 2170178"/>
                <a:gd name="connsiteX22" fmla="*/ 1531821 w 2514948"/>
                <a:gd name="connsiteY22" fmla="*/ 1269765 h 2170178"/>
                <a:gd name="connsiteX23" fmla="*/ 1721986 w 2514948"/>
                <a:gd name="connsiteY23" fmla="*/ 1112073 h 2170178"/>
                <a:gd name="connsiteX24" fmla="*/ 2061460 w 2514948"/>
                <a:gd name="connsiteY24" fmla="*/ 754336 h 2170178"/>
                <a:gd name="connsiteX25" fmla="*/ 2206218 w 2514948"/>
                <a:gd name="connsiteY25" fmla="*/ 554827 h 2170178"/>
                <a:gd name="connsiteX26" fmla="*/ 2329455 w 2514948"/>
                <a:gd name="connsiteY26" fmla="*/ 341886 h 2170178"/>
                <a:gd name="connsiteX27" fmla="*/ 2356757 w 2514948"/>
                <a:gd name="connsiteY27" fmla="*/ 286815 h 2170178"/>
                <a:gd name="connsiteX28" fmla="*/ 2370030 w 2514948"/>
                <a:gd name="connsiteY28" fmla="*/ 259056 h 2170178"/>
                <a:gd name="connsiteX29" fmla="*/ 2382637 w 2514948"/>
                <a:gd name="connsiteY29" fmla="*/ 231028 h 2170178"/>
                <a:gd name="connsiteX30" fmla="*/ 2406716 w 2514948"/>
                <a:gd name="connsiteY30" fmla="*/ 174525 h 2170178"/>
                <a:gd name="connsiteX31" fmla="*/ 2429278 w 2514948"/>
                <a:gd name="connsiteY31" fmla="*/ 117393 h 217017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2514948" h="2170178">
                  <a:moveTo>
                    <a:pt x="2466091" y="0"/>
                  </a:moveTo>
                  <a:lnTo>
                    <a:pt x="2514948" y="0"/>
                  </a:lnTo>
                  <a:lnTo>
                    <a:pt x="2512286" y="12375"/>
                  </a:lnTo>
                  <a:cubicBezTo>
                    <a:pt x="2481760" y="133161"/>
                    <a:pt x="2442526" y="252239"/>
                    <a:pt x="2394961" y="368660"/>
                  </a:cubicBezTo>
                  <a:cubicBezTo>
                    <a:pt x="2363109" y="446208"/>
                    <a:pt x="2328603" y="523039"/>
                    <a:pt x="2289734" y="598078"/>
                  </a:cubicBezTo>
                  <a:cubicBezTo>
                    <a:pt x="2251436" y="673387"/>
                    <a:pt x="2209251" y="747083"/>
                    <a:pt x="2163747" y="819078"/>
                  </a:cubicBezTo>
                  <a:cubicBezTo>
                    <a:pt x="2072646" y="962979"/>
                    <a:pt x="1968652" y="1100611"/>
                    <a:pt x="1852241" y="1228932"/>
                  </a:cubicBezTo>
                  <a:cubicBezTo>
                    <a:pt x="1793748" y="1292868"/>
                    <a:pt x="1732698" y="1354923"/>
                    <a:pt x="1668235" y="1413844"/>
                  </a:cubicBezTo>
                  <a:cubicBezTo>
                    <a:pt x="1652214" y="1428709"/>
                    <a:pt x="1636100" y="1443395"/>
                    <a:pt x="1619510" y="1457722"/>
                  </a:cubicBezTo>
                  <a:cubicBezTo>
                    <a:pt x="1603015" y="1472140"/>
                    <a:pt x="1586805" y="1486825"/>
                    <a:pt x="1569835" y="1500704"/>
                  </a:cubicBezTo>
                  <a:cubicBezTo>
                    <a:pt x="1536276" y="1528911"/>
                    <a:pt x="1501865" y="1556223"/>
                    <a:pt x="1467169" y="1583266"/>
                  </a:cubicBezTo>
                  <a:cubicBezTo>
                    <a:pt x="1327719" y="1690722"/>
                    <a:pt x="1177085" y="1785910"/>
                    <a:pt x="1018393" y="1867576"/>
                  </a:cubicBezTo>
                  <a:cubicBezTo>
                    <a:pt x="780425" y="1990142"/>
                    <a:pt x="522567" y="2080875"/>
                    <a:pt x="255857" y="2133049"/>
                  </a:cubicBezTo>
                  <a:lnTo>
                    <a:pt x="0" y="2170178"/>
                  </a:lnTo>
                  <a:lnTo>
                    <a:pt x="0" y="1940056"/>
                  </a:lnTo>
                  <a:lnTo>
                    <a:pt x="201609" y="1902856"/>
                  </a:lnTo>
                  <a:cubicBezTo>
                    <a:pt x="282186" y="1884231"/>
                    <a:pt x="362102" y="1863008"/>
                    <a:pt x="440974" y="1838472"/>
                  </a:cubicBezTo>
                  <a:cubicBezTo>
                    <a:pt x="519848" y="1814027"/>
                    <a:pt x="597771" y="1786627"/>
                    <a:pt x="674558" y="1756359"/>
                  </a:cubicBezTo>
                  <a:cubicBezTo>
                    <a:pt x="751250" y="1726003"/>
                    <a:pt x="826900" y="1692870"/>
                    <a:pt x="901222" y="1657142"/>
                  </a:cubicBezTo>
                  <a:cubicBezTo>
                    <a:pt x="1049865" y="1585774"/>
                    <a:pt x="1193581" y="1504376"/>
                    <a:pt x="1330943" y="1413396"/>
                  </a:cubicBezTo>
                  <a:cubicBezTo>
                    <a:pt x="1365165" y="1390563"/>
                    <a:pt x="1399293" y="1367370"/>
                    <a:pt x="1432566" y="1343193"/>
                  </a:cubicBezTo>
                  <a:cubicBezTo>
                    <a:pt x="1449441" y="1331373"/>
                    <a:pt x="1465936" y="1319104"/>
                    <a:pt x="1482527" y="1306926"/>
                  </a:cubicBezTo>
                  <a:cubicBezTo>
                    <a:pt x="1499210" y="1294837"/>
                    <a:pt x="1515611" y="1282391"/>
                    <a:pt x="1531821" y="1269765"/>
                  </a:cubicBezTo>
                  <a:cubicBezTo>
                    <a:pt x="1596947" y="1219350"/>
                    <a:pt x="1660652" y="1167055"/>
                    <a:pt x="1721986" y="1112073"/>
                  </a:cubicBezTo>
                  <a:cubicBezTo>
                    <a:pt x="1844940" y="1002469"/>
                    <a:pt x="1958983" y="882926"/>
                    <a:pt x="2061460" y="754336"/>
                  </a:cubicBezTo>
                  <a:cubicBezTo>
                    <a:pt x="2112652" y="690042"/>
                    <a:pt x="2161094" y="623510"/>
                    <a:pt x="2206218" y="554827"/>
                  </a:cubicBezTo>
                  <a:cubicBezTo>
                    <a:pt x="2250583" y="485787"/>
                    <a:pt x="2292484" y="415046"/>
                    <a:pt x="2329455" y="341886"/>
                  </a:cubicBezTo>
                  <a:cubicBezTo>
                    <a:pt x="2339030" y="323709"/>
                    <a:pt x="2347941" y="305261"/>
                    <a:pt x="2356757" y="286815"/>
                  </a:cubicBezTo>
                  <a:lnTo>
                    <a:pt x="2370030" y="259056"/>
                  </a:lnTo>
                  <a:lnTo>
                    <a:pt x="2382637" y="231028"/>
                  </a:lnTo>
                  <a:cubicBezTo>
                    <a:pt x="2390885" y="212312"/>
                    <a:pt x="2399227" y="193598"/>
                    <a:pt x="2406716" y="174525"/>
                  </a:cubicBezTo>
                  <a:cubicBezTo>
                    <a:pt x="2414206" y="155452"/>
                    <a:pt x="2422453" y="136646"/>
                    <a:pt x="2429278" y="11739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Freeform: Shape 60">
              <a:extLst>
                <a:ext uri="{FF2B5EF4-FFF2-40B4-BE49-F238E27FC236}">
                  <a16:creationId xmlns:a16="http://schemas.microsoft.com/office/drawing/2014/main" id="{526548A0-953E-4FBA-97A5-592ACAF42A36}"/>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4155"/>
              <a:ext cx="2493062" cy="1947896"/>
            </a:xfrm>
            <a:custGeom>
              <a:avLst/>
              <a:gdLst>
                <a:gd name="connsiteX0" fmla="*/ 1896911 w 2493062"/>
                <a:gd name="connsiteY0" fmla="*/ 0 h 1947896"/>
                <a:gd name="connsiteX1" fmla="*/ 2493062 w 2493062"/>
                <a:gd name="connsiteY1" fmla="*/ 0 h 1947896"/>
                <a:gd name="connsiteX2" fmla="*/ 2435315 w 2493062"/>
                <a:gd name="connsiteY2" fmla="*/ 178165 h 1947896"/>
                <a:gd name="connsiteX3" fmla="*/ 93066 w 2493062"/>
                <a:gd name="connsiteY3" fmla="*/ 1935859 h 1947896"/>
                <a:gd name="connsiteX4" fmla="*/ 0 w 2493062"/>
                <a:gd name="connsiteY4" fmla="*/ 1947896 h 1947896"/>
                <a:gd name="connsiteX5" fmla="*/ 0 w 2493062"/>
                <a:gd name="connsiteY5" fmla="*/ 1404756 h 1947896"/>
                <a:gd name="connsiteX6" fmla="*/ 17392 w 2493062"/>
                <a:gd name="connsiteY6" fmla="*/ 1402364 h 1947896"/>
                <a:gd name="connsiteX7" fmla="*/ 464249 w 2493062"/>
                <a:gd name="connsiteY7" fmla="*/ 1281208 h 1947896"/>
                <a:gd name="connsiteX8" fmla="*/ 1260556 w 2493062"/>
                <a:gd name="connsiteY8" fmla="*/ 833835 h 1947896"/>
                <a:gd name="connsiteX9" fmla="*/ 1807924 w 2493062"/>
                <a:gd name="connsiteY9" fmla="*/ 193222 h 1947896"/>
                <a:gd name="connsiteX10" fmla="*/ 1874357 w 2493062"/>
                <a:gd name="connsiteY10" fmla="*/ 58333 h 19478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3062" h="1947896">
                  <a:moveTo>
                    <a:pt x="1896911" y="0"/>
                  </a:moveTo>
                  <a:lnTo>
                    <a:pt x="2493062" y="0"/>
                  </a:lnTo>
                  <a:lnTo>
                    <a:pt x="2435315" y="178165"/>
                  </a:lnTo>
                  <a:cubicBezTo>
                    <a:pt x="2088122" y="1071812"/>
                    <a:pt x="1129732" y="1758033"/>
                    <a:pt x="93066" y="1935859"/>
                  </a:cubicBezTo>
                  <a:lnTo>
                    <a:pt x="0" y="1947896"/>
                  </a:lnTo>
                  <a:lnTo>
                    <a:pt x="0" y="1404756"/>
                  </a:lnTo>
                  <a:lnTo>
                    <a:pt x="17392" y="1402364"/>
                  </a:lnTo>
                  <a:cubicBezTo>
                    <a:pt x="167719" y="1375030"/>
                    <a:pt x="318070" y="1334398"/>
                    <a:pt x="464249" y="1281208"/>
                  </a:cubicBezTo>
                  <a:cubicBezTo>
                    <a:pt x="753480" y="1176081"/>
                    <a:pt x="1028869" y="1021346"/>
                    <a:pt x="1260556" y="833835"/>
                  </a:cubicBezTo>
                  <a:cubicBezTo>
                    <a:pt x="1491960" y="646594"/>
                    <a:pt x="1681177" y="425056"/>
                    <a:pt x="1807924" y="193222"/>
                  </a:cubicBezTo>
                  <a:cubicBezTo>
                    <a:pt x="1832328" y="148578"/>
                    <a:pt x="1854477" y="103599"/>
                    <a:pt x="1874357" y="58333"/>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Freeform: Shape 61">
              <a:extLst>
                <a:ext uri="{FF2B5EF4-FFF2-40B4-BE49-F238E27FC236}">
                  <a16:creationId xmlns:a16="http://schemas.microsoft.com/office/drawing/2014/main" id="{F84FA27B-CD1F-421B-BB4F-B141F02FF47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0"/>
              <a:ext cx="2501089" cy="1972702"/>
            </a:xfrm>
            <a:custGeom>
              <a:avLst/>
              <a:gdLst>
                <a:gd name="connsiteX0" fmla="*/ 2318728 w 2501089"/>
                <a:gd name="connsiteY0" fmla="*/ 0 h 1972702"/>
                <a:gd name="connsiteX1" fmla="*/ 2501089 w 2501089"/>
                <a:gd name="connsiteY1" fmla="*/ 0 h 1972702"/>
                <a:gd name="connsiteX2" fmla="*/ 2453909 w 2501089"/>
                <a:gd name="connsiteY2" fmla="*/ 167837 h 1972702"/>
                <a:gd name="connsiteX3" fmla="*/ 2361125 w 2501089"/>
                <a:gd name="connsiteY3" fmla="*/ 392084 h 1972702"/>
                <a:gd name="connsiteX4" fmla="*/ 1768255 w 2501089"/>
                <a:gd name="connsiteY4" fmla="*/ 1167644 h 1972702"/>
                <a:gd name="connsiteX5" fmla="*/ 1375125 w 2501089"/>
                <a:gd name="connsiteY5" fmla="*/ 1471474 h 1972702"/>
                <a:gd name="connsiteX6" fmla="*/ 935735 w 2501089"/>
                <a:gd name="connsiteY6" fmla="*/ 1712713 h 1972702"/>
                <a:gd name="connsiteX7" fmla="*/ 212353 w 2501089"/>
                <a:gd name="connsiteY7" fmla="*/ 1940294 h 1972702"/>
                <a:gd name="connsiteX8" fmla="*/ 0 w 2501089"/>
                <a:gd name="connsiteY8" fmla="*/ 1972702 h 1972702"/>
                <a:gd name="connsiteX9" fmla="*/ 0 w 2501089"/>
                <a:gd name="connsiteY9" fmla="*/ 1732181 h 1972702"/>
                <a:gd name="connsiteX10" fmla="*/ 161195 w 2501089"/>
                <a:gd name="connsiteY10" fmla="*/ 1706590 h 1972702"/>
                <a:gd name="connsiteX11" fmla="*/ 388463 w 2501089"/>
                <a:gd name="connsiteY11" fmla="*/ 1652268 h 1972702"/>
                <a:gd name="connsiteX12" fmla="*/ 826716 w 2501089"/>
                <a:gd name="connsiteY12" fmla="*/ 1493950 h 1972702"/>
                <a:gd name="connsiteX13" fmla="*/ 1609847 w 2501089"/>
                <a:gd name="connsiteY13" fmla="*/ 1007535 h 1972702"/>
                <a:gd name="connsiteX14" fmla="*/ 1929982 w 2501089"/>
                <a:gd name="connsiteY14" fmla="*/ 682930 h 1972702"/>
                <a:gd name="connsiteX15" fmla="*/ 2183093 w 2501089"/>
                <a:gd name="connsiteY15" fmla="*/ 310149 h 1972702"/>
                <a:gd name="connsiteX16" fmla="*/ 2280286 w 2501089"/>
                <a:gd name="connsiteY16" fmla="*/ 108435 h 19727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2501089" h="1972702">
                  <a:moveTo>
                    <a:pt x="2318728" y="0"/>
                  </a:moveTo>
                  <a:lnTo>
                    <a:pt x="2501089" y="0"/>
                  </a:lnTo>
                  <a:lnTo>
                    <a:pt x="2453909" y="167837"/>
                  </a:lnTo>
                  <a:cubicBezTo>
                    <a:pt x="2427555" y="244153"/>
                    <a:pt x="2396627" y="319103"/>
                    <a:pt x="2361125" y="392084"/>
                  </a:cubicBezTo>
                  <a:cubicBezTo>
                    <a:pt x="2218453" y="684005"/>
                    <a:pt x="2011698" y="945211"/>
                    <a:pt x="1768255" y="1167644"/>
                  </a:cubicBezTo>
                  <a:cubicBezTo>
                    <a:pt x="1646250" y="1278860"/>
                    <a:pt x="1514385" y="1380316"/>
                    <a:pt x="1375125" y="1471474"/>
                  </a:cubicBezTo>
                  <a:cubicBezTo>
                    <a:pt x="1235677" y="1562542"/>
                    <a:pt x="1088928" y="1643672"/>
                    <a:pt x="935735" y="1712713"/>
                  </a:cubicBezTo>
                  <a:cubicBezTo>
                    <a:pt x="705659" y="1815533"/>
                    <a:pt x="462359" y="1892212"/>
                    <a:pt x="212353" y="1940294"/>
                  </a:cubicBezTo>
                  <a:lnTo>
                    <a:pt x="0" y="1972702"/>
                  </a:lnTo>
                  <a:lnTo>
                    <a:pt x="0" y="1732181"/>
                  </a:lnTo>
                  <a:lnTo>
                    <a:pt x="161195" y="1706590"/>
                  </a:lnTo>
                  <a:cubicBezTo>
                    <a:pt x="237638" y="1691378"/>
                    <a:pt x="313477" y="1673222"/>
                    <a:pt x="388463" y="1652268"/>
                  </a:cubicBezTo>
                  <a:cubicBezTo>
                    <a:pt x="538529" y="1610539"/>
                    <a:pt x="684898" y="1556543"/>
                    <a:pt x="826716" y="1493950"/>
                  </a:cubicBezTo>
                  <a:cubicBezTo>
                    <a:pt x="1111207" y="1370107"/>
                    <a:pt x="1376832" y="1205881"/>
                    <a:pt x="1609847" y="1007535"/>
                  </a:cubicBezTo>
                  <a:cubicBezTo>
                    <a:pt x="1725975" y="908049"/>
                    <a:pt x="1833571" y="799519"/>
                    <a:pt x="1929982" y="682930"/>
                  </a:cubicBezTo>
                  <a:cubicBezTo>
                    <a:pt x="2026581" y="566520"/>
                    <a:pt x="2111806" y="441692"/>
                    <a:pt x="2183093" y="310149"/>
                  </a:cubicBezTo>
                  <a:cubicBezTo>
                    <a:pt x="2218738" y="244422"/>
                    <a:pt x="2251396" y="177150"/>
                    <a:pt x="2280286" y="10843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800"/>
            </a:p>
          </p:txBody>
        </p:sp>
        <p:sp>
          <p:nvSpPr>
            <p:cNvPr id="63" name="Freeform: Shape 62">
              <a:extLst>
                <a:ext uri="{FF2B5EF4-FFF2-40B4-BE49-F238E27FC236}">
                  <a16:creationId xmlns:a16="http://schemas.microsoft.com/office/drawing/2014/main" id="{3CDBD6AB-1AC7-4807-9C34-01139BB7C22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2491105" cy="1943661"/>
            </a:xfrm>
            <a:custGeom>
              <a:avLst/>
              <a:gdLst>
                <a:gd name="connsiteX0" fmla="*/ 1995408 w 2491105"/>
                <a:gd name="connsiteY0" fmla="*/ 0 h 1943661"/>
                <a:gd name="connsiteX1" fmla="*/ 2491105 w 2491105"/>
                <a:gd name="connsiteY1" fmla="*/ 0 h 1943661"/>
                <a:gd name="connsiteX2" fmla="*/ 2434705 w 2491105"/>
                <a:gd name="connsiteY2" fmla="*/ 174009 h 1943661"/>
                <a:gd name="connsiteX3" fmla="*/ 92457 w 2491105"/>
                <a:gd name="connsiteY3" fmla="*/ 1931703 h 1943661"/>
                <a:gd name="connsiteX4" fmla="*/ 0 w 2491105"/>
                <a:gd name="connsiteY4" fmla="*/ 1943661 h 1943661"/>
                <a:gd name="connsiteX5" fmla="*/ 0 w 2491105"/>
                <a:gd name="connsiteY5" fmla="*/ 1491489 h 1943661"/>
                <a:gd name="connsiteX6" fmla="*/ 34107 w 2491105"/>
                <a:gd name="connsiteY6" fmla="*/ 1486836 h 1943661"/>
                <a:gd name="connsiteX7" fmla="*/ 497577 w 2491105"/>
                <a:gd name="connsiteY7" fmla="*/ 1360598 h 1943661"/>
                <a:gd name="connsiteX8" fmla="*/ 1321566 w 2491105"/>
                <a:gd name="connsiteY8" fmla="*/ 897645 h 1943661"/>
                <a:gd name="connsiteX9" fmla="*/ 1891495 w 2491105"/>
                <a:gd name="connsiteY9" fmla="*/ 230078 h 1943661"/>
                <a:gd name="connsiteX10" fmla="*/ 1961469 w 2491105"/>
                <a:gd name="connsiteY10" fmla="*/ 87885 h 194366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2491105" h="1943661">
                  <a:moveTo>
                    <a:pt x="1995408" y="0"/>
                  </a:moveTo>
                  <a:lnTo>
                    <a:pt x="2491105" y="0"/>
                  </a:lnTo>
                  <a:lnTo>
                    <a:pt x="2434705" y="174009"/>
                  </a:lnTo>
                  <a:cubicBezTo>
                    <a:pt x="2087512" y="1067655"/>
                    <a:pt x="1129122" y="1753877"/>
                    <a:pt x="92457" y="1931703"/>
                  </a:cubicBezTo>
                  <a:lnTo>
                    <a:pt x="0" y="1943661"/>
                  </a:lnTo>
                  <a:lnTo>
                    <a:pt x="0" y="1491489"/>
                  </a:lnTo>
                  <a:lnTo>
                    <a:pt x="34107" y="1486836"/>
                  </a:lnTo>
                  <a:cubicBezTo>
                    <a:pt x="189055" y="1458696"/>
                    <a:pt x="343908" y="1416565"/>
                    <a:pt x="497577" y="1360598"/>
                  </a:cubicBezTo>
                  <a:cubicBezTo>
                    <a:pt x="796856" y="1251889"/>
                    <a:pt x="1081725" y="1091781"/>
                    <a:pt x="1321566" y="897645"/>
                  </a:cubicBezTo>
                  <a:cubicBezTo>
                    <a:pt x="1565577" y="700195"/>
                    <a:pt x="1757355" y="475523"/>
                    <a:pt x="1891495" y="230078"/>
                  </a:cubicBezTo>
                  <a:cubicBezTo>
                    <a:pt x="1917197" y="183033"/>
                    <a:pt x="1940526" y="135619"/>
                    <a:pt x="1961469" y="87885"/>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grpSp>
        <p:nvGrpSpPr>
          <p:cNvPr id="65" name="Group 64">
            <a:extLst>
              <a:ext uri="{FF2B5EF4-FFF2-40B4-BE49-F238E27FC236}">
                <a16:creationId xmlns:a16="http://schemas.microsoft.com/office/drawing/2014/main" id="{F5FDDF18-F156-4D2D-82C6-F55008E338B5}"/>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10800000">
            <a:off x="9130553" y="4560734"/>
            <a:ext cx="3061446" cy="2297265"/>
            <a:chOff x="-305" y="-1"/>
            <a:chExt cx="3832880" cy="2876136"/>
          </a:xfrm>
        </p:grpSpPr>
        <p:sp>
          <p:nvSpPr>
            <p:cNvPr id="66" name="Freeform: Shape 65">
              <a:extLst>
                <a:ext uri="{FF2B5EF4-FFF2-40B4-BE49-F238E27FC236}">
                  <a16:creationId xmlns:a16="http://schemas.microsoft.com/office/drawing/2014/main" id="{3822C29E-FFDD-45BC-A286-9C00C8E2D2F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59"/>
            </a:xfrm>
            <a:custGeom>
              <a:avLst/>
              <a:gdLst>
                <a:gd name="connsiteX0" fmla="*/ 3203055 w 3815424"/>
                <a:gd name="connsiteY0" fmla="*/ 0 h 2653659"/>
                <a:gd name="connsiteX1" fmla="*/ 3815424 w 3815424"/>
                <a:gd name="connsiteY1" fmla="*/ 0 h 2653659"/>
                <a:gd name="connsiteX2" fmla="*/ 3801025 w 3815424"/>
                <a:gd name="connsiteY2" fmla="*/ 214243 h 2653659"/>
                <a:gd name="connsiteX3" fmla="*/ 587142 w 3815424"/>
                <a:gd name="connsiteY3" fmla="*/ 2653659 h 2653659"/>
                <a:gd name="connsiteX4" fmla="*/ 53389 w 3815424"/>
                <a:gd name="connsiteY4" fmla="*/ 2605041 h 2653659"/>
                <a:gd name="connsiteX5" fmla="*/ 0 w 3815424"/>
                <a:gd name="connsiteY5" fmla="*/ 2593136 h 2653659"/>
                <a:gd name="connsiteX6" fmla="*/ 0 w 3815424"/>
                <a:gd name="connsiteY6" fmla="*/ 1994836 h 2653659"/>
                <a:gd name="connsiteX7" fmla="*/ 159710 w 3815424"/>
                <a:gd name="connsiteY7" fmla="*/ 2035054 h 2653659"/>
                <a:gd name="connsiteX8" fmla="*/ 587142 w 3815424"/>
                <a:gd name="connsiteY8" fmla="*/ 2075152 h 2653659"/>
                <a:gd name="connsiteX9" fmla="*/ 1549283 w 3815424"/>
                <a:gd name="connsiteY9" fmla="*/ 1900153 h 2653659"/>
                <a:gd name="connsiteX10" fmla="*/ 2406698 w 3815424"/>
                <a:gd name="connsiteY10" fmla="*/ 1418450 h 2653659"/>
                <a:gd name="connsiteX11" fmla="*/ 2996069 w 3815424"/>
                <a:gd name="connsiteY11" fmla="*/ 728678 h 2653659"/>
                <a:gd name="connsiteX12" fmla="*/ 3193967 w 3815424"/>
                <a:gd name="connsiteY12" fmla="*/ 137719 h 26536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59">
                  <a:moveTo>
                    <a:pt x="3203055" y="0"/>
                  </a:moveTo>
                  <a:lnTo>
                    <a:pt x="3815424" y="0"/>
                  </a:lnTo>
                  <a:lnTo>
                    <a:pt x="3801025" y="214243"/>
                  </a:lnTo>
                  <a:cubicBezTo>
                    <a:pt x="3616317" y="1584467"/>
                    <a:pt x="2091637" y="2653659"/>
                    <a:pt x="587142" y="2653659"/>
                  </a:cubicBezTo>
                  <a:cubicBezTo>
                    <a:pt x="400192" y="2653659"/>
                    <a:pt x="222112" y="2636953"/>
                    <a:pt x="53389" y="2605041"/>
                  </a:cubicBezTo>
                  <a:lnTo>
                    <a:pt x="0" y="2593136"/>
                  </a:lnTo>
                  <a:lnTo>
                    <a:pt x="0" y="1994836"/>
                  </a:lnTo>
                  <a:lnTo>
                    <a:pt x="159710" y="2035054"/>
                  </a:lnTo>
                  <a:cubicBezTo>
                    <a:pt x="295467" y="2061726"/>
                    <a:pt x="438268" y="2075152"/>
                    <a:pt x="587142" y="2075152"/>
                  </a:cubicBezTo>
                  <a:cubicBezTo>
                    <a:pt x="901731" y="2075152"/>
                    <a:pt x="1234490" y="2014697"/>
                    <a:pt x="1549283" y="1900153"/>
                  </a:cubicBezTo>
                  <a:cubicBezTo>
                    <a:pt x="1860709" y="1786959"/>
                    <a:pt x="2157231" y="1620350"/>
                    <a:pt x="2406698" y="1418450"/>
                  </a:cubicBezTo>
                  <a:cubicBezTo>
                    <a:pt x="2655859" y="1216840"/>
                    <a:pt x="2859596" y="978302"/>
                    <a:pt x="2996069" y="728678"/>
                  </a:cubicBezTo>
                  <a:cubicBezTo>
                    <a:pt x="3101178" y="536396"/>
                    <a:pt x="3167417" y="338366"/>
                    <a:pt x="3193967" y="13771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Freeform: Shape 66">
              <a:extLst>
                <a:ext uri="{FF2B5EF4-FFF2-40B4-BE49-F238E27FC236}">
                  <a16:creationId xmlns:a16="http://schemas.microsoft.com/office/drawing/2014/main" id="{C9E2381D-1763-4D42-A3A2-B2345DD35ED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424" cy="2653660"/>
            </a:xfrm>
            <a:custGeom>
              <a:avLst/>
              <a:gdLst>
                <a:gd name="connsiteX0" fmla="*/ 3305038 w 3815424"/>
                <a:gd name="connsiteY0" fmla="*/ 0 h 2653660"/>
                <a:gd name="connsiteX1" fmla="*/ 3815424 w 3815424"/>
                <a:gd name="connsiteY1" fmla="*/ 0 h 2653660"/>
                <a:gd name="connsiteX2" fmla="*/ 3801025 w 3815424"/>
                <a:gd name="connsiteY2" fmla="*/ 214244 h 2653660"/>
                <a:gd name="connsiteX3" fmla="*/ 587142 w 3815424"/>
                <a:gd name="connsiteY3" fmla="*/ 2653660 h 2653660"/>
                <a:gd name="connsiteX4" fmla="*/ 53389 w 3815424"/>
                <a:gd name="connsiteY4" fmla="*/ 2605042 h 2653660"/>
                <a:gd name="connsiteX5" fmla="*/ 0 w 3815424"/>
                <a:gd name="connsiteY5" fmla="*/ 2593137 h 2653660"/>
                <a:gd name="connsiteX6" fmla="*/ 0 w 3815424"/>
                <a:gd name="connsiteY6" fmla="*/ 2094444 h 2653660"/>
                <a:gd name="connsiteX7" fmla="*/ 137675 w 3815424"/>
                <a:gd name="connsiteY7" fmla="*/ 2129195 h 2653660"/>
                <a:gd name="connsiteX8" fmla="*/ 587142 w 3815424"/>
                <a:gd name="connsiteY8" fmla="*/ 2171571 h 2653660"/>
                <a:gd name="connsiteX9" fmla="*/ 1585826 w 3815424"/>
                <a:gd name="connsiteY9" fmla="*/ 1990112 h 2653660"/>
                <a:gd name="connsiteX10" fmla="*/ 2473046 w 3815424"/>
                <a:gd name="connsiteY10" fmla="*/ 1491633 h 2653660"/>
                <a:gd name="connsiteX11" fmla="*/ 3086710 w 3815424"/>
                <a:gd name="connsiteY11" fmla="*/ 772838 h 2653660"/>
                <a:gd name="connsiteX12" fmla="*/ 3295217 w 3815424"/>
                <a:gd name="connsiteY12" fmla="*/ 149229 h 26536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5424" h="2653660">
                  <a:moveTo>
                    <a:pt x="3305038" y="0"/>
                  </a:moveTo>
                  <a:lnTo>
                    <a:pt x="3815424" y="0"/>
                  </a:lnTo>
                  <a:lnTo>
                    <a:pt x="3801025" y="214244"/>
                  </a:lnTo>
                  <a:cubicBezTo>
                    <a:pt x="3616317" y="1584467"/>
                    <a:pt x="2091637" y="2653660"/>
                    <a:pt x="587142" y="2653660"/>
                  </a:cubicBezTo>
                  <a:cubicBezTo>
                    <a:pt x="400192" y="2653660"/>
                    <a:pt x="222112" y="2636954"/>
                    <a:pt x="53389" y="2605042"/>
                  </a:cubicBezTo>
                  <a:lnTo>
                    <a:pt x="0" y="2593137"/>
                  </a:lnTo>
                  <a:lnTo>
                    <a:pt x="0" y="2094444"/>
                  </a:lnTo>
                  <a:lnTo>
                    <a:pt x="137675" y="2129195"/>
                  </a:lnTo>
                  <a:cubicBezTo>
                    <a:pt x="280616" y="2157374"/>
                    <a:pt x="430766" y="2171571"/>
                    <a:pt x="587142" y="2171571"/>
                  </a:cubicBezTo>
                  <a:cubicBezTo>
                    <a:pt x="918879" y="2171571"/>
                    <a:pt x="1254904" y="2110634"/>
                    <a:pt x="1585826" y="1990112"/>
                  </a:cubicBezTo>
                  <a:cubicBezTo>
                    <a:pt x="1908071" y="1873061"/>
                    <a:pt x="2214800" y="1700666"/>
                    <a:pt x="2473046" y="1491633"/>
                  </a:cubicBezTo>
                  <a:cubicBezTo>
                    <a:pt x="2735782" y="1279031"/>
                    <a:pt x="2942276" y="1037118"/>
                    <a:pt x="3086710" y="772838"/>
                  </a:cubicBezTo>
                  <a:cubicBezTo>
                    <a:pt x="3197408" y="570216"/>
                    <a:pt x="3267226" y="361248"/>
                    <a:pt x="3295217" y="149229"/>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8" name="Freeform: Shape 67">
              <a:extLst>
                <a:ext uri="{FF2B5EF4-FFF2-40B4-BE49-F238E27FC236}">
                  <a16:creationId xmlns:a16="http://schemas.microsoft.com/office/drawing/2014/main" id="{D2A622D5-9532-4E0C-B9A8-DAEDD46462EF}"/>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15986" cy="2675935"/>
            </a:xfrm>
            <a:custGeom>
              <a:avLst/>
              <a:gdLst>
                <a:gd name="connsiteX0" fmla="*/ 3648768 w 3815986"/>
                <a:gd name="connsiteY0" fmla="*/ 0 h 2675935"/>
                <a:gd name="connsiteX1" fmla="*/ 3815986 w 3815986"/>
                <a:gd name="connsiteY1" fmla="*/ 0 h 2675935"/>
                <a:gd name="connsiteX2" fmla="*/ 3804695 w 3815986"/>
                <a:gd name="connsiteY2" fmla="*/ 200084 h 2675935"/>
                <a:gd name="connsiteX3" fmla="*/ 3762590 w 3815986"/>
                <a:gd name="connsiteY3" fmla="*/ 455543 h 2675935"/>
                <a:gd name="connsiteX4" fmla="*/ 3592332 w 3815986"/>
                <a:gd name="connsiteY4" fmla="*/ 947274 h 2675935"/>
                <a:gd name="connsiteX5" fmla="*/ 2953967 w 3815986"/>
                <a:gd name="connsiteY5" fmla="*/ 1782349 h 2675935"/>
                <a:gd name="connsiteX6" fmla="*/ 2530669 w 3815986"/>
                <a:gd name="connsiteY6" fmla="*/ 2109494 h 2675935"/>
                <a:gd name="connsiteX7" fmla="*/ 2057561 w 3815986"/>
                <a:gd name="connsiteY7" fmla="*/ 2369245 h 2675935"/>
                <a:gd name="connsiteX8" fmla="*/ 1007330 w 3815986"/>
                <a:gd name="connsiteY8" fmla="*/ 2655701 h 2675935"/>
                <a:gd name="connsiteX9" fmla="*/ 732765 w 3815986"/>
                <a:gd name="connsiteY9" fmla="*/ 2674696 h 2675935"/>
                <a:gd name="connsiteX10" fmla="*/ 457666 w 3815986"/>
                <a:gd name="connsiteY10" fmla="*/ 2670839 h 2675935"/>
                <a:gd name="connsiteX11" fmla="*/ 183574 w 3815986"/>
                <a:gd name="connsiteY11" fmla="*/ 2643312 h 2675935"/>
                <a:gd name="connsiteX12" fmla="*/ 0 w 3815986"/>
                <a:gd name="connsiteY12" fmla="*/ 2607798 h 2675935"/>
                <a:gd name="connsiteX13" fmla="*/ 0 w 3815986"/>
                <a:gd name="connsiteY13" fmla="*/ 2356652 h 2675935"/>
                <a:gd name="connsiteX14" fmla="*/ 222195 w 3815986"/>
                <a:gd name="connsiteY14" fmla="*/ 2396940 h 2675935"/>
                <a:gd name="connsiteX15" fmla="*/ 472364 w 3815986"/>
                <a:gd name="connsiteY15" fmla="*/ 2419092 h 2675935"/>
                <a:gd name="connsiteX16" fmla="*/ 974972 w 3815986"/>
                <a:gd name="connsiteY16" fmla="*/ 2402122 h 2675935"/>
                <a:gd name="connsiteX17" fmla="*/ 1468292 w 3815986"/>
                <a:gd name="connsiteY17" fmla="*/ 2304162 h 2675935"/>
                <a:gd name="connsiteX18" fmla="*/ 1940176 w 3815986"/>
                <a:gd name="connsiteY18" fmla="*/ 2133695 h 2675935"/>
                <a:gd name="connsiteX19" fmla="*/ 2783403 w 3815986"/>
                <a:gd name="connsiteY19" fmla="*/ 1609954 h 2675935"/>
                <a:gd name="connsiteX20" fmla="*/ 3128104 w 3815986"/>
                <a:gd name="connsiteY20" fmla="*/ 1260439 h 2675935"/>
                <a:gd name="connsiteX21" fmla="*/ 3400639 w 3815986"/>
                <a:gd name="connsiteY21" fmla="*/ 859052 h 2675935"/>
                <a:gd name="connsiteX22" fmla="*/ 3585595 w 3815986"/>
                <a:gd name="connsiteY22" fmla="*/ 415336 h 2675935"/>
                <a:gd name="connsiteX23" fmla="*/ 3635918 w 3815986"/>
                <a:gd name="connsiteY23" fmla="*/ 181137 h 26759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3815986" h="2675935">
                  <a:moveTo>
                    <a:pt x="3648768" y="0"/>
                  </a:moveTo>
                  <a:lnTo>
                    <a:pt x="3815986" y="0"/>
                  </a:lnTo>
                  <a:lnTo>
                    <a:pt x="3804695" y="200084"/>
                  </a:lnTo>
                  <a:cubicBezTo>
                    <a:pt x="3795228" y="285751"/>
                    <a:pt x="3781167" y="371032"/>
                    <a:pt x="3762590" y="455543"/>
                  </a:cubicBezTo>
                  <a:cubicBezTo>
                    <a:pt x="3725537" y="624467"/>
                    <a:pt x="3668784" y="790112"/>
                    <a:pt x="3592332" y="947274"/>
                  </a:cubicBezTo>
                  <a:cubicBezTo>
                    <a:pt x="3438712" y="1261596"/>
                    <a:pt x="3216091" y="1542847"/>
                    <a:pt x="2953967" y="1782349"/>
                  </a:cubicBezTo>
                  <a:cubicBezTo>
                    <a:pt x="2822599" y="1902099"/>
                    <a:pt x="2680615" y="2011341"/>
                    <a:pt x="2530669" y="2109494"/>
                  </a:cubicBezTo>
                  <a:cubicBezTo>
                    <a:pt x="2380520" y="2207551"/>
                    <a:pt x="2222510" y="2294906"/>
                    <a:pt x="2057561" y="2369245"/>
                  </a:cubicBezTo>
                  <a:cubicBezTo>
                    <a:pt x="1727252" y="2516859"/>
                    <a:pt x="1371629" y="2614434"/>
                    <a:pt x="1007330" y="2655701"/>
                  </a:cubicBezTo>
                  <a:cubicBezTo>
                    <a:pt x="916281" y="2665873"/>
                    <a:pt x="824568" y="2672188"/>
                    <a:pt x="732765" y="2674696"/>
                  </a:cubicBezTo>
                  <a:cubicBezTo>
                    <a:pt x="640963" y="2677203"/>
                    <a:pt x="549072" y="2675901"/>
                    <a:pt x="457666" y="2670839"/>
                  </a:cubicBezTo>
                  <a:cubicBezTo>
                    <a:pt x="366106" y="2665584"/>
                    <a:pt x="274572" y="2656521"/>
                    <a:pt x="183574" y="2643312"/>
                  </a:cubicBezTo>
                  <a:lnTo>
                    <a:pt x="0" y="2607798"/>
                  </a:lnTo>
                  <a:lnTo>
                    <a:pt x="0" y="2356652"/>
                  </a:lnTo>
                  <a:lnTo>
                    <a:pt x="222195" y="2396940"/>
                  </a:lnTo>
                  <a:cubicBezTo>
                    <a:pt x="304990" y="2407980"/>
                    <a:pt x="388511" y="2415283"/>
                    <a:pt x="472364" y="2419092"/>
                  </a:cubicBezTo>
                  <a:cubicBezTo>
                    <a:pt x="640376" y="2427095"/>
                    <a:pt x="808184" y="2421791"/>
                    <a:pt x="974972" y="2402122"/>
                  </a:cubicBezTo>
                  <a:cubicBezTo>
                    <a:pt x="1141658" y="2382358"/>
                    <a:pt x="1306812" y="2349286"/>
                    <a:pt x="1468292" y="2304162"/>
                  </a:cubicBezTo>
                  <a:cubicBezTo>
                    <a:pt x="1629874" y="2259231"/>
                    <a:pt x="1787475" y="2201091"/>
                    <a:pt x="1940176" y="2133695"/>
                  </a:cubicBezTo>
                  <a:cubicBezTo>
                    <a:pt x="2246498" y="2000349"/>
                    <a:pt x="2532507" y="1823520"/>
                    <a:pt x="2783403" y="1609954"/>
                  </a:cubicBezTo>
                  <a:cubicBezTo>
                    <a:pt x="2908442" y="1502833"/>
                    <a:pt x="3024295" y="1385975"/>
                    <a:pt x="3128104" y="1260439"/>
                  </a:cubicBezTo>
                  <a:cubicBezTo>
                    <a:pt x="3232116" y="1135096"/>
                    <a:pt x="3323881" y="1000689"/>
                    <a:pt x="3400639" y="859052"/>
                  </a:cubicBezTo>
                  <a:cubicBezTo>
                    <a:pt x="3477399" y="717510"/>
                    <a:pt x="3541296" y="569316"/>
                    <a:pt x="3585595" y="415336"/>
                  </a:cubicBezTo>
                  <a:cubicBezTo>
                    <a:pt x="3607796" y="338540"/>
                    <a:pt x="3624638" y="260224"/>
                    <a:pt x="3635918" y="181137"/>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9" name="Freeform: Shape 68">
              <a:extLst>
                <a:ext uri="{FF2B5EF4-FFF2-40B4-BE49-F238E27FC236}">
                  <a16:creationId xmlns:a16="http://schemas.microsoft.com/office/drawing/2014/main" id="{5C0ABE88-5ADF-4A31-8505-78968DBB5D6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05" y="-1"/>
              <a:ext cx="3832270" cy="2876136"/>
            </a:xfrm>
            <a:custGeom>
              <a:avLst/>
              <a:gdLst>
                <a:gd name="connsiteX0" fmla="*/ 3800718 w 3832270"/>
                <a:gd name="connsiteY0" fmla="*/ 0 h 2876136"/>
                <a:gd name="connsiteX1" fmla="*/ 3832270 w 3832270"/>
                <a:gd name="connsiteY1" fmla="*/ 0 h 2876136"/>
                <a:gd name="connsiteX2" fmla="*/ 3824562 w 3832270"/>
                <a:gd name="connsiteY2" fmla="*/ 143769 h 2876136"/>
                <a:gd name="connsiteX3" fmla="*/ 3628155 w 3832270"/>
                <a:gd name="connsiteY3" fmla="*/ 922055 h 2876136"/>
                <a:gd name="connsiteX4" fmla="*/ 3514853 w 3832270"/>
                <a:gd name="connsiteY4" fmla="*/ 1169078 h 2876136"/>
                <a:gd name="connsiteX5" fmla="*/ 3379198 w 3832270"/>
                <a:gd name="connsiteY5" fmla="*/ 1407037 h 2876136"/>
                <a:gd name="connsiteX6" fmla="*/ 3043787 w 3832270"/>
                <a:gd name="connsiteY6" fmla="*/ 1848342 h 2876136"/>
                <a:gd name="connsiteX7" fmla="*/ 2845661 w 3832270"/>
                <a:gd name="connsiteY7" fmla="*/ 2047444 h 2876136"/>
                <a:gd name="connsiteX8" fmla="*/ 2793197 w 3832270"/>
                <a:gd name="connsiteY8" fmla="*/ 2094689 h 2876136"/>
                <a:gd name="connsiteX9" fmla="*/ 2739710 w 3832270"/>
                <a:gd name="connsiteY9" fmla="*/ 2140969 h 2876136"/>
                <a:gd name="connsiteX10" fmla="*/ 2629166 w 3832270"/>
                <a:gd name="connsiteY10" fmla="*/ 2229867 h 2876136"/>
                <a:gd name="connsiteX11" fmla="*/ 2145952 w 3832270"/>
                <a:gd name="connsiteY11" fmla="*/ 2535994 h 2876136"/>
                <a:gd name="connsiteX12" fmla="*/ 1034987 w 3832270"/>
                <a:gd name="connsiteY12" fmla="*/ 2863910 h 2876136"/>
                <a:gd name="connsiteX13" fmla="*/ 741909 w 3832270"/>
                <a:gd name="connsiteY13" fmla="*/ 2875939 h 2876136"/>
                <a:gd name="connsiteX14" fmla="*/ 450208 w 3832270"/>
                <a:gd name="connsiteY14" fmla="*/ 2857451 h 2876136"/>
                <a:gd name="connsiteX15" fmla="*/ 22215 w 3832270"/>
                <a:gd name="connsiteY15" fmla="*/ 2775923 h 2876136"/>
                <a:gd name="connsiteX16" fmla="*/ 0 w 3832270"/>
                <a:gd name="connsiteY16" fmla="*/ 2769256 h 2876136"/>
                <a:gd name="connsiteX17" fmla="*/ 0 w 3832270"/>
                <a:gd name="connsiteY17" fmla="*/ 2590612 h 2876136"/>
                <a:gd name="connsiteX18" fmla="*/ 199046 w 3832270"/>
                <a:gd name="connsiteY18" fmla="*/ 2627410 h 2876136"/>
                <a:gd name="connsiteX19" fmla="*/ 468174 w 3832270"/>
                <a:gd name="connsiteY19" fmla="*/ 2649670 h 2876136"/>
                <a:gd name="connsiteX20" fmla="*/ 1003650 w 3832270"/>
                <a:gd name="connsiteY20" fmla="*/ 2622480 h 2876136"/>
                <a:gd name="connsiteX21" fmla="*/ 1266489 w 3832270"/>
                <a:gd name="connsiteY21" fmla="*/ 2573982 h 2876136"/>
                <a:gd name="connsiteX22" fmla="*/ 1524223 w 3832270"/>
                <a:gd name="connsiteY22" fmla="*/ 2504657 h 2876136"/>
                <a:gd name="connsiteX23" fmla="*/ 1775731 w 3832270"/>
                <a:gd name="connsiteY23" fmla="*/ 2416243 h 2876136"/>
                <a:gd name="connsiteX24" fmla="*/ 2019789 w 3832270"/>
                <a:gd name="connsiteY24" fmla="*/ 2309412 h 2876136"/>
                <a:gd name="connsiteX25" fmla="*/ 2482486 w 3832270"/>
                <a:gd name="connsiteY25" fmla="*/ 2046962 h 2876136"/>
                <a:gd name="connsiteX26" fmla="*/ 2591908 w 3832270"/>
                <a:gd name="connsiteY26" fmla="*/ 1971371 h 2876136"/>
                <a:gd name="connsiteX27" fmla="*/ 2645702 w 3832270"/>
                <a:gd name="connsiteY27" fmla="*/ 1932321 h 2876136"/>
                <a:gd name="connsiteX28" fmla="*/ 2698779 w 3832270"/>
                <a:gd name="connsiteY28" fmla="*/ 1892309 h 2876136"/>
                <a:gd name="connsiteX29" fmla="*/ 2903537 w 3832270"/>
                <a:gd name="connsiteY29" fmla="*/ 1722516 h 2876136"/>
                <a:gd name="connsiteX30" fmla="*/ 3269061 w 3832270"/>
                <a:gd name="connsiteY30" fmla="*/ 1337327 h 2876136"/>
                <a:gd name="connsiteX31" fmla="*/ 3424928 w 3832270"/>
                <a:gd name="connsiteY31" fmla="*/ 1122508 h 2876136"/>
                <a:gd name="connsiteX32" fmla="*/ 3557622 w 3832270"/>
                <a:gd name="connsiteY32" fmla="*/ 893226 h 2876136"/>
                <a:gd name="connsiteX33" fmla="*/ 3587019 w 3832270"/>
                <a:gd name="connsiteY33" fmla="*/ 833929 h 2876136"/>
                <a:gd name="connsiteX34" fmla="*/ 3601310 w 3832270"/>
                <a:gd name="connsiteY34" fmla="*/ 804040 h 2876136"/>
                <a:gd name="connsiteX35" fmla="*/ 3614885 w 3832270"/>
                <a:gd name="connsiteY35" fmla="*/ 773861 h 2876136"/>
                <a:gd name="connsiteX36" fmla="*/ 3640812 w 3832270"/>
                <a:gd name="connsiteY36" fmla="*/ 713022 h 2876136"/>
                <a:gd name="connsiteX37" fmla="*/ 3665105 w 3832270"/>
                <a:gd name="connsiteY37" fmla="*/ 651506 h 2876136"/>
                <a:gd name="connsiteX38" fmla="*/ 3744110 w 3832270"/>
                <a:gd name="connsiteY38" fmla="*/ 399567 h 2876136"/>
                <a:gd name="connsiteX39" fmla="*/ 3792123 w 3832270"/>
                <a:gd name="connsiteY39" fmla="*/ 140444 h 28761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Lst>
              <a:rect l="l" t="t" r="r" b="b"/>
              <a:pathLst>
                <a:path w="3832270" h="2876136">
                  <a:moveTo>
                    <a:pt x="3800718" y="0"/>
                  </a:moveTo>
                  <a:lnTo>
                    <a:pt x="3832270" y="0"/>
                  </a:lnTo>
                  <a:lnTo>
                    <a:pt x="3824562" y="143769"/>
                  </a:lnTo>
                  <a:cubicBezTo>
                    <a:pt x="3797131" y="409191"/>
                    <a:pt x="3730585" y="671345"/>
                    <a:pt x="3628155" y="922055"/>
                  </a:cubicBezTo>
                  <a:cubicBezTo>
                    <a:pt x="3593858" y="1005553"/>
                    <a:pt x="3556704" y="1088280"/>
                    <a:pt x="3514853" y="1169078"/>
                  </a:cubicBezTo>
                  <a:cubicBezTo>
                    <a:pt x="3473616" y="1250166"/>
                    <a:pt x="3428194" y="1329517"/>
                    <a:pt x="3379198" y="1407037"/>
                  </a:cubicBezTo>
                  <a:cubicBezTo>
                    <a:pt x="3281106" y="1561980"/>
                    <a:pt x="3169132" y="1710174"/>
                    <a:pt x="3043787" y="1848342"/>
                  </a:cubicBezTo>
                  <a:cubicBezTo>
                    <a:pt x="2980806" y="1917184"/>
                    <a:pt x="2915071" y="1984001"/>
                    <a:pt x="2845661" y="2047444"/>
                  </a:cubicBezTo>
                  <a:cubicBezTo>
                    <a:pt x="2828411" y="2063450"/>
                    <a:pt x="2811060" y="2079263"/>
                    <a:pt x="2793197" y="2094689"/>
                  </a:cubicBezTo>
                  <a:cubicBezTo>
                    <a:pt x="2775436" y="2110213"/>
                    <a:pt x="2757982" y="2126025"/>
                    <a:pt x="2739710" y="2140969"/>
                  </a:cubicBezTo>
                  <a:cubicBezTo>
                    <a:pt x="2703576" y="2171341"/>
                    <a:pt x="2666524" y="2200749"/>
                    <a:pt x="2629166" y="2229867"/>
                  </a:cubicBezTo>
                  <a:cubicBezTo>
                    <a:pt x="2479015" y="2345569"/>
                    <a:pt x="2316821" y="2448061"/>
                    <a:pt x="2145952" y="2535994"/>
                  </a:cubicBezTo>
                  <a:cubicBezTo>
                    <a:pt x="1804312" y="2711957"/>
                    <a:pt x="1424600" y="2826982"/>
                    <a:pt x="1034987" y="2863910"/>
                  </a:cubicBezTo>
                  <a:cubicBezTo>
                    <a:pt x="937762" y="2873167"/>
                    <a:pt x="839720" y="2877096"/>
                    <a:pt x="741909" y="2875939"/>
                  </a:cubicBezTo>
                  <a:cubicBezTo>
                    <a:pt x="644097" y="2874782"/>
                    <a:pt x="546515" y="2868539"/>
                    <a:pt x="450208" y="2857451"/>
                  </a:cubicBezTo>
                  <a:cubicBezTo>
                    <a:pt x="305520" y="2840674"/>
                    <a:pt x="162095" y="2813810"/>
                    <a:pt x="22215" y="2775923"/>
                  </a:cubicBezTo>
                  <a:lnTo>
                    <a:pt x="0" y="2769256"/>
                  </a:lnTo>
                  <a:lnTo>
                    <a:pt x="0" y="2590612"/>
                  </a:lnTo>
                  <a:lnTo>
                    <a:pt x="199046" y="2627410"/>
                  </a:lnTo>
                  <a:cubicBezTo>
                    <a:pt x="288321" y="2639209"/>
                    <a:pt x="378197" y="2646537"/>
                    <a:pt x="468174" y="2649670"/>
                  </a:cubicBezTo>
                  <a:cubicBezTo>
                    <a:pt x="648333" y="2656805"/>
                    <a:pt x="826655" y="2647163"/>
                    <a:pt x="1003650" y="2622480"/>
                  </a:cubicBezTo>
                  <a:cubicBezTo>
                    <a:pt x="1091943" y="2609658"/>
                    <a:pt x="1179725" y="2593747"/>
                    <a:pt x="1266489" y="2573982"/>
                  </a:cubicBezTo>
                  <a:cubicBezTo>
                    <a:pt x="1353250" y="2553927"/>
                    <a:pt x="1439298" y="2531076"/>
                    <a:pt x="1524223" y="2504657"/>
                  </a:cubicBezTo>
                  <a:cubicBezTo>
                    <a:pt x="1609149" y="2478336"/>
                    <a:pt x="1693052" y="2448833"/>
                    <a:pt x="1775731" y="2416243"/>
                  </a:cubicBezTo>
                  <a:cubicBezTo>
                    <a:pt x="1858309" y="2383557"/>
                    <a:pt x="1939764" y="2347882"/>
                    <a:pt x="2019789" y="2309412"/>
                  </a:cubicBezTo>
                  <a:cubicBezTo>
                    <a:pt x="2179839" y="2232567"/>
                    <a:pt x="2334583" y="2144923"/>
                    <a:pt x="2482486" y="2046962"/>
                  </a:cubicBezTo>
                  <a:cubicBezTo>
                    <a:pt x="2519334" y="2022376"/>
                    <a:pt x="2556081" y="1997403"/>
                    <a:pt x="2591908" y="1971371"/>
                  </a:cubicBezTo>
                  <a:cubicBezTo>
                    <a:pt x="2610077" y="1958644"/>
                    <a:pt x="2627838" y="1945434"/>
                    <a:pt x="2645702" y="1932321"/>
                  </a:cubicBezTo>
                  <a:cubicBezTo>
                    <a:pt x="2663666" y="1919305"/>
                    <a:pt x="2681325" y="1905903"/>
                    <a:pt x="2698779" y="1892309"/>
                  </a:cubicBezTo>
                  <a:cubicBezTo>
                    <a:pt x="2768903" y="1838025"/>
                    <a:pt x="2837496" y="1781717"/>
                    <a:pt x="2903537" y="1722516"/>
                  </a:cubicBezTo>
                  <a:cubicBezTo>
                    <a:pt x="3035926" y="1604501"/>
                    <a:pt x="3158720" y="1475784"/>
                    <a:pt x="3269061" y="1337327"/>
                  </a:cubicBezTo>
                  <a:cubicBezTo>
                    <a:pt x="3324182" y="1268099"/>
                    <a:pt x="3376341" y="1196461"/>
                    <a:pt x="3424928" y="1122508"/>
                  </a:cubicBezTo>
                  <a:cubicBezTo>
                    <a:pt x="3472697" y="1048170"/>
                    <a:pt x="3517814" y="972000"/>
                    <a:pt x="3557622" y="893226"/>
                  </a:cubicBezTo>
                  <a:cubicBezTo>
                    <a:pt x="3567931" y="873654"/>
                    <a:pt x="3577526" y="853791"/>
                    <a:pt x="3587019" y="833929"/>
                  </a:cubicBezTo>
                  <a:lnTo>
                    <a:pt x="3601310" y="804040"/>
                  </a:lnTo>
                  <a:lnTo>
                    <a:pt x="3614885" y="773861"/>
                  </a:lnTo>
                  <a:cubicBezTo>
                    <a:pt x="3623766" y="753709"/>
                    <a:pt x="3632748" y="733559"/>
                    <a:pt x="3640812" y="713022"/>
                  </a:cubicBezTo>
                  <a:cubicBezTo>
                    <a:pt x="3648876" y="692485"/>
                    <a:pt x="3657756" y="672236"/>
                    <a:pt x="3665105" y="651506"/>
                  </a:cubicBezTo>
                  <a:cubicBezTo>
                    <a:pt x="3696544" y="569166"/>
                    <a:pt x="3723185" y="485089"/>
                    <a:pt x="3744110" y="399567"/>
                  </a:cubicBezTo>
                  <a:cubicBezTo>
                    <a:pt x="3765341" y="314238"/>
                    <a:pt x="3781392" y="227654"/>
                    <a:pt x="3792123" y="140444"/>
                  </a:cubicBezTo>
                  <a:close/>
                </a:path>
              </a:pathLst>
            </a:custGeom>
            <a:gradFill>
              <a:gsLst>
                <a:gs pos="2000">
                  <a:schemeClr val="bg1">
                    <a:alpha val="10000"/>
                  </a:schemeClr>
                </a:gs>
                <a:gs pos="16000">
                  <a:schemeClr val="accent6">
                    <a:alpha val="10000"/>
                  </a:schemeClr>
                </a:gs>
                <a:gs pos="100000">
                  <a:schemeClr val="bg1">
                    <a:alpha val="10000"/>
                  </a:schemeClr>
                </a:gs>
                <a:gs pos="85000">
                  <a:schemeClr val="accent1">
                    <a:alpha val="10000"/>
                  </a:schemeClr>
                </a:gs>
              </a:gsLst>
              <a:lin ang="12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11" name="Picture 10" descr="Chart&#10;&#10;Description automatically generated">
            <a:extLst>
              <a:ext uri="{FF2B5EF4-FFF2-40B4-BE49-F238E27FC236}">
                <a16:creationId xmlns:a16="http://schemas.microsoft.com/office/drawing/2014/main" id="{6414425A-7D2F-7125-DF35-3686911D51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81693" y="1"/>
            <a:ext cx="6362769" cy="6857390"/>
          </a:xfrm>
          <a:prstGeom prst="rect">
            <a:avLst/>
          </a:prstGeom>
        </p:spPr>
      </p:pic>
    </p:spTree>
    <p:extLst>
      <p:ext uri="{BB962C8B-B14F-4D97-AF65-F5344CB8AC3E}">
        <p14:creationId xmlns:p14="http://schemas.microsoft.com/office/powerpoint/2010/main" val="1121823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latin typeface="Algerian" panose="04020705040A02060702" pitchFamily="82" charset="0"/>
              </a:rPr>
              <a:t>Insights from KPI 4:</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901620933"/>
              </p:ext>
            </p:extLst>
          </p:nvPr>
        </p:nvGraphicFramePr>
        <p:xfrm>
          <a:off x="6557818" y="2687783"/>
          <a:ext cx="4776565" cy="330464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4" descr="Graphical user interface, text, application, Word&#10;&#10;Description automatically generated">
            <a:extLst>
              <a:ext uri="{FF2B5EF4-FFF2-40B4-BE49-F238E27FC236}">
                <a16:creationId xmlns:a16="http://schemas.microsoft.com/office/drawing/2014/main" id="{29A83DCE-ED5F-AB1B-2F40-7B3F62E8A45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45173" y="1188637"/>
            <a:ext cx="5458587" cy="1076475"/>
          </a:xfrm>
          <a:prstGeom prst="rect">
            <a:avLst/>
          </a:prstGeom>
        </p:spPr>
      </p:pic>
      <p:pic>
        <p:nvPicPr>
          <p:cNvPr id="7" name="Picture 6" descr="Graphical user interface, text, application&#10;&#10;Description automatically generated">
            <a:extLst>
              <a:ext uri="{FF2B5EF4-FFF2-40B4-BE49-F238E27FC236}">
                <a16:creationId xmlns:a16="http://schemas.microsoft.com/office/drawing/2014/main" id="{FB07DCFB-CB70-138A-EACB-6D012341BC61}"/>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77987" y="3145117"/>
            <a:ext cx="3210373" cy="1790950"/>
          </a:xfrm>
          <a:prstGeom prst="rect">
            <a:avLst/>
          </a:prstGeom>
        </p:spPr>
      </p:pic>
    </p:spTree>
    <p:extLst>
      <p:ext uri="{BB962C8B-B14F-4D97-AF65-F5344CB8AC3E}">
        <p14:creationId xmlns:p14="http://schemas.microsoft.com/office/powerpoint/2010/main" val="39691828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800550" y="2059766"/>
            <a:ext cx="2940178" cy="2438343"/>
          </a:xfrm>
        </p:spPr>
        <p:style>
          <a:lnRef idx="0">
            <a:schemeClr val="dk1"/>
          </a:lnRef>
          <a:fillRef idx="3">
            <a:schemeClr val="dk1"/>
          </a:fillRef>
          <a:effectRef idx="3">
            <a:schemeClr val="dk1"/>
          </a:effectRef>
          <a:fontRef idx="minor">
            <a:schemeClr val="lt1"/>
          </a:fontRef>
        </p:style>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5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Total Employees</a:t>
            </a:r>
          </a:p>
        </p:txBody>
      </p:sp>
      <p:pic>
        <p:nvPicPr>
          <p:cNvPr id="6" name="Picture 5" descr="Table&#10;&#10;Description automatically generated">
            <a:extLst>
              <a:ext uri="{FF2B5EF4-FFF2-40B4-BE49-F238E27FC236}">
                <a16:creationId xmlns:a16="http://schemas.microsoft.com/office/drawing/2014/main" id="{415D5B1D-3926-6CC4-804F-174D8761417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4145" y="446376"/>
            <a:ext cx="7649349" cy="5737012"/>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3481244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66944" y="687666"/>
            <a:ext cx="4218138" cy="1597228"/>
          </a:xfrm>
        </p:spPr>
        <p:txBody>
          <a:bodyPr>
            <a:normAutofit/>
          </a:bodyPr>
          <a:lstStyle/>
          <a:p>
            <a:r>
              <a:rPr lang="en-IN" sz="5400" b="1" dirty="0">
                <a:latin typeface="Amasis MT Pro Medium" panose="02040604050005020304" pitchFamily="18" charset="0"/>
              </a:rPr>
              <a:t>Insights from KPI 5:</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4215000524"/>
              </p:ext>
            </p:extLst>
          </p:nvPr>
        </p:nvGraphicFramePr>
        <p:xfrm>
          <a:off x="6617644" y="2284894"/>
          <a:ext cx="4716739" cy="380518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Graphical user interface, text, application, chat or text message&#10;&#10;Description automatically generated">
            <a:extLst>
              <a:ext uri="{FF2B5EF4-FFF2-40B4-BE49-F238E27FC236}">
                <a16:creationId xmlns:a16="http://schemas.microsoft.com/office/drawing/2014/main" id="{44A17D86-7437-AF36-DF38-2C5FEE631DD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561403" y="623275"/>
            <a:ext cx="5601482" cy="2410161"/>
          </a:xfrm>
          <a:prstGeom prst="rect">
            <a:avLst/>
          </a:prstGeom>
        </p:spPr>
      </p:pic>
      <p:pic>
        <p:nvPicPr>
          <p:cNvPr id="8" name="Picture 7" descr="Table&#10;&#10;Description automatically generated with low confidence">
            <a:extLst>
              <a:ext uri="{FF2B5EF4-FFF2-40B4-BE49-F238E27FC236}">
                <a16:creationId xmlns:a16="http://schemas.microsoft.com/office/drawing/2014/main" id="{1FCE9118-3FB9-BD4B-A360-0F1815E8200E}"/>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403" y="3411363"/>
            <a:ext cx="5649113" cy="2819794"/>
          </a:xfrm>
          <a:prstGeom prst="rect">
            <a:avLst/>
          </a:prstGeom>
        </p:spPr>
      </p:pic>
    </p:spTree>
    <p:extLst>
      <p:ext uri="{BB962C8B-B14F-4D97-AF65-F5344CB8AC3E}">
        <p14:creationId xmlns:p14="http://schemas.microsoft.com/office/powerpoint/2010/main" val="35019286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Down Arrow 7">
            <a:extLst>
              <a:ext uri="{FF2B5EF4-FFF2-40B4-BE49-F238E27FC236}">
                <a16:creationId xmlns:a16="http://schemas.microsoft.com/office/drawing/2014/main" id="{D4771268-CB57-404A-9271-370EB28F609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00100" y="1491343"/>
            <a:ext cx="3333749" cy="3499103"/>
          </a:xfrm>
          <a:prstGeom prst="downArrow">
            <a:avLst>
              <a:gd name="adj1" fmla="val 100000"/>
              <a:gd name="adj2" fmla="val 15788"/>
            </a:avLst>
          </a:prstGeom>
          <a:solidFill>
            <a:srgbClr val="404040"/>
          </a:solidFill>
          <a:ln w="539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717422" y="1967265"/>
            <a:ext cx="3204839" cy="2547257"/>
          </a:xfrm>
          <a:noFill/>
        </p:spPr>
        <p:txBody>
          <a:bodyPr vert="horz" lIns="91440" tIns="45720" rIns="91440" bIns="45720" rtlCol="0" anchor="ctr">
            <a:normAutofit fontScale="90000"/>
          </a:bodyPr>
          <a:lstStyle/>
          <a:p>
            <a:pPr algn="ctr"/>
            <a:r>
              <a:rPr lang="en-US" sz="4000" b="1" kern="1200" dirty="0">
                <a:solidFill>
                  <a:srgbClr val="FFFFFF"/>
                </a:solidFill>
                <a:latin typeface="Amasis MT Pro Medium" panose="02040604050005020304" pitchFamily="18" charset="0"/>
              </a:rPr>
              <a:t>KPI 5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Job Role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Vs </a:t>
            </a:r>
            <a:br>
              <a:rPr lang="en-US" sz="3600" b="1" kern="1200" dirty="0">
                <a:solidFill>
                  <a:srgbClr val="FFFFFF"/>
                </a:solidFill>
                <a:latin typeface="Amasis MT Pro Medium" panose="02040604050005020304" pitchFamily="18" charset="0"/>
              </a:rPr>
            </a:br>
            <a:r>
              <a:rPr lang="en-US" sz="3600" b="1" kern="1200" dirty="0">
                <a:solidFill>
                  <a:srgbClr val="FFFFFF"/>
                </a:solidFill>
                <a:latin typeface="Amasis MT Pro Medium" panose="02040604050005020304" pitchFamily="18" charset="0"/>
              </a:rPr>
              <a:t>Work Life Balance for attrition Employees</a:t>
            </a:r>
          </a:p>
        </p:txBody>
      </p:sp>
      <p:pic>
        <p:nvPicPr>
          <p:cNvPr id="4" name="Picture 3">
            <a:extLst>
              <a:ext uri="{FF2B5EF4-FFF2-40B4-BE49-F238E27FC236}">
                <a16:creationId xmlns:a16="http://schemas.microsoft.com/office/drawing/2014/main" id="{A52DCA64-C053-9FF0-4606-F7410DB623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3021" y="671228"/>
            <a:ext cx="7261471" cy="5515543"/>
          </a:xfrm>
          <a:prstGeom prst="rect">
            <a:avLst/>
          </a:prstGeom>
        </p:spPr>
      </p:pic>
    </p:spTree>
    <p:extLst>
      <p:ext uri="{BB962C8B-B14F-4D97-AF65-F5344CB8AC3E}">
        <p14:creationId xmlns:p14="http://schemas.microsoft.com/office/powerpoint/2010/main" val="31691908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8" name="Rectangle 57">
            <a:extLst>
              <a:ext uri="{FF2B5EF4-FFF2-40B4-BE49-F238E27FC236}">
                <a16:creationId xmlns:a16="http://schemas.microsoft.com/office/drawing/2014/main" id="{53E60C6D-4E85-4E14-BCDF-BF15C241F7C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094476" y="723924"/>
            <a:ext cx="5397237" cy="1325563"/>
          </a:xfrm>
        </p:spPr>
        <p:txBody>
          <a:bodyPr>
            <a:normAutofit/>
          </a:bodyPr>
          <a:lstStyle/>
          <a:p>
            <a:pPr algn="ctr"/>
            <a:r>
              <a:rPr lang="en-IN" b="1" dirty="0">
                <a:latin typeface="Amasis MT Pro Medium" panose="02040604050005020304" pitchFamily="18" charset="0"/>
              </a:rPr>
              <a:t>Insights from KPI 5:</a:t>
            </a:r>
          </a:p>
        </p:txBody>
      </p:sp>
      <p:pic>
        <p:nvPicPr>
          <p:cNvPr id="5" name="Picture 4" descr="Graphical user interface, text, application&#10;&#10;Description automatically generated">
            <a:extLst>
              <a:ext uri="{FF2B5EF4-FFF2-40B4-BE49-F238E27FC236}">
                <a16:creationId xmlns:a16="http://schemas.microsoft.com/office/drawing/2014/main" id="{62E0F7C3-71A4-D8BC-2CA2-4856A62E0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1950" y="706812"/>
            <a:ext cx="4892103" cy="2277850"/>
          </a:xfrm>
          <a:custGeom>
            <a:avLst/>
            <a:gdLst/>
            <a:ahLst/>
            <a:cxnLst/>
            <a:rect l="l" t="t" r="r" b="b"/>
            <a:pathLst>
              <a:path w="4555700" h="2733294">
                <a:moveTo>
                  <a:pt x="82217" y="0"/>
                </a:moveTo>
                <a:lnTo>
                  <a:pt x="4473483" y="0"/>
                </a:lnTo>
                <a:cubicBezTo>
                  <a:pt x="4518890" y="0"/>
                  <a:pt x="4555700" y="36810"/>
                  <a:pt x="4555700" y="82217"/>
                </a:cubicBezTo>
                <a:lnTo>
                  <a:pt x="4555700" y="2651077"/>
                </a:lnTo>
                <a:cubicBezTo>
                  <a:pt x="4555700" y="2696484"/>
                  <a:pt x="4518890" y="2733294"/>
                  <a:pt x="4473483" y="2733294"/>
                </a:cubicBezTo>
                <a:lnTo>
                  <a:pt x="82217" y="2733294"/>
                </a:lnTo>
                <a:cubicBezTo>
                  <a:pt x="36810" y="2733294"/>
                  <a:pt x="0" y="2696484"/>
                  <a:pt x="0" y="2651077"/>
                </a:cubicBezTo>
                <a:lnTo>
                  <a:pt x="0" y="82217"/>
                </a:lnTo>
                <a:cubicBezTo>
                  <a:pt x="0" y="36810"/>
                  <a:pt x="36810" y="0"/>
                  <a:pt x="82217" y="0"/>
                </a:cubicBezTo>
                <a:close/>
              </a:path>
            </a:pathLst>
          </a:custGeom>
        </p:spPr>
      </p:pic>
      <p:sp>
        <p:nvSpPr>
          <p:cNvPr id="60" name="Freeform: Shape 59">
            <a:extLst>
              <a:ext uri="{FF2B5EF4-FFF2-40B4-BE49-F238E27FC236}">
                <a16:creationId xmlns:a16="http://schemas.microsoft.com/office/drawing/2014/main" id="{7D42D292-4C48-479B-9E59-E29CD9871C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0" y="5486400"/>
            <a:ext cx="2672863" cy="1371600"/>
          </a:xfrm>
          <a:custGeom>
            <a:avLst/>
            <a:gdLst>
              <a:gd name="connsiteX0" fmla="*/ 1721734 w 2672863"/>
              <a:gd name="connsiteY0" fmla="*/ 0 h 1371600"/>
              <a:gd name="connsiteX1" fmla="*/ 2564444 w 2672863"/>
              <a:gd name="connsiteY1" fmla="*/ 213382 h 1371600"/>
              <a:gd name="connsiteX2" fmla="*/ 2672863 w 2672863"/>
              <a:gd name="connsiteY2" fmla="*/ 279248 h 1371600"/>
              <a:gd name="connsiteX3" fmla="*/ 2672863 w 2672863"/>
              <a:gd name="connsiteY3" fmla="*/ 1371600 h 1371600"/>
              <a:gd name="connsiteX4" fmla="*/ 0 w 2672863"/>
              <a:gd name="connsiteY4" fmla="*/ 1371600 h 1371600"/>
              <a:gd name="connsiteX5" fmla="*/ 33268 w 2672863"/>
              <a:gd name="connsiteY5" fmla="*/ 1242216 h 1371600"/>
              <a:gd name="connsiteX6" fmla="*/ 1721734 w 2672863"/>
              <a:gd name="connsiteY6" fmla="*/ 0 h 13716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2672863" h="1371600">
                <a:moveTo>
                  <a:pt x="1721734" y="0"/>
                </a:moveTo>
                <a:cubicBezTo>
                  <a:pt x="2026863" y="0"/>
                  <a:pt x="2313937" y="77299"/>
                  <a:pt x="2564444" y="213382"/>
                </a:cubicBezTo>
                <a:lnTo>
                  <a:pt x="2672863" y="279248"/>
                </a:lnTo>
                <a:lnTo>
                  <a:pt x="2672863" y="1371600"/>
                </a:lnTo>
                <a:lnTo>
                  <a:pt x="0" y="1371600"/>
                </a:lnTo>
                <a:lnTo>
                  <a:pt x="33268" y="1242216"/>
                </a:lnTo>
                <a:cubicBezTo>
                  <a:pt x="257110" y="522539"/>
                  <a:pt x="928399" y="0"/>
                  <a:pt x="1721734" y="0"/>
                </a:cubicBez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7" name="Picture 6" descr="Graphical user interface&#10;&#10;Description automatically generated with medium confidence">
            <a:extLst>
              <a:ext uri="{FF2B5EF4-FFF2-40B4-BE49-F238E27FC236}">
                <a16:creationId xmlns:a16="http://schemas.microsoft.com/office/drawing/2014/main" id="{3F8EF95E-279E-0041-BCB6-D2419E56ECB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 y="3358753"/>
            <a:ext cx="4892103" cy="2672847"/>
          </a:xfrm>
          <a:custGeom>
            <a:avLst/>
            <a:gdLst/>
            <a:ahLst/>
            <a:cxnLst/>
            <a:rect l="l" t="t" r="r" b="b"/>
            <a:pathLst>
              <a:path w="4438338" h="2323972">
                <a:moveTo>
                  <a:pt x="69905" y="0"/>
                </a:moveTo>
                <a:lnTo>
                  <a:pt x="4368433" y="0"/>
                </a:lnTo>
                <a:cubicBezTo>
                  <a:pt x="4407040" y="0"/>
                  <a:pt x="4438338" y="31298"/>
                  <a:pt x="4438338" y="69905"/>
                </a:cubicBezTo>
                <a:lnTo>
                  <a:pt x="4438338" y="2254067"/>
                </a:lnTo>
                <a:cubicBezTo>
                  <a:pt x="4438338" y="2292674"/>
                  <a:pt x="4407040" y="2323972"/>
                  <a:pt x="4368433" y="2323972"/>
                </a:cubicBezTo>
                <a:lnTo>
                  <a:pt x="69905" y="2323972"/>
                </a:lnTo>
                <a:cubicBezTo>
                  <a:pt x="31298" y="2323972"/>
                  <a:pt x="0" y="2292674"/>
                  <a:pt x="0" y="2254067"/>
                </a:cubicBezTo>
                <a:lnTo>
                  <a:pt x="0" y="69905"/>
                </a:lnTo>
                <a:cubicBezTo>
                  <a:pt x="0" y="31298"/>
                  <a:pt x="31298" y="0"/>
                  <a:pt x="69905" y="0"/>
                </a:cubicBezTo>
                <a:close/>
              </a:path>
            </a:pathLst>
          </a:custGeom>
        </p:spPr>
      </p:pic>
      <p:sp>
        <p:nvSpPr>
          <p:cNvPr id="66" name="Arc 61">
            <a:extLst>
              <a:ext uri="{FF2B5EF4-FFF2-40B4-BE49-F238E27FC236}">
                <a16:creationId xmlns:a16="http://schemas.microsoft.com/office/drawing/2014/main" id="{533DF362-939D-4EEE-8DC4-6B54607E56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95198">
            <a:off x="1539683" y="162676"/>
            <a:ext cx="4083433" cy="4083433"/>
          </a:xfrm>
          <a:prstGeom prst="arc">
            <a:avLst>
              <a:gd name="adj1" fmla="val 17445962"/>
              <a:gd name="adj2" fmla="val 0"/>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1678350889"/>
              </p:ext>
            </p:extLst>
          </p:nvPr>
        </p:nvGraphicFramePr>
        <p:xfrm>
          <a:off x="6151294" y="1946684"/>
          <a:ext cx="5397237" cy="4351338"/>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extLst>
      <p:ext uri="{BB962C8B-B14F-4D97-AF65-F5344CB8AC3E}">
        <p14:creationId xmlns:p14="http://schemas.microsoft.com/office/powerpoint/2010/main" val="23955098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4" name="Rectangle 103">
            <a:extLst>
              <a:ext uri="{FF2B5EF4-FFF2-40B4-BE49-F238E27FC236}">
                <a16:creationId xmlns:a16="http://schemas.microsoft.com/office/drawing/2014/main" id="{BA79A7CF-01AF-4178-9369-94E0C90EB0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0733607-E21E-0005-94EA-CEB95D4A0F7A}"/>
              </a:ext>
            </a:extLst>
          </p:cNvPr>
          <p:cNvSpPr>
            <a:spLocks noGrp="1"/>
          </p:cNvSpPr>
          <p:nvPr>
            <p:ph type="title"/>
          </p:nvPr>
        </p:nvSpPr>
        <p:spPr>
          <a:xfrm>
            <a:off x="9304274" y="1484439"/>
            <a:ext cx="2469624" cy="3679572"/>
          </a:xfrm>
        </p:spPr>
        <p:txBody>
          <a:bodyPr vert="horz" lIns="91440" tIns="45720" rIns="91440" bIns="45720" rtlCol="0" anchor="ctr">
            <a:noAutofit/>
          </a:bodyPr>
          <a:lstStyle/>
          <a:p>
            <a:pPr algn="ctr"/>
            <a:r>
              <a:rPr lang="en-US" sz="3600" b="1" kern="1200" dirty="0">
                <a:solidFill>
                  <a:schemeClr val="tx1"/>
                </a:solidFill>
                <a:latin typeface="Amasis MT Pro Medium" panose="02040604050005020304" pitchFamily="18" charset="0"/>
              </a:rPr>
              <a:t>KPI 6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Years Since Last Promotion</a:t>
            </a:r>
          </a:p>
        </p:txBody>
      </p:sp>
      <p:sp>
        <p:nvSpPr>
          <p:cNvPr id="106" name="Rectangle 105">
            <a:extLst>
              <a:ext uri="{FF2B5EF4-FFF2-40B4-BE49-F238E27FC236}">
                <a16:creationId xmlns:a16="http://schemas.microsoft.com/office/drawing/2014/main" id="{99413ED5-9ED4-4772-BCE4-2BCAE6B12E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3433973" y="-827233"/>
            <a:ext cx="1715478" cy="858342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8" name="Rectangle 107">
            <a:extLst>
              <a:ext uri="{FF2B5EF4-FFF2-40B4-BE49-F238E27FC236}">
                <a16:creationId xmlns:a16="http://schemas.microsoft.com/office/drawing/2014/main" id="{04357C93-F0CB-4A1C-8F77-4E90637898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2085" y="664308"/>
            <a:ext cx="8082632" cy="5600340"/>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A picture containing shape&#10;&#10;Description automatically generated">
            <a:extLst>
              <a:ext uri="{FF2B5EF4-FFF2-40B4-BE49-F238E27FC236}">
                <a16:creationId xmlns:a16="http://schemas.microsoft.com/office/drawing/2014/main" id="{E9E3DBE0-AC6D-AE10-76E4-31CBE06F98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77270" y="191961"/>
            <a:ext cx="8082631" cy="4972050"/>
          </a:xfrm>
          <a:prstGeom prst="rect">
            <a:avLst/>
          </a:prstGeom>
        </p:spPr>
      </p:pic>
      <p:sp>
        <p:nvSpPr>
          <p:cNvPr id="110" name="Rectangle 109">
            <a:extLst>
              <a:ext uri="{FF2B5EF4-FFF2-40B4-BE49-F238E27FC236}">
                <a16:creationId xmlns:a16="http://schemas.microsoft.com/office/drawing/2014/main" id="{90F533E9-6690-41A8-A372-4C6C622D028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950447" y="3392097"/>
            <a:ext cx="1719072" cy="15238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78773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Table&#10;&#10;Description automatically generated">
            <a:extLst>
              <a:ext uri="{FF2B5EF4-FFF2-40B4-BE49-F238E27FC236}">
                <a16:creationId xmlns:a16="http://schemas.microsoft.com/office/drawing/2014/main" id="{84B08929-B843-D808-E6A7-FDA8091766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4315" y="18472"/>
            <a:ext cx="5139941" cy="6858000"/>
          </a:xfrm>
          <a:prstGeom prst="rect">
            <a:avLst/>
          </a:prstGeom>
        </p:spPr>
      </p:pic>
      <p:pic>
        <p:nvPicPr>
          <p:cNvPr id="5" name="Picture 4">
            <a:extLst>
              <a:ext uri="{FF2B5EF4-FFF2-40B4-BE49-F238E27FC236}">
                <a16:creationId xmlns:a16="http://schemas.microsoft.com/office/drawing/2014/main" id="{EBB2763E-3534-3C14-DE16-18FDFB403E5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24256" y="1777753"/>
            <a:ext cx="6767744" cy="3302493"/>
          </a:xfrm>
          <a:prstGeom prst="rect">
            <a:avLst/>
          </a:prstGeom>
        </p:spPr>
      </p:pic>
    </p:spTree>
    <p:extLst>
      <p:ext uri="{BB962C8B-B14F-4D97-AF65-F5344CB8AC3E}">
        <p14:creationId xmlns:p14="http://schemas.microsoft.com/office/powerpoint/2010/main" val="4660849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6A84B152-3496-4C52-AF08-97AFFC09DD2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855594" y="148158"/>
            <a:ext cx="5393360" cy="1325563"/>
          </a:xfrm>
        </p:spPr>
        <p:txBody>
          <a:bodyPr>
            <a:normAutofit/>
          </a:bodyPr>
          <a:lstStyle/>
          <a:p>
            <a:r>
              <a:rPr lang="en-IN" b="1" dirty="0">
                <a:latin typeface="Amasis MT Pro Medium" panose="02040604050005020304" pitchFamily="18" charset="0"/>
              </a:rPr>
              <a:t>Insights from KPI 6:</a:t>
            </a:r>
          </a:p>
        </p:txBody>
      </p:sp>
      <p:sp>
        <p:nvSpPr>
          <p:cNvPr id="61" name="Freeform: Shape 60">
            <a:extLst>
              <a:ext uri="{FF2B5EF4-FFF2-40B4-BE49-F238E27FC236}">
                <a16:creationId xmlns:a16="http://schemas.microsoft.com/office/drawing/2014/main" id="{6B2ADB95-0FA3-4BD7-A8AC-89D014A83E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198657" y="1"/>
            <a:ext cx="1155142" cy="625027"/>
          </a:xfrm>
          <a:custGeom>
            <a:avLst/>
            <a:gdLst>
              <a:gd name="connsiteX0" fmla="*/ 4784 w 1155142"/>
              <a:gd name="connsiteY0" fmla="*/ 0 h 625027"/>
              <a:gd name="connsiteX1" fmla="*/ 1150358 w 1155142"/>
              <a:gd name="connsiteY1" fmla="*/ 0 h 625027"/>
              <a:gd name="connsiteX2" fmla="*/ 1155142 w 1155142"/>
              <a:gd name="connsiteY2" fmla="*/ 47456 h 625027"/>
              <a:gd name="connsiteX3" fmla="*/ 577571 w 1155142"/>
              <a:gd name="connsiteY3" fmla="*/ 625027 h 625027"/>
              <a:gd name="connsiteX4" fmla="*/ 0 w 1155142"/>
              <a:gd name="connsiteY4" fmla="*/ 47456 h 62502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55142" h="625027">
                <a:moveTo>
                  <a:pt x="4784" y="0"/>
                </a:moveTo>
                <a:lnTo>
                  <a:pt x="1150358" y="0"/>
                </a:lnTo>
                <a:lnTo>
                  <a:pt x="1155142" y="47456"/>
                </a:lnTo>
                <a:cubicBezTo>
                  <a:pt x="1155142" y="366440"/>
                  <a:pt x="896555" y="625027"/>
                  <a:pt x="577571" y="625027"/>
                </a:cubicBezTo>
                <a:cubicBezTo>
                  <a:pt x="258587" y="625027"/>
                  <a:pt x="0" y="366440"/>
                  <a:pt x="0" y="47456"/>
                </a:cubicBezTo>
                <a:close/>
              </a:path>
            </a:pathLst>
          </a:custGeom>
          <a:solidFill>
            <a:schemeClr val="accent1">
              <a:alpha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63" name="Oval 62">
            <a:extLst>
              <a:ext uri="{FF2B5EF4-FFF2-40B4-BE49-F238E27FC236}">
                <a16:creationId xmlns:a16="http://schemas.microsoft.com/office/drawing/2014/main" id="{C924DBCE-E731-4B22-8181-A39C1D8627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8185" y="3423959"/>
            <a:ext cx="630884" cy="630884"/>
          </a:xfrm>
          <a:prstGeom prst="ellipse">
            <a:avLst/>
          </a:prstGeom>
          <a:noFill/>
          <a:ln w="1270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Freeform: Shape 64">
            <a:extLst>
              <a:ext uri="{FF2B5EF4-FFF2-40B4-BE49-F238E27FC236}">
                <a16:creationId xmlns:a16="http://schemas.microsoft.com/office/drawing/2014/main" id="{4CBF9756-6AC8-4C65-84DF-56FBFFA1D8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463438">
            <a:off x="7450227" y="5166682"/>
            <a:ext cx="1835725" cy="2024785"/>
          </a:xfrm>
          <a:custGeom>
            <a:avLst/>
            <a:gdLst>
              <a:gd name="connsiteX0" fmla="*/ 1801138 w 1835725"/>
              <a:gd name="connsiteY0" fmla="*/ 1622662 h 2024785"/>
              <a:gd name="connsiteX1" fmla="*/ 1835717 w 1835725"/>
              <a:gd name="connsiteY1" fmla="*/ 1680254 h 2024785"/>
              <a:gd name="connsiteX2" fmla="*/ 1812568 w 1835725"/>
              <a:gd name="connsiteY2" fmla="*/ 1877193 h 2024785"/>
              <a:gd name="connsiteX3" fmla="*/ 1776210 w 1835725"/>
              <a:gd name="connsiteY3" fmla="*/ 2024785 h 2024785"/>
              <a:gd name="connsiteX4" fmla="*/ 1655772 w 1835725"/>
              <a:gd name="connsiteY4" fmla="*/ 1983449 h 2024785"/>
              <a:gd name="connsiteX5" fmla="*/ 1687591 w 1835725"/>
              <a:gd name="connsiteY5" fmla="*/ 1854495 h 2024785"/>
              <a:gd name="connsiteX6" fmla="*/ 1708939 w 1835725"/>
              <a:gd name="connsiteY6" fmla="*/ 1673301 h 2024785"/>
              <a:gd name="connsiteX7" fmla="*/ 1778129 w 1835725"/>
              <a:gd name="connsiteY7" fmla="*/ 1615979 h 2024785"/>
              <a:gd name="connsiteX8" fmla="*/ 1801138 w 1835725"/>
              <a:gd name="connsiteY8" fmla="*/ 1622662 h 2024785"/>
              <a:gd name="connsiteX9" fmla="*/ 1585229 w 1835725"/>
              <a:gd name="connsiteY9" fmla="*/ 764759 h 2024785"/>
              <a:gd name="connsiteX10" fmla="*/ 1623024 w 1835725"/>
              <a:gd name="connsiteY10" fmla="*/ 792810 h 2024785"/>
              <a:gd name="connsiteX11" fmla="*/ 1777614 w 1835725"/>
              <a:gd name="connsiteY11" fmla="*/ 1157141 h 2024785"/>
              <a:gd name="connsiteX12" fmla="*/ 1733799 w 1835725"/>
              <a:gd name="connsiteY12" fmla="*/ 1235532 h 2024785"/>
              <a:gd name="connsiteX13" fmla="*/ 1716464 w 1835725"/>
              <a:gd name="connsiteY13" fmla="*/ 1237722 h 2024785"/>
              <a:gd name="connsiteX14" fmla="*/ 1716464 w 1835725"/>
              <a:gd name="connsiteY14" fmla="*/ 1237913 h 2024785"/>
              <a:gd name="connsiteX15" fmla="*/ 1655409 w 1835725"/>
              <a:gd name="connsiteY15" fmla="*/ 1191717 h 2024785"/>
              <a:gd name="connsiteX16" fmla="*/ 1513200 w 1835725"/>
              <a:gd name="connsiteY16" fmla="*/ 856627 h 2024785"/>
              <a:gd name="connsiteX17" fmla="*/ 1538499 w 1835725"/>
              <a:gd name="connsiteY17" fmla="*/ 770415 h 2024785"/>
              <a:gd name="connsiteX18" fmla="*/ 1585229 w 1835725"/>
              <a:gd name="connsiteY18" fmla="*/ 764759 h 2024785"/>
              <a:gd name="connsiteX19" fmla="*/ 477919 w 1835725"/>
              <a:gd name="connsiteY19" fmla="*/ 21437 h 2024785"/>
              <a:gd name="connsiteX20" fmla="*/ 509236 w 1835725"/>
              <a:gd name="connsiteY20" fmla="*/ 84182 h 2024785"/>
              <a:gd name="connsiteX21" fmla="*/ 445829 w 1835725"/>
              <a:gd name="connsiteY21" fmla="*/ 139871 h 2024785"/>
              <a:gd name="connsiteX22" fmla="*/ 437447 w 1835725"/>
              <a:gd name="connsiteY22" fmla="*/ 139395 h 2024785"/>
              <a:gd name="connsiteX23" fmla="*/ 73211 w 1835725"/>
              <a:gd name="connsiteY23" fmla="*/ 137204 h 2024785"/>
              <a:gd name="connsiteX24" fmla="*/ 749 w 1835725"/>
              <a:gd name="connsiteY24" fmla="*/ 84082 h 2024785"/>
              <a:gd name="connsiteX25" fmla="*/ 53871 w 1835725"/>
              <a:gd name="connsiteY25" fmla="*/ 11621 h 2024785"/>
              <a:gd name="connsiteX26" fmla="*/ 58352 w 1835725"/>
              <a:gd name="connsiteY26" fmla="*/ 11093 h 2024785"/>
              <a:gd name="connsiteX27" fmla="*/ 454020 w 1835725"/>
              <a:gd name="connsiteY27" fmla="*/ 13474 h 2024785"/>
              <a:gd name="connsiteX28" fmla="*/ 477919 w 1835725"/>
              <a:gd name="connsiteY28" fmla="*/ 21437 h 2024785"/>
              <a:gd name="connsiteX29" fmla="*/ 957797 w 1835725"/>
              <a:gd name="connsiteY29" fmla="*/ 167970 h 2024785"/>
              <a:gd name="connsiteX30" fmla="*/ 1286982 w 1835725"/>
              <a:gd name="connsiteY30" fmla="*/ 387616 h 2024785"/>
              <a:gd name="connsiteX31" fmla="*/ 1293725 w 1835725"/>
              <a:gd name="connsiteY31" fmla="*/ 477075 h 2024785"/>
              <a:gd name="connsiteX32" fmla="*/ 1245453 w 1835725"/>
              <a:gd name="connsiteY32" fmla="*/ 499154 h 2024785"/>
              <a:gd name="connsiteX33" fmla="*/ 1245167 w 1835725"/>
              <a:gd name="connsiteY33" fmla="*/ 499154 h 2024785"/>
              <a:gd name="connsiteX34" fmla="*/ 1203638 w 1835725"/>
              <a:gd name="connsiteY34" fmla="*/ 484104 h 2024785"/>
              <a:gd name="connsiteX35" fmla="*/ 900647 w 1835725"/>
              <a:gd name="connsiteY35" fmla="*/ 281508 h 2024785"/>
              <a:gd name="connsiteX36" fmla="*/ 872454 w 1835725"/>
              <a:gd name="connsiteY36" fmla="*/ 196164 h 2024785"/>
              <a:gd name="connsiteX37" fmla="*/ 957797 w 1835725"/>
              <a:gd name="connsiteY37" fmla="*/ 167970 h 202478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835725" h="2024785">
                <a:moveTo>
                  <a:pt x="1801138" y="1622662"/>
                </a:moveTo>
                <a:cubicBezTo>
                  <a:pt x="1822105" y="1633400"/>
                  <a:pt x="1836117" y="1655372"/>
                  <a:pt x="1835717" y="1680254"/>
                </a:cubicBezTo>
                <a:cubicBezTo>
                  <a:pt x="1832093" y="1746382"/>
                  <a:pt x="1824354" y="1812154"/>
                  <a:pt x="1812568" y="1877193"/>
                </a:cubicBezTo>
                <a:lnTo>
                  <a:pt x="1776210" y="2024785"/>
                </a:lnTo>
                <a:lnTo>
                  <a:pt x="1655772" y="1983449"/>
                </a:lnTo>
                <a:lnTo>
                  <a:pt x="1687591" y="1854495"/>
                </a:lnTo>
                <a:cubicBezTo>
                  <a:pt x="1698455" y="1794657"/>
                  <a:pt x="1705590" y="1734142"/>
                  <a:pt x="1708939" y="1673301"/>
                </a:cubicBezTo>
                <a:cubicBezTo>
                  <a:pt x="1712216" y="1638363"/>
                  <a:pt x="1743190" y="1612703"/>
                  <a:pt x="1778129" y="1615979"/>
                </a:cubicBezTo>
                <a:cubicBezTo>
                  <a:pt x="1786387" y="1616753"/>
                  <a:pt x="1794149" y="1619084"/>
                  <a:pt x="1801138" y="1622662"/>
                </a:cubicBezTo>
                <a:close/>
                <a:moveTo>
                  <a:pt x="1585229" y="764759"/>
                </a:moveTo>
                <a:cubicBezTo>
                  <a:pt x="1600438" y="768789"/>
                  <a:pt x="1614156" y="778436"/>
                  <a:pt x="1623024" y="792810"/>
                </a:cubicBezTo>
                <a:cubicBezTo>
                  <a:pt x="1689575" y="907319"/>
                  <a:pt x="1741505" y="1029715"/>
                  <a:pt x="1777614" y="1157141"/>
                </a:cubicBezTo>
                <a:cubicBezTo>
                  <a:pt x="1787149" y="1190888"/>
                  <a:pt x="1767537" y="1225969"/>
                  <a:pt x="1733799" y="1235532"/>
                </a:cubicBezTo>
                <a:cubicBezTo>
                  <a:pt x="1728151" y="1237046"/>
                  <a:pt x="1722312" y="1237780"/>
                  <a:pt x="1716464" y="1237722"/>
                </a:cubicBezTo>
                <a:lnTo>
                  <a:pt x="1716464" y="1237913"/>
                </a:lnTo>
                <a:cubicBezTo>
                  <a:pt x="1688070" y="1237913"/>
                  <a:pt x="1663124" y="1219044"/>
                  <a:pt x="1655409" y="1191717"/>
                </a:cubicBezTo>
                <a:cubicBezTo>
                  <a:pt x="1622214" y="1074512"/>
                  <a:pt x="1574437" y="961936"/>
                  <a:pt x="1513200" y="856627"/>
                </a:cubicBezTo>
                <a:cubicBezTo>
                  <a:pt x="1496379" y="825834"/>
                  <a:pt x="1507704" y="787236"/>
                  <a:pt x="1538499" y="770415"/>
                </a:cubicBezTo>
                <a:cubicBezTo>
                  <a:pt x="1553325" y="762319"/>
                  <a:pt x="1570022" y="760730"/>
                  <a:pt x="1585229" y="764759"/>
                </a:cubicBezTo>
                <a:close/>
                <a:moveTo>
                  <a:pt x="477919" y="21437"/>
                </a:moveTo>
                <a:cubicBezTo>
                  <a:pt x="499341" y="33775"/>
                  <a:pt x="512445" y="58102"/>
                  <a:pt x="509236" y="84182"/>
                </a:cubicBezTo>
                <a:cubicBezTo>
                  <a:pt x="505303" y="116151"/>
                  <a:pt x="478038" y="140098"/>
                  <a:pt x="445829" y="139871"/>
                </a:cubicBezTo>
                <a:cubicBezTo>
                  <a:pt x="443027" y="139899"/>
                  <a:pt x="440227" y="139740"/>
                  <a:pt x="437447" y="139395"/>
                </a:cubicBezTo>
                <a:cubicBezTo>
                  <a:pt x="316592" y="123615"/>
                  <a:pt x="194247" y="122878"/>
                  <a:pt x="73211" y="137204"/>
                </a:cubicBezTo>
                <a:cubicBezTo>
                  <a:pt x="38532" y="142545"/>
                  <a:pt x="6090" y="118762"/>
                  <a:pt x="749" y="84082"/>
                </a:cubicBezTo>
                <a:cubicBezTo>
                  <a:pt x="-4591" y="49403"/>
                  <a:pt x="19192" y="16961"/>
                  <a:pt x="53871" y="11621"/>
                </a:cubicBezTo>
                <a:cubicBezTo>
                  <a:pt x="55358" y="11392"/>
                  <a:pt x="56852" y="11216"/>
                  <a:pt x="58352" y="11093"/>
                </a:cubicBezTo>
                <a:cubicBezTo>
                  <a:pt x="189834" y="-4456"/>
                  <a:pt x="322735" y="-3656"/>
                  <a:pt x="454020" y="13474"/>
                </a:cubicBezTo>
                <a:cubicBezTo>
                  <a:pt x="462713" y="14543"/>
                  <a:pt x="470778" y="17324"/>
                  <a:pt x="477919" y="21437"/>
                </a:cubicBezTo>
                <a:close/>
                <a:moveTo>
                  <a:pt x="957797" y="167970"/>
                </a:moveTo>
                <a:cubicBezTo>
                  <a:pt x="1076184" y="227289"/>
                  <a:pt x="1186759" y="301068"/>
                  <a:pt x="1286982" y="387616"/>
                </a:cubicBezTo>
                <a:cubicBezTo>
                  <a:pt x="1313547" y="410457"/>
                  <a:pt x="1316566" y="450510"/>
                  <a:pt x="1293725" y="477075"/>
                </a:cubicBezTo>
                <a:cubicBezTo>
                  <a:pt x="1281638" y="491137"/>
                  <a:pt x="1263998" y="499204"/>
                  <a:pt x="1245453" y="499154"/>
                </a:cubicBezTo>
                <a:lnTo>
                  <a:pt x="1245167" y="499154"/>
                </a:lnTo>
                <a:cubicBezTo>
                  <a:pt x="1229965" y="499301"/>
                  <a:pt x="1215220" y="493956"/>
                  <a:pt x="1203638" y="484104"/>
                </a:cubicBezTo>
                <a:cubicBezTo>
                  <a:pt x="1111407" y="404300"/>
                  <a:pt x="1009633" y="336248"/>
                  <a:pt x="900647" y="281508"/>
                </a:cubicBezTo>
                <a:cubicBezTo>
                  <a:pt x="869295" y="265726"/>
                  <a:pt x="856672" y="227516"/>
                  <a:pt x="872454" y="196164"/>
                </a:cubicBezTo>
                <a:cubicBezTo>
                  <a:pt x="888235" y="164811"/>
                  <a:pt x="926445" y="152188"/>
                  <a:pt x="957797" y="167970"/>
                </a:cubicBezTo>
                <a:close/>
              </a:path>
            </a:pathLst>
          </a:custGeom>
          <a:solidFill>
            <a:schemeClr val="accent4"/>
          </a:solidFill>
          <a:ln w="9525" cap="flat">
            <a:noFill/>
            <a:prstDash val="solid"/>
            <a:miter/>
          </a:ln>
        </p:spPr>
        <p:txBody>
          <a:bodyPr rtlCol="0" anchor="ctr"/>
          <a:lstStyle/>
          <a:p>
            <a:endParaRPr lang="en-US"/>
          </a:p>
        </p:txBody>
      </p:sp>
      <p:pic>
        <p:nvPicPr>
          <p:cNvPr id="55" name="Picture 54">
            <a:extLst>
              <a:ext uri="{FF2B5EF4-FFF2-40B4-BE49-F238E27FC236}">
                <a16:creationId xmlns:a16="http://schemas.microsoft.com/office/drawing/2014/main" id="{585B0EC2-E593-E135-3636-D81DCA453B3F}"/>
              </a:ext>
            </a:extLst>
          </p:cNvPr>
          <p:cNvPicPr>
            <a:picLocks noChangeAspect="1"/>
          </p:cNvPicPr>
          <p:nvPr/>
        </p:nvPicPr>
        <p:blipFill rotWithShape="1">
          <a:blip r:embed="rId2"/>
          <a:srcRect l="12880" r="21620"/>
          <a:stretch/>
        </p:blipFill>
        <p:spPr>
          <a:xfrm>
            <a:off x="7751975" y="1075239"/>
            <a:ext cx="4128603" cy="4128603"/>
          </a:xfrm>
          <a:custGeom>
            <a:avLst/>
            <a:gdLst/>
            <a:ahLst/>
            <a:cxnLst/>
            <a:rect l="l" t="t" r="r" b="b"/>
            <a:pathLst>
              <a:path w="2663168" h="2663168">
                <a:moveTo>
                  <a:pt x="1331584" y="0"/>
                </a:moveTo>
                <a:cubicBezTo>
                  <a:pt x="2066998" y="0"/>
                  <a:pt x="2663168" y="596170"/>
                  <a:pt x="2663168" y="1331584"/>
                </a:cubicBezTo>
                <a:cubicBezTo>
                  <a:pt x="2663168" y="2066998"/>
                  <a:pt x="2066998" y="2663168"/>
                  <a:pt x="1331584" y="2663168"/>
                </a:cubicBezTo>
                <a:cubicBezTo>
                  <a:pt x="596170" y="2663168"/>
                  <a:pt x="0" y="2066998"/>
                  <a:pt x="0" y="1331584"/>
                </a:cubicBezTo>
                <a:cubicBezTo>
                  <a:pt x="0" y="596170"/>
                  <a:pt x="596170" y="0"/>
                  <a:pt x="1331584" y="0"/>
                </a:cubicBezTo>
                <a:close/>
              </a:path>
            </a:pathLst>
          </a:custGeom>
        </p:spPr>
      </p:pic>
      <p:sp>
        <p:nvSpPr>
          <p:cNvPr id="67" name="Freeform: Shape 66">
            <a:extLst>
              <a:ext uri="{FF2B5EF4-FFF2-40B4-BE49-F238E27FC236}">
                <a16:creationId xmlns:a16="http://schemas.microsoft.com/office/drawing/2014/main" id="{2D385988-EAAF-4C27-AF8A-2BFBECAF3D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749602" y="1"/>
            <a:ext cx="2066948" cy="1621879"/>
          </a:xfrm>
          <a:custGeom>
            <a:avLst/>
            <a:gdLst>
              <a:gd name="connsiteX0" fmla="*/ 0 w 2066948"/>
              <a:gd name="connsiteY0" fmla="*/ 0 h 1621879"/>
              <a:gd name="connsiteX1" fmla="*/ 123825 w 2066948"/>
              <a:gd name="connsiteY1" fmla="*/ 0 h 1621879"/>
              <a:gd name="connsiteX2" fmla="*/ 123825 w 2066948"/>
              <a:gd name="connsiteY2" fmla="*/ 1452620 h 1621879"/>
              <a:gd name="connsiteX3" fmla="*/ 1881378 w 2066948"/>
              <a:gd name="connsiteY3" fmla="*/ 436017 h 1621879"/>
              <a:gd name="connsiteX4" fmla="*/ 1127572 w 2066948"/>
              <a:gd name="connsiteY4" fmla="*/ 0 h 1621879"/>
              <a:gd name="connsiteX5" fmla="*/ 1374887 w 2066948"/>
              <a:gd name="connsiteY5" fmla="*/ 0 h 1621879"/>
              <a:gd name="connsiteX6" fmla="*/ 2035969 w 2066948"/>
              <a:gd name="connsiteY6" fmla="*/ 382391 h 1621879"/>
              <a:gd name="connsiteX7" fmla="*/ 2058648 w 2066948"/>
              <a:gd name="connsiteY7" fmla="*/ 466963 h 1621879"/>
              <a:gd name="connsiteX8" fmla="*/ 2035969 w 2066948"/>
              <a:gd name="connsiteY8" fmla="*/ 489642 h 1621879"/>
              <a:gd name="connsiteX9" fmla="*/ 92869 w 2066948"/>
              <a:gd name="connsiteY9" fmla="*/ 1613592 h 1621879"/>
              <a:gd name="connsiteX10" fmla="*/ 61913 w 2066948"/>
              <a:gd name="connsiteY10" fmla="*/ 1621879 h 1621879"/>
              <a:gd name="connsiteX11" fmla="*/ 0 w 2066948"/>
              <a:gd name="connsiteY11" fmla="*/ 1559967 h 16218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066948" h="1621879">
                <a:moveTo>
                  <a:pt x="0" y="0"/>
                </a:moveTo>
                <a:lnTo>
                  <a:pt x="123825" y="0"/>
                </a:lnTo>
                <a:lnTo>
                  <a:pt x="123825" y="1452620"/>
                </a:lnTo>
                <a:lnTo>
                  <a:pt x="1881378" y="436017"/>
                </a:lnTo>
                <a:lnTo>
                  <a:pt x="1127572" y="0"/>
                </a:lnTo>
                <a:lnTo>
                  <a:pt x="1374887" y="0"/>
                </a:lnTo>
                <a:lnTo>
                  <a:pt x="2035969" y="382391"/>
                </a:lnTo>
                <a:cubicBezTo>
                  <a:pt x="2065582" y="399479"/>
                  <a:pt x="2075745" y="437340"/>
                  <a:pt x="2058648" y="466963"/>
                </a:cubicBezTo>
                <a:cubicBezTo>
                  <a:pt x="2053219" y="476384"/>
                  <a:pt x="2045389" y="484204"/>
                  <a:pt x="2035969" y="489642"/>
                </a:cubicBezTo>
                <a:lnTo>
                  <a:pt x="92869" y="1613592"/>
                </a:lnTo>
                <a:cubicBezTo>
                  <a:pt x="83458" y="1619031"/>
                  <a:pt x="72780" y="1621889"/>
                  <a:pt x="61913" y="1621879"/>
                </a:cubicBezTo>
                <a:cubicBezTo>
                  <a:pt x="27719" y="1621879"/>
                  <a:pt x="0" y="1594161"/>
                  <a:pt x="0" y="1559967"/>
                </a:cubicBezTo>
                <a:close/>
              </a:path>
            </a:pathLst>
          </a:custGeom>
          <a:solidFill>
            <a:schemeClr val="accent6"/>
          </a:solidFill>
          <a:ln w="9525" cap="flat">
            <a:noFill/>
            <a:prstDash val="solid"/>
            <a:miter/>
          </a:ln>
        </p:spPr>
        <p:txBody>
          <a:bodyPr rtlCol="0" anchor="ctr"/>
          <a:lstStyle/>
          <a:p>
            <a:endParaRPr lang="en-US"/>
          </a:p>
        </p:txBody>
      </p:sp>
      <p:cxnSp>
        <p:nvCxnSpPr>
          <p:cNvPr id="69" name="Straight Connector 68">
            <a:extLst>
              <a:ext uri="{FF2B5EF4-FFF2-40B4-BE49-F238E27FC236}">
                <a16:creationId xmlns:a16="http://schemas.microsoft.com/office/drawing/2014/main" id="{43621FD4-D14D-45D5-9A57-9A2DE5EA59C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138745" y="1027906"/>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71" name="Freeform: Shape 70">
            <a:extLst>
              <a:ext uri="{FF2B5EF4-FFF2-40B4-BE49-F238E27FC236}">
                <a16:creationId xmlns:a16="http://schemas.microsoft.com/office/drawing/2014/main" id="{B621D332-7329-4994-8836-C429A51B754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09527" y="6033795"/>
            <a:ext cx="1991064" cy="824205"/>
          </a:xfrm>
          <a:custGeom>
            <a:avLst/>
            <a:gdLst>
              <a:gd name="connsiteX0" fmla="*/ 995532 w 1991064"/>
              <a:gd name="connsiteY0" fmla="*/ 0 h 824205"/>
              <a:gd name="connsiteX1" fmla="*/ 1984823 w 1991064"/>
              <a:gd name="connsiteY1" fmla="*/ 784423 h 824205"/>
              <a:gd name="connsiteX2" fmla="*/ 1991064 w 1991064"/>
              <a:gd name="connsiteY2" fmla="*/ 824205 h 824205"/>
              <a:gd name="connsiteX3" fmla="*/ 0 w 1991064"/>
              <a:gd name="connsiteY3" fmla="*/ 824205 h 824205"/>
              <a:gd name="connsiteX4" fmla="*/ 6241 w 1991064"/>
              <a:gd name="connsiteY4" fmla="*/ 784423 h 824205"/>
              <a:gd name="connsiteX5" fmla="*/ 995532 w 1991064"/>
              <a:gd name="connsiteY5" fmla="*/ 0 h 8242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91064" h="824205">
                <a:moveTo>
                  <a:pt x="995532" y="0"/>
                </a:moveTo>
                <a:cubicBezTo>
                  <a:pt x="1483521" y="0"/>
                  <a:pt x="1890663" y="336754"/>
                  <a:pt x="1984823" y="784423"/>
                </a:cubicBezTo>
                <a:lnTo>
                  <a:pt x="1991064" y="824205"/>
                </a:lnTo>
                <a:lnTo>
                  <a:pt x="0" y="824205"/>
                </a:lnTo>
                <a:lnTo>
                  <a:pt x="6241" y="784423"/>
                </a:lnTo>
                <a:cubicBezTo>
                  <a:pt x="100402" y="336754"/>
                  <a:pt x="507544" y="0"/>
                  <a:pt x="995532"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3" name="Freeform: Shape 72">
            <a:extLst>
              <a:ext uri="{FF2B5EF4-FFF2-40B4-BE49-F238E27FC236}">
                <a16:creationId xmlns:a16="http://schemas.microsoft.com/office/drawing/2014/main" id="{2D20F754-35A9-4508-BE3C-C59996D1437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851696" y="5519196"/>
            <a:ext cx="1340305" cy="1338805"/>
          </a:xfrm>
          <a:custGeom>
            <a:avLst/>
            <a:gdLst>
              <a:gd name="connsiteX0" fmla="*/ 61913 w 1340305"/>
              <a:gd name="connsiteY0" fmla="*/ 0 h 1338805"/>
              <a:gd name="connsiteX1" fmla="*/ 1340305 w 1340305"/>
              <a:gd name="connsiteY1" fmla="*/ 0 h 1338805"/>
              <a:gd name="connsiteX2" fmla="*/ 1340305 w 1340305"/>
              <a:gd name="connsiteY2" fmla="*/ 123825 h 1338805"/>
              <a:gd name="connsiteX3" fmla="*/ 123825 w 1340305"/>
              <a:gd name="connsiteY3" fmla="*/ 123825 h 1338805"/>
              <a:gd name="connsiteX4" fmla="*/ 123825 w 1340305"/>
              <a:gd name="connsiteY4" fmla="*/ 1338805 h 1338805"/>
              <a:gd name="connsiteX5" fmla="*/ 0 w 1340305"/>
              <a:gd name="connsiteY5" fmla="*/ 1338805 h 1338805"/>
              <a:gd name="connsiteX6" fmla="*/ 0 w 1340305"/>
              <a:gd name="connsiteY6" fmla="*/ 61913 h 1338805"/>
              <a:gd name="connsiteX7" fmla="*/ 61913 w 1340305"/>
              <a:gd name="connsiteY7" fmla="*/ 0 h 13388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340305" h="1338805">
                <a:moveTo>
                  <a:pt x="61913" y="0"/>
                </a:moveTo>
                <a:lnTo>
                  <a:pt x="1340305" y="0"/>
                </a:lnTo>
                <a:lnTo>
                  <a:pt x="1340305" y="123825"/>
                </a:lnTo>
                <a:lnTo>
                  <a:pt x="123825" y="123825"/>
                </a:lnTo>
                <a:lnTo>
                  <a:pt x="123825" y="1338805"/>
                </a:lnTo>
                <a:lnTo>
                  <a:pt x="0" y="1338805"/>
                </a:ln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7" name="Content Placeholder 6">
            <a:extLst>
              <a:ext uri="{FF2B5EF4-FFF2-40B4-BE49-F238E27FC236}">
                <a16:creationId xmlns:a16="http://schemas.microsoft.com/office/drawing/2014/main" id="{31D13D80-C670-2CF1-52E7-4A2682FA1D81}"/>
              </a:ext>
            </a:extLst>
          </p:cNvPr>
          <p:cNvSpPr>
            <a:spLocks noGrp="1"/>
          </p:cNvSpPr>
          <p:nvPr>
            <p:ph idx="1"/>
          </p:nvPr>
        </p:nvSpPr>
        <p:spPr>
          <a:xfrm>
            <a:off x="390617" y="1248290"/>
            <a:ext cx="6288485" cy="5461552"/>
          </a:xfrm>
        </p:spPr>
        <p:txBody>
          <a:bodyPr>
            <a:noAutofit/>
          </a:bodyPr>
          <a:lstStyle/>
          <a:p>
            <a:pPr marL="0" indent="0">
              <a:buNone/>
            </a:pPr>
            <a:r>
              <a:rPr lang="en-IN" sz="1700" dirty="0"/>
              <a:t>From the analysis and Visualisation </a:t>
            </a:r>
          </a:p>
          <a:p>
            <a:r>
              <a:rPr lang="en-IN" sz="1700" dirty="0"/>
              <a:t>For 0-5 years since Last year Promotion interval Research &amp; Development and Hardware departments has highest and lowest attrition rate respectively.</a:t>
            </a:r>
          </a:p>
          <a:p>
            <a:r>
              <a:rPr lang="en-IN" sz="1700" dirty="0"/>
              <a:t>For 6-10 years since last year promotion interval Human resources and software departments has highest and lowest attrition rate respectively.</a:t>
            </a:r>
          </a:p>
          <a:p>
            <a:r>
              <a:rPr lang="en-IN" sz="1700" dirty="0"/>
              <a:t>For 11-15 years since last promotion interval support and sales departments has highest and lowest attrition rate respectively.</a:t>
            </a:r>
          </a:p>
          <a:p>
            <a:r>
              <a:rPr lang="en-IN" sz="1700" dirty="0"/>
              <a:t>For 16-20 years since last promotion interval software &amp; hardware departments has highest and lowest attrition respectively.</a:t>
            </a:r>
          </a:p>
          <a:p>
            <a:r>
              <a:rPr lang="en-IN" sz="1700" dirty="0"/>
              <a:t>For 21-25 years since last promotion interval software and support departments has highest and lowest attrition respectively.</a:t>
            </a:r>
          </a:p>
          <a:p>
            <a:r>
              <a:rPr lang="en-IN" sz="1700" dirty="0"/>
              <a:t>For 26-30 years since last promotion interval support and Human resources departments has highest and lowest attrition respectively.</a:t>
            </a:r>
          </a:p>
          <a:p>
            <a:r>
              <a:rPr lang="en-IN" sz="1700" dirty="0"/>
              <a:t>For above 30 years since last promotion interval software and Human resources departments has highest and lowest attrition respectively.</a:t>
            </a:r>
          </a:p>
        </p:txBody>
      </p:sp>
    </p:spTree>
    <p:extLst>
      <p:ext uri="{BB962C8B-B14F-4D97-AF65-F5344CB8AC3E}">
        <p14:creationId xmlns:p14="http://schemas.microsoft.com/office/powerpoint/2010/main" val="41304456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8" name="Rectangle 67">
            <a:extLst>
              <a:ext uri="{FF2B5EF4-FFF2-40B4-BE49-F238E27FC236}">
                <a16:creationId xmlns:a16="http://schemas.microsoft.com/office/drawing/2014/main" id="{06DA9DF9-31F7-4056-B42E-878CC92417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817309-89ED-8D5F-C49E-80F04F197BBC}"/>
              </a:ext>
            </a:extLst>
          </p:cNvPr>
          <p:cNvSpPr>
            <a:spLocks noGrp="1"/>
          </p:cNvSpPr>
          <p:nvPr>
            <p:ph type="title"/>
          </p:nvPr>
        </p:nvSpPr>
        <p:spPr>
          <a:xfrm>
            <a:off x="581891" y="332509"/>
            <a:ext cx="5514109" cy="6188364"/>
          </a:xfrm>
          <a:gradFill flip="none" rotWithShape="1">
            <a:gsLst>
              <a:gs pos="0">
                <a:schemeClr val="dk1">
                  <a:lumMod val="67000"/>
                </a:schemeClr>
              </a:gs>
              <a:gs pos="48000">
                <a:schemeClr val="dk1">
                  <a:lumMod val="97000"/>
                  <a:lumOff val="3000"/>
                </a:schemeClr>
              </a:gs>
              <a:gs pos="100000">
                <a:schemeClr val="dk1">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vert="horz" lIns="91440" tIns="45720" rIns="91440" bIns="45720" rtlCol="0" anchor="b">
            <a:normAutofit/>
          </a:bodyPr>
          <a:lstStyle/>
          <a:p>
            <a:pPr algn="ctr"/>
            <a:r>
              <a:rPr lang="en-US" sz="2800" b="1" dirty="0">
                <a:latin typeface="Algerian" panose="04020705040A02060702" pitchFamily="82" charset="0"/>
              </a:rPr>
              <a:t>Project Name </a:t>
            </a:r>
            <a:br>
              <a:rPr lang="en-US" sz="2800" b="1" dirty="0">
                <a:latin typeface="Algerian" panose="04020705040A02060702" pitchFamily="82" charset="0"/>
              </a:rPr>
            </a:br>
            <a:r>
              <a:rPr lang="en-US" sz="2800" b="1" dirty="0">
                <a:latin typeface="Algerian" panose="04020705040A02060702" pitchFamily="82" charset="0"/>
              </a:rPr>
              <a:t> H R Analytics – Employee Retention</a:t>
            </a:r>
            <a:br>
              <a:rPr lang="en-US" sz="2100" b="1" dirty="0">
                <a:latin typeface="Algerian" panose="04020705040A02060702" pitchFamily="82" charset="0"/>
              </a:rPr>
            </a:br>
            <a:br>
              <a:rPr lang="en-US" sz="2100" b="1" dirty="0"/>
            </a:br>
            <a:r>
              <a:rPr lang="en-US" sz="2200" b="1" dirty="0">
                <a:latin typeface="Amasis MT Pro Medium" panose="02040604050005020304" pitchFamily="18" charset="0"/>
              </a:rPr>
              <a:t>Mentor : </a:t>
            </a:r>
            <a:r>
              <a:rPr lang="en-US" sz="2100" b="1" dirty="0">
                <a:latin typeface="Arial" panose="020B0604020202020204" pitchFamily="34" charset="0"/>
                <a:cs typeface="Arial" panose="020B0604020202020204" pitchFamily="34" charset="0"/>
              </a:rPr>
              <a:t>DIPTI SINHA</a:t>
            </a:r>
            <a:br>
              <a:rPr lang="en-US" sz="2100" b="1" dirty="0"/>
            </a:br>
            <a:br>
              <a:rPr lang="en-US" sz="2200" b="1" dirty="0">
                <a:latin typeface="Arial" panose="020B0604020202020204" pitchFamily="34" charset="0"/>
                <a:cs typeface="Arial" panose="020B0604020202020204" pitchFamily="34" charset="0"/>
              </a:rPr>
            </a:br>
            <a:r>
              <a:rPr lang="en-US" sz="2200" b="1" dirty="0">
                <a:latin typeface="Arial" panose="020B0604020202020204" pitchFamily="34" charset="0"/>
                <a:cs typeface="Arial" panose="020B0604020202020204" pitchFamily="34" charset="0"/>
              </a:rPr>
              <a:t>Project Members :</a:t>
            </a:r>
            <a:br>
              <a:rPr lang="en-US" sz="2100" b="1" dirty="0"/>
            </a:br>
            <a:br>
              <a:rPr lang="en-US" sz="2100" b="1" dirty="0">
                <a:latin typeface="Amasis MT Pro Medium" panose="02040604050005020304" pitchFamily="18" charset="0"/>
              </a:rPr>
            </a:br>
            <a:r>
              <a:rPr lang="en-US" sz="2100" dirty="0">
                <a:latin typeface="Amasis MT Pro Medium" panose="02040604050005020304" pitchFamily="18" charset="0"/>
              </a:rPr>
              <a:t>Vikhil Thuremella </a:t>
            </a:r>
            <a:br>
              <a:rPr lang="en-US" sz="2100" dirty="0">
                <a:latin typeface="Amasis MT Pro Medium" panose="02040604050005020304" pitchFamily="18" charset="0"/>
              </a:rPr>
            </a:br>
            <a:br>
              <a:rPr lang="en-US" sz="2100" dirty="0">
                <a:latin typeface="Amasis MT Pro Medium" panose="02040604050005020304" pitchFamily="18" charset="0"/>
              </a:rPr>
            </a:br>
            <a:r>
              <a:rPr lang="en-US" sz="2100" dirty="0">
                <a:latin typeface="Amasis MT Pro Medium" panose="02040604050005020304" pitchFamily="18" charset="0"/>
              </a:rPr>
              <a:t>Sanket Subhash Pawar</a:t>
            </a:r>
            <a:br>
              <a:rPr lang="en-US" sz="2100" dirty="0">
                <a:latin typeface="Amasis MT Pro Medium" panose="02040604050005020304" pitchFamily="18" charset="0"/>
              </a:rPr>
            </a:br>
            <a:br>
              <a:rPr lang="en-US" sz="2100" dirty="0">
                <a:latin typeface="Amasis MT Pro Medium" panose="02040604050005020304" pitchFamily="18" charset="0"/>
              </a:rPr>
            </a:br>
            <a:r>
              <a:rPr lang="en-US" sz="2100" dirty="0">
                <a:latin typeface="Amasis MT Pro Medium" panose="02040604050005020304" pitchFamily="18" charset="0"/>
              </a:rPr>
              <a:t>Ajay Vitthalrao Sapate</a:t>
            </a:r>
            <a:br>
              <a:rPr lang="en-US" sz="2100" dirty="0">
                <a:latin typeface="Amasis MT Pro Medium" panose="02040604050005020304" pitchFamily="18" charset="0"/>
              </a:rPr>
            </a:br>
            <a:br>
              <a:rPr lang="en-US" sz="2100" dirty="0">
                <a:latin typeface="Amasis MT Pro Medium" panose="02040604050005020304" pitchFamily="18" charset="0"/>
              </a:rPr>
            </a:br>
            <a:r>
              <a:rPr lang="en-US" sz="2100" dirty="0">
                <a:latin typeface="Amasis MT Pro Medium" panose="02040604050005020304" pitchFamily="18" charset="0"/>
              </a:rPr>
              <a:t>Poonam Amar Shirke</a:t>
            </a:r>
            <a:br>
              <a:rPr lang="en-US" sz="2100" dirty="0">
                <a:latin typeface="Amasis MT Pro Medium" panose="02040604050005020304" pitchFamily="18" charset="0"/>
              </a:rPr>
            </a:br>
            <a:br>
              <a:rPr lang="en-US" sz="2100" dirty="0">
                <a:latin typeface="Amasis MT Pro Medium" panose="02040604050005020304" pitchFamily="18" charset="0"/>
              </a:rPr>
            </a:br>
            <a:r>
              <a:rPr lang="en-US" sz="2100" dirty="0">
                <a:latin typeface="Amasis MT Pro Medium" panose="02040604050005020304" pitchFamily="18" charset="0"/>
              </a:rPr>
              <a:t>Tanay Manoj Dange</a:t>
            </a:r>
            <a:br>
              <a:rPr lang="en-US" sz="2100" dirty="0">
                <a:latin typeface="Amasis MT Pro Medium" panose="02040604050005020304" pitchFamily="18" charset="0"/>
              </a:rPr>
            </a:br>
            <a:br>
              <a:rPr lang="en-US" sz="2100" dirty="0">
                <a:latin typeface="Amasis MT Pro Medium" panose="02040604050005020304" pitchFamily="18" charset="0"/>
              </a:rPr>
            </a:br>
            <a:r>
              <a:rPr lang="en-US" sz="2100" dirty="0">
                <a:latin typeface="Amasis MT Pro Medium" panose="02040604050005020304" pitchFamily="18" charset="0"/>
              </a:rPr>
              <a:t>T Uday Kumar</a:t>
            </a:r>
          </a:p>
        </p:txBody>
      </p:sp>
      <p:pic>
        <p:nvPicPr>
          <p:cNvPr id="5" name="Picture 4" descr="A group of people running&#10;&#10;Description automatically generated with low confidence">
            <a:extLst>
              <a:ext uri="{FF2B5EF4-FFF2-40B4-BE49-F238E27FC236}">
                <a16:creationId xmlns:a16="http://schemas.microsoft.com/office/drawing/2014/main" id="{3534F91D-2514-AE67-3E3B-5403BB484CC0}"/>
              </a:ext>
            </a:extLst>
          </p:cNvPr>
          <p:cNvPicPr>
            <a:picLocks noChangeAspect="1"/>
          </p:cNvPicPr>
          <p:nvPr/>
        </p:nvPicPr>
        <p:blipFill rotWithShape="1">
          <a:blip r:embed="rId2">
            <a:extLst>
              <a:ext uri="{28A0092B-C50C-407E-A947-70E740481C1C}">
                <a14:useLocalDpi xmlns:a14="http://schemas.microsoft.com/office/drawing/2010/main" val="0"/>
              </a:ext>
            </a:extLst>
          </a:blip>
          <a:srcRect l="26325" r="21726" b="2"/>
          <a:stretch/>
        </p:blipFill>
        <p:spPr>
          <a:xfrm>
            <a:off x="6229215" y="10"/>
            <a:ext cx="5962785"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extLst>
      <p:ext uri="{BB962C8B-B14F-4D97-AF65-F5344CB8AC3E}">
        <p14:creationId xmlns:p14="http://schemas.microsoft.com/office/powerpoint/2010/main" val="15391023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Freeform: Shape 9">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Shape 15">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18" name="Isosceles Triangle 17">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Graphical user interface, application&#10;&#10;Description automatically generated">
            <a:extLst>
              <a:ext uri="{FF2B5EF4-FFF2-40B4-BE49-F238E27FC236}">
                <a16:creationId xmlns:a16="http://schemas.microsoft.com/office/drawing/2014/main" id="{4D1F6900-5684-B649-8B3D-BC52E80CAA5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4432" y="435007"/>
            <a:ext cx="10819587" cy="5910234"/>
          </a:xfrm>
          <a:prstGeom prst="rect">
            <a:avLst/>
          </a:prstGeom>
          <a:ln>
            <a:noFill/>
          </a:ln>
          <a:effectLst>
            <a:outerShdw blurRad="292100" dist="139700" dir="2700000" algn="tl" rotWithShape="0">
              <a:srgbClr val="333333">
                <a:alpha val="65000"/>
              </a:srgbClr>
            </a:outerShdw>
          </a:effectLst>
        </p:spPr>
      </p:pic>
      <p:sp>
        <p:nvSpPr>
          <p:cNvPr id="20" name="Isosceles Triangle 19">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229147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376156" y="-253670"/>
            <a:ext cx="182763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891641" y="422146"/>
            <a:ext cx="645368"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10043482" y="655140"/>
            <a:ext cx="687472"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9356643" y="0"/>
            <a:ext cx="2835357"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976344" y="6115501"/>
            <a:ext cx="1494513"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7604080" y="6453143"/>
            <a:ext cx="814903"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BCD669A-E737-591B-678D-D472FEAFB5DA}"/>
              </a:ext>
            </a:extLst>
          </p:cNvPr>
          <p:cNvSpPr>
            <a:spLocks noGrp="1"/>
          </p:cNvSpPr>
          <p:nvPr>
            <p:ph type="title"/>
          </p:nvPr>
        </p:nvSpPr>
        <p:spPr>
          <a:xfrm>
            <a:off x="643465" y="105087"/>
            <a:ext cx="10898485" cy="1096088"/>
          </a:xfrm>
        </p:spPr>
        <p:txBody>
          <a:bodyPr/>
          <a:lstStyle/>
          <a:p>
            <a:pPr algn="ctr" defTabSz="941832"/>
            <a:r>
              <a:rPr lang="en-IN" sz="6180" kern="1200" dirty="0">
                <a:solidFill>
                  <a:schemeClr val="tx1"/>
                </a:solidFill>
                <a:latin typeface="Amasis MT Pro Medium" panose="02040604050005020304" pitchFamily="18" charset="0"/>
                <a:ea typeface="+mj-ea"/>
                <a:cs typeface="+mj-cs"/>
              </a:rPr>
              <a:t>Conclusion :</a:t>
            </a:r>
            <a:endParaRPr lang="en-IN" dirty="0">
              <a:latin typeface="Amasis MT Pro Medium" panose="02040604050005020304" pitchFamily="18" charset="0"/>
            </a:endParaRPr>
          </a:p>
        </p:txBody>
      </p:sp>
      <p:graphicFrame>
        <p:nvGraphicFramePr>
          <p:cNvPr id="7" name="Text Placeholder 2">
            <a:extLst>
              <a:ext uri="{FF2B5EF4-FFF2-40B4-BE49-F238E27FC236}">
                <a16:creationId xmlns:a16="http://schemas.microsoft.com/office/drawing/2014/main" id="{F9A04D95-F775-5027-575C-8334968BC060}"/>
              </a:ext>
            </a:extLst>
          </p:cNvPr>
          <p:cNvGraphicFramePr/>
          <p:nvPr>
            <p:extLst>
              <p:ext uri="{D42A27DB-BD31-4B8C-83A1-F6EECF244321}">
                <p14:modId xmlns:p14="http://schemas.microsoft.com/office/powerpoint/2010/main" val="971810708"/>
              </p:ext>
            </p:extLst>
          </p:nvPr>
        </p:nvGraphicFramePr>
        <p:xfrm>
          <a:off x="643466" y="1675252"/>
          <a:ext cx="10898485" cy="44402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385066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657F69E0-C4B0-4BEC-A689-4F8D877F05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F89564E2-0C4C-D1BB-2841-2DC6383CA91B}"/>
              </a:ext>
            </a:extLst>
          </p:cNvPr>
          <p:cNvPicPr>
            <a:picLocks noChangeAspect="1"/>
          </p:cNvPicPr>
          <p:nvPr/>
        </p:nvPicPr>
        <p:blipFill rotWithShape="1">
          <a:blip r:embed="rId2">
            <a:alphaModFix amt="50000"/>
          </a:blip>
          <a:srcRect r="-1" b="24980"/>
          <a:stretch/>
        </p:blipFill>
        <p:spPr>
          <a:xfrm>
            <a:off x="21" y="0"/>
            <a:ext cx="12188931" cy="6857990"/>
          </a:xfrm>
          <a:prstGeom prst="rect">
            <a:avLst/>
          </a:prstGeom>
        </p:spPr>
      </p:pic>
      <p:sp>
        <p:nvSpPr>
          <p:cNvPr id="3" name="Text Placeholder 2">
            <a:extLst>
              <a:ext uri="{FF2B5EF4-FFF2-40B4-BE49-F238E27FC236}">
                <a16:creationId xmlns:a16="http://schemas.microsoft.com/office/drawing/2014/main" id="{70F0DD70-3D3C-C45D-AC37-8893F80E6AD4}"/>
              </a:ext>
            </a:extLst>
          </p:cNvPr>
          <p:cNvSpPr>
            <a:spLocks noGrp="1"/>
          </p:cNvSpPr>
          <p:nvPr>
            <p:ph type="body" idx="1"/>
          </p:nvPr>
        </p:nvSpPr>
        <p:spPr>
          <a:xfrm>
            <a:off x="1527048" y="4599432"/>
            <a:ext cx="9144000" cy="1536192"/>
          </a:xfrm>
        </p:spPr>
        <p:txBody>
          <a:bodyPr vert="horz" lIns="91440" tIns="45720" rIns="91440" bIns="45720" rtlCol="0">
            <a:normAutofit/>
          </a:bodyPr>
          <a:lstStyle/>
          <a:p>
            <a:pPr algn="ctr"/>
            <a:r>
              <a:rPr lang="en-US" sz="9600" b="1" dirty="0">
                <a:solidFill>
                  <a:srgbClr val="FFFFFF"/>
                </a:solidFill>
              </a:rPr>
              <a:t>Thank you</a:t>
            </a:r>
          </a:p>
        </p:txBody>
      </p:sp>
      <p:sp>
        <p:nvSpPr>
          <p:cNvPr id="27" name="sketchy line">
            <a:extLst>
              <a:ext uri="{FF2B5EF4-FFF2-40B4-BE49-F238E27FC236}">
                <a16:creationId xmlns:a16="http://schemas.microsoft.com/office/drawing/2014/main" id="{9F6380B4-6A1C-481E-8408-B4E6C75B9B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74206" y="4368623"/>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rgbClr val="FFFFFF">
              <a:alpha val="75000"/>
            </a:srgbClr>
          </a:solidFill>
          <a:ln w="44450" cap="rnd">
            <a:solidFill>
              <a:srgbClr val="FFFFFF">
                <a:alpha val="75000"/>
              </a:srgb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048393668"/>
      </p:ext>
    </p:extLst>
  </p:cSld>
  <p:clrMapOvr>
    <a:overrideClrMapping bg1="dk1" tx1="lt1" bg2="dk2" tx2="lt2" accent1="accent1" accent2="accent2" accent3="accent3" accent4="accent4" accent5="accent5" accent6="accent6" hlink="hlink" folHlink="folHlink"/>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6" name="Rectangle 65">
            <a:extLst>
              <a:ext uri="{FF2B5EF4-FFF2-40B4-BE49-F238E27FC236}">
                <a16:creationId xmlns:a16="http://schemas.microsoft.com/office/drawing/2014/main" id="{9228552E-C8B1-4A80-8448-0787CE0FC70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Background pattern&#10;&#10;Description automatically generated">
            <a:extLst>
              <a:ext uri="{FF2B5EF4-FFF2-40B4-BE49-F238E27FC236}">
                <a16:creationId xmlns:a16="http://schemas.microsoft.com/office/drawing/2014/main" id="{196882C2-B754-76AE-746A-DF27F8DBEA32}"/>
              </a:ext>
            </a:extLst>
          </p:cNvPr>
          <p:cNvPicPr>
            <a:picLocks noChangeAspect="1"/>
          </p:cNvPicPr>
          <p:nvPr/>
        </p:nvPicPr>
        <p:blipFill rotWithShape="1">
          <a:blip r:embed="rId2">
            <a:alphaModFix amt="35000"/>
          </a:blip>
          <a:srcRect l="2667"/>
          <a:stretch/>
        </p:blipFill>
        <p:spPr>
          <a:xfrm>
            <a:off x="-1" y="10"/>
            <a:ext cx="12192001" cy="6857990"/>
          </a:xfrm>
          <a:prstGeom prst="rect">
            <a:avLst/>
          </a:prstGeom>
        </p:spPr>
      </p:pic>
      <p:sp>
        <p:nvSpPr>
          <p:cNvPr id="2" name="Title 1">
            <a:extLst>
              <a:ext uri="{FF2B5EF4-FFF2-40B4-BE49-F238E27FC236}">
                <a16:creationId xmlns:a16="http://schemas.microsoft.com/office/drawing/2014/main" id="{AB19CF30-F064-0CEB-5D90-6672E49FF94F}"/>
              </a:ext>
            </a:extLst>
          </p:cNvPr>
          <p:cNvSpPr>
            <a:spLocks noGrp="1"/>
          </p:cNvSpPr>
          <p:nvPr>
            <p:ph type="title"/>
          </p:nvPr>
        </p:nvSpPr>
        <p:spPr>
          <a:xfrm>
            <a:off x="619125" y="2766219"/>
            <a:ext cx="2892732" cy="1202100"/>
          </a:xfrm>
        </p:spPr>
        <p:txBody>
          <a:bodyPr>
            <a:normAutofit fontScale="90000"/>
          </a:bodyPr>
          <a:lstStyle/>
          <a:p>
            <a:r>
              <a:rPr lang="en-IN" sz="4800" b="1" dirty="0">
                <a:solidFill>
                  <a:srgbClr val="FFFFFF"/>
                </a:solidFill>
                <a:latin typeface="Amasis MT Pro Medium" panose="02040604050005020304" pitchFamily="18" charset="0"/>
              </a:rPr>
              <a:t>AGENDA :</a:t>
            </a:r>
          </a:p>
        </p:txBody>
      </p:sp>
      <p:graphicFrame>
        <p:nvGraphicFramePr>
          <p:cNvPr id="41" name="Content Placeholder 2">
            <a:extLst>
              <a:ext uri="{FF2B5EF4-FFF2-40B4-BE49-F238E27FC236}">
                <a16:creationId xmlns:a16="http://schemas.microsoft.com/office/drawing/2014/main" id="{D83F8A1F-6153-F2ED-EBE4-922C9A4260D1}"/>
              </a:ext>
            </a:extLst>
          </p:cNvPr>
          <p:cNvGraphicFramePr>
            <a:graphicFrameLocks noGrp="1"/>
          </p:cNvGraphicFramePr>
          <p:nvPr>
            <p:ph idx="1"/>
            <p:extLst>
              <p:ext uri="{D42A27DB-BD31-4B8C-83A1-F6EECF244321}">
                <p14:modId xmlns:p14="http://schemas.microsoft.com/office/powerpoint/2010/main" val="1533499228"/>
              </p:ext>
            </p:extLst>
          </p:nvPr>
        </p:nvGraphicFramePr>
        <p:xfrm>
          <a:off x="4350058" y="800100"/>
          <a:ext cx="7003741" cy="537686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76568969"/>
      </p:ext>
    </p:extLst>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7">
            <a:extLst>
              <a:ext uri="{FF2B5EF4-FFF2-40B4-BE49-F238E27FC236}">
                <a16:creationId xmlns:a16="http://schemas.microsoft.com/office/drawing/2014/main" id="{907EF6B7-1338-4443-8C46-6A318D952D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Shape 9">
            <a:extLst>
              <a:ext uri="{FF2B5EF4-FFF2-40B4-BE49-F238E27FC236}">
                <a16:creationId xmlns:a16="http://schemas.microsoft.com/office/drawing/2014/main" id="{DAAE4CDD-124C-4DCF-9584-B6033B545D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4167271" cy="6858000"/>
          </a:xfrm>
          <a:custGeom>
            <a:avLst/>
            <a:gdLst>
              <a:gd name="connsiteX0" fmla="*/ 0 w 4167271"/>
              <a:gd name="connsiteY0" fmla="*/ 0 h 6858000"/>
              <a:gd name="connsiteX1" fmla="*/ 2259550 w 4167271"/>
              <a:gd name="connsiteY1" fmla="*/ 0 h 6858000"/>
              <a:gd name="connsiteX2" fmla="*/ 2387803 w 4167271"/>
              <a:gd name="connsiteY2" fmla="*/ 82222 h 6858000"/>
              <a:gd name="connsiteX3" fmla="*/ 4167271 w 4167271"/>
              <a:gd name="connsiteY3" fmla="*/ 3429000 h 6858000"/>
              <a:gd name="connsiteX4" fmla="*/ 2387803 w 4167271"/>
              <a:gd name="connsiteY4" fmla="*/ 6775779 h 6858000"/>
              <a:gd name="connsiteX5" fmla="*/ 2259550 w 4167271"/>
              <a:gd name="connsiteY5" fmla="*/ 6858000 h 6858000"/>
              <a:gd name="connsiteX6" fmla="*/ 0 w 4167271"/>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167271" h="6858000">
                <a:moveTo>
                  <a:pt x="0" y="0"/>
                </a:moveTo>
                <a:lnTo>
                  <a:pt x="2259550" y="0"/>
                </a:lnTo>
                <a:lnTo>
                  <a:pt x="2387803" y="82222"/>
                </a:lnTo>
                <a:cubicBezTo>
                  <a:pt x="3461407" y="807534"/>
                  <a:pt x="4167271" y="2035835"/>
                  <a:pt x="4167271" y="3429000"/>
                </a:cubicBezTo>
                <a:cubicBezTo>
                  <a:pt x="4167271" y="4822165"/>
                  <a:pt x="3461407" y="6050467"/>
                  <a:pt x="2387803" y="6775779"/>
                </a:cubicBezTo>
                <a:lnTo>
                  <a:pt x="2259550" y="6858000"/>
                </a:lnTo>
                <a:lnTo>
                  <a:pt x="0" y="685800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8B6D49-5DB0-F289-380A-0C8DD0D64D7A}"/>
              </a:ext>
            </a:extLst>
          </p:cNvPr>
          <p:cNvSpPr>
            <a:spLocks noGrp="1"/>
          </p:cNvSpPr>
          <p:nvPr>
            <p:ph type="title"/>
          </p:nvPr>
        </p:nvSpPr>
        <p:spPr>
          <a:xfrm>
            <a:off x="269583" y="780970"/>
            <a:ext cx="3200400" cy="5206361"/>
          </a:xfrm>
        </p:spPr>
        <p:txBody>
          <a:bodyPr>
            <a:normAutofit fontScale="90000"/>
          </a:bodyPr>
          <a:lstStyle/>
          <a:p>
            <a:r>
              <a:rPr lang="en-IN" sz="3600" dirty="0">
                <a:solidFill>
                  <a:srgbClr val="FFFFFF"/>
                </a:solidFill>
                <a:latin typeface="Algerian" panose="04020705040A02060702" pitchFamily="82" charset="0"/>
              </a:rPr>
              <a:t>Introduction:</a:t>
            </a:r>
            <a:br>
              <a:rPr lang="en-IN" sz="3200" dirty="0">
                <a:solidFill>
                  <a:srgbClr val="FFFFFF"/>
                </a:solidFill>
                <a:latin typeface="Algerian" panose="04020705040A02060702" pitchFamily="82" charset="0"/>
              </a:rPr>
            </a:br>
            <a:br>
              <a:rPr lang="en-IN" sz="2200" dirty="0">
                <a:solidFill>
                  <a:schemeClr val="bg1"/>
                </a:solidFill>
                <a:latin typeface="+mn-lt"/>
              </a:rPr>
            </a:br>
            <a:r>
              <a:rPr lang="en-US" sz="2200" b="0" i="1" dirty="0">
                <a:solidFill>
                  <a:schemeClr val="bg1"/>
                </a:solidFill>
                <a:effectLst/>
                <a:latin typeface="+mn-lt"/>
              </a:rPr>
              <a:t>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a:t>
            </a:r>
            <a:endParaRPr lang="en-IN" sz="2200" i="1" dirty="0">
              <a:solidFill>
                <a:schemeClr val="bg1"/>
              </a:solidFill>
              <a:latin typeface="+mn-lt"/>
            </a:endParaRPr>
          </a:p>
        </p:txBody>
      </p:sp>
      <p:sp>
        <p:nvSpPr>
          <p:cNvPr id="24" name="Arc 11">
            <a:extLst>
              <a:ext uri="{FF2B5EF4-FFF2-40B4-BE49-F238E27FC236}">
                <a16:creationId xmlns:a16="http://schemas.microsoft.com/office/drawing/2014/main" id="{081E4A58-353D-44AE-B2FC-2A74E2E400F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V="1">
            <a:off x="7550402" y="2455479"/>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 name="Content Placeholder 2">
            <a:extLst>
              <a:ext uri="{FF2B5EF4-FFF2-40B4-BE49-F238E27FC236}">
                <a16:creationId xmlns:a16="http://schemas.microsoft.com/office/drawing/2014/main" id="{3095C176-DB70-BD65-A39E-7A8EA13B625E}"/>
              </a:ext>
            </a:extLst>
          </p:cNvPr>
          <p:cNvSpPr>
            <a:spLocks noGrp="1"/>
          </p:cNvSpPr>
          <p:nvPr>
            <p:ph idx="1"/>
          </p:nvPr>
        </p:nvSpPr>
        <p:spPr>
          <a:xfrm>
            <a:off x="4442685" y="591342"/>
            <a:ext cx="6906491" cy="5585619"/>
          </a:xfrm>
        </p:spPr>
        <p:txBody>
          <a:bodyPr anchor="ctr">
            <a:normAutofit/>
          </a:bodyPr>
          <a:lstStyle/>
          <a:p>
            <a:pPr marL="0" indent="0">
              <a:buNone/>
            </a:pPr>
            <a:r>
              <a:rPr lang="en-IN" dirty="0"/>
              <a:t>  </a:t>
            </a:r>
            <a:r>
              <a:rPr lang="en-IN" sz="3600" b="1" dirty="0">
                <a:solidFill>
                  <a:schemeClr val="accent2"/>
                </a:solidFill>
                <a:latin typeface="Algerian" panose="04020705040A02060702" pitchFamily="82" charset="0"/>
              </a:rPr>
              <a:t>Problem Statement:</a:t>
            </a:r>
          </a:p>
          <a:p>
            <a:pPr>
              <a:buFont typeface="Wingdings" panose="05000000000000000000" pitchFamily="2" charset="2"/>
              <a:buChar char="Ø"/>
            </a:pPr>
            <a:r>
              <a:rPr lang="en-IN" i="1" dirty="0"/>
              <a:t> Average attrition rate for all Departments</a:t>
            </a:r>
          </a:p>
          <a:p>
            <a:pPr>
              <a:buFont typeface="Wingdings" panose="05000000000000000000" pitchFamily="2" charset="2"/>
              <a:buChar char="Ø"/>
            </a:pPr>
            <a:r>
              <a:rPr lang="en-IN" i="1" dirty="0"/>
              <a:t> Average hourly rate of Male Research   Scientist </a:t>
            </a:r>
          </a:p>
          <a:p>
            <a:pPr>
              <a:buFont typeface="Wingdings" panose="05000000000000000000" pitchFamily="2" charset="2"/>
              <a:buChar char="Ø"/>
            </a:pPr>
            <a:r>
              <a:rPr lang="en-IN" i="1" dirty="0"/>
              <a:t> Attrition rate Vs Monthly Income stats </a:t>
            </a:r>
          </a:p>
          <a:p>
            <a:pPr>
              <a:buFont typeface="Wingdings" panose="05000000000000000000" pitchFamily="2" charset="2"/>
              <a:buChar char="Ø"/>
            </a:pPr>
            <a:r>
              <a:rPr lang="en-IN" i="1" dirty="0"/>
              <a:t> Average working years for each Department</a:t>
            </a:r>
          </a:p>
          <a:p>
            <a:pPr>
              <a:buFont typeface="Wingdings" panose="05000000000000000000" pitchFamily="2" charset="2"/>
              <a:buChar char="Ø"/>
            </a:pPr>
            <a:r>
              <a:rPr lang="en-IN" i="1" dirty="0"/>
              <a:t> Job role Vs Work life balance</a:t>
            </a:r>
          </a:p>
          <a:p>
            <a:pPr>
              <a:buFont typeface="Wingdings" panose="05000000000000000000" pitchFamily="2" charset="2"/>
              <a:buChar char="Ø"/>
            </a:pPr>
            <a:r>
              <a:rPr lang="en-IN" i="1" dirty="0"/>
              <a:t> Attrition rate Vs Years Since last promotion</a:t>
            </a:r>
          </a:p>
        </p:txBody>
      </p:sp>
    </p:spTree>
    <p:extLst>
      <p:ext uri="{BB962C8B-B14F-4D97-AF65-F5344CB8AC3E}">
        <p14:creationId xmlns:p14="http://schemas.microsoft.com/office/powerpoint/2010/main" val="4563443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2" name="Rectangle 31">
            <a:extLst>
              <a:ext uri="{FF2B5EF4-FFF2-40B4-BE49-F238E27FC236}">
                <a16:creationId xmlns:a16="http://schemas.microsoft.com/office/drawing/2014/main" id="{F837543A-6020-4505-A233-C9DB4BF7401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AB0419B-CB6F-4EBC-1721-EC380D5602FF}"/>
              </a:ext>
            </a:extLst>
          </p:cNvPr>
          <p:cNvSpPr>
            <a:spLocks noGrp="1"/>
          </p:cNvSpPr>
          <p:nvPr>
            <p:ph type="title"/>
          </p:nvPr>
        </p:nvSpPr>
        <p:spPr>
          <a:xfrm>
            <a:off x="838200" y="365125"/>
            <a:ext cx="5558489" cy="1325563"/>
          </a:xfrm>
        </p:spPr>
        <p:txBody>
          <a:bodyPr>
            <a:normAutofit/>
          </a:bodyPr>
          <a:lstStyle/>
          <a:p>
            <a:r>
              <a:rPr lang="en-IN" dirty="0">
                <a:solidFill>
                  <a:schemeClr val="accent2"/>
                </a:solidFill>
                <a:latin typeface="Bernard MT Condensed" panose="02050806060905020404" pitchFamily="18" charset="0"/>
                <a:cs typeface="Arial" panose="020B0604020202020204" pitchFamily="34" charset="0"/>
              </a:rPr>
              <a:t>Business Objective:</a:t>
            </a:r>
          </a:p>
        </p:txBody>
      </p:sp>
      <p:sp>
        <p:nvSpPr>
          <p:cNvPr id="34" name="Freeform: Shape 33">
            <a:extLst>
              <a:ext uri="{FF2B5EF4-FFF2-40B4-BE49-F238E27FC236}">
                <a16:creationId xmlns:a16="http://schemas.microsoft.com/office/drawing/2014/main" id="{35B16301-FB18-48BA-A6DD-C37CAF6F9A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208695" y="1"/>
            <a:ext cx="1135066" cy="477997"/>
          </a:xfrm>
          <a:custGeom>
            <a:avLst/>
            <a:gdLst>
              <a:gd name="connsiteX0" fmla="*/ 0 w 1135066"/>
              <a:gd name="connsiteY0" fmla="*/ 0 h 477997"/>
              <a:gd name="connsiteX1" fmla="*/ 1135066 w 1135066"/>
              <a:gd name="connsiteY1" fmla="*/ 0 h 477997"/>
              <a:gd name="connsiteX2" fmla="*/ 1133370 w 1135066"/>
              <a:gd name="connsiteY2" fmla="*/ 16827 h 477997"/>
              <a:gd name="connsiteX3" fmla="*/ 567533 w 1135066"/>
              <a:gd name="connsiteY3" fmla="*/ 477997 h 477997"/>
              <a:gd name="connsiteX4" fmla="*/ 1696 w 1135066"/>
              <a:gd name="connsiteY4" fmla="*/ 16827 h 477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35066" h="477997">
                <a:moveTo>
                  <a:pt x="0" y="0"/>
                </a:moveTo>
                <a:lnTo>
                  <a:pt x="1135066" y="0"/>
                </a:lnTo>
                <a:lnTo>
                  <a:pt x="1133370" y="16827"/>
                </a:lnTo>
                <a:cubicBezTo>
                  <a:pt x="1079514" y="280016"/>
                  <a:pt x="846644" y="477997"/>
                  <a:pt x="567533" y="477997"/>
                </a:cubicBezTo>
                <a:cubicBezTo>
                  <a:pt x="288422" y="477997"/>
                  <a:pt x="55552" y="280016"/>
                  <a:pt x="1696" y="16827"/>
                </a:cubicBezTo>
                <a:close/>
              </a:path>
            </a:pathLst>
          </a:cu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 name="Content Placeholder 2">
            <a:extLst>
              <a:ext uri="{FF2B5EF4-FFF2-40B4-BE49-F238E27FC236}">
                <a16:creationId xmlns:a16="http://schemas.microsoft.com/office/drawing/2014/main" id="{8D6B8C4F-7D2D-8B14-282C-38161EFEAD52}"/>
              </a:ext>
            </a:extLst>
          </p:cNvPr>
          <p:cNvSpPr>
            <a:spLocks noGrp="1"/>
          </p:cNvSpPr>
          <p:nvPr>
            <p:ph idx="1"/>
          </p:nvPr>
        </p:nvSpPr>
        <p:spPr>
          <a:xfrm>
            <a:off x="838200" y="1825625"/>
            <a:ext cx="5558489" cy="4351338"/>
          </a:xfrm>
        </p:spPr>
        <p:txBody>
          <a:bodyPr>
            <a:noAutofit/>
          </a:bodyPr>
          <a:lstStyle/>
          <a:p>
            <a:pPr marL="0" indent="0" algn="just">
              <a:buNone/>
            </a:pPr>
            <a:r>
              <a:rPr lang="en-US" sz="2000" b="1" i="0" dirty="0">
                <a:effectLst/>
              </a:rPr>
              <a:t>The aim of this project is to analyze employee retention and attrition rates with the organization and provide insights to the HR team for developing effective retention strategies. Through data analysis and visualizations, we will identify factors that contribute to :</a:t>
            </a:r>
          </a:p>
          <a:p>
            <a:pPr algn="just">
              <a:buFont typeface="Wingdings" panose="05000000000000000000" pitchFamily="2" charset="2"/>
              <a:buChar char="ü"/>
            </a:pPr>
            <a:r>
              <a:rPr lang="en-US" sz="2000" dirty="0"/>
              <a:t>E</a:t>
            </a:r>
            <a:r>
              <a:rPr lang="en-US" sz="2000" b="0" i="0" dirty="0">
                <a:effectLst/>
              </a:rPr>
              <a:t>mployee turnover and attrition.</a:t>
            </a:r>
          </a:p>
          <a:p>
            <a:pPr algn="just">
              <a:buFont typeface="Wingdings" panose="05000000000000000000" pitchFamily="2" charset="2"/>
              <a:buChar char="ü"/>
            </a:pPr>
            <a:r>
              <a:rPr lang="en-US" sz="2000" dirty="0"/>
              <a:t>E</a:t>
            </a:r>
            <a:r>
              <a:rPr lang="en-US" sz="2000" b="0" i="0" dirty="0">
                <a:effectLst/>
              </a:rPr>
              <a:t>valuate the effectiveness of existing retention strategies. </a:t>
            </a:r>
          </a:p>
          <a:p>
            <a:pPr algn="just">
              <a:buFont typeface="Wingdings" panose="05000000000000000000" pitchFamily="2" charset="2"/>
              <a:buChar char="ü"/>
            </a:pPr>
            <a:r>
              <a:rPr lang="en-US" sz="2000" b="0" i="0" dirty="0">
                <a:effectLst/>
              </a:rPr>
              <a:t>To verify the satisfaction level of employee in the organization.</a:t>
            </a:r>
          </a:p>
          <a:p>
            <a:pPr algn="just">
              <a:buFont typeface="Wingdings" panose="05000000000000000000" pitchFamily="2" charset="2"/>
              <a:buChar char="ü"/>
            </a:pPr>
            <a:r>
              <a:rPr lang="en-US" sz="2000" dirty="0"/>
              <a:t>P</a:t>
            </a:r>
            <a:r>
              <a:rPr lang="en-US" sz="2000" b="0" i="0" dirty="0">
                <a:effectLst/>
              </a:rPr>
              <a:t>rovide recommendations to improve employee retention.</a:t>
            </a:r>
          </a:p>
        </p:txBody>
      </p:sp>
      <p:sp>
        <p:nvSpPr>
          <p:cNvPr id="36" name="Oval 35">
            <a:extLst>
              <a:ext uri="{FF2B5EF4-FFF2-40B4-BE49-F238E27FC236}">
                <a16:creationId xmlns:a16="http://schemas.microsoft.com/office/drawing/2014/main" id="{C3C0D90E-074A-4F52-9B11-B52BEF4BCB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2624479"/>
            <a:ext cx="812427" cy="812427"/>
          </a:xfrm>
          <a:prstGeom prst="ellipse">
            <a:avLst/>
          </a:prstGeom>
          <a:noFill/>
          <a:ln w="1270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Block Arc 37">
            <a:extLst>
              <a:ext uri="{FF2B5EF4-FFF2-40B4-BE49-F238E27FC236}">
                <a16:creationId xmlns:a16="http://schemas.microsoft.com/office/drawing/2014/main" id="{CABBD4C1-E6F8-46F6-8152-A8A97490BF4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8912417" y="1218531"/>
            <a:ext cx="2387600" cy="2387600"/>
          </a:xfrm>
          <a:prstGeom prst="blockArc">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0" name="Freeform: Shape 39">
            <a:extLst>
              <a:ext uri="{FF2B5EF4-FFF2-40B4-BE49-F238E27FC236}">
                <a16:creationId xmlns:a16="http://schemas.microsoft.com/office/drawing/2014/main" id="{83BA5EF5-1FE9-4BF9-83BB-269BCDDF615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0"/>
            <a:ext cx="2315251" cy="1550992"/>
          </a:xfrm>
          <a:custGeom>
            <a:avLst/>
            <a:gdLst>
              <a:gd name="connsiteX0" fmla="*/ 0 w 2315251"/>
              <a:gd name="connsiteY0" fmla="*/ 0 h 1550992"/>
              <a:gd name="connsiteX1" fmla="*/ 138700 w 2315251"/>
              <a:gd name="connsiteY1" fmla="*/ 0 h 1550992"/>
              <a:gd name="connsiteX2" fmla="*/ 138700 w 2315251"/>
              <a:gd name="connsiteY2" fmla="*/ 1361400 h 1550992"/>
              <a:gd name="connsiteX3" fmla="*/ 2107387 w 2315251"/>
              <a:gd name="connsiteY3" fmla="*/ 222673 h 1550992"/>
              <a:gd name="connsiteX4" fmla="*/ 1722420 w 2315251"/>
              <a:gd name="connsiteY4" fmla="*/ 0 h 1550992"/>
              <a:gd name="connsiteX5" fmla="*/ 1999436 w 2315251"/>
              <a:gd name="connsiteY5" fmla="*/ 0 h 1550992"/>
              <a:gd name="connsiteX6" fmla="*/ 2280549 w 2315251"/>
              <a:gd name="connsiteY6" fmla="*/ 162605 h 1550992"/>
              <a:gd name="connsiteX7" fmla="*/ 2305953 w 2315251"/>
              <a:gd name="connsiteY7" fmla="*/ 257336 h 1550992"/>
              <a:gd name="connsiteX8" fmla="*/ 2280549 w 2315251"/>
              <a:gd name="connsiteY8" fmla="*/ 282740 h 1550992"/>
              <a:gd name="connsiteX9" fmla="*/ 104026 w 2315251"/>
              <a:gd name="connsiteY9" fmla="*/ 1541710 h 1550992"/>
              <a:gd name="connsiteX10" fmla="*/ 69351 w 2315251"/>
              <a:gd name="connsiteY10" fmla="*/ 1550992 h 1550992"/>
              <a:gd name="connsiteX11" fmla="*/ 0 w 2315251"/>
              <a:gd name="connsiteY11" fmla="*/ 1481643 h 1550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2315251" h="1550992">
                <a:moveTo>
                  <a:pt x="0" y="0"/>
                </a:moveTo>
                <a:lnTo>
                  <a:pt x="138700" y="0"/>
                </a:lnTo>
                <a:lnTo>
                  <a:pt x="138700" y="1361400"/>
                </a:lnTo>
                <a:lnTo>
                  <a:pt x="2107387" y="222673"/>
                </a:lnTo>
                <a:lnTo>
                  <a:pt x="1722420" y="0"/>
                </a:lnTo>
                <a:lnTo>
                  <a:pt x="1999436" y="0"/>
                </a:lnTo>
                <a:lnTo>
                  <a:pt x="2280549" y="162605"/>
                </a:lnTo>
                <a:cubicBezTo>
                  <a:pt x="2313720" y="181745"/>
                  <a:pt x="2325104" y="224155"/>
                  <a:pt x="2305953" y="257336"/>
                </a:cubicBezTo>
                <a:cubicBezTo>
                  <a:pt x="2299872" y="267889"/>
                  <a:pt x="2291101" y="276648"/>
                  <a:pt x="2280549" y="282740"/>
                </a:cubicBezTo>
                <a:lnTo>
                  <a:pt x="104026" y="1541710"/>
                </a:lnTo>
                <a:cubicBezTo>
                  <a:pt x="93484" y="1547802"/>
                  <a:pt x="81523" y="1551003"/>
                  <a:pt x="69351" y="1550992"/>
                </a:cubicBezTo>
                <a:cubicBezTo>
                  <a:pt x="31049" y="1550992"/>
                  <a:pt x="0" y="1519944"/>
                  <a:pt x="0" y="1481643"/>
                </a:cubicBezTo>
                <a:close/>
              </a:path>
            </a:pathLst>
          </a:custGeom>
          <a:solidFill>
            <a:schemeClr val="accent6"/>
          </a:solidFill>
          <a:ln w="9525" cap="flat">
            <a:noFill/>
            <a:prstDash val="solid"/>
            <a:miter/>
          </a:ln>
        </p:spPr>
        <p:txBody>
          <a:bodyPr rtlCol="0" anchor="ctr"/>
          <a:lstStyle/>
          <a:p>
            <a:endParaRPr lang="en-US" dirty="0"/>
          </a:p>
        </p:txBody>
      </p:sp>
      <p:cxnSp>
        <p:nvCxnSpPr>
          <p:cNvPr id="42" name="Straight Connector 41">
            <a:extLst>
              <a:ext uri="{FF2B5EF4-FFF2-40B4-BE49-F238E27FC236}">
                <a16:creationId xmlns:a16="http://schemas.microsoft.com/office/drawing/2014/main" id="{4B3BCACB-5880-460B-9606-8C433A9AF99D}"/>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724638" y="1331572"/>
            <a:ext cx="0" cy="1597708"/>
          </a:xfrm>
          <a:prstGeom prst="line">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cxnSp>
      <p:sp>
        <p:nvSpPr>
          <p:cNvPr id="44" name="Freeform: Shape 43">
            <a:extLst>
              <a:ext uri="{FF2B5EF4-FFF2-40B4-BE49-F238E27FC236}">
                <a16:creationId xmlns:a16="http://schemas.microsoft.com/office/drawing/2014/main" id="{88853921-7BC9-4BDE-ACAB-133C683C82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005550" y="4112081"/>
            <a:ext cx="1186451" cy="1771650"/>
          </a:xfrm>
          <a:custGeom>
            <a:avLst/>
            <a:gdLst>
              <a:gd name="connsiteX0" fmla="*/ 61913 w 1186451"/>
              <a:gd name="connsiteY0" fmla="*/ 0 h 1771650"/>
              <a:gd name="connsiteX1" fmla="*/ 1186451 w 1186451"/>
              <a:gd name="connsiteY1" fmla="*/ 0 h 1771650"/>
              <a:gd name="connsiteX2" fmla="*/ 1186451 w 1186451"/>
              <a:gd name="connsiteY2" fmla="*/ 123825 h 1771650"/>
              <a:gd name="connsiteX3" fmla="*/ 123825 w 1186451"/>
              <a:gd name="connsiteY3" fmla="*/ 123825 h 1771650"/>
              <a:gd name="connsiteX4" fmla="*/ 123825 w 1186451"/>
              <a:gd name="connsiteY4" fmla="*/ 1647825 h 1771650"/>
              <a:gd name="connsiteX5" fmla="*/ 1186451 w 1186451"/>
              <a:gd name="connsiteY5" fmla="*/ 1647825 h 1771650"/>
              <a:gd name="connsiteX6" fmla="*/ 1186451 w 1186451"/>
              <a:gd name="connsiteY6" fmla="*/ 1771650 h 1771650"/>
              <a:gd name="connsiteX7" fmla="*/ 61913 w 1186451"/>
              <a:gd name="connsiteY7" fmla="*/ 1771650 h 1771650"/>
              <a:gd name="connsiteX8" fmla="*/ 0 w 1186451"/>
              <a:gd name="connsiteY8" fmla="*/ 1709738 h 1771650"/>
              <a:gd name="connsiteX9" fmla="*/ 0 w 1186451"/>
              <a:gd name="connsiteY9" fmla="*/ 61913 h 1771650"/>
              <a:gd name="connsiteX10" fmla="*/ 61913 w 1186451"/>
              <a:gd name="connsiteY10" fmla="*/ 0 h 1771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186451" h="1771650">
                <a:moveTo>
                  <a:pt x="61913" y="0"/>
                </a:moveTo>
                <a:lnTo>
                  <a:pt x="1186451" y="0"/>
                </a:lnTo>
                <a:lnTo>
                  <a:pt x="1186451" y="123825"/>
                </a:lnTo>
                <a:lnTo>
                  <a:pt x="123825" y="123825"/>
                </a:lnTo>
                <a:lnTo>
                  <a:pt x="123825" y="1647825"/>
                </a:lnTo>
                <a:lnTo>
                  <a:pt x="1186451" y="1647825"/>
                </a:lnTo>
                <a:lnTo>
                  <a:pt x="1186451" y="1771650"/>
                </a:lnTo>
                <a:lnTo>
                  <a:pt x="61913" y="1771650"/>
                </a:lnTo>
                <a:cubicBezTo>
                  <a:pt x="27719" y="1771650"/>
                  <a:pt x="0" y="1743932"/>
                  <a:pt x="0" y="1709738"/>
                </a:cubicBezTo>
                <a:lnTo>
                  <a:pt x="0" y="61913"/>
                </a:lnTo>
                <a:cubicBezTo>
                  <a:pt x="0" y="27719"/>
                  <a:pt x="27719" y="0"/>
                  <a:pt x="61913" y="0"/>
                </a:cubicBezTo>
                <a:close/>
              </a:path>
            </a:pathLst>
          </a:custGeom>
          <a:solidFill>
            <a:schemeClr val="accent6"/>
          </a:solidFill>
          <a:ln w="9525" cap="flat">
            <a:noFill/>
            <a:prstDash val="solid"/>
            <a:miter/>
          </a:ln>
        </p:spPr>
        <p:txBody>
          <a:bodyPr rtlCol="0" anchor="ctr"/>
          <a:lstStyle/>
          <a:p>
            <a:endParaRPr lang="en-US"/>
          </a:p>
        </p:txBody>
      </p:sp>
      <p:sp>
        <p:nvSpPr>
          <p:cNvPr id="46" name="Arc 45">
            <a:extLst>
              <a:ext uri="{FF2B5EF4-FFF2-40B4-BE49-F238E27FC236}">
                <a16:creationId xmlns:a16="http://schemas.microsoft.com/office/drawing/2014/main" id="{09192968-3AE7-4470-A61C-97294BB927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20992895">
            <a:off x="6086940" y="4145122"/>
            <a:ext cx="4083433" cy="4083433"/>
          </a:xfrm>
          <a:prstGeom prst="arc">
            <a:avLst/>
          </a:prstGeom>
          <a:ln w="127000" cap="rnd">
            <a:solidFill>
              <a:schemeClr val="accent4"/>
            </a:solidFill>
            <a:prstDash val="dash"/>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48" name="Freeform: Shape 47">
            <a:extLst>
              <a:ext uri="{FF2B5EF4-FFF2-40B4-BE49-F238E27FC236}">
                <a16:creationId xmlns:a16="http://schemas.microsoft.com/office/drawing/2014/main" id="{3AB72E55-43E4-4356-BFE8-E2102CB0B5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821310" y="4962670"/>
            <a:ext cx="2643352" cy="1895331"/>
          </a:xfrm>
          <a:custGeom>
            <a:avLst/>
            <a:gdLst>
              <a:gd name="connsiteX0" fmla="*/ 1321676 w 2643352"/>
              <a:gd name="connsiteY0" fmla="*/ 0 h 1895331"/>
              <a:gd name="connsiteX1" fmla="*/ 2643352 w 2643352"/>
              <a:gd name="connsiteY1" fmla="*/ 1321676 h 1895331"/>
              <a:gd name="connsiteX2" fmla="*/ 2539488 w 2643352"/>
              <a:gd name="connsiteY2" fmla="*/ 1836132 h 1895331"/>
              <a:gd name="connsiteX3" fmla="*/ 2510970 w 2643352"/>
              <a:gd name="connsiteY3" fmla="*/ 1895331 h 1895331"/>
              <a:gd name="connsiteX4" fmla="*/ 132382 w 2643352"/>
              <a:gd name="connsiteY4" fmla="*/ 1895331 h 1895331"/>
              <a:gd name="connsiteX5" fmla="*/ 103864 w 2643352"/>
              <a:gd name="connsiteY5" fmla="*/ 1836132 h 1895331"/>
              <a:gd name="connsiteX6" fmla="*/ 0 w 2643352"/>
              <a:gd name="connsiteY6" fmla="*/ 1321676 h 1895331"/>
              <a:gd name="connsiteX7" fmla="*/ 1321676 w 2643352"/>
              <a:gd name="connsiteY7" fmla="*/ 0 h 18953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2643352" h="1895331">
                <a:moveTo>
                  <a:pt x="1321676" y="0"/>
                </a:moveTo>
                <a:cubicBezTo>
                  <a:pt x="2051617" y="0"/>
                  <a:pt x="2643352" y="591735"/>
                  <a:pt x="2643352" y="1321676"/>
                </a:cubicBezTo>
                <a:cubicBezTo>
                  <a:pt x="2643352" y="1504161"/>
                  <a:pt x="2606369" y="1678009"/>
                  <a:pt x="2539488" y="1836132"/>
                </a:cubicBezTo>
                <a:lnTo>
                  <a:pt x="2510970" y="1895331"/>
                </a:lnTo>
                <a:lnTo>
                  <a:pt x="132382" y="1895331"/>
                </a:lnTo>
                <a:lnTo>
                  <a:pt x="103864" y="1836132"/>
                </a:lnTo>
                <a:cubicBezTo>
                  <a:pt x="36984" y="1678009"/>
                  <a:pt x="0" y="1504161"/>
                  <a:pt x="0" y="1321676"/>
                </a:cubicBezTo>
                <a:cubicBezTo>
                  <a:pt x="0" y="591735"/>
                  <a:pt x="591735" y="0"/>
                  <a:pt x="1321676"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236420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 name="Flowchart: Document 31">
            <a:extLst>
              <a:ext uri="{FF2B5EF4-FFF2-40B4-BE49-F238E27FC236}">
                <a16:creationId xmlns:a16="http://schemas.microsoft.com/office/drawing/2014/main" id="{D12DDE76-C203-4047-9998-63900085B5E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38175" y="0"/>
            <a:ext cx="3248025" cy="3400426"/>
          </a:xfrm>
          <a:prstGeom prst="flowChartDocumen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8175" y="142132"/>
            <a:ext cx="3248025" cy="2371148"/>
          </a:xfrm>
          <a:prstGeom prst="ellipse">
            <a:avLst/>
          </a:prstGeom>
        </p:spPr>
        <p:txBody>
          <a:bodyPr vert="horz" lIns="91440" tIns="45720" rIns="91440" bIns="45720" rtlCol="0" anchor="ctr">
            <a:noAutofit/>
          </a:bodyPr>
          <a:lstStyle/>
          <a:p>
            <a:pPr algn="ctr"/>
            <a:r>
              <a:rPr lang="en-US" sz="2800" kern="1200" dirty="0">
                <a:solidFill>
                  <a:srgbClr val="FFFFFF"/>
                </a:solidFill>
                <a:latin typeface="Bernard MT Condensed" panose="02050806060905020404" pitchFamily="18" charset="0"/>
              </a:rPr>
              <a:t>KPI 1</a:t>
            </a:r>
            <a:br>
              <a:rPr lang="en-US" sz="2800" kern="1200" dirty="0">
                <a:solidFill>
                  <a:srgbClr val="FFFFFF"/>
                </a:solidFill>
                <a:latin typeface="Bernard MT Condensed" panose="02050806060905020404" pitchFamily="18" charset="0"/>
              </a:rPr>
            </a:br>
            <a:r>
              <a:rPr lang="en-US" sz="2800" kern="1200" dirty="0">
                <a:solidFill>
                  <a:srgbClr val="FFFFFF"/>
                </a:solidFill>
                <a:latin typeface="Bernard MT Condensed" panose="02050806060905020404" pitchFamily="18" charset="0"/>
              </a:rPr>
              <a:t>Average Attrition rate for all Departments</a:t>
            </a:r>
          </a:p>
        </p:txBody>
      </p:sp>
      <p:pic>
        <p:nvPicPr>
          <p:cNvPr id="10" name="Picture 9" descr="Chart, pie chart&#10;&#10;Description automatically generated">
            <a:extLst>
              <a:ext uri="{FF2B5EF4-FFF2-40B4-BE49-F238E27FC236}">
                <a16:creationId xmlns:a16="http://schemas.microsoft.com/office/drawing/2014/main" id="{5DB6A26D-11D7-C2D4-909F-99856D562D1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58507" y="691107"/>
            <a:ext cx="7347537" cy="5143275"/>
          </a:xfrm>
          <a:prstGeom prst="snip2DiagRect">
            <a:avLst/>
          </a:prstGeom>
          <a:solidFill>
            <a:srgbClr val="FFFFFF">
              <a:shade val="85000"/>
            </a:srgbClr>
          </a:solidFill>
          <a:ln w="88900" cap="sq">
            <a:solidFill>
              <a:srgbClr val="FFFFFF"/>
            </a:solidFill>
            <a:miter lim="800000"/>
          </a:ln>
          <a:effectLst>
            <a:outerShdw blurRad="88900" algn="tl" rotWithShape="0">
              <a:srgbClr val="000000">
                <a:alpha val="45000"/>
              </a:srgbClr>
            </a:outerShdw>
          </a:effectLst>
          <a:scene3d>
            <a:camera prst="orthographicFront"/>
            <a:lightRig rig="twoPt" dir="t">
              <a:rot lat="0" lon="0" rev="7200000"/>
            </a:lightRig>
          </a:scene3d>
          <a:sp3d>
            <a:bevelT w="25400" h="19050"/>
            <a:contourClr>
              <a:srgbClr val="FFFFFF"/>
            </a:contourClr>
          </a:sp3d>
        </p:spPr>
      </p:pic>
      <p:sp>
        <p:nvSpPr>
          <p:cNvPr id="13" name="TextBox 12">
            <a:extLst>
              <a:ext uri="{FF2B5EF4-FFF2-40B4-BE49-F238E27FC236}">
                <a16:creationId xmlns:a16="http://schemas.microsoft.com/office/drawing/2014/main" id="{1D048925-DD9D-208A-6FD2-BD0E8801E1B8}"/>
              </a:ext>
            </a:extLst>
          </p:cNvPr>
          <p:cNvSpPr txBox="1"/>
          <p:nvPr/>
        </p:nvSpPr>
        <p:spPr>
          <a:xfrm>
            <a:off x="702035" y="3922770"/>
            <a:ext cx="3184165" cy="2554545"/>
          </a:xfrm>
          <a:prstGeom prst="rect">
            <a:avLst/>
          </a:prstGeom>
          <a:noFill/>
        </p:spPr>
        <p:txBody>
          <a:bodyPr wrap="square">
            <a:spAutoFit/>
          </a:bodyPr>
          <a:lstStyle/>
          <a:p>
            <a:pPr algn="ctr"/>
            <a:r>
              <a:rPr lang="en-IN" sz="2000" dirty="0"/>
              <a:t>This KPI is to find out the</a:t>
            </a:r>
          </a:p>
          <a:p>
            <a:pPr algn="ctr"/>
            <a:r>
              <a:rPr lang="en-IN" sz="2000" dirty="0"/>
              <a:t>relationship between each</a:t>
            </a:r>
          </a:p>
          <a:p>
            <a:pPr algn="ctr"/>
            <a:r>
              <a:rPr lang="en-IN" sz="2000" dirty="0"/>
              <a:t>department and its attrition    rate and here attrition rate is highest for Research &amp; Development Department where as lowest is for Hardware Department.</a:t>
            </a:r>
          </a:p>
        </p:txBody>
      </p:sp>
    </p:spTree>
    <p:extLst>
      <p:ext uri="{BB962C8B-B14F-4D97-AF65-F5344CB8AC3E}">
        <p14:creationId xmlns:p14="http://schemas.microsoft.com/office/powerpoint/2010/main" val="367468226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9" name="Rectangle 48">
            <a:extLst>
              <a:ext uri="{FF2B5EF4-FFF2-40B4-BE49-F238E27FC236}">
                <a16:creationId xmlns:a16="http://schemas.microsoft.com/office/drawing/2014/main" id="{9D25F302-27C5-414F-97F8-6EA0A6C028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ight Triangle 50">
            <a:extLst>
              <a:ext uri="{FF2B5EF4-FFF2-40B4-BE49-F238E27FC236}">
                <a16:creationId xmlns:a16="http://schemas.microsoft.com/office/drawing/2014/main" id="{830A36F8-48C2-4842-A87B-8CE8DF4E7FD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8576720" y="3335867"/>
            <a:ext cx="3291840" cy="3200400"/>
          </a:xfrm>
          <a:prstGeom prst="rtTriangl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Rectangle 52">
            <a:extLst>
              <a:ext uri="{FF2B5EF4-FFF2-40B4-BE49-F238E27FC236}">
                <a16:creationId xmlns:a16="http://schemas.microsoft.com/office/drawing/2014/main" id="{086A5A31-B10A-4793-84D4-D785959AE5B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5201" y="623275"/>
            <a:ext cx="5141626" cy="5607882"/>
          </a:xfrm>
          <a:prstGeom prst="rect">
            <a:avLst/>
          </a:prstGeom>
          <a:noFill/>
          <a:ln w="19050">
            <a:solidFill>
              <a:schemeClr val="tx1">
                <a:lumMod val="75000"/>
                <a:lumOff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660CEBA-1EC4-F8B0-7918-35D0E921F04F}"/>
              </a:ext>
            </a:extLst>
          </p:cNvPr>
          <p:cNvSpPr>
            <a:spLocks noGrp="1"/>
          </p:cNvSpPr>
          <p:nvPr>
            <p:ph type="title"/>
          </p:nvPr>
        </p:nvSpPr>
        <p:spPr>
          <a:xfrm>
            <a:off x="6889833" y="1188637"/>
            <a:ext cx="4218138" cy="1597228"/>
          </a:xfrm>
        </p:spPr>
        <p:txBody>
          <a:bodyPr>
            <a:normAutofit/>
          </a:bodyPr>
          <a:lstStyle/>
          <a:p>
            <a:r>
              <a:rPr lang="en-IN" sz="5400" b="1" dirty="0">
                <a:latin typeface="Amasis MT Pro Medium" panose="02040604050005020304" pitchFamily="18" charset="0"/>
              </a:rPr>
              <a:t>Insights from KPI 1:</a:t>
            </a:r>
          </a:p>
        </p:txBody>
      </p:sp>
      <p:graphicFrame>
        <p:nvGraphicFramePr>
          <p:cNvPr id="21" name="Content Placeholder 2">
            <a:extLst>
              <a:ext uri="{FF2B5EF4-FFF2-40B4-BE49-F238E27FC236}">
                <a16:creationId xmlns:a16="http://schemas.microsoft.com/office/drawing/2014/main" id="{48103B9E-3968-EA72-4346-9CA316F1654A}"/>
              </a:ext>
            </a:extLst>
          </p:cNvPr>
          <p:cNvGraphicFramePr>
            <a:graphicFrameLocks noGrp="1"/>
          </p:cNvGraphicFramePr>
          <p:nvPr>
            <p:ph idx="1"/>
            <p:extLst>
              <p:ext uri="{D42A27DB-BD31-4B8C-83A1-F6EECF244321}">
                <p14:modId xmlns:p14="http://schemas.microsoft.com/office/powerpoint/2010/main" val="3192573622"/>
              </p:ext>
            </p:extLst>
          </p:nvPr>
        </p:nvGraphicFramePr>
        <p:xfrm>
          <a:off x="6617644" y="2797922"/>
          <a:ext cx="4716739" cy="287908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11" name="Picture 10" descr="Graphical user interface, text, application, table&#10;&#10;Description automatically generated">
            <a:extLst>
              <a:ext uri="{FF2B5EF4-FFF2-40B4-BE49-F238E27FC236}">
                <a16:creationId xmlns:a16="http://schemas.microsoft.com/office/drawing/2014/main" id="{BE879287-3A19-4EE0-241B-F29686F4BAF3}"/>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108753" y="3817399"/>
            <a:ext cx="4001065" cy="2413758"/>
          </a:xfrm>
          <a:prstGeom prst="rect">
            <a:avLst/>
          </a:prstGeom>
        </p:spPr>
      </p:pic>
      <p:pic>
        <p:nvPicPr>
          <p:cNvPr id="5" name="Picture 4">
            <a:extLst>
              <a:ext uri="{FF2B5EF4-FFF2-40B4-BE49-F238E27FC236}">
                <a16:creationId xmlns:a16="http://schemas.microsoft.com/office/drawing/2014/main" id="{2EB83BDA-4539-72C5-1A86-E36B8D9CB342}"/>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463" y="623275"/>
            <a:ext cx="6371865" cy="3078713"/>
          </a:xfrm>
          <a:prstGeom prst="rect">
            <a:avLst/>
          </a:prstGeom>
        </p:spPr>
      </p:pic>
    </p:spTree>
    <p:extLst>
      <p:ext uri="{BB962C8B-B14F-4D97-AF65-F5344CB8AC3E}">
        <p14:creationId xmlns:p14="http://schemas.microsoft.com/office/powerpoint/2010/main" val="98914582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6753252F-4873-4F63-801D-CC719279A7D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047C8CCB-F95D-4249-92DD-651249D353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2013557" cy="6858000"/>
          </a:xfrm>
          <a:prstGeom prst="rect">
            <a:avLst/>
          </a:prstGeom>
          <a:solidFill>
            <a:srgbClr val="3C3F5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881CDEC-73FF-560A-628E-92EFF5B012BA}"/>
              </a:ext>
            </a:extLst>
          </p:cNvPr>
          <p:cNvSpPr>
            <a:spLocks noGrp="1"/>
          </p:cNvSpPr>
          <p:nvPr>
            <p:ph type="title"/>
          </p:nvPr>
        </p:nvSpPr>
        <p:spPr>
          <a:xfrm>
            <a:off x="637380" y="2074362"/>
            <a:ext cx="2904810" cy="2985910"/>
          </a:xfrm>
          <a:prstGeom prst="ellipse">
            <a:avLst/>
          </a:prstGeom>
          <a:solidFill>
            <a:srgbClr val="262626"/>
          </a:solidFill>
          <a:ln w="174625" cmpd="thinThick">
            <a:solidFill>
              <a:srgbClr val="262626"/>
            </a:solidFill>
          </a:ln>
        </p:spPr>
        <p:txBody>
          <a:bodyPr vert="horz" lIns="91440" tIns="45720" rIns="91440" bIns="45720" rtlCol="0" anchor="ctr">
            <a:noAutofit/>
          </a:bodyPr>
          <a:lstStyle/>
          <a:p>
            <a:pPr algn="ctr"/>
            <a:r>
              <a:rPr lang="en-US" sz="2800" b="1" kern="1200" dirty="0">
                <a:solidFill>
                  <a:srgbClr val="FFFFFF"/>
                </a:solidFill>
                <a:latin typeface="Amasis MT Pro Medium" panose="02040604050005020304" pitchFamily="18" charset="0"/>
              </a:rPr>
              <a:t>KPI 2</a:t>
            </a:r>
            <a:br>
              <a:rPr lang="en-US" sz="2800" b="1" kern="1200" dirty="0">
                <a:solidFill>
                  <a:srgbClr val="FFFFFF"/>
                </a:solidFill>
                <a:latin typeface="Amasis MT Pro Medium" panose="02040604050005020304" pitchFamily="18" charset="0"/>
              </a:rPr>
            </a:br>
            <a:r>
              <a:rPr lang="en-US" sz="2800" b="1" kern="1200" dirty="0">
                <a:solidFill>
                  <a:srgbClr val="FFFFFF"/>
                </a:solidFill>
                <a:latin typeface="Amasis MT Pro Medium" panose="02040604050005020304" pitchFamily="18" charset="0"/>
              </a:rPr>
              <a:t>Average Hourly rate of Male Research Scientist</a:t>
            </a:r>
          </a:p>
        </p:txBody>
      </p:sp>
      <p:pic>
        <p:nvPicPr>
          <p:cNvPr id="3" name="Picture 2" descr="Chart&#10;&#10;Description automatically generated">
            <a:extLst>
              <a:ext uri="{FF2B5EF4-FFF2-40B4-BE49-F238E27FC236}">
                <a16:creationId xmlns:a16="http://schemas.microsoft.com/office/drawing/2014/main" id="{9A810619-4E60-AA55-329C-D7FA96B4662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88427" y="390617"/>
            <a:ext cx="6804880" cy="4393021"/>
          </a:xfrm>
          <a:prstGeom prst="rect">
            <a:avLst/>
          </a:prstGeom>
          <a:solidFill>
            <a:schemeClr val="tx2"/>
          </a:solidFill>
        </p:spPr>
      </p:pic>
      <p:sp>
        <p:nvSpPr>
          <p:cNvPr id="5" name="TextBox 4">
            <a:extLst>
              <a:ext uri="{FF2B5EF4-FFF2-40B4-BE49-F238E27FC236}">
                <a16:creationId xmlns:a16="http://schemas.microsoft.com/office/drawing/2014/main" id="{5C566E6A-9535-B465-898D-938185F05DD0}"/>
              </a:ext>
            </a:extLst>
          </p:cNvPr>
          <p:cNvSpPr txBox="1"/>
          <p:nvPr/>
        </p:nvSpPr>
        <p:spPr>
          <a:xfrm>
            <a:off x="4743607" y="5337576"/>
            <a:ext cx="6094520" cy="1261884"/>
          </a:xfrm>
          <a:prstGeom prst="rect">
            <a:avLst/>
          </a:prstGeom>
          <a:noFill/>
        </p:spPr>
        <p:txBody>
          <a:bodyPr wrap="square">
            <a:spAutoFit/>
          </a:bodyPr>
          <a:lstStyle/>
          <a:p>
            <a:pPr algn="ctr"/>
            <a:r>
              <a:rPr lang="en-IN" sz="2800" dirty="0">
                <a:latin typeface="Amasis MT Pro Medium" panose="02040604050005020304" pitchFamily="18" charset="0"/>
                <a:cs typeface="Aldhabi" panose="020B0604020202020204" pitchFamily="2" charset="-78"/>
              </a:rPr>
              <a:t>Insights from KPI 2 :</a:t>
            </a:r>
          </a:p>
          <a:p>
            <a:pPr algn="ctr"/>
            <a:r>
              <a:rPr lang="en-IN" sz="2400" dirty="0"/>
              <a:t>This KPI is to find out the average hourly rate of male research scientists which is 114.45.</a:t>
            </a:r>
          </a:p>
        </p:txBody>
      </p:sp>
    </p:spTree>
    <p:extLst>
      <p:ext uri="{BB962C8B-B14F-4D97-AF65-F5344CB8AC3E}">
        <p14:creationId xmlns:p14="http://schemas.microsoft.com/office/powerpoint/2010/main" val="951577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55" name="Rectangle 54">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8FBD8A1-7F41-0C43-9ADB-31A061D78301}"/>
              </a:ext>
            </a:extLst>
          </p:cNvPr>
          <p:cNvSpPr>
            <a:spLocks noGrp="1"/>
          </p:cNvSpPr>
          <p:nvPr>
            <p:ph type="title"/>
          </p:nvPr>
        </p:nvSpPr>
        <p:spPr>
          <a:xfrm>
            <a:off x="638882" y="986049"/>
            <a:ext cx="3255095" cy="2755706"/>
          </a:xfrm>
        </p:spPr>
        <p:txBody>
          <a:bodyPr vert="horz" lIns="91440" tIns="45720" rIns="91440" bIns="45720" rtlCol="0" anchor="b">
            <a:normAutofit/>
          </a:bodyPr>
          <a:lstStyle/>
          <a:p>
            <a:pPr algn="ctr"/>
            <a:r>
              <a:rPr lang="en-US" sz="3600" b="1" kern="1200" dirty="0">
                <a:solidFill>
                  <a:schemeClr val="tx1"/>
                </a:solidFill>
                <a:latin typeface="Amasis MT Pro Medium" panose="02040604050005020304" pitchFamily="18" charset="0"/>
              </a:rPr>
              <a:t>KPI 3 </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Attrition Rate</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Vs</a:t>
            </a:r>
            <a:br>
              <a:rPr lang="en-US" sz="3600" b="1" kern="1200" dirty="0">
                <a:solidFill>
                  <a:schemeClr val="tx1"/>
                </a:solidFill>
                <a:latin typeface="Amasis MT Pro Medium" panose="02040604050005020304" pitchFamily="18" charset="0"/>
              </a:rPr>
            </a:br>
            <a:r>
              <a:rPr lang="en-US" sz="3600" b="1" kern="1200" dirty="0">
                <a:solidFill>
                  <a:schemeClr val="tx1"/>
                </a:solidFill>
                <a:latin typeface="Amasis MT Pro Medium" panose="02040604050005020304" pitchFamily="18" charset="0"/>
              </a:rPr>
              <a:t>Monthly Income Stats</a:t>
            </a:r>
          </a:p>
        </p:txBody>
      </p:sp>
      <p:sp>
        <p:nvSpPr>
          <p:cNvPr id="4" name="Text Placeholder 3">
            <a:extLst>
              <a:ext uri="{FF2B5EF4-FFF2-40B4-BE49-F238E27FC236}">
                <a16:creationId xmlns:a16="http://schemas.microsoft.com/office/drawing/2014/main" id="{354D619A-C5C2-07A6-107E-EB24DBAB4B3D}"/>
              </a:ext>
            </a:extLst>
          </p:cNvPr>
          <p:cNvSpPr>
            <a:spLocks noGrp="1"/>
          </p:cNvSpPr>
          <p:nvPr>
            <p:ph type="body" sz="half" idx="2"/>
          </p:nvPr>
        </p:nvSpPr>
        <p:spPr>
          <a:xfrm>
            <a:off x="638882" y="4852765"/>
            <a:ext cx="3255095" cy="1559327"/>
          </a:xfrm>
        </p:spPr>
        <p:txBody>
          <a:bodyPr vert="horz" lIns="91440" tIns="45720" rIns="91440" bIns="45720" rtlCol="0">
            <a:normAutofit/>
          </a:bodyPr>
          <a:lstStyle/>
          <a:p>
            <a:pPr algn="just"/>
            <a:r>
              <a:rPr lang="en-US" sz="2400" kern="1200" dirty="0">
                <a:solidFill>
                  <a:schemeClr val="tx1"/>
                </a:solidFill>
                <a:latin typeface="+mn-lt"/>
                <a:ea typeface="+mn-ea"/>
                <a:cs typeface="+mn-cs"/>
              </a:rPr>
              <a:t>This KPI is to find out the relation </a:t>
            </a:r>
            <a:r>
              <a:rPr lang="en-US" sz="2400" dirty="0"/>
              <a:t>the </a:t>
            </a:r>
            <a:r>
              <a:rPr lang="en-US" sz="2400" kern="1200" dirty="0">
                <a:solidFill>
                  <a:schemeClr val="tx1"/>
                </a:solidFill>
                <a:latin typeface="+mn-lt"/>
                <a:ea typeface="+mn-ea"/>
                <a:cs typeface="+mn-cs"/>
              </a:rPr>
              <a:t>between monthly income and Attrition rate. </a:t>
            </a:r>
          </a:p>
        </p:txBody>
      </p:sp>
      <p:sp>
        <p:nvSpPr>
          <p:cNvPr id="57"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Chart, line chart&#10;&#10;Description automatically generated">
            <a:extLst>
              <a:ext uri="{FF2B5EF4-FFF2-40B4-BE49-F238E27FC236}">
                <a16:creationId xmlns:a16="http://schemas.microsoft.com/office/drawing/2014/main" id="{D8A78576-AB84-D635-A187-993A66DBADE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74345" y="986049"/>
            <a:ext cx="8101151" cy="5036488"/>
          </a:xfrm>
          <a:prstGeom prst="rect">
            <a:avLst/>
          </a:prstGeom>
        </p:spPr>
      </p:pic>
    </p:spTree>
    <p:extLst>
      <p:ext uri="{BB962C8B-B14F-4D97-AF65-F5344CB8AC3E}">
        <p14:creationId xmlns:p14="http://schemas.microsoft.com/office/powerpoint/2010/main" val="71202262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TM03457496[[fn=Parallax]]</Template>
  <TotalTime>1303</TotalTime>
  <Words>1042</Words>
  <Application>Microsoft Office PowerPoint</Application>
  <PresentationFormat>Widescreen</PresentationFormat>
  <Paragraphs>74</Paragraphs>
  <Slides>22</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22</vt:i4>
      </vt:variant>
    </vt:vector>
  </HeadingPairs>
  <TitlesOfParts>
    <vt:vector size="30" baseType="lpstr">
      <vt:lpstr>Algerian</vt:lpstr>
      <vt:lpstr>Amasis MT Pro Medium</vt:lpstr>
      <vt:lpstr>Arial</vt:lpstr>
      <vt:lpstr>Bernard MT Condensed</vt:lpstr>
      <vt:lpstr>Calibri</vt:lpstr>
      <vt:lpstr>Calibri Light</vt:lpstr>
      <vt:lpstr>Wingdings</vt:lpstr>
      <vt:lpstr>Office Theme</vt:lpstr>
      <vt:lpstr>PowerPoint Presentation</vt:lpstr>
      <vt:lpstr>Project Name   H R Analytics – Employee Retention  Mentor : DIPTI SINHA  Project Members :  Vikhil Thuremella   Sanket Subhash Pawar  Ajay Vitthalrao Sapate  Poonam Amar Shirke  Tanay Manoj Dange  T Uday Kumar</vt:lpstr>
      <vt:lpstr>AGENDA :</vt:lpstr>
      <vt:lpstr>Introduction:  HR analytics involves the collection and analysis of HR-related data, including employee data, performance metrics, and other relevant data points. By using advanced analytical tools and techniques, HR analytics provides valuable insights into HR processes and trends, enabling organizations to make more informed decisions about their employees and improve overall performance.</vt:lpstr>
      <vt:lpstr>Business Objective:</vt:lpstr>
      <vt:lpstr>KPI 1 Average Attrition rate for all Departments</vt:lpstr>
      <vt:lpstr>Insights from KPI 1:</vt:lpstr>
      <vt:lpstr>KPI 2 Average Hourly rate of Male Research Scientist</vt:lpstr>
      <vt:lpstr>KPI 3  Attrition Rate Vs Monthly Income Stats</vt:lpstr>
      <vt:lpstr>Insights from KPI 3:</vt:lpstr>
      <vt:lpstr>KPI 4 Average Working Years for each Department</vt:lpstr>
      <vt:lpstr>Insights from KPI 4:</vt:lpstr>
      <vt:lpstr>KPI 5  Job Role  Vs  Work Life Balance for Total Employees</vt:lpstr>
      <vt:lpstr>Insights from KPI 5:</vt:lpstr>
      <vt:lpstr>KPI 5  Job Role  Vs  Work Life Balance for attrition Employees</vt:lpstr>
      <vt:lpstr>Insights from KPI 5:</vt:lpstr>
      <vt:lpstr>KPI 6  Attrition Rate  Vs  Years Since Last Promotion</vt:lpstr>
      <vt:lpstr>PowerPoint Presentation</vt:lpstr>
      <vt:lpstr>Insights from KPI 6:</vt:lpstr>
      <vt:lpstr>PowerPoint Presentation</vt:lpstr>
      <vt:lpstr>Conclusion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Vikhil Thuremella</dc:creator>
  <cp:lastModifiedBy>Chet</cp:lastModifiedBy>
  <cp:revision>32</cp:revision>
  <dcterms:created xsi:type="dcterms:W3CDTF">2023-04-01T09:25:26Z</dcterms:created>
  <dcterms:modified xsi:type="dcterms:W3CDTF">2025-05-23T06:53:29Z</dcterms:modified>
</cp:coreProperties>
</file>