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11/8/2022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11/8/2022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11/8/2022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11/8/2022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11/8/2022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043B-9FC1-4CE5-8E07-1C0CA7EE8DF6}"/>
              </a:ext>
            </a:extLst>
          </p:cNvPr>
          <p:cNvSpPr>
            <a:spLocks noGrp="1"/>
          </p:cNvSpPr>
          <p:nvPr>
            <p:ph type="ctrTitle"/>
          </p:nvPr>
        </p:nvSpPr>
        <p:spPr/>
        <p:txBody>
          <a:bodyPr/>
          <a:lstStyle/>
          <a:p>
            <a:r>
              <a:rPr lang="en-US" sz="3600" dirty="0"/>
              <a:t>Micro Credit Loan Defaulter</a:t>
            </a:r>
            <a:endParaRPr lang="en-IN" sz="3600" dirty="0"/>
          </a:p>
        </p:txBody>
      </p:sp>
      <p:sp>
        <p:nvSpPr>
          <p:cNvPr id="3" name="Subtitle 2">
            <a:extLst>
              <a:ext uri="{FF2B5EF4-FFF2-40B4-BE49-F238E27FC236}">
                <a16:creationId xmlns:a16="http://schemas.microsoft.com/office/drawing/2014/main" id="{EB2A17EF-DC86-4CE4-A55F-F25083C1E4B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6552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D55F-2062-4462-B911-57839BC6EA5F}"/>
              </a:ext>
            </a:extLst>
          </p:cNvPr>
          <p:cNvSpPr>
            <a:spLocks noGrp="1"/>
          </p:cNvSpPr>
          <p:nvPr>
            <p:ph type="title"/>
          </p:nvPr>
        </p:nvSpPr>
        <p:spPr>
          <a:xfrm>
            <a:off x="1066800" y="642594"/>
            <a:ext cx="10058400" cy="762136"/>
          </a:xfrm>
        </p:spPr>
        <p:txBody>
          <a:bodyPr/>
          <a:lstStyle/>
          <a:p>
            <a:r>
              <a:rPr lang="en-US" dirty="0"/>
              <a:t>                Data Modeling</a:t>
            </a:r>
            <a:endParaRPr lang="en-IN" dirty="0"/>
          </a:p>
        </p:txBody>
      </p:sp>
      <p:pic>
        <p:nvPicPr>
          <p:cNvPr id="5" name="Content Placeholder 4">
            <a:extLst>
              <a:ext uri="{FF2B5EF4-FFF2-40B4-BE49-F238E27FC236}">
                <a16:creationId xmlns:a16="http://schemas.microsoft.com/office/drawing/2014/main" id="{EF48C6CC-C308-4E9E-A769-55370D1CA5B9}"/>
              </a:ext>
            </a:extLst>
          </p:cNvPr>
          <p:cNvPicPr>
            <a:picLocks noGrp="1" noChangeAspect="1"/>
          </p:cNvPicPr>
          <p:nvPr>
            <p:ph idx="1"/>
          </p:nvPr>
        </p:nvPicPr>
        <p:blipFill>
          <a:blip r:embed="rId2"/>
          <a:stretch>
            <a:fillRect/>
          </a:stretch>
        </p:blipFill>
        <p:spPr>
          <a:xfrm>
            <a:off x="861391" y="1629277"/>
            <a:ext cx="10482469" cy="4586129"/>
          </a:xfrm>
        </p:spPr>
      </p:pic>
    </p:spTree>
    <p:extLst>
      <p:ext uri="{BB962C8B-B14F-4D97-AF65-F5344CB8AC3E}">
        <p14:creationId xmlns:p14="http://schemas.microsoft.com/office/powerpoint/2010/main" val="146802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2BF-4521-4035-A65D-B29028D15C1C}"/>
              </a:ext>
            </a:extLst>
          </p:cNvPr>
          <p:cNvSpPr>
            <a:spLocks noGrp="1"/>
          </p:cNvSpPr>
          <p:nvPr>
            <p:ph type="title"/>
          </p:nvPr>
        </p:nvSpPr>
        <p:spPr>
          <a:xfrm>
            <a:off x="1066800" y="642594"/>
            <a:ext cx="10058400" cy="695876"/>
          </a:xfrm>
        </p:spPr>
        <p:txBody>
          <a:bodyPr>
            <a:normAutofit fontScale="90000"/>
          </a:bodyPr>
          <a:lstStyle/>
          <a:p>
            <a:r>
              <a:rPr lang="en-US" dirty="0"/>
              <a:t>             Confusion Matrix</a:t>
            </a:r>
            <a:endParaRPr lang="en-IN" dirty="0"/>
          </a:p>
        </p:txBody>
      </p:sp>
      <p:pic>
        <p:nvPicPr>
          <p:cNvPr id="5" name="Content Placeholder 4">
            <a:extLst>
              <a:ext uri="{FF2B5EF4-FFF2-40B4-BE49-F238E27FC236}">
                <a16:creationId xmlns:a16="http://schemas.microsoft.com/office/drawing/2014/main" id="{FD5B8FFE-46AB-4BCA-AA5C-559902D95518}"/>
              </a:ext>
            </a:extLst>
          </p:cNvPr>
          <p:cNvPicPr>
            <a:picLocks noGrp="1" noChangeAspect="1"/>
          </p:cNvPicPr>
          <p:nvPr>
            <p:ph idx="1"/>
          </p:nvPr>
        </p:nvPicPr>
        <p:blipFill>
          <a:blip r:embed="rId2"/>
          <a:stretch>
            <a:fillRect/>
          </a:stretch>
        </p:blipFill>
        <p:spPr>
          <a:xfrm>
            <a:off x="1364974" y="1338470"/>
            <a:ext cx="9760226" cy="5062330"/>
          </a:xfrm>
        </p:spPr>
      </p:pic>
    </p:spTree>
    <p:extLst>
      <p:ext uri="{BB962C8B-B14F-4D97-AF65-F5344CB8AC3E}">
        <p14:creationId xmlns:p14="http://schemas.microsoft.com/office/powerpoint/2010/main" val="256555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69B9-EE34-4608-B643-9AF64753B8A3}"/>
              </a:ext>
            </a:extLst>
          </p:cNvPr>
          <p:cNvSpPr>
            <a:spLocks noGrp="1"/>
          </p:cNvSpPr>
          <p:nvPr>
            <p:ph type="title"/>
          </p:nvPr>
        </p:nvSpPr>
        <p:spPr>
          <a:xfrm>
            <a:off x="1066800" y="642594"/>
            <a:ext cx="10058400" cy="748884"/>
          </a:xfrm>
        </p:spPr>
        <p:txBody>
          <a:bodyPr>
            <a:normAutofit fontScale="90000"/>
          </a:bodyPr>
          <a:lstStyle/>
          <a:p>
            <a:r>
              <a:rPr lang="en-US" dirty="0"/>
              <a:t>          AUC and ROC curve</a:t>
            </a:r>
            <a:endParaRPr lang="en-IN" dirty="0"/>
          </a:p>
        </p:txBody>
      </p:sp>
      <p:pic>
        <p:nvPicPr>
          <p:cNvPr id="5" name="Content Placeholder 4">
            <a:extLst>
              <a:ext uri="{FF2B5EF4-FFF2-40B4-BE49-F238E27FC236}">
                <a16:creationId xmlns:a16="http://schemas.microsoft.com/office/drawing/2014/main" id="{CF438F87-F8BA-49EF-A2B0-47DDA10A59CC}"/>
              </a:ext>
            </a:extLst>
          </p:cNvPr>
          <p:cNvPicPr>
            <a:picLocks noGrp="1" noChangeAspect="1"/>
          </p:cNvPicPr>
          <p:nvPr>
            <p:ph idx="1"/>
          </p:nvPr>
        </p:nvPicPr>
        <p:blipFill>
          <a:blip r:embed="rId2"/>
          <a:stretch>
            <a:fillRect/>
          </a:stretch>
        </p:blipFill>
        <p:spPr>
          <a:xfrm>
            <a:off x="1066800" y="1616075"/>
            <a:ext cx="9773478" cy="4744968"/>
          </a:xfrm>
        </p:spPr>
      </p:pic>
    </p:spTree>
    <p:extLst>
      <p:ext uri="{BB962C8B-B14F-4D97-AF65-F5344CB8AC3E}">
        <p14:creationId xmlns:p14="http://schemas.microsoft.com/office/powerpoint/2010/main" val="231563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AB46-E0B7-41CE-AA64-80186018BFA5}"/>
              </a:ext>
            </a:extLst>
          </p:cNvPr>
          <p:cNvSpPr>
            <a:spLocks noGrp="1"/>
          </p:cNvSpPr>
          <p:nvPr>
            <p:ph type="title"/>
          </p:nvPr>
        </p:nvSpPr>
        <p:spPr>
          <a:xfrm>
            <a:off x="1066800" y="642594"/>
            <a:ext cx="10058400" cy="960919"/>
          </a:xfrm>
        </p:spPr>
        <p:txBody>
          <a:bodyPr>
            <a:normAutofit/>
          </a:bodyPr>
          <a:lstStyle/>
          <a:p>
            <a:r>
              <a:rPr lang="en-US" sz="4000" dirty="0"/>
              <a:t>Prediction and actual data comparison</a:t>
            </a:r>
            <a:endParaRPr lang="en-IN" sz="4000" dirty="0"/>
          </a:p>
        </p:txBody>
      </p:sp>
      <p:pic>
        <p:nvPicPr>
          <p:cNvPr id="5" name="Content Placeholder 4">
            <a:extLst>
              <a:ext uri="{FF2B5EF4-FFF2-40B4-BE49-F238E27FC236}">
                <a16:creationId xmlns:a16="http://schemas.microsoft.com/office/drawing/2014/main" id="{8D377BE4-C562-45C8-9239-AB6CB0F8AFE8}"/>
              </a:ext>
            </a:extLst>
          </p:cNvPr>
          <p:cNvPicPr>
            <a:picLocks noGrp="1" noChangeAspect="1"/>
          </p:cNvPicPr>
          <p:nvPr>
            <p:ph idx="1"/>
          </p:nvPr>
        </p:nvPicPr>
        <p:blipFill>
          <a:blip r:embed="rId2"/>
          <a:stretch>
            <a:fillRect/>
          </a:stretch>
        </p:blipFill>
        <p:spPr>
          <a:xfrm>
            <a:off x="561153" y="1603374"/>
            <a:ext cx="10058400" cy="4810677"/>
          </a:xfrm>
        </p:spPr>
      </p:pic>
    </p:spTree>
    <p:extLst>
      <p:ext uri="{BB962C8B-B14F-4D97-AF65-F5344CB8AC3E}">
        <p14:creationId xmlns:p14="http://schemas.microsoft.com/office/powerpoint/2010/main" val="232319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8D5D-CD9A-4183-93C1-89FAD765A630}"/>
              </a:ext>
            </a:extLst>
          </p:cNvPr>
          <p:cNvSpPr>
            <a:spLocks noGrp="1"/>
          </p:cNvSpPr>
          <p:nvPr>
            <p:ph type="title"/>
          </p:nvPr>
        </p:nvSpPr>
        <p:spPr>
          <a:xfrm>
            <a:off x="1066800" y="642593"/>
            <a:ext cx="10058400" cy="5373893"/>
          </a:xfrm>
        </p:spPr>
        <p:txBody>
          <a:bodyPr>
            <a:normAutofit/>
          </a:bodyPr>
          <a:lstStyle/>
          <a:p>
            <a:r>
              <a:rPr lang="en-US" sz="6600">
                <a:solidFill>
                  <a:srgbClr val="FF0000"/>
                </a:solidFill>
              </a:rPr>
              <a:t>          The </a:t>
            </a:r>
            <a:r>
              <a:rPr lang="en-US" sz="6600" dirty="0">
                <a:solidFill>
                  <a:srgbClr val="FF0000"/>
                </a:solidFill>
              </a:rPr>
              <a:t>END</a:t>
            </a:r>
            <a:endParaRPr lang="en-IN" sz="6600" dirty="0">
              <a:solidFill>
                <a:srgbClr val="FF0000"/>
              </a:solidFill>
            </a:endParaRPr>
          </a:p>
        </p:txBody>
      </p:sp>
    </p:spTree>
    <p:extLst>
      <p:ext uri="{BB962C8B-B14F-4D97-AF65-F5344CB8AC3E}">
        <p14:creationId xmlns:p14="http://schemas.microsoft.com/office/powerpoint/2010/main" val="134250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629C-0E81-40B4-907E-E634FAC38EC9}"/>
              </a:ext>
            </a:extLst>
          </p:cNvPr>
          <p:cNvSpPr>
            <a:spLocks noGrp="1"/>
          </p:cNvSpPr>
          <p:nvPr>
            <p:ph type="title"/>
          </p:nvPr>
        </p:nvSpPr>
        <p:spPr/>
        <p:txBody>
          <a:bodyPr/>
          <a:lstStyle/>
          <a:p>
            <a:r>
              <a:rPr lang="en-US" dirty="0"/>
              <a:t>               Introduction</a:t>
            </a:r>
            <a:endParaRPr lang="en-IN" dirty="0"/>
          </a:p>
        </p:txBody>
      </p:sp>
      <p:sp>
        <p:nvSpPr>
          <p:cNvPr id="3" name="Content Placeholder 2">
            <a:extLst>
              <a:ext uri="{FF2B5EF4-FFF2-40B4-BE49-F238E27FC236}">
                <a16:creationId xmlns:a16="http://schemas.microsoft.com/office/drawing/2014/main" id="{AB2A1208-83DC-4040-8AE3-E15CB38C0F45}"/>
              </a:ext>
            </a:extLst>
          </p:cNvPr>
          <p:cNvSpPr>
            <a:spLocks noGrp="1"/>
          </p:cNvSpPr>
          <p:nvPr>
            <p:ph idx="1"/>
          </p:nvPr>
        </p:nvSpPr>
        <p:spPr>
          <a:xfrm>
            <a:off x="1066800" y="2613330"/>
            <a:ext cx="10058400" cy="2150828"/>
          </a:xfrm>
        </p:spPr>
        <p:txBody>
          <a:bodyPr/>
          <a:lstStyle/>
          <a:p>
            <a:r>
              <a:rPr lang="en-US" sz="2000" dirty="0"/>
              <a:t>A Microfinance Institution (MFI) is an organization that offers financial services</a:t>
            </a:r>
          </a:p>
          <a:p>
            <a:pPr marL="0" indent="0">
              <a:buNone/>
            </a:pPr>
            <a:r>
              <a:rPr lang="en-US" sz="2000" dirty="0"/>
              <a:t> to low income populations. MFS becomes very useful when targeting especially </a:t>
            </a:r>
          </a:p>
          <a:p>
            <a:pPr marL="0" indent="0">
              <a:buNone/>
            </a:pPr>
            <a:r>
              <a:rPr lang="en-US" sz="2000" dirty="0"/>
              <a:t>the unbanked poor families living in remote areas with not much sources of </a:t>
            </a:r>
          </a:p>
          <a:p>
            <a:pPr marL="0" indent="0">
              <a:buNone/>
            </a:pPr>
            <a:r>
              <a:rPr lang="en-US" sz="2000" dirty="0"/>
              <a:t>income. The Microfinance services (MFS) provided by MFI are Group Loans, </a:t>
            </a:r>
          </a:p>
          <a:p>
            <a:pPr marL="0" indent="0">
              <a:buNone/>
            </a:pPr>
            <a:r>
              <a:rPr lang="en-US" sz="2000" dirty="0"/>
              <a:t>Agricultural Loans, Individual Business Loans and so on</a:t>
            </a:r>
            <a:r>
              <a:rPr lang="en-US" dirty="0"/>
              <a:t>. </a:t>
            </a:r>
            <a:endParaRPr lang="en-IN" dirty="0"/>
          </a:p>
          <a:p>
            <a:endParaRPr lang="en-IN" dirty="0"/>
          </a:p>
        </p:txBody>
      </p:sp>
    </p:spTree>
    <p:extLst>
      <p:ext uri="{BB962C8B-B14F-4D97-AF65-F5344CB8AC3E}">
        <p14:creationId xmlns:p14="http://schemas.microsoft.com/office/powerpoint/2010/main" val="10777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18E1-AEEC-4C74-A54A-9268883D5C4A}"/>
              </a:ext>
            </a:extLst>
          </p:cNvPr>
          <p:cNvSpPr>
            <a:spLocks noGrp="1"/>
          </p:cNvSpPr>
          <p:nvPr>
            <p:ph type="title"/>
          </p:nvPr>
        </p:nvSpPr>
        <p:spPr/>
        <p:txBody>
          <a:bodyPr/>
          <a:lstStyle/>
          <a:p>
            <a:r>
              <a:rPr lang="en-US" dirty="0"/>
              <a:t>           Problem </a:t>
            </a:r>
            <a:r>
              <a:rPr lang="en-US" dirty="0" err="1"/>
              <a:t>Statment</a:t>
            </a:r>
            <a:endParaRPr lang="en-IN" dirty="0"/>
          </a:p>
        </p:txBody>
      </p:sp>
      <p:sp>
        <p:nvSpPr>
          <p:cNvPr id="3" name="Content Placeholder 2">
            <a:extLst>
              <a:ext uri="{FF2B5EF4-FFF2-40B4-BE49-F238E27FC236}">
                <a16:creationId xmlns:a16="http://schemas.microsoft.com/office/drawing/2014/main" id="{90B8F06A-DBC4-4440-952D-B72B18B84AF8}"/>
              </a:ext>
            </a:extLst>
          </p:cNvPr>
          <p:cNvSpPr>
            <a:spLocks noGrp="1"/>
          </p:cNvSpPr>
          <p:nvPr>
            <p:ph idx="1"/>
          </p:nvPr>
        </p:nvSpPr>
        <p:spPr/>
        <p:txBody>
          <a:bodyPr/>
          <a:lstStyle/>
          <a:p>
            <a:r>
              <a:rPr lang="en-US"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r>
              <a:rPr lang="en-US"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a:p>
          <a:p>
            <a:endParaRPr lang="en-IN" dirty="0"/>
          </a:p>
        </p:txBody>
      </p:sp>
    </p:spTree>
    <p:extLst>
      <p:ext uri="{BB962C8B-B14F-4D97-AF65-F5344CB8AC3E}">
        <p14:creationId xmlns:p14="http://schemas.microsoft.com/office/powerpoint/2010/main" val="350905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1CA3-8BC6-4E44-B6BA-E2F866A69F6C}"/>
              </a:ext>
            </a:extLst>
          </p:cNvPr>
          <p:cNvSpPr>
            <a:spLocks noGrp="1"/>
          </p:cNvSpPr>
          <p:nvPr>
            <p:ph type="title"/>
          </p:nvPr>
        </p:nvSpPr>
        <p:spPr/>
        <p:txBody>
          <a:bodyPr/>
          <a:lstStyle/>
          <a:p>
            <a:r>
              <a:rPr lang="en-US" dirty="0"/>
              <a:t>           Technologies Used</a:t>
            </a:r>
            <a:endParaRPr lang="en-IN" dirty="0"/>
          </a:p>
        </p:txBody>
      </p:sp>
      <p:sp>
        <p:nvSpPr>
          <p:cNvPr id="3" name="Content Placeholder 2">
            <a:extLst>
              <a:ext uri="{FF2B5EF4-FFF2-40B4-BE49-F238E27FC236}">
                <a16:creationId xmlns:a16="http://schemas.microsoft.com/office/drawing/2014/main" id="{4391EFD1-7B55-43FF-8B4F-8B871FA5D65F}"/>
              </a:ext>
            </a:extLst>
          </p:cNvPr>
          <p:cNvSpPr>
            <a:spLocks noGrp="1"/>
          </p:cNvSpPr>
          <p:nvPr>
            <p:ph idx="1"/>
          </p:nvPr>
        </p:nvSpPr>
        <p:spPr/>
        <p:txBody>
          <a:bodyPr>
            <a:normAutofit/>
          </a:bodyPr>
          <a:lstStyle/>
          <a:p>
            <a:r>
              <a:rPr lang="en-US" sz="2400" b="1" dirty="0"/>
              <a:t>Machine Learning</a:t>
            </a:r>
          </a:p>
          <a:p>
            <a:r>
              <a:rPr lang="en-IN" sz="2400" dirty="0"/>
              <a:t>Machine learning </a:t>
            </a:r>
            <a:r>
              <a:rPr lang="en-IN" sz="2400" dirty="0" err="1"/>
              <a:t>algorithem</a:t>
            </a:r>
            <a:r>
              <a:rPr lang="en-IN" sz="2400" dirty="0"/>
              <a:t> build a mathematical model based on sample data, known as training data in order to make predictions and decisions.</a:t>
            </a:r>
          </a:p>
          <a:p>
            <a:r>
              <a:rPr lang="en-IN" sz="2400" dirty="0"/>
              <a:t>Machine Learning </a:t>
            </a:r>
            <a:r>
              <a:rPr lang="en-IN" sz="2400" dirty="0" err="1"/>
              <a:t>algorithem</a:t>
            </a:r>
            <a:r>
              <a:rPr lang="en-IN" sz="2400" dirty="0"/>
              <a:t> are used in Email filtering , face </a:t>
            </a:r>
            <a:r>
              <a:rPr lang="en-IN" sz="2400" dirty="0" err="1"/>
              <a:t>Recongnition</a:t>
            </a:r>
            <a:r>
              <a:rPr lang="en-IN" sz="2400" dirty="0"/>
              <a:t>, etc.</a:t>
            </a:r>
          </a:p>
        </p:txBody>
      </p:sp>
    </p:spTree>
    <p:extLst>
      <p:ext uri="{BB962C8B-B14F-4D97-AF65-F5344CB8AC3E}">
        <p14:creationId xmlns:p14="http://schemas.microsoft.com/office/powerpoint/2010/main" val="202831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B13-4B21-4A8A-9488-F4C4B968F2A8}"/>
              </a:ext>
            </a:extLst>
          </p:cNvPr>
          <p:cNvSpPr>
            <a:spLocks noGrp="1"/>
          </p:cNvSpPr>
          <p:nvPr>
            <p:ph type="title"/>
          </p:nvPr>
        </p:nvSpPr>
        <p:spPr/>
        <p:txBody>
          <a:bodyPr/>
          <a:lstStyle/>
          <a:p>
            <a:r>
              <a:rPr lang="en-US" dirty="0"/>
              <a:t>             Data Description</a:t>
            </a:r>
            <a:endParaRPr lang="en-IN" dirty="0"/>
          </a:p>
        </p:txBody>
      </p:sp>
      <p:pic>
        <p:nvPicPr>
          <p:cNvPr id="5" name="Content Placeholder 4">
            <a:extLst>
              <a:ext uri="{FF2B5EF4-FFF2-40B4-BE49-F238E27FC236}">
                <a16:creationId xmlns:a16="http://schemas.microsoft.com/office/drawing/2014/main" id="{A03F5C1F-2752-4DD6-82DF-6FBC7F4A8677}"/>
              </a:ext>
            </a:extLst>
          </p:cNvPr>
          <p:cNvPicPr>
            <a:picLocks noGrp="1" noChangeAspect="1"/>
          </p:cNvPicPr>
          <p:nvPr>
            <p:ph idx="1"/>
          </p:nvPr>
        </p:nvPicPr>
        <p:blipFill>
          <a:blip r:embed="rId2"/>
          <a:stretch>
            <a:fillRect/>
          </a:stretch>
        </p:blipFill>
        <p:spPr>
          <a:xfrm>
            <a:off x="1299102" y="2014194"/>
            <a:ext cx="9593796" cy="4532380"/>
          </a:xfrm>
        </p:spPr>
      </p:pic>
    </p:spTree>
    <p:extLst>
      <p:ext uri="{BB962C8B-B14F-4D97-AF65-F5344CB8AC3E}">
        <p14:creationId xmlns:p14="http://schemas.microsoft.com/office/powerpoint/2010/main" val="101912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6447-76EE-4697-94EF-42640A3B5666}"/>
              </a:ext>
            </a:extLst>
          </p:cNvPr>
          <p:cNvSpPr>
            <a:spLocks noGrp="1"/>
          </p:cNvSpPr>
          <p:nvPr>
            <p:ph type="title"/>
          </p:nvPr>
        </p:nvSpPr>
        <p:spPr>
          <a:xfrm>
            <a:off x="1066800" y="642594"/>
            <a:ext cx="10058400" cy="775389"/>
          </a:xfrm>
        </p:spPr>
        <p:txBody>
          <a:bodyPr/>
          <a:lstStyle/>
          <a:p>
            <a:r>
              <a:rPr lang="en-US" dirty="0" err="1"/>
              <a:t>Dist</a:t>
            </a:r>
            <a:r>
              <a:rPr lang="en-US" dirty="0"/>
              <a:t> plot for data distribution</a:t>
            </a:r>
            <a:endParaRPr lang="en-IN" dirty="0"/>
          </a:p>
        </p:txBody>
      </p:sp>
      <p:pic>
        <p:nvPicPr>
          <p:cNvPr id="5" name="Content Placeholder 4">
            <a:extLst>
              <a:ext uri="{FF2B5EF4-FFF2-40B4-BE49-F238E27FC236}">
                <a16:creationId xmlns:a16="http://schemas.microsoft.com/office/drawing/2014/main" id="{3C02BC95-6A95-42DF-976F-4B69076C75F0}"/>
              </a:ext>
            </a:extLst>
          </p:cNvPr>
          <p:cNvPicPr>
            <a:picLocks noGrp="1" noChangeAspect="1"/>
          </p:cNvPicPr>
          <p:nvPr>
            <p:ph idx="1"/>
          </p:nvPr>
        </p:nvPicPr>
        <p:blipFill>
          <a:blip r:embed="rId2"/>
          <a:stretch>
            <a:fillRect/>
          </a:stretch>
        </p:blipFill>
        <p:spPr>
          <a:xfrm>
            <a:off x="1121530" y="1669774"/>
            <a:ext cx="9948940" cy="4365901"/>
          </a:xfrm>
        </p:spPr>
      </p:pic>
    </p:spTree>
    <p:extLst>
      <p:ext uri="{BB962C8B-B14F-4D97-AF65-F5344CB8AC3E}">
        <p14:creationId xmlns:p14="http://schemas.microsoft.com/office/powerpoint/2010/main" val="423332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481F-EC17-4F2E-A544-C72277011B1B}"/>
              </a:ext>
            </a:extLst>
          </p:cNvPr>
          <p:cNvSpPr>
            <a:spLocks noGrp="1"/>
          </p:cNvSpPr>
          <p:nvPr>
            <p:ph type="title"/>
          </p:nvPr>
        </p:nvSpPr>
        <p:spPr>
          <a:xfrm>
            <a:off x="1298712" y="258419"/>
            <a:ext cx="9826487" cy="655982"/>
          </a:xfrm>
        </p:spPr>
        <p:txBody>
          <a:bodyPr>
            <a:normAutofit fontScale="90000"/>
          </a:bodyPr>
          <a:lstStyle/>
          <a:p>
            <a:r>
              <a:rPr lang="en-US" dirty="0"/>
              <a:t>                   Heat map</a:t>
            </a:r>
            <a:endParaRPr lang="en-IN" dirty="0"/>
          </a:p>
        </p:txBody>
      </p:sp>
      <p:pic>
        <p:nvPicPr>
          <p:cNvPr id="5" name="Content Placeholder 4">
            <a:extLst>
              <a:ext uri="{FF2B5EF4-FFF2-40B4-BE49-F238E27FC236}">
                <a16:creationId xmlns:a16="http://schemas.microsoft.com/office/drawing/2014/main" id="{0932BF53-5ACB-4CE2-92EC-B6F2CBC4058B}"/>
              </a:ext>
            </a:extLst>
          </p:cNvPr>
          <p:cNvPicPr>
            <a:picLocks noGrp="1" noChangeAspect="1"/>
          </p:cNvPicPr>
          <p:nvPr>
            <p:ph idx="1"/>
          </p:nvPr>
        </p:nvPicPr>
        <p:blipFill>
          <a:blip r:embed="rId2"/>
          <a:stretch>
            <a:fillRect/>
          </a:stretch>
        </p:blipFill>
        <p:spPr>
          <a:xfrm>
            <a:off x="477078" y="914401"/>
            <a:ext cx="11131826" cy="5724937"/>
          </a:xfrm>
        </p:spPr>
      </p:pic>
    </p:spTree>
    <p:extLst>
      <p:ext uri="{BB962C8B-B14F-4D97-AF65-F5344CB8AC3E}">
        <p14:creationId xmlns:p14="http://schemas.microsoft.com/office/powerpoint/2010/main" val="301080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C6A6-760E-4100-A402-088B2B835FF5}"/>
              </a:ext>
            </a:extLst>
          </p:cNvPr>
          <p:cNvSpPr>
            <a:spLocks noGrp="1"/>
          </p:cNvSpPr>
          <p:nvPr>
            <p:ph type="title"/>
          </p:nvPr>
        </p:nvSpPr>
        <p:spPr>
          <a:xfrm>
            <a:off x="1066800" y="642594"/>
            <a:ext cx="10058400" cy="775389"/>
          </a:xfrm>
        </p:spPr>
        <p:txBody>
          <a:bodyPr/>
          <a:lstStyle/>
          <a:p>
            <a:r>
              <a:rPr lang="en-US" dirty="0"/>
              <a:t>                     Line plot</a:t>
            </a:r>
            <a:endParaRPr lang="en-IN" dirty="0"/>
          </a:p>
        </p:txBody>
      </p:sp>
      <p:pic>
        <p:nvPicPr>
          <p:cNvPr id="5" name="Content Placeholder 4">
            <a:extLst>
              <a:ext uri="{FF2B5EF4-FFF2-40B4-BE49-F238E27FC236}">
                <a16:creationId xmlns:a16="http://schemas.microsoft.com/office/drawing/2014/main" id="{DEE2B8A0-F44C-4ADD-AF1E-507EE9615AD5}"/>
              </a:ext>
            </a:extLst>
          </p:cNvPr>
          <p:cNvPicPr>
            <a:picLocks noGrp="1" noChangeAspect="1"/>
          </p:cNvPicPr>
          <p:nvPr>
            <p:ph idx="1"/>
          </p:nvPr>
        </p:nvPicPr>
        <p:blipFill>
          <a:blip r:embed="rId2"/>
          <a:stretch>
            <a:fillRect/>
          </a:stretch>
        </p:blipFill>
        <p:spPr>
          <a:xfrm>
            <a:off x="1066800" y="1470649"/>
            <a:ext cx="10058400" cy="5022915"/>
          </a:xfrm>
        </p:spPr>
      </p:pic>
    </p:spTree>
    <p:extLst>
      <p:ext uri="{BB962C8B-B14F-4D97-AF65-F5344CB8AC3E}">
        <p14:creationId xmlns:p14="http://schemas.microsoft.com/office/powerpoint/2010/main" val="104212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EA45-D480-4C02-87E4-63CB5AAA2EA5}"/>
              </a:ext>
            </a:extLst>
          </p:cNvPr>
          <p:cNvSpPr>
            <a:spLocks noGrp="1"/>
          </p:cNvSpPr>
          <p:nvPr>
            <p:ph type="title"/>
          </p:nvPr>
        </p:nvSpPr>
        <p:spPr>
          <a:xfrm>
            <a:off x="1066800" y="642594"/>
            <a:ext cx="10058400" cy="735632"/>
          </a:xfrm>
        </p:spPr>
        <p:txBody>
          <a:bodyPr>
            <a:normAutofit fontScale="90000"/>
          </a:bodyPr>
          <a:lstStyle/>
          <a:p>
            <a:r>
              <a:rPr lang="en-US" dirty="0"/>
              <a:t>                     Outliers</a:t>
            </a:r>
            <a:endParaRPr lang="en-IN" dirty="0"/>
          </a:p>
        </p:txBody>
      </p:sp>
      <p:pic>
        <p:nvPicPr>
          <p:cNvPr id="5" name="Content Placeholder 4">
            <a:extLst>
              <a:ext uri="{FF2B5EF4-FFF2-40B4-BE49-F238E27FC236}">
                <a16:creationId xmlns:a16="http://schemas.microsoft.com/office/drawing/2014/main" id="{E0072533-AC41-45CC-822D-29A923493260}"/>
              </a:ext>
            </a:extLst>
          </p:cNvPr>
          <p:cNvPicPr>
            <a:picLocks noGrp="1" noChangeAspect="1"/>
          </p:cNvPicPr>
          <p:nvPr>
            <p:ph idx="1"/>
          </p:nvPr>
        </p:nvPicPr>
        <p:blipFill>
          <a:blip r:embed="rId2"/>
          <a:stretch>
            <a:fillRect/>
          </a:stretch>
        </p:blipFill>
        <p:spPr>
          <a:xfrm>
            <a:off x="1066800" y="1809800"/>
            <a:ext cx="10058400" cy="4723522"/>
          </a:xfrm>
        </p:spPr>
      </p:pic>
    </p:spTree>
    <p:extLst>
      <p:ext uri="{BB962C8B-B14F-4D97-AF65-F5344CB8AC3E}">
        <p14:creationId xmlns:p14="http://schemas.microsoft.com/office/powerpoint/2010/main" val="4241334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107</TotalTime>
  <Words>268</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Garamond</vt:lpstr>
      <vt:lpstr>Savon</vt:lpstr>
      <vt:lpstr>Micro Credit Loan Defaulter</vt:lpstr>
      <vt:lpstr>               Introduction</vt:lpstr>
      <vt:lpstr>           Problem Statment</vt:lpstr>
      <vt:lpstr>           Technologies Used</vt:lpstr>
      <vt:lpstr>             Data Description</vt:lpstr>
      <vt:lpstr>Dist plot for data distribution</vt:lpstr>
      <vt:lpstr>                   Heat map</vt:lpstr>
      <vt:lpstr>                     Line plot</vt:lpstr>
      <vt:lpstr>                     Outliers</vt:lpstr>
      <vt:lpstr>                Data Modeling</vt:lpstr>
      <vt:lpstr>             Confusion Matrix</vt:lpstr>
      <vt:lpstr>          AUC and ROC curve</vt:lpstr>
      <vt:lpstr>Prediction and actual data comparison</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dc:title>
  <dc:creator>DELL</dc:creator>
  <cp:lastModifiedBy>DELL</cp:lastModifiedBy>
  <cp:revision>6</cp:revision>
  <dcterms:created xsi:type="dcterms:W3CDTF">2022-11-08T12:08:29Z</dcterms:created>
  <dcterms:modified xsi:type="dcterms:W3CDTF">2022-11-08T13:56:18Z</dcterms:modified>
</cp:coreProperties>
</file>