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05A1A8-4A51-4260-A8F8-5E80507B05F5}"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BF52B35C-6309-44B4-BB1C-45431CF4CAEF}">
      <dgm:prSet custT="1"/>
      <dgm:spPr/>
      <dgm:t>
        <a:bodyPr/>
        <a:lstStyle/>
        <a:p>
          <a:pPr>
            <a:lnSpc>
              <a:spcPct val="100000"/>
            </a:lnSpc>
          </a:pPr>
          <a:r>
            <a:rPr lang="en-US" sz="1700" dirty="0"/>
            <a:t>People use social media as a platform to express their opinions and views.</a:t>
          </a:r>
        </a:p>
      </dgm:t>
    </dgm:pt>
    <dgm:pt modelId="{0D96BA95-C444-4497-B23F-64908EABA95C}" type="parTrans" cxnId="{F9629924-9FEA-427D-AD25-7B220F0B8A54}">
      <dgm:prSet/>
      <dgm:spPr/>
      <dgm:t>
        <a:bodyPr/>
        <a:lstStyle/>
        <a:p>
          <a:endParaRPr lang="en-US"/>
        </a:p>
      </dgm:t>
    </dgm:pt>
    <dgm:pt modelId="{D69D14E9-083A-498F-B1EF-85DFDCAB0BBB}" type="sibTrans" cxnId="{F9629924-9FEA-427D-AD25-7B220F0B8A54}">
      <dgm:prSet/>
      <dgm:spPr/>
      <dgm:t>
        <a:bodyPr/>
        <a:lstStyle/>
        <a:p>
          <a:pPr>
            <a:lnSpc>
              <a:spcPct val="100000"/>
            </a:lnSpc>
          </a:pPr>
          <a:endParaRPr lang="en-US"/>
        </a:p>
      </dgm:t>
    </dgm:pt>
    <dgm:pt modelId="{C0795376-CBA7-4375-9A92-5298A176F354}">
      <dgm:prSet custT="1"/>
      <dgm:spPr/>
      <dgm:t>
        <a:bodyPr/>
        <a:lstStyle/>
        <a:p>
          <a:pPr>
            <a:lnSpc>
              <a:spcPct val="100000"/>
            </a:lnSpc>
          </a:pPr>
          <a:r>
            <a:rPr lang="en-US" sz="1700" dirty="0"/>
            <a:t>With it comes the risk of cyber abuse and harassment, which can put an end to people expressing themselves and giving up on seeking opinions.</a:t>
          </a:r>
        </a:p>
      </dgm:t>
    </dgm:pt>
    <dgm:pt modelId="{F63A6825-1133-48F2-AB05-13B86C176826}" type="parTrans" cxnId="{706B8CC8-6E3D-485F-9E6A-DCEC76638742}">
      <dgm:prSet/>
      <dgm:spPr/>
      <dgm:t>
        <a:bodyPr/>
        <a:lstStyle/>
        <a:p>
          <a:endParaRPr lang="en-US"/>
        </a:p>
      </dgm:t>
    </dgm:pt>
    <dgm:pt modelId="{3112091A-CCA9-4C98-A367-92C353F9950E}" type="sibTrans" cxnId="{706B8CC8-6E3D-485F-9E6A-DCEC76638742}">
      <dgm:prSet/>
      <dgm:spPr/>
      <dgm:t>
        <a:bodyPr/>
        <a:lstStyle/>
        <a:p>
          <a:pPr>
            <a:lnSpc>
              <a:spcPct val="100000"/>
            </a:lnSpc>
          </a:pPr>
          <a:endParaRPr lang="en-US"/>
        </a:p>
      </dgm:t>
    </dgm:pt>
    <dgm:pt modelId="{08E96A93-B0CA-424D-B5C4-B165AC423ED6}">
      <dgm:prSet custT="1"/>
      <dgm:spPr/>
      <dgm:t>
        <a:bodyPr/>
        <a:lstStyle/>
        <a:p>
          <a:pPr>
            <a:lnSpc>
              <a:spcPct val="100000"/>
            </a:lnSpc>
          </a:pPr>
          <a:r>
            <a:rPr lang="en-US" sz="1700" dirty="0"/>
            <a:t>To protect the users from cyberbullying, every organization should have an automated system in place to identify such malicious comments and suitable actions against the same.</a:t>
          </a:r>
        </a:p>
      </dgm:t>
    </dgm:pt>
    <dgm:pt modelId="{0C5AF8C9-8843-4205-BEF6-E584F17548E6}" type="parTrans" cxnId="{639CB4EA-B6A7-4148-B79B-FD1F94192C6C}">
      <dgm:prSet/>
      <dgm:spPr/>
      <dgm:t>
        <a:bodyPr/>
        <a:lstStyle/>
        <a:p>
          <a:endParaRPr lang="en-US"/>
        </a:p>
      </dgm:t>
    </dgm:pt>
    <dgm:pt modelId="{921CEF4A-1E77-4AF2-9BFE-BA2200245141}" type="sibTrans" cxnId="{639CB4EA-B6A7-4148-B79B-FD1F94192C6C}">
      <dgm:prSet/>
      <dgm:spPr/>
      <dgm:t>
        <a:bodyPr/>
        <a:lstStyle/>
        <a:p>
          <a:endParaRPr lang="en-US"/>
        </a:p>
      </dgm:t>
    </dgm:pt>
    <dgm:pt modelId="{8E63D9AB-8424-484A-B385-8415B7955737}" type="pres">
      <dgm:prSet presAssocID="{E705A1A8-4A51-4260-A8F8-5E80507B05F5}" presName="root" presStyleCnt="0">
        <dgm:presLayoutVars>
          <dgm:dir/>
          <dgm:resizeHandles val="exact"/>
        </dgm:presLayoutVars>
      </dgm:prSet>
      <dgm:spPr/>
    </dgm:pt>
    <dgm:pt modelId="{5E90CBFF-72FB-4EFB-8C83-75449F0FADFD}" type="pres">
      <dgm:prSet presAssocID="{E705A1A8-4A51-4260-A8F8-5E80507B05F5}" presName="container" presStyleCnt="0">
        <dgm:presLayoutVars>
          <dgm:dir/>
          <dgm:resizeHandles val="exact"/>
        </dgm:presLayoutVars>
      </dgm:prSet>
      <dgm:spPr/>
    </dgm:pt>
    <dgm:pt modelId="{3EDFFE4F-73E9-46D5-874C-2D2144D14F31}" type="pres">
      <dgm:prSet presAssocID="{BF52B35C-6309-44B4-BB1C-45431CF4CAEF}" presName="compNode" presStyleCnt="0"/>
      <dgm:spPr/>
    </dgm:pt>
    <dgm:pt modelId="{A2EF5684-E933-4E9B-9D6F-3D46985CE620}" type="pres">
      <dgm:prSet presAssocID="{BF52B35C-6309-44B4-BB1C-45431CF4CAEF}" presName="iconBgRect" presStyleLbl="bgShp" presStyleIdx="0" presStyleCnt="3"/>
      <dgm:spPr/>
    </dgm:pt>
    <dgm:pt modelId="{D81DD482-F558-46C7-A70D-2F5548656217}" type="pres">
      <dgm:prSet presAssocID="{BF52B35C-6309-44B4-BB1C-45431CF4CA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53261216-DFDD-45DB-BD36-DC684ACE7104}" type="pres">
      <dgm:prSet presAssocID="{BF52B35C-6309-44B4-BB1C-45431CF4CAEF}" presName="spaceRect" presStyleCnt="0"/>
      <dgm:spPr/>
    </dgm:pt>
    <dgm:pt modelId="{F0E58645-CA66-4E9F-91FB-658C380DFB92}" type="pres">
      <dgm:prSet presAssocID="{BF52B35C-6309-44B4-BB1C-45431CF4CAEF}" presName="textRect" presStyleLbl="revTx" presStyleIdx="0" presStyleCnt="3">
        <dgm:presLayoutVars>
          <dgm:chMax val="1"/>
          <dgm:chPref val="1"/>
        </dgm:presLayoutVars>
      </dgm:prSet>
      <dgm:spPr/>
    </dgm:pt>
    <dgm:pt modelId="{345533F5-1767-4C14-8BC8-5F977DA729D5}" type="pres">
      <dgm:prSet presAssocID="{D69D14E9-083A-498F-B1EF-85DFDCAB0BBB}" presName="sibTrans" presStyleLbl="sibTrans2D1" presStyleIdx="0" presStyleCnt="0"/>
      <dgm:spPr/>
    </dgm:pt>
    <dgm:pt modelId="{95516D02-A3AF-44D1-BF57-9FAFEFEA48D1}" type="pres">
      <dgm:prSet presAssocID="{C0795376-CBA7-4375-9A92-5298A176F354}" presName="compNode" presStyleCnt="0"/>
      <dgm:spPr/>
    </dgm:pt>
    <dgm:pt modelId="{9CF357F2-9355-4A35-9B53-715C6FAB2D34}" type="pres">
      <dgm:prSet presAssocID="{C0795376-CBA7-4375-9A92-5298A176F354}" presName="iconBgRect" presStyleLbl="bgShp" presStyleIdx="1" presStyleCnt="3"/>
      <dgm:spPr/>
    </dgm:pt>
    <dgm:pt modelId="{4D1490C4-3FAC-4F68-9396-9A99B67C476D}" type="pres">
      <dgm:prSet presAssocID="{C0795376-CBA7-4375-9A92-5298A176F3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66CD1758-DBA2-47B3-B14E-6AB49669F1DB}" type="pres">
      <dgm:prSet presAssocID="{C0795376-CBA7-4375-9A92-5298A176F354}" presName="spaceRect" presStyleCnt="0"/>
      <dgm:spPr/>
    </dgm:pt>
    <dgm:pt modelId="{B1BC9FBF-AC76-4343-9F2B-FBC735F2F7B6}" type="pres">
      <dgm:prSet presAssocID="{C0795376-CBA7-4375-9A92-5298A176F354}" presName="textRect" presStyleLbl="revTx" presStyleIdx="1" presStyleCnt="3">
        <dgm:presLayoutVars>
          <dgm:chMax val="1"/>
          <dgm:chPref val="1"/>
        </dgm:presLayoutVars>
      </dgm:prSet>
      <dgm:spPr/>
    </dgm:pt>
    <dgm:pt modelId="{2CE1A595-B6B1-4517-AA62-3AAF15A31467}" type="pres">
      <dgm:prSet presAssocID="{3112091A-CCA9-4C98-A367-92C353F9950E}" presName="sibTrans" presStyleLbl="sibTrans2D1" presStyleIdx="0" presStyleCnt="0"/>
      <dgm:spPr/>
    </dgm:pt>
    <dgm:pt modelId="{EA2D22C2-7093-417D-9120-43769FA22CD7}" type="pres">
      <dgm:prSet presAssocID="{08E96A93-B0CA-424D-B5C4-B165AC423ED6}" presName="compNode" presStyleCnt="0"/>
      <dgm:spPr/>
    </dgm:pt>
    <dgm:pt modelId="{A93C1FDB-006C-487F-9A0E-3C750E599A97}" type="pres">
      <dgm:prSet presAssocID="{08E96A93-B0CA-424D-B5C4-B165AC423ED6}" presName="iconBgRect" presStyleLbl="bgShp" presStyleIdx="2" presStyleCnt="3"/>
      <dgm:spPr/>
    </dgm:pt>
    <dgm:pt modelId="{64EDEA70-C236-426A-8DD7-575BA09582E0}" type="pres">
      <dgm:prSet presAssocID="{08E96A93-B0CA-424D-B5C4-B165AC423E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CEB959DC-0DA8-4444-A1B7-C1ED486ECC86}" type="pres">
      <dgm:prSet presAssocID="{08E96A93-B0CA-424D-B5C4-B165AC423ED6}" presName="spaceRect" presStyleCnt="0"/>
      <dgm:spPr/>
    </dgm:pt>
    <dgm:pt modelId="{ECA9ACCD-FB08-43C2-BB63-2E6E3F874125}" type="pres">
      <dgm:prSet presAssocID="{08E96A93-B0CA-424D-B5C4-B165AC423ED6}" presName="textRect" presStyleLbl="revTx" presStyleIdx="2" presStyleCnt="3">
        <dgm:presLayoutVars>
          <dgm:chMax val="1"/>
          <dgm:chPref val="1"/>
        </dgm:presLayoutVars>
      </dgm:prSet>
      <dgm:spPr/>
    </dgm:pt>
  </dgm:ptLst>
  <dgm:cxnLst>
    <dgm:cxn modelId="{F9629924-9FEA-427D-AD25-7B220F0B8A54}" srcId="{E705A1A8-4A51-4260-A8F8-5E80507B05F5}" destId="{BF52B35C-6309-44B4-BB1C-45431CF4CAEF}" srcOrd="0" destOrd="0" parTransId="{0D96BA95-C444-4497-B23F-64908EABA95C}" sibTransId="{D69D14E9-083A-498F-B1EF-85DFDCAB0BBB}"/>
    <dgm:cxn modelId="{F441AE6A-0AC4-4B95-A60E-1E054CEF3456}" type="presOf" srcId="{3112091A-CCA9-4C98-A367-92C353F9950E}" destId="{2CE1A595-B6B1-4517-AA62-3AAF15A31467}" srcOrd="0" destOrd="0" presId="urn:microsoft.com/office/officeart/2018/2/layout/IconCircleList"/>
    <dgm:cxn modelId="{799A794B-72E7-45C7-8BF9-D766EC6DBFB2}" type="presOf" srcId="{D69D14E9-083A-498F-B1EF-85DFDCAB0BBB}" destId="{345533F5-1767-4C14-8BC8-5F977DA729D5}" srcOrd="0" destOrd="0" presId="urn:microsoft.com/office/officeart/2018/2/layout/IconCircleList"/>
    <dgm:cxn modelId="{A9BA1577-54FD-4CBC-8D51-A3E645646686}" type="presOf" srcId="{C0795376-CBA7-4375-9A92-5298A176F354}" destId="{B1BC9FBF-AC76-4343-9F2B-FBC735F2F7B6}" srcOrd="0" destOrd="0" presId="urn:microsoft.com/office/officeart/2018/2/layout/IconCircleList"/>
    <dgm:cxn modelId="{D3FAC485-E4D1-41D6-951B-4297716260B4}" type="presOf" srcId="{E705A1A8-4A51-4260-A8F8-5E80507B05F5}" destId="{8E63D9AB-8424-484A-B385-8415B7955737}" srcOrd="0" destOrd="0" presId="urn:microsoft.com/office/officeart/2018/2/layout/IconCircleList"/>
    <dgm:cxn modelId="{706B8CC8-6E3D-485F-9E6A-DCEC76638742}" srcId="{E705A1A8-4A51-4260-A8F8-5E80507B05F5}" destId="{C0795376-CBA7-4375-9A92-5298A176F354}" srcOrd="1" destOrd="0" parTransId="{F63A6825-1133-48F2-AB05-13B86C176826}" sibTransId="{3112091A-CCA9-4C98-A367-92C353F9950E}"/>
    <dgm:cxn modelId="{79E68DDE-8B67-4D29-B055-D928511478BE}" type="presOf" srcId="{BF52B35C-6309-44B4-BB1C-45431CF4CAEF}" destId="{F0E58645-CA66-4E9F-91FB-658C380DFB92}" srcOrd="0" destOrd="0" presId="urn:microsoft.com/office/officeart/2018/2/layout/IconCircleList"/>
    <dgm:cxn modelId="{68E262E1-114E-4F56-B65B-DE838FC06AAB}" type="presOf" srcId="{08E96A93-B0CA-424D-B5C4-B165AC423ED6}" destId="{ECA9ACCD-FB08-43C2-BB63-2E6E3F874125}" srcOrd="0" destOrd="0" presId="urn:microsoft.com/office/officeart/2018/2/layout/IconCircleList"/>
    <dgm:cxn modelId="{639CB4EA-B6A7-4148-B79B-FD1F94192C6C}" srcId="{E705A1A8-4A51-4260-A8F8-5E80507B05F5}" destId="{08E96A93-B0CA-424D-B5C4-B165AC423ED6}" srcOrd="2" destOrd="0" parTransId="{0C5AF8C9-8843-4205-BEF6-E584F17548E6}" sibTransId="{921CEF4A-1E77-4AF2-9BFE-BA2200245141}"/>
    <dgm:cxn modelId="{369FF61E-5480-4FF6-A971-25335F83A668}" type="presParOf" srcId="{8E63D9AB-8424-484A-B385-8415B7955737}" destId="{5E90CBFF-72FB-4EFB-8C83-75449F0FADFD}" srcOrd="0" destOrd="0" presId="urn:microsoft.com/office/officeart/2018/2/layout/IconCircleList"/>
    <dgm:cxn modelId="{5862F013-A6B8-430F-9EC0-6DA40A66849C}" type="presParOf" srcId="{5E90CBFF-72FB-4EFB-8C83-75449F0FADFD}" destId="{3EDFFE4F-73E9-46D5-874C-2D2144D14F31}" srcOrd="0" destOrd="0" presId="urn:microsoft.com/office/officeart/2018/2/layout/IconCircleList"/>
    <dgm:cxn modelId="{1A9CCA9F-A127-432A-9EBB-F51B89B44813}" type="presParOf" srcId="{3EDFFE4F-73E9-46D5-874C-2D2144D14F31}" destId="{A2EF5684-E933-4E9B-9D6F-3D46985CE620}" srcOrd="0" destOrd="0" presId="urn:microsoft.com/office/officeart/2018/2/layout/IconCircleList"/>
    <dgm:cxn modelId="{48658481-E355-45FC-A001-B8529F9F96E7}" type="presParOf" srcId="{3EDFFE4F-73E9-46D5-874C-2D2144D14F31}" destId="{D81DD482-F558-46C7-A70D-2F5548656217}" srcOrd="1" destOrd="0" presId="urn:microsoft.com/office/officeart/2018/2/layout/IconCircleList"/>
    <dgm:cxn modelId="{0C6A287D-40E7-4189-ABD1-39C728C2FAFA}" type="presParOf" srcId="{3EDFFE4F-73E9-46D5-874C-2D2144D14F31}" destId="{53261216-DFDD-45DB-BD36-DC684ACE7104}" srcOrd="2" destOrd="0" presId="urn:microsoft.com/office/officeart/2018/2/layout/IconCircleList"/>
    <dgm:cxn modelId="{A6AC017B-5B1B-4630-94AF-407A8CA50BD1}" type="presParOf" srcId="{3EDFFE4F-73E9-46D5-874C-2D2144D14F31}" destId="{F0E58645-CA66-4E9F-91FB-658C380DFB92}" srcOrd="3" destOrd="0" presId="urn:microsoft.com/office/officeart/2018/2/layout/IconCircleList"/>
    <dgm:cxn modelId="{F514D15D-0E05-424D-988B-A4B1D29CA9E8}" type="presParOf" srcId="{5E90CBFF-72FB-4EFB-8C83-75449F0FADFD}" destId="{345533F5-1767-4C14-8BC8-5F977DA729D5}" srcOrd="1" destOrd="0" presId="urn:microsoft.com/office/officeart/2018/2/layout/IconCircleList"/>
    <dgm:cxn modelId="{E6772538-0214-472E-87BF-511E20DD27D2}" type="presParOf" srcId="{5E90CBFF-72FB-4EFB-8C83-75449F0FADFD}" destId="{95516D02-A3AF-44D1-BF57-9FAFEFEA48D1}" srcOrd="2" destOrd="0" presId="urn:microsoft.com/office/officeart/2018/2/layout/IconCircleList"/>
    <dgm:cxn modelId="{014545AF-784C-461C-AC26-7BC5E53DD654}" type="presParOf" srcId="{95516D02-A3AF-44D1-BF57-9FAFEFEA48D1}" destId="{9CF357F2-9355-4A35-9B53-715C6FAB2D34}" srcOrd="0" destOrd="0" presId="urn:microsoft.com/office/officeart/2018/2/layout/IconCircleList"/>
    <dgm:cxn modelId="{908E2B51-B905-4782-B504-FB8A7D5A3CB8}" type="presParOf" srcId="{95516D02-A3AF-44D1-BF57-9FAFEFEA48D1}" destId="{4D1490C4-3FAC-4F68-9396-9A99B67C476D}" srcOrd="1" destOrd="0" presId="urn:microsoft.com/office/officeart/2018/2/layout/IconCircleList"/>
    <dgm:cxn modelId="{F9D6D384-A6AF-4A98-A8B6-99152AD1BF38}" type="presParOf" srcId="{95516D02-A3AF-44D1-BF57-9FAFEFEA48D1}" destId="{66CD1758-DBA2-47B3-B14E-6AB49669F1DB}" srcOrd="2" destOrd="0" presId="urn:microsoft.com/office/officeart/2018/2/layout/IconCircleList"/>
    <dgm:cxn modelId="{974ABE26-4FFD-4FD8-A05F-3FDFB85C64CF}" type="presParOf" srcId="{95516D02-A3AF-44D1-BF57-9FAFEFEA48D1}" destId="{B1BC9FBF-AC76-4343-9F2B-FBC735F2F7B6}" srcOrd="3" destOrd="0" presId="urn:microsoft.com/office/officeart/2018/2/layout/IconCircleList"/>
    <dgm:cxn modelId="{CB0AB246-4467-4692-859D-1C52ED50A1CA}" type="presParOf" srcId="{5E90CBFF-72FB-4EFB-8C83-75449F0FADFD}" destId="{2CE1A595-B6B1-4517-AA62-3AAF15A31467}" srcOrd="3" destOrd="0" presId="urn:microsoft.com/office/officeart/2018/2/layout/IconCircleList"/>
    <dgm:cxn modelId="{6F10A1CC-CAA2-4138-90EA-810EBD57B31F}" type="presParOf" srcId="{5E90CBFF-72FB-4EFB-8C83-75449F0FADFD}" destId="{EA2D22C2-7093-417D-9120-43769FA22CD7}" srcOrd="4" destOrd="0" presId="urn:microsoft.com/office/officeart/2018/2/layout/IconCircleList"/>
    <dgm:cxn modelId="{DEE91EA4-BF1A-4D4F-85F9-CD7F273AF9A5}" type="presParOf" srcId="{EA2D22C2-7093-417D-9120-43769FA22CD7}" destId="{A93C1FDB-006C-487F-9A0E-3C750E599A97}" srcOrd="0" destOrd="0" presId="urn:microsoft.com/office/officeart/2018/2/layout/IconCircleList"/>
    <dgm:cxn modelId="{991FF584-3161-4C18-934A-6AC6BDFCBB01}" type="presParOf" srcId="{EA2D22C2-7093-417D-9120-43769FA22CD7}" destId="{64EDEA70-C236-426A-8DD7-575BA09582E0}" srcOrd="1" destOrd="0" presId="urn:microsoft.com/office/officeart/2018/2/layout/IconCircleList"/>
    <dgm:cxn modelId="{99260FAD-9FE1-4855-A5C1-734023A46899}" type="presParOf" srcId="{EA2D22C2-7093-417D-9120-43769FA22CD7}" destId="{CEB959DC-0DA8-4444-A1B7-C1ED486ECC86}" srcOrd="2" destOrd="0" presId="urn:microsoft.com/office/officeart/2018/2/layout/IconCircleList"/>
    <dgm:cxn modelId="{B805A0BA-2E56-4EB9-9A66-16ED43677858}" type="presParOf" srcId="{EA2D22C2-7093-417D-9120-43769FA22CD7}" destId="{ECA9ACCD-FB08-43C2-BB63-2E6E3F8741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AFA2F2-0FEB-4402-8E3C-F4F542F22A4D}"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6A79B6A-B081-4C12-B7A2-BB13C87225FB}">
      <dgm:prSet/>
      <dgm:spPr/>
      <dgm:t>
        <a:bodyPr/>
        <a:lstStyle/>
        <a:p>
          <a:pPr>
            <a:lnSpc>
              <a:spcPct val="100000"/>
            </a:lnSpc>
          </a:pPr>
          <a:r>
            <a:rPr lang="en-US" dirty="0"/>
            <a:t>Collection of USABLE DATA – although we extracted over </a:t>
          </a:r>
          <a:r>
            <a:rPr lang="en-IN" b="0" i="0" dirty="0"/>
            <a:t>62893130</a:t>
          </a:r>
          <a:r>
            <a:rPr lang="en-US" dirty="0"/>
            <a:t> records, only </a:t>
          </a:r>
          <a:r>
            <a:rPr lang="en-IN" b="0" i="0" dirty="0"/>
            <a:t>43537267 </a:t>
          </a:r>
          <a:r>
            <a:rPr lang="en-US" dirty="0"/>
            <a:t>records were usable among them.</a:t>
          </a:r>
        </a:p>
      </dgm:t>
    </dgm:pt>
    <dgm:pt modelId="{BE52F83E-7D71-4B87-A3A6-D2B2C8B359DC}" type="parTrans" cxnId="{D0102818-4E6B-4AFD-99F5-198852DA4116}">
      <dgm:prSet/>
      <dgm:spPr/>
      <dgm:t>
        <a:bodyPr/>
        <a:lstStyle/>
        <a:p>
          <a:endParaRPr lang="en-US"/>
        </a:p>
      </dgm:t>
    </dgm:pt>
    <dgm:pt modelId="{B3BB4A63-CDE0-4ECF-9027-63E6CC52A464}" type="sibTrans" cxnId="{D0102818-4E6B-4AFD-99F5-198852DA4116}">
      <dgm:prSet/>
      <dgm:spPr/>
      <dgm:t>
        <a:bodyPr/>
        <a:lstStyle/>
        <a:p>
          <a:pPr>
            <a:lnSpc>
              <a:spcPct val="100000"/>
            </a:lnSpc>
          </a:pPr>
          <a:endParaRPr lang="en-US"/>
        </a:p>
      </dgm:t>
    </dgm:pt>
    <dgm:pt modelId="{B24EEE63-BA69-475E-B314-44B468A25F23}">
      <dgm:prSet/>
      <dgm:spPr/>
      <dgm:t>
        <a:bodyPr/>
        <a:lstStyle/>
        <a:p>
          <a:pPr>
            <a:lnSpc>
              <a:spcPct val="100000"/>
            </a:lnSpc>
          </a:pPr>
          <a:r>
            <a:rPr lang="en-US" dirty="0"/>
            <a:t>Cleaning the data – Due to the character limit comment contain a lot of short forms which are different to classify using bag of words model.</a:t>
          </a:r>
        </a:p>
      </dgm:t>
    </dgm:pt>
    <dgm:pt modelId="{3E1C5AA9-F59B-40C7-87D1-8469E55ABAC7}" type="parTrans" cxnId="{3E6199FC-97CF-42BA-A92E-C54037D07BD4}">
      <dgm:prSet/>
      <dgm:spPr/>
      <dgm:t>
        <a:bodyPr/>
        <a:lstStyle/>
        <a:p>
          <a:endParaRPr lang="en-US"/>
        </a:p>
      </dgm:t>
    </dgm:pt>
    <dgm:pt modelId="{6F26F687-50AF-4131-A8FE-47C12574109C}" type="sibTrans" cxnId="{3E6199FC-97CF-42BA-A92E-C54037D07BD4}">
      <dgm:prSet/>
      <dgm:spPr/>
      <dgm:t>
        <a:bodyPr/>
        <a:lstStyle/>
        <a:p>
          <a:pPr>
            <a:lnSpc>
              <a:spcPct val="100000"/>
            </a:lnSpc>
          </a:pPr>
          <a:endParaRPr lang="en-US"/>
        </a:p>
      </dgm:t>
    </dgm:pt>
    <dgm:pt modelId="{850292F6-A9DA-4A0E-A5F1-6E6EA576CF6F}" type="pres">
      <dgm:prSet presAssocID="{C2AFA2F2-0FEB-4402-8E3C-F4F542F22A4D}" presName="root" presStyleCnt="0">
        <dgm:presLayoutVars>
          <dgm:dir/>
          <dgm:resizeHandles val="exact"/>
        </dgm:presLayoutVars>
      </dgm:prSet>
      <dgm:spPr/>
    </dgm:pt>
    <dgm:pt modelId="{15D78DBE-17B2-473C-8B53-7955FE88BDA3}" type="pres">
      <dgm:prSet presAssocID="{C2AFA2F2-0FEB-4402-8E3C-F4F542F22A4D}" presName="container" presStyleCnt="0">
        <dgm:presLayoutVars>
          <dgm:dir/>
          <dgm:resizeHandles val="exact"/>
        </dgm:presLayoutVars>
      </dgm:prSet>
      <dgm:spPr/>
    </dgm:pt>
    <dgm:pt modelId="{979C11A9-0197-457C-8BA9-6614626725D9}" type="pres">
      <dgm:prSet presAssocID="{86A79B6A-B081-4C12-B7A2-BB13C87225FB}" presName="compNode" presStyleCnt="0"/>
      <dgm:spPr/>
    </dgm:pt>
    <dgm:pt modelId="{5BD5B45A-1659-45ED-BFA8-5CF1D920C5F8}" type="pres">
      <dgm:prSet presAssocID="{86A79B6A-B081-4C12-B7A2-BB13C87225FB}" presName="iconBgRect" presStyleLbl="bgShp" presStyleIdx="0" presStyleCnt="2" custLinFactY="-50380" custLinFactNeighborX="-5095" custLinFactNeighborY="-100000"/>
      <dgm:spPr/>
    </dgm:pt>
    <dgm:pt modelId="{FBEB39BB-7268-4346-A538-1718CACF2560}" type="pres">
      <dgm:prSet presAssocID="{86A79B6A-B081-4C12-B7A2-BB13C87225FB}" presName="iconRect" presStyleLbl="node1" presStyleIdx="0" presStyleCnt="2" custLinFactY="-71029" custLinFactNeighborX="-9867"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FFCBA3D-E8C7-4C5C-B25C-8FCF89183F57}" type="pres">
      <dgm:prSet presAssocID="{86A79B6A-B081-4C12-B7A2-BB13C87225FB}" presName="spaceRect" presStyleCnt="0"/>
      <dgm:spPr/>
    </dgm:pt>
    <dgm:pt modelId="{BC178A14-CB77-4B34-8634-4FEDD75AAB78}" type="pres">
      <dgm:prSet presAssocID="{86A79B6A-B081-4C12-B7A2-BB13C87225FB}" presName="textRect" presStyleLbl="revTx" presStyleIdx="0" presStyleCnt="2" custScaleX="98834" custScaleY="117408" custLinFactY="-37577" custLinFactNeighborX="-4846" custLinFactNeighborY="-100000">
        <dgm:presLayoutVars>
          <dgm:chMax val="1"/>
          <dgm:chPref val="1"/>
        </dgm:presLayoutVars>
      </dgm:prSet>
      <dgm:spPr/>
    </dgm:pt>
    <dgm:pt modelId="{1DBB5E62-9AAA-4940-BF1A-1D60E289B4F4}" type="pres">
      <dgm:prSet presAssocID="{B3BB4A63-CDE0-4ECF-9027-63E6CC52A464}" presName="sibTrans" presStyleLbl="sibTrans2D1" presStyleIdx="0" presStyleCnt="0"/>
      <dgm:spPr/>
    </dgm:pt>
    <dgm:pt modelId="{A009051B-7536-4086-96F1-D744E6686B82}" type="pres">
      <dgm:prSet presAssocID="{B24EEE63-BA69-475E-B314-44B468A25F23}" presName="compNode" presStyleCnt="0"/>
      <dgm:spPr/>
    </dgm:pt>
    <dgm:pt modelId="{5EDA058F-5BCD-4933-9D4F-397EEB2579E5}" type="pres">
      <dgm:prSet presAssocID="{B24EEE63-BA69-475E-B314-44B468A25F23}" presName="iconBgRect" presStyleLbl="bgShp" presStyleIdx="1" presStyleCnt="2" custFlipVert="1" custFlipHor="1" custScaleX="117285" custScaleY="92765" custLinFactX="-200000" custLinFactY="41718" custLinFactNeighborX="-235678" custLinFactNeighborY="100000"/>
      <dgm:spPr/>
    </dgm:pt>
    <dgm:pt modelId="{6D10D81F-64F0-4B0C-B459-A63DEB89D0BC}" type="pres">
      <dgm:prSet presAssocID="{B24EEE63-BA69-475E-B314-44B468A25F23}" presName="iconRect" presStyleLbl="node1" presStyleIdx="1" presStyleCnt="2" custLinFactX="-306435" custLinFactY="85135" custLinFactNeighborX="-40000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941F1408-7FAB-423A-9932-4E93BA29F94E}" type="pres">
      <dgm:prSet presAssocID="{B24EEE63-BA69-475E-B314-44B468A25F23}" presName="spaceRect" presStyleCnt="0"/>
      <dgm:spPr/>
    </dgm:pt>
    <dgm:pt modelId="{28D9D3CA-0B4D-435E-BE39-85938B901254}" type="pres">
      <dgm:prSet presAssocID="{B24EEE63-BA69-475E-B314-44B468A25F23}" presName="textRect" presStyleLbl="revTx" presStyleIdx="1" presStyleCnt="2" custLinFactX="-53599" custLinFactNeighborX="-100000" custLinFactNeighborY="79220">
        <dgm:presLayoutVars>
          <dgm:chMax val="1"/>
          <dgm:chPref val="1"/>
        </dgm:presLayoutVars>
      </dgm:prSet>
      <dgm:spPr/>
    </dgm:pt>
  </dgm:ptLst>
  <dgm:cxnLst>
    <dgm:cxn modelId="{4ACB2805-9C1D-42FE-BE49-F72F3AC1B0F3}" type="presOf" srcId="{B3BB4A63-CDE0-4ECF-9027-63E6CC52A464}" destId="{1DBB5E62-9AAA-4940-BF1A-1D60E289B4F4}" srcOrd="0" destOrd="0" presId="urn:microsoft.com/office/officeart/2018/2/layout/IconCircleList"/>
    <dgm:cxn modelId="{D0102818-4E6B-4AFD-99F5-198852DA4116}" srcId="{C2AFA2F2-0FEB-4402-8E3C-F4F542F22A4D}" destId="{86A79B6A-B081-4C12-B7A2-BB13C87225FB}" srcOrd="0" destOrd="0" parTransId="{BE52F83E-7D71-4B87-A3A6-D2B2C8B359DC}" sibTransId="{B3BB4A63-CDE0-4ECF-9027-63E6CC52A464}"/>
    <dgm:cxn modelId="{2BD2D71D-177B-403F-A2B4-33191FB8B7C0}" type="presOf" srcId="{C2AFA2F2-0FEB-4402-8E3C-F4F542F22A4D}" destId="{850292F6-A9DA-4A0E-A5F1-6E6EA576CF6F}" srcOrd="0" destOrd="0" presId="urn:microsoft.com/office/officeart/2018/2/layout/IconCircleList"/>
    <dgm:cxn modelId="{671DAE39-D314-4DC9-A91C-2640AFF7D38B}" type="presOf" srcId="{86A79B6A-B081-4C12-B7A2-BB13C87225FB}" destId="{BC178A14-CB77-4B34-8634-4FEDD75AAB78}" srcOrd="0" destOrd="0" presId="urn:microsoft.com/office/officeart/2018/2/layout/IconCircleList"/>
    <dgm:cxn modelId="{3D2EEB53-2F86-48FD-B8F5-AD42101D69E5}" type="presOf" srcId="{B24EEE63-BA69-475E-B314-44B468A25F23}" destId="{28D9D3CA-0B4D-435E-BE39-85938B901254}" srcOrd="0" destOrd="0" presId="urn:microsoft.com/office/officeart/2018/2/layout/IconCircleList"/>
    <dgm:cxn modelId="{3E6199FC-97CF-42BA-A92E-C54037D07BD4}" srcId="{C2AFA2F2-0FEB-4402-8E3C-F4F542F22A4D}" destId="{B24EEE63-BA69-475E-B314-44B468A25F23}" srcOrd="1" destOrd="0" parTransId="{3E1C5AA9-F59B-40C7-87D1-8469E55ABAC7}" sibTransId="{6F26F687-50AF-4131-A8FE-47C12574109C}"/>
    <dgm:cxn modelId="{3778F8DD-BDCC-4A59-BA02-74151D3F4A72}" type="presParOf" srcId="{850292F6-A9DA-4A0E-A5F1-6E6EA576CF6F}" destId="{15D78DBE-17B2-473C-8B53-7955FE88BDA3}" srcOrd="0" destOrd="0" presId="urn:microsoft.com/office/officeart/2018/2/layout/IconCircleList"/>
    <dgm:cxn modelId="{44E9CB04-5750-4DC1-B87D-1AA37EAFFB31}" type="presParOf" srcId="{15D78DBE-17B2-473C-8B53-7955FE88BDA3}" destId="{979C11A9-0197-457C-8BA9-6614626725D9}" srcOrd="0" destOrd="0" presId="urn:microsoft.com/office/officeart/2018/2/layout/IconCircleList"/>
    <dgm:cxn modelId="{C78F54CB-D29B-49BA-BF2E-F2DD34F91CBC}" type="presParOf" srcId="{979C11A9-0197-457C-8BA9-6614626725D9}" destId="{5BD5B45A-1659-45ED-BFA8-5CF1D920C5F8}" srcOrd="0" destOrd="0" presId="urn:microsoft.com/office/officeart/2018/2/layout/IconCircleList"/>
    <dgm:cxn modelId="{30609EFC-1EFE-49D3-AC83-3098A913A6D2}" type="presParOf" srcId="{979C11A9-0197-457C-8BA9-6614626725D9}" destId="{FBEB39BB-7268-4346-A538-1718CACF2560}" srcOrd="1" destOrd="0" presId="urn:microsoft.com/office/officeart/2018/2/layout/IconCircleList"/>
    <dgm:cxn modelId="{4D38138E-A150-43D2-B312-FFF751F7D196}" type="presParOf" srcId="{979C11A9-0197-457C-8BA9-6614626725D9}" destId="{CFFCBA3D-E8C7-4C5C-B25C-8FCF89183F57}" srcOrd="2" destOrd="0" presId="urn:microsoft.com/office/officeart/2018/2/layout/IconCircleList"/>
    <dgm:cxn modelId="{8BC6E076-DB0B-4C05-81BB-976C1EE40E98}" type="presParOf" srcId="{979C11A9-0197-457C-8BA9-6614626725D9}" destId="{BC178A14-CB77-4B34-8634-4FEDD75AAB78}" srcOrd="3" destOrd="0" presId="urn:microsoft.com/office/officeart/2018/2/layout/IconCircleList"/>
    <dgm:cxn modelId="{13AD6952-5B5A-4B6C-B8B3-9B59D51E2A31}" type="presParOf" srcId="{15D78DBE-17B2-473C-8B53-7955FE88BDA3}" destId="{1DBB5E62-9AAA-4940-BF1A-1D60E289B4F4}" srcOrd="1" destOrd="0" presId="urn:microsoft.com/office/officeart/2018/2/layout/IconCircleList"/>
    <dgm:cxn modelId="{3F33C219-9F7D-4DED-941A-968B9F925DEF}" type="presParOf" srcId="{15D78DBE-17B2-473C-8B53-7955FE88BDA3}" destId="{A009051B-7536-4086-96F1-D744E6686B82}" srcOrd="2" destOrd="0" presId="urn:microsoft.com/office/officeart/2018/2/layout/IconCircleList"/>
    <dgm:cxn modelId="{7EDABBF8-D07F-445F-919A-E3D245FD1BCD}" type="presParOf" srcId="{A009051B-7536-4086-96F1-D744E6686B82}" destId="{5EDA058F-5BCD-4933-9D4F-397EEB2579E5}" srcOrd="0" destOrd="0" presId="urn:microsoft.com/office/officeart/2018/2/layout/IconCircleList"/>
    <dgm:cxn modelId="{51C068E4-2C1D-46C3-875D-B5F6FB25E524}" type="presParOf" srcId="{A009051B-7536-4086-96F1-D744E6686B82}" destId="{6D10D81F-64F0-4B0C-B459-A63DEB89D0BC}" srcOrd="1" destOrd="0" presId="urn:microsoft.com/office/officeart/2018/2/layout/IconCircleList"/>
    <dgm:cxn modelId="{AC85447C-C053-4FFA-A049-C1521F68352D}" type="presParOf" srcId="{A009051B-7536-4086-96F1-D744E6686B82}" destId="{941F1408-7FAB-423A-9932-4E93BA29F94E}" srcOrd="2" destOrd="0" presId="urn:microsoft.com/office/officeart/2018/2/layout/IconCircleList"/>
    <dgm:cxn modelId="{2E65AB33-70AC-4584-B812-885339DFEF65}" type="presParOf" srcId="{A009051B-7536-4086-96F1-D744E6686B82}" destId="{28D9D3CA-0B4D-435E-BE39-85938B90125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5684-E933-4E9B-9D6F-3D46985CE620}">
      <dsp:nvSpPr>
        <dsp:cNvPr id="0" name=""/>
        <dsp:cNvSpPr/>
      </dsp:nvSpPr>
      <dsp:spPr>
        <a:xfrm>
          <a:off x="344932" y="1560051"/>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DD482-F558-46C7-A70D-2F5548656217}">
      <dsp:nvSpPr>
        <dsp:cNvPr id="0" name=""/>
        <dsp:cNvSpPr/>
      </dsp:nvSpPr>
      <dsp:spPr>
        <a:xfrm>
          <a:off x="515480" y="1730599"/>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E58645-CA66-4E9F-91FB-658C380DFB92}">
      <dsp:nvSpPr>
        <dsp:cNvPr id="0" name=""/>
        <dsp:cNvSpPr/>
      </dsp:nvSpPr>
      <dsp:spPr>
        <a:xfrm>
          <a:off x="1331094" y="156005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People use social media as a platform to express their opinions and views.</a:t>
          </a:r>
        </a:p>
      </dsp:txBody>
      <dsp:txXfrm>
        <a:off x="1331094" y="1560051"/>
        <a:ext cx="1914313" cy="812133"/>
      </dsp:txXfrm>
    </dsp:sp>
    <dsp:sp modelId="{9CF357F2-9355-4A35-9B53-715C6FAB2D34}">
      <dsp:nvSpPr>
        <dsp:cNvPr id="0" name=""/>
        <dsp:cNvSpPr/>
      </dsp:nvSpPr>
      <dsp:spPr>
        <a:xfrm>
          <a:off x="3578962" y="1560051"/>
          <a:ext cx="812133" cy="812133"/>
        </a:xfrm>
        <a:prstGeom prst="ellipse">
          <a:avLst/>
        </a:prstGeom>
        <a:solidFill>
          <a:schemeClr val="accent5">
            <a:hueOff val="663526"/>
            <a:satOff val="12493"/>
            <a:lumOff val="-588"/>
            <a:alphaOff val="0"/>
          </a:schemeClr>
        </a:solidFill>
        <a:ln>
          <a:noFill/>
        </a:ln>
        <a:effectLst/>
      </dsp:spPr>
      <dsp:style>
        <a:lnRef idx="0">
          <a:scrgbClr r="0" g="0" b="0"/>
        </a:lnRef>
        <a:fillRef idx="1">
          <a:scrgbClr r="0" g="0" b="0"/>
        </a:fillRef>
        <a:effectRef idx="0">
          <a:scrgbClr r="0" g="0" b="0"/>
        </a:effectRef>
        <a:fontRef idx="minor"/>
      </dsp:style>
    </dsp:sp>
    <dsp:sp modelId="{4D1490C4-3FAC-4F68-9396-9A99B67C476D}">
      <dsp:nvSpPr>
        <dsp:cNvPr id="0" name=""/>
        <dsp:cNvSpPr/>
      </dsp:nvSpPr>
      <dsp:spPr>
        <a:xfrm>
          <a:off x="3749510" y="1730599"/>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9FBF-AC76-4343-9F2B-FBC735F2F7B6}">
      <dsp:nvSpPr>
        <dsp:cNvPr id="0" name=""/>
        <dsp:cNvSpPr/>
      </dsp:nvSpPr>
      <dsp:spPr>
        <a:xfrm>
          <a:off x="4565123" y="156005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With it comes the risk of cyber abuse and harassment, which can put an end to people expressing themselves and giving up on seeking opinions.</a:t>
          </a:r>
        </a:p>
      </dsp:txBody>
      <dsp:txXfrm>
        <a:off x="4565123" y="1560051"/>
        <a:ext cx="1914313" cy="812133"/>
      </dsp:txXfrm>
    </dsp:sp>
    <dsp:sp modelId="{A93C1FDB-006C-487F-9A0E-3C750E599A97}">
      <dsp:nvSpPr>
        <dsp:cNvPr id="0" name=""/>
        <dsp:cNvSpPr/>
      </dsp:nvSpPr>
      <dsp:spPr>
        <a:xfrm>
          <a:off x="6812992" y="1560051"/>
          <a:ext cx="812133" cy="812133"/>
        </a:xfrm>
        <a:prstGeom prst="ellipse">
          <a:avLst/>
        </a:prstGeom>
        <a:solidFill>
          <a:schemeClr val="accent5">
            <a:hueOff val="1327051"/>
            <a:satOff val="24986"/>
            <a:lumOff val="-1176"/>
            <a:alphaOff val="0"/>
          </a:schemeClr>
        </a:solidFill>
        <a:ln>
          <a:noFill/>
        </a:ln>
        <a:effectLst/>
      </dsp:spPr>
      <dsp:style>
        <a:lnRef idx="0">
          <a:scrgbClr r="0" g="0" b="0"/>
        </a:lnRef>
        <a:fillRef idx="1">
          <a:scrgbClr r="0" g="0" b="0"/>
        </a:fillRef>
        <a:effectRef idx="0">
          <a:scrgbClr r="0" g="0" b="0"/>
        </a:effectRef>
        <a:fontRef idx="minor"/>
      </dsp:style>
    </dsp:sp>
    <dsp:sp modelId="{64EDEA70-C236-426A-8DD7-575BA09582E0}">
      <dsp:nvSpPr>
        <dsp:cNvPr id="0" name=""/>
        <dsp:cNvSpPr/>
      </dsp:nvSpPr>
      <dsp:spPr>
        <a:xfrm>
          <a:off x="6983540" y="1730599"/>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A9ACCD-FB08-43C2-BB63-2E6E3F874125}">
      <dsp:nvSpPr>
        <dsp:cNvPr id="0" name=""/>
        <dsp:cNvSpPr/>
      </dsp:nvSpPr>
      <dsp:spPr>
        <a:xfrm>
          <a:off x="7799153" y="1560051"/>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To protect the users from cyberbullying, every organization should have an automated system in place to identify such malicious comments and suitable actions against the same.</a:t>
          </a:r>
        </a:p>
      </dsp:txBody>
      <dsp:txXfrm>
        <a:off x="7799153" y="1560051"/>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5B45A-1659-45ED-BFA8-5CF1D920C5F8}">
      <dsp:nvSpPr>
        <dsp:cNvPr id="0" name=""/>
        <dsp:cNvSpPr/>
      </dsp:nvSpPr>
      <dsp:spPr>
        <a:xfrm>
          <a:off x="21703" y="0"/>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B39BB-7268-4346-A538-1718CACF2560}">
      <dsp:nvSpPr>
        <dsp:cNvPr id="0" name=""/>
        <dsp:cNvSpPr/>
      </dsp:nvSpPr>
      <dsp:spPr>
        <a:xfrm>
          <a:off x="285708" y="304803"/>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178A14-CB77-4B34-8634-4FEDD75AAB78}">
      <dsp:nvSpPr>
        <dsp:cNvPr id="0" name=""/>
        <dsp:cNvSpPr/>
      </dsp:nvSpPr>
      <dsp:spPr>
        <a:xfrm>
          <a:off x="1531115" y="0"/>
          <a:ext cx="3019027" cy="1521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Collection of USABLE DATA – although we extracted over </a:t>
          </a:r>
          <a:r>
            <a:rPr lang="en-IN" sz="1600" b="0" i="0" kern="1200" dirty="0"/>
            <a:t>62893130</a:t>
          </a:r>
          <a:r>
            <a:rPr lang="en-US" sz="1600" kern="1200" dirty="0"/>
            <a:t> records, only </a:t>
          </a:r>
          <a:r>
            <a:rPr lang="en-IN" sz="1600" b="0" i="0" kern="1200" dirty="0"/>
            <a:t>43537267 </a:t>
          </a:r>
          <a:r>
            <a:rPr lang="en-US" sz="1600" kern="1200" dirty="0"/>
            <a:t>records were usable among them.</a:t>
          </a:r>
        </a:p>
      </dsp:txBody>
      <dsp:txXfrm>
        <a:off x="1531115" y="0"/>
        <a:ext cx="3019027" cy="1521502"/>
      </dsp:txXfrm>
    </dsp:sp>
    <dsp:sp modelId="{5EDA058F-5BCD-4933-9D4F-397EEB2579E5}">
      <dsp:nvSpPr>
        <dsp:cNvPr id="0" name=""/>
        <dsp:cNvSpPr/>
      </dsp:nvSpPr>
      <dsp:spPr>
        <a:xfrm flipH="1" flipV="1">
          <a:off x="0" y="2730086"/>
          <a:ext cx="1519908" cy="12021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0D81F-64F0-4B0C-B459-A63DEB89D0BC}">
      <dsp:nvSpPr>
        <dsp:cNvPr id="0" name=""/>
        <dsp:cNvSpPr/>
      </dsp:nvSpPr>
      <dsp:spPr>
        <a:xfrm>
          <a:off x="304798" y="2981830"/>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D9D3CA-0B4D-435E-BE39-85938B901254}">
      <dsp:nvSpPr>
        <dsp:cNvPr id="0" name=""/>
        <dsp:cNvSpPr/>
      </dsp:nvSpPr>
      <dsp:spPr>
        <a:xfrm>
          <a:off x="2224120" y="23447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Cleaning the data – Due to the character limit comment contain a lot of short forms which are different to classify using bag of words model.</a:t>
          </a:r>
        </a:p>
      </dsp:txBody>
      <dsp:txXfrm>
        <a:off x="2224120" y="2344783"/>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12/4/2022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12/4/2022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12/4/2022</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12/4/2022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nl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7DF8-CA6C-40D8-A3FC-BD81B6609FA0}"/>
              </a:ext>
            </a:extLst>
          </p:cNvPr>
          <p:cNvSpPr>
            <a:spLocks noGrp="1"/>
          </p:cNvSpPr>
          <p:nvPr>
            <p:ph type="ctrTitle"/>
          </p:nvPr>
        </p:nvSpPr>
        <p:spPr>
          <a:xfrm>
            <a:off x="1561708" y="1311965"/>
            <a:ext cx="9068586" cy="3827298"/>
          </a:xfrm>
        </p:spPr>
        <p:txBody>
          <a:bodyPr/>
          <a:lstStyle/>
          <a:p>
            <a:r>
              <a:rPr lang="en-US" dirty="0"/>
              <a:t>Malignant comment Classification</a:t>
            </a:r>
            <a:endParaRPr lang="en-IN" dirty="0"/>
          </a:p>
        </p:txBody>
      </p:sp>
      <p:sp>
        <p:nvSpPr>
          <p:cNvPr id="3" name="Subtitle 2">
            <a:extLst>
              <a:ext uri="{FF2B5EF4-FFF2-40B4-BE49-F238E27FC236}">
                <a16:creationId xmlns:a16="http://schemas.microsoft.com/office/drawing/2014/main" id="{96AC7EF8-7F46-461A-BB87-B3C8C5146034}"/>
              </a:ext>
            </a:extLst>
          </p:cNvPr>
          <p:cNvSpPr>
            <a:spLocks noGrp="1"/>
          </p:cNvSpPr>
          <p:nvPr>
            <p:ph type="subTitle" idx="1"/>
          </p:nvPr>
        </p:nvSpPr>
        <p:spPr>
          <a:xfrm>
            <a:off x="1562100" y="4585253"/>
            <a:ext cx="9070848" cy="848138"/>
          </a:xfrm>
        </p:spPr>
        <p:txBody>
          <a:bodyPr>
            <a:normAutofit/>
          </a:bodyPr>
          <a:lstStyle/>
          <a:p>
            <a:r>
              <a:rPr lang="en-US" sz="3200" dirty="0">
                <a:solidFill>
                  <a:srgbClr val="FF0000"/>
                </a:solidFill>
              </a:rPr>
              <a:t>By :----Ankita Srivastava</a:t>
            </a:r>
            <a:endParaRPr lang="en-IN" sz="3200" dirty="0">
              <a:solidFill>
                <a:srgbClr val="FF0000"/>
              </a:solidFill>
            </a:endParaRPr>
          </a:p>
        </p:txBody>
      </p:sp>
    </p:spTree>
    <p:extLst>
      <p:ext uri="{BB962C8B-B14F-4D97-AF65-F5344CB8AC3E}">
        <p14:creationId xmlns:p14="http://schemas.microsoft.com/office/powerpoint/2010/main" val="172946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B11D-E2C0-40C1-9D48-31299CEAA875}"/>
              </a:ext>
            </a:extLst>
          </p:cNvPr>
          <p:cNvSpPr>
            <a:spLocks noGrp="1"/>
          </p:cNvSpPr>
          <p:nvPr>
            <p:ph type="title"/>
          </p:nvPr>
        </p:nvSpPr>
        <p:spPr/>
        <p:txBody>
          <a:bodyPr/>
          <a:lstStyle/>
          <a:p>
            <a:r>
              <a:rPr lang="en-US" dirty="0"/>
              <a:t>            ANALIYSIS OF RESULT</a:t>
            </a:r>
            <a:endParaRPr lang="en-IN" dirty="0"/>
          </a:p>
        </p:txBody>
      </p:sp>
      <p:sp>
        <p:nvSpPr>
          <p:cNvPr id="3" name="Content Placeholder 2">
            <a:extLst>
              <a:ext uri="{FF2B5EF4-FFF2-40B4-BE49-F238E27FC236}">
                <a16:creationId xmlns:a16="http://schemas.microsoft.com/office/drawing/2014/main" id="{388BCC03-E228-486E-B0F4-AB7C15718084}"/>
              </a:ext>
            </a:extLst>
          </p:cNvPr>
          <p:cNvSpPr>
            <a:spLocks noGrp="1"/>
          </p:cNvSpPr>
          <p:nvPr>
            <p:ph idx="1"/>
          </p:nvPr>
        </p:nvSpPr>
        <p:spPr/>
        <p:txBody>
          <a:bodyPr/>
          <a:lstStyle/>
          <a:p>
            <a:pPr marL="0" indent="0">
              <a:buNone/>
            </a:pPr>
            <a:r>
              <a:rPr lang="en-US" sz="2800" dirty="0">
                <a:solidFill>
                  <a:srgbClr val="FF0000"/>
                </a:solidFill>
              </a:rPr>
              <a:t>Upon testing the models, on the malignant comments we have analyzed the following:</a:t>
            </a:r>
          </a:p>
          <a:p>
            <a:r>
              <a:rPr lang="en-US" sz="2800" dirty="0">
                <a:solidFill>
                  <a:srgbClr val="FF0000"/>
                </a:solidFill>
              </a:rPr>
              <a:t>Most of the comment text  are up to 264 characters long.</a:t>
            </a:r>
          </a:p>
          <a:p>
            <a:r>
              <a:rPr lang="en-US" sz="2800" dirty="0">
                <a:solidFill>
                  <a:srgbClr val="FF0000"/>
                </a:solidFill>
              </a:rPr>
              <a:t>Most of the comments fell under the “toxic” class.</a:t>
            </a:r>
          </a:p>
          <a:p>
            <a:endParaRPr lang="en-IN" dirty="0"/>
          </a:p>
        </p:txBody>
      </p:sp>
    </p:spTree>
    <p:extLst>
      <p:ext uri="{BB962C8B-B14F-4D97-AF65-F5344CB8AC3E}">
        <p14:creationId xmlns:p14="http://schemas.microsoft.com/office/powerpoint/2010/main" val="366559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9F01-C7BB-4015-A7CA-A60A0FD146A7}"/>
              </a:ext>
            </a:extLst>
          </p:cNvPr>
          <p:cNvSpPr>
            <a:spLocks noGrp="1"/>
          </p:cNvSpPr>
          <p:nvPr>
            <p:ph type="title"/>
          </p:nvPr>
        </p:nvSpPr>
        <p:spPr/>
        <p:txBody>
          <a:bodyPr/>
          <a:lstStyle/>
          <a:p>
            <a:r>
              <a:rPr lang="en-US" dirty="0"/>
              <a:t>                   CHALLENGES</a:t>
            </a:r>
            <a:endParaRPr lang="en-IN" dirty="0"/>
          </a:p>
        </p:txBody>
      </p:sp>
      <p:graphicFrame>
        <p:nvGraphicFramePr>
          <p:cNvPr id="4" name="Content Placeholder 2">
            <a:extLst>
              <a:ext uri="{FF2B5EF4-FFF2-40B4-BE49-F238E27FC236}">
                <a16:creationId xmlns:a16="http://schemas.microsoft.com/office/drawing/2014/main" id="{B61DAEAA-5B53-402B-883C-87780BE8DABA}"/>
              </a:ext>
            </a:extLst>
          </p:cNvPr>
          <p:cNvGraphicFramePr>
            <a:graphicFrameLocks noGrp="1"/>
          </p:cNvGraphicFramePr>
          <p:nvPr>
            <p:ph idx="1"/>
            <p:extLst>
              <p:ext uri="{D42A27DB-BD31-4B8C-83A1-F6EECF244321}">
                <p14:modId xmlns:p14="http://schemas.microsoft.com/office/powerpoint/2010/main" val="3415910585"/>
              </p:ext>
            </p:extLst>
          </p:nvPr>
        </p:nvGraphicFramePr>
        <p:xfrm>
          <a:off x="1066800" y="2103438"/>
          <a:ext cx="10058400" cy="3932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03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DFF7-EDFD-4B86-9698-D6AF2C859BCD}"/>
              </a:ext>
            </a:extLst>
          </p:cNvPr>
          <p:cNvSpPr>
            <a:spLocks noGrp="1"/>
          </p:cNvSpPr>
          <p:nvPr>
            <p:ph type="title"/>
          </p:nvPr>
        </p:nvSpPr>
        <p:spPr/>
        <p:txBody>
          <a:bodyPr/>
          <a:lstStyle/>
          <a:p>
            <a:r>
              <a:rPr lang="en-US" dirty="0"/>
              <a:t>                 </a:t>
            </a:r>
            <a:r>
              <a:rPr lang="en-US" dirty="0">
                <a:highlight>
                  <a:srgbClr val="FF00FF"/>
                </a:highlight>
              </a:rPr>
              <a:t>References</a:t>
            </a:r>
            <a:endParaRPr lang="en-IN" dirty="0">
              <a:highlight>
                <a:srgbClr val="FF00FF"/>
              </a:highlight>
            </a:endParaRPr>
          </a:p>
        </p:txBody>
      </p:sp>
      <p:sp>
        <p:nvSpPr>
          <p:cNvPr id="3" name="Content Placeholder 2">
            <a:extLst>
              <a:ext uri="{FF2B5EF4-FFF2-40B4-BE49-F238E27FC236}">
                <a16:creationId xmlns:a16="http://schemas.microsoft.com/office/drawing/2014/main" id="{47333545-73A8-4B18-9ECF-586144D5C379}"/>
              </a:ext>
            </a:extLst>
          </p:cNvPr>
          <p:cNvSpPr>
            <a:spLocks noGrp="1"/>
          </p:cNvSpPr>
          <p:nvPr>
            <p:ph idx="1"/>
          </p:nvPr>
        </p:nvSpPr>
        <p:spPr/>
        <p:txBody>
          <a:bodyPr/>
          <a:lstStyle/>
          <a:p>
            <a:r>
              <a:rPr lang="en-IN" dirty="0"/>
              <a:t>Wikipedia : https://en.wikipedia.org/wiki/Multi-label_classification </a:t>
            </a:r>
          </a:p>
          <a:p>
            <a:r>
              <a:rPr lang="en-IN" dirty="0"/>
              <a:t>jigsaw-toxic-comment-classification-challenge </a:t>
            </a:r>
          </a:p>
          <a:p>
            <a:r>
              <a:rPr lang="en-IN" dirty="0">
                <a:hlinkClick r:id="rId2"/>
              </a:rPr>
              <a:t>https://www.javatpoint.com/nlp</a:t>
            </a:r>
            <a:endParaRPr lang="en-IN" dirty="0"/>
          </a:p>
          <a:p>
            <a:pPr marL="0" indent="0">
              <a:buNone/>
            </a:pPr>
            <a:r>
              <a:rPr lang="en-IN" dirty="0"/>
              <a:t>• https://www.youtube.com/watch?v=w3coRFpyddQ&amp;list=PLZoTAELRM XVNNrHSKv36Lr3_156yCo6Nn&amp;ab_channel=</a:t>
            </a:r>
            <a:r>
              <a:rPr lang="en-IN" dirty="0" err="1"/>
              <a:t>KrishNaik</a:t>
            </a:r>
            <a:r>
              <a:rPr lang="en-IN" dirty="0"/>
              <a:t> </a:t>
            </a:r>
          </a:p>
          <a:p>
            <a:pPr marL="0" indent="0">
              <a:buNone/>
            </a:pPr>
            <a:r>
              <a:rPr lang="en-IN" dirty="0"/>
              <a:t>• https://stackoverflow.com/questions/35861482/nltk-lookup-error </a:t>
            </a:r>
          </a:p>
          <a:p>
            <a:pPr marL="0" indent="0">
              <a:buNone/>
            </a:pPr>
            <a:r>
              <a:rPr lang="en-IN" dirty="0"/>
              <a:t> • https://www.pythonanywhere.com/forums/topic/31724/ </a:t>
            </a:r>
          </a:p>
          <a:p>
            <a:pPr marL="0" indent="0">
              <a:buNone/>
            </a:pPr>
            <a:r>
              <a:rPr lang="en-IN" dirty="0"/>
              <a:t>• https://github.com/keon/CodeGAN/issues/1 </a:t>
            </a:r>
          </a:p>
        </p:txBody>
      </p:sp>
    </p:spTree>
    <p:extLst>
      <p:ext uri="{BB962C8B-B14F-4D97-AF65-F5344CB8AC3E}">
        <p14:creationId xmlns:p14="http://schemas.microsoft.com/office/powerpoint/2010/main" val="233098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14F3B-38D2-44A4-8D70-BD44A787EA4C}"/>
              </a:ext>
            </a:extLst>
          </p:cNvPr>
          <p:cNvSpPr>
            <a:spLocks noGrp="1"/>
          </p:cNvSpPr>
          <p:nvPr>
            <p:ph idx="1"/>
          </p:nvPr>
        </p:nvSpPr>
        <p:spPr>
          <a:xfrm>
            <a:off x="894521" y="2014194"/>
            <a:ext cx="10058400" cy="3931920"/>
          </a:xfrm>
          <a:ln>
            <a:solidFill>
              <a:srgbClr val="FFFF00"/>
            </a:solidFill>
          </a:ln>
          <a:scene3d>
            <a:camera prst="isometricTopUp"/>
            <a:lightRig rig="threePt" dir="t"/>
          </a:scene3d>
        </p:spPr>
        <p:txBody>
          <a:bodyPr>
            <a:normAutofit/>
          </a:bodyPr>
          <a:lstStyle/>
          <a:p>
            <a:r>
              <a:rPr lang="en-US" sz="8800" dirty="0">
                <a:latin typeface="Bahnschrift SemiLight Condensed" panose="020B0502040204020203" pitchFamily="34" charset="0"/>
              </a:rPr>
              <a:t>          Thank You</a:t>
            </a:r>
            <a:endParaRPr lang="en-IN" sz="8800" dirty="0">
              <a:latin typeface="Bahnschrift SemiLight Condensed" panose="020B0502040204020203" pitchFamily="34" charset="0"/>
            </a:endParaRPr>
          </a:p>
        </p:txBody>
      </p:sp>
    </p:spTree>
    <p:extLst>
      <p:ext uri="{BB962C8B-B14F-4D97-AF65-F5344CB8AC3E}">
        <p14:creationId xmlns:p14="http://schemas.microsoft.com/office/powerpoint/2010/main" val="100179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5F81-3368-415A-BBDA-6C8187ACE04F}"/>
              </a:ext>
            </a:extLst>
          </p:cNvPr>
          <p:cNvSpPr>
            <a:spLocks noGrp="1"/>
          </p:cNvSpPr>
          <p:nvPr>
            <p:ph type="title"/>
          </p:nvPr>
        </p:nvSpPr>
        <p:spPr/>
        <p:txBody>
          <a:bodyPr/>
          <a:lstStyle/>
          <a:p>
            <a:r>
              <a:rPr lang="en-US" dirty="0"/>
              <a:t>                  Introduction</a:t>
            </a:r>
            <a:endParaRPr lang="en-IN" dirty="0"/>
          </a:p>
        </p:txBody>
      </p:sp>
      <p:graphicFrame>
        <p:nvGraphicFramePr>
          <p:cNvPr id="4" name="Content Placeholder 2">
            <a:extLst>
              <a:ext uri="{FF2B5EF4-FFF2-40B4-BE49-F238E27FC236}">
                <a16:creationId xmlns:a16="http://schemas.microsoft.com/office/drawing/2014/main" id="{221D99CF-2B4B-49B7-921E-C77784488FF6}"/>
              </a:ext>
            </a:extLst>
          </p:cNvPr>
          <p:cNvGraphicFramePr>
            <a:graphicFrameLocks noGrp="1"/>
          </p:cNvGraphicFramePr>
          <p:nvPr>
            <p:ph idx="1"/>
            <p:extLst>
              <p:ext uri="{D42A27DB-BD31-4B8C-83A1-F6EECF244321}">
                <p14:modId xmlns:p14="http://schemas.microsoft.com/office/powerpoint/2010/main" val="503096173"/>
              </p:ext>
            </p:extLst>
          </p:nvPr>
        </p:nvGraphicFramePr>
        <p:xfrm>
          <a:off x="1066800" y="2103438"/>
          <a:ext cx="10058400" cy="3932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08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B3A3-54C0-47B2-B840-FFB10CE2A25B}"/>
              </a:ext>
            </a:extLst>
          </p:cNvPr>
          <p:cNvSpPr>
            <a:spLocks noGrp="1"/>
          </p:cNvSpPr>
          <p:nvPr>
            <p:ph type="title"/>
          </p:nvPr>
        </p:nvSpPr>
        <p:spPr/>
        <p:txBody>
          <a:bodyPr/>
          <a:lstStyle/>
          <a:p>
            <a:r>
              <a:rPr lang="en-US" dirty="0"/>
              <a:t>                   Objective</a:t>
            </a:r>
            <a:endParaRPr lang="en-IN" dirty="0"/>
          </a:p>
        </p:txBody>
      </p:sp>
      <p:sp>
        <p:nvSpPr>
          <p:cNvPr id="3" name="Content Placeholder 2">
            <a:extLst>
              <a:ext uri="{FF2B5EF4-FFF2-40B4-BE49-F238E27FC236}">
                <a16:creationId xmlns:a16="http://schemas.microsoft.com/office/drawing/2014/main" id="{F419131B-648F-475E-BFDE-B3B8AB5E7926}"/>
              </a:ext>
            </a:extLst>
          </p:cNvPr>
          <p:cNvSpPr>
            <a:spLocks noGrp="1"/>
          </p:cNvSpPr>
          <p:nvPr>
            <p:ph idx="1"/>
          </p:nvPr>
        </p:nvSpPr>
        <p:spPr/>
        <p:txBody>
          <a:bodyPr>
            <a:normAutofit/>
          </a:bodyPr>
          <a:lstStyle/>
          <a:p>
            <a:r>
              <a:rPr lang="en-US" sz="3200" dirty="0">
                <a:solidFill>
                  <a:srgbClr val="FF0000"/>
                </a:solidFill>
              </a:rPr>
              <a:t>We have undertaken this project to classify the comments made by different users on social media platforms, like the </a:t>
            </a:r>
            <a:r>
              <a:rPr lang="en-US" sz="3200" dirty="0" err="1">
                <a:solidFill>
                  <a:srgbClr val="FF0000"/>
                </a:solidFill>
              </a:rPr>
              <a:t>Instagrame</a:t>
            </a:r>
            <a:r>
              <a:rPr lang="en-US" sz="3200" dirty="0">
                <a:solidFill>
                  <a:srgbClr val="FF0000"/>
                </a:solidFill>
              </a:rPr>
              <a:t>, Twitter in this case, to build a model that is capable of detecting and classifying these Message into various classes like </a:t>
            </a:r>
            <a:r>
              <a:rPr lang="en-IN" sz="2800" dirty="0">
                <a:solidFill>
                  <a:srgbClr val="FF0000"/>
                </a:solidFill>
              </a:rPr>
              <a:t>‘Malignant’, ‘Highly malignant’, ‘Rude’, ‘Threat’, ‘Abuse’ and ‘Loathe’.</a:t>
            </a:r>
          </a:p>
        </p:txBody>
      </p:sp>
    </p:spTree>
    <p:extLst>
      <p:ext uri="{BB962C8B-B14F-4D97-AF65-F5344CB8AC3E}">
        <p14:creationId xmlns:p14="http://schemas.microsoft.com/office/powerpoint/2010/main" val="302147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90BB-A92B-484E-9243-AD2273636CBB}"/>
              </a:ext>
            </a:extLst>
          </p:cNvPr>
          <p:cNvSpPr>
            <a:spLocks noGrp="1"/>
          </p:cNvSpPr>
          <p:nvPr>
            <p:ph type="title"/>
          </p:nvPr>
        </p:nvSpPr>
        <p:spPr/>
        <p:txBody>
          <a:bodyPr/>
          <a:lstStyle/>
          <a:p>
            <a:r>
              <a:rPr lang="en-US" dirty="0"/>
              <a:t>            Preprocessing of Data</a:t>
            </a:r>
            <a:endParaRPr lang="en-IN" dirty="0"/>
          </a:p>
        </p:txBody>
      </p:sp>
      <p:sp>
        <p:nvSpPr>
          <p:cNvPr id="3" name="Content Placeholder 2">
            <a:extLst>
              <a:ext uri="{FF2B5EF4-FFF2-40B4-BE49-F238E27FC236}">
                <a16:creationId xmlns:a16="http://schemas.microsoft.com/office/drawing/2014/main" id="{7A8687C0-0168-4C96-BE1C-15AA66D9FAE7}"/>
              </a:ext>
            </a:extLst>
          </p:cNvPr>
          <p:cNvSpPr>
            <a:spLocks noGrp="1"/>
          </p:cNvSpPr>
          <p:nvPr>
            <p:ph idx="1"/>
          </p:nvPr>
        </p:nvSpPr>
        <p:spPr/>
        <p:txBody>
          <a:bodyPr/>
          <a:lstStyle/>
          <a:p>
            <a:pPr marL="0" indent="0">
              <a:buNone/>
            </a:pPr>
            <a:r>
              <a:rPr lang="en-US" sz="2800" dirty="0"/>
              <a:t>We have performed the following preprocessing on the data:</a:t>
            </a:r>
          </a:p>
          <a:p>
            <a:r>
              <a:rPr lang="en-US" sz="2800" dirty="0"/>
              <a:t>Removed punctuations</a:t>
            </a:r>
          </a:p>
          <a:p>
            <a:r>
              <a:rPr lang="en-US" sz="2800" dirty="0"/>
              <a:t>Removed the stop words</a:t>
            </a:r>
          </a:p>
          <a:p>
            <a:r>
              <a:rPr lang="en-US" sz="2800" dirty="0"/>
              <a:t>Stemming and lemmatization</a:t>
            </a:r>
          </a:p>
          <a:p>
            <a:r>
              <a:rPr lang="en-US" sz="2800" dirty="0"/>
              <a:t>Applied counter vectorizer</a:t>
            </a:r>
          </a:p>
          <a:p>
            <a:endParaRPr lang="en-IN" dirty="0"/>
          </a:p>
        </p:txBody>
      </p:sp>
    </p:spTree>
    <p:extLst>
      <p:ext uri="{BB962C8B-B14F-4D97-AF65-F5344CB8AC3E}">
        <p14:creationId xmlns:p14="http://schemas.microsoft.com/office/powerpoint/2010/main" val="18459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147A-A0EF-4E66-976B-4465E3E674BD}"/>
              </a:ext>
            </a:extLst>
          </p:cNvPr>
          <p:cNvSpPr>
            <a:spLocks noGrp="1"/>
          </p:cNvSpPr>
          <p:nvPr>
            <p:ph type="title"/>
          </p:nvPr>
        </p:nvSpPr>
        <p:spPr/>
        <p:txBody>
          <a:bodyPr/>
          <a:lstStyle/>
          <a:p>
            <a:r>
              <a:rPr lang="en-US" dirty="0"/>
              <a:t>                </a:t>
            </a:r>
            <a:r>
              <a:rPr lang="en-US" dirty="0">
                <a:solidFill>
                  <a:srgbClr val="00B050"/>
                </a:solidFill>
              </a:rPr>
              <a:t>DATA MODELING </a:t>
            </a:r>
            <a:endParaRPr lang="en-IN" dirty="0">
              <a:solidFill>
                <a:srgbClr val="00B050"/>
              </a:solidFill>
            </a:endParaRPr>
          </a:p>
        </p:txBody>
      </p:sp>
      <p:sp>
        <p:nvSpPr>
          <p:cNvPr id="3" name="Content Placeholder 2">
            <a:extLst>
              <a:ext uri="{FF2B5EF4-FFF2-40B4-BE49-F238E27FC236}">
                <a16:creationId xmlns:a16="http://schemas.microsoft.com/office/drawing/2014/main" id="{9AF87CFA-D6A7-4544-9CC9-D71D9BF609C2}"/>
              </a:ext>
            </a:extLst>
          </p:cNvPr>
          <p:cNvSpPr>
            <a:spLocks noGrp="1"/>
          </p:cNvSpPr>
          <p:nvPr>
            <p:ph idx="1"/>
          </p:nvPr>
        </p:nvSpPr>
        <p:spPr/>
        <p:txBody>
          <a:bodyPr>
            <a:normAutofit/>
          </a:bodyPr>
          <a:lstStyle/>
          <a:p>
            <a:pPr marL="0" indent="0">
              <a:buNone/>
            </a:pPr>
            <a:r>
              <a:rPr lang="en-US" sz="2800" dirty="0"/>
              <a:t>Problem Transformation Method</a:t>
            </a:r>
          </a:p>
          <a:p>
            <a:r>
              <a:rPr lang="en-US" sz="2800" dirty="0"/>
              <a:t>We used the Random Forest classifier for classification.</a:t>
            </a:r>
          </a:p>
          <a:p>
            <a:r>
              <a:rPr lang="en-US" sz="2800" dirty="0"/>
              <a:t>We used this classifier, since it is suitable for classification with discrete features</a:t>
            </a:r>
            <a:endParaRPr lang="en-IN" sz="2800" dirty="0"/>
          </a:p>
        </p:txBody>
      </p:sp>
    </p:spTree>
    <p:extLst>
      <p:ext uri="{BB962C8B-B14F-4D97-AF65-F5344CB8AC3E}">
        <p14:creationId xmlns:p14="http://schemas.microsoft.com/office/powerpoint/2010/main" val="23517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B810-B55C-4D1D-912D-7D214802F7D6}"/>
              </a:ext>
            </a:extLst>
          </p:cNvPr>
          <p:cNvSpPr>
            <a:spLocks noGrp="1"/>
          </p:cNvSpPr>
          <p:nvPr>
            <p:ph type="title"/>
          </p:nvPr>
        </p:nvSpPr>
        <p:spPr/>
        <p:txBody>
          <a:bodyPr/>
          <a:lstStyle/>
          <a:p>
            <a:r>
              <a:rPr lang="en-US" dirty="0"/>
              <a:t>                 TF ID VECTORIZER</a:t>
            </a:r>
            <a:endParaRPr lang="en-IN" dirty="0"/>
          </a:p>
        </p:txBody>
      </p:sp>
      <p:sp>
        <p:nvSpPr>
          <p:cNvPr id="3" name="Content Placeholder 2">
            <a:extLst>
              <a:ext uri="{FF2B5EF4-FFF2-40B4-BE49-F238E27FC236}">
                <a16:creationId xmlns:a16="http://schemas.microsoft.com/office/drawing/2014/main" id="{1C0A2BCD-2727-497B-8EFE-CD13A3A160BD}"/>
              </a:ext>
            </a:extLst>
          </p:cNvPr>
          <p:cNvSpPr>
            <a:spLocks noGrp="1"/>
          </p:cNvSpPr>
          <p:nvPr>
            <p:ph idx="1"/>
          </p:nvPr>
        </p:nvSpPr>
        <p:spPr/>
        <p:txBody>
          <a:bodyPr>
            <a:normAutofit/>
          </a:bodyPr>
          <a:lstStyle/>
          <a:p>
            <a:r>
              <a:rPr lang="en-US" sz="2800" dirty="0"/>
              <a:t>TFIDF works by proportionally increasing the number of times a word appears in the document but is counterbalanced by the number of documents in which it is present. Hence, words like 'this', 'are' etc., that are commonly present in all the documents are not given a very high rank</a:t>
            </a:r>
          </a:p>
          <a:p>
            <a:endParaRPr lang="en-IN" sz="2800" dirty="0"/>
          </a:p>
        </p:txBody>
      </p:sp>
      <p:pic>
        <p:nvPicPr>
          <p:cNvPr id="5" name="Picture 4">
            <a:extLst>
              <a:ext uri="{FF2B5EF4-FFF2-40B4-BE49-F238E27FC236}">
                <a16:creationId xmlns:a16="http://schemas.microsoft.com/office/drawing/2014/main" id="{0291C997-7E4A-4307-9402-336817823506}"/>
              </a:ext>
            </a:extLst>
          </p:cNvPr>
          <p:cNvPicPr>
            <a:picLocks noChangeAspect="1"/>
          </p:cNvPicPr>
          <p:nvPr/>
        </p:nvPicPr>
        <p:blipFill>
          <a:blip r:embed="rId2"/>
          <a:stretch>
            <a:fillRect/>
          </a:stretch>
        </p:blipFill>
        <p:spPr>
          <a:xfrm>
            <a:off x="1452826" y="4791624"/>
            <a:ext cx="9307939" cy="1423782"/>
          </a:xfrm>
          <a:prstGeom prst="rect">
            <a:avLst/>
          </a:prstGeom>
        </p:spPr>
      </p:pic>
    </p:spTree>
    <p:extLst>
      <p:ext uri="{BB962C8B-B14F-4D97-AF65-F5344CB8AC3E}">
        <p14:creationId xmlns:p14="http://schemas.microsoft.com/office/powerpoint/2010/main" val="158436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767-F341-4C2A-AA53-092045C19BFC}"/>
              </a:ext>
            </a:extLst>
          </p:cNvPr>
          <p:cNvSpPr>
            <a:spLocks noGrp="1"/>
          </p:cNvSpPr>
          <p:nvPr>
            <p:ph type="title"/>
          </p:nvPr>
        </p:nvSpPr>
        <p:spPr/>
        <p:txBody>
          <a:bodyPr/>
          <a:lstStyle/>
          <a:p>
            <a:r>
              <a:rPr lang="en-US" dirty="0"/>
              <a:t>             DATA VISUALIZATION</a:t>
            </a:r>
            <a:endParaRPr lang="en-IN" dirty="0"/>
          </a:p>
        </p:txBody>
      </p:sp>
      <p:pic>
        <p:nvPicPr>
          <p:cNvPr id="5" name="Content Placeholder 4">
            <a:extLst>
              <a:ext uri="{FF2B5EF4-FFF2-40B4-BE49-F238E27FC236}">
                <a16:creationId xmlns:a16="http://schemas.microsoft.com/office/drawing/2014/main" id="{CD479EE8-F0D2-46C8-92A2-51FC376BAC21}"/>
              </a:ext>
            </a:extLst>
          </p:cNvPr>
          <p:cNvPicPr>
            <a:picLocks noGrp="1" noChangeAspect="1"/>
          </p:cNvPicPr>
          <p:nvPr>
            <p:ph idx="1"/>
          </p:nvPr>
        </p:nvPicPr>
        <p:blipFill>
          <a:blip r:embed="rId2"/>
          <a:stretch>
            <a:fillRect/>
          </a:stretch>
        </p:blipFill>
        <p:spPr>
          <a:xfrm>
            <a:off x="1338470" y="1709530"/>
            <a:ext cx="9786730" cy="4333461"/>
          </a:xfrm>
        </p:spPr>
      </p:pic>
    </p:spTree>
    <p:extLst>
      <p:ext uri="{BB962C8B-B14F-4D97-AF65-F5344CB8AC3E}">
        <p14:creationId xmlns:p14="http://schemas.microsoft.com/office/powerpoint/2010/main" val="151762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C3F0-784A-4591-9A35-D127FA09D15F}"/>
              </a:ext>
            </a:extLst>
          </p:cNvPr>
          <p:cNvSpPr>
            <a:spLocks noGrp="1"/>
          </p:cNvSpPr>
          <p:nvPr>
            <p:ph type="title"/>
          </p:nvPr>
        </p:nvSpPr>
        <p:spPr/>
        <p:txBody>
          <a:bodyPr/>
          <a:lstStyle/>
          <a:p>
            <a:r>
              <a:rPr lang="en-US" dirty="0"/>
              <a:t>                World cloud</a:t>
            </a:r>
            <a:endParaRPr lang="en-IN" dirty="0"/>
          </a:p>
        </p:txBody>
      </p:sp>
      <p:sp>
        <p:nvSpPr>
          <p:cNvPr id="3" name="Content Placeholder 2">
            <a:extLst>
              <a:ext uri="{FF2B5EF4-FFF2-40B4-BE49-F238E27FC236}">
                <a16:creationId xmlns:a16="http://schemas.microsoft.com/office/drawing/2014/main" id="{A8AB46B9-9072-4607-A6FC-89EAE7068187}"/>
              </a:ext>
            </a:extLst>
          </p:cNvPr>
          <p:cNvSpPr>
            <a:spLocks noGrp="1"/>
          </p:cNvSpPr>
          <p:nvPr>
            <p:ph idx="1"/>
          </p:nvPr>
        </p:nvSpPr>
        <p:spPr/>
        <p:txBody>
          <a:bodyPr/>
          <a:lstStyle/>
          <a:p>
            <a:r>
              <a:rPr lang="en-US" dirty="0"/>
              <a:t>Word Cloud is </a:t>
            </a:r>
            <a:r>
              <a:rPr lang="en-US" b="1" dirty="0"/>
              <a:t>a data visualization technique used for representing text data in which the size of each word indicates its frequency or importance</a:t>
            </a:r>
            <a:r>
              <a:rPr lang="en-US" dirty="0"/>
              <a:t>. Significant textual data points can be highlighted using a word cloud. Word clouds are widely used for analyzing data from social network websites.</a:t>
            </a:r>
          </a:p>
          <a:p>
            <a:endParaRPr lang="en-IN" dirty="0"/>
          </a:p>
        </p:txBody>
      </p:sp>
      <p:pic>
        <p:nvPicPr>
          <p:cNvPr id="7" name="Picture 6">
            <a:extLst>
              <a:ext uri="{FF2B5EF4-FFF2-40B4-BE49-F238E27FC236}">
                <a16:creationId xmlns:a16="http://schemas.microsoft.com/office/drawing/2014/main" id="{3C144276-E422-4D22-90FD-094A65711269}"/>
              </a:ext>
            </a:extLst>
          </p:cNvPr>
          <p:cNvPicPr>
            <a:picLocks noChangeAspect="1"/>
          </p:cNvPicPr>
          <p:nvPr/>
        </p:nvPicPr>
        <p:blipFill>
          <a:blip r:embed="rId2"/>
          <a:stretch>
            <a:fillRect/>
          </a:stretch>
        </p:blipFill>
        <p:spPr>
          <a:xfrm>
            <a:off x="1630017" y="3299790"/>
            <a:ext cx="9939131" cy="3101009"/>
          </a:xfrm>
          <a:prstGeom prst="rect">
            <a:avLst/>
          </a:prstGeom>
        </p:spPr>
      </p:pic>
    </p:spTree>
    <p:extLst>
      <p:ext uri="{BB962C8B-B14F-4D97-AF65-F5344CB8AC3E}">
        <p14:creationId xmlns:p14="http://schemas.microsoft.com/office/powerpoint/2010/main" val="171210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08F1-645B-47BF-9E6C-E1CFD17CA8EC}"/>
              </a:ext>
            </a:extLst>
          </p:cNvPr>
          <p:cNvSpPr>
            <a:spLocks noGrp="1"/>
          </p:cNvSpPr>
          <p:nvPr>
            <p:ph type="title"/>
          </p:nvPr>
        </p:nvSpPr>
        <p:spPr/>
        <p:txBody>
          <a:bodyPr/>
          <a:lstStyle/>
          <a:p>
            <a:r>
              <a:rPr lang="en-US" dirty="0"/>
              <a:t>          DATA VISUALIZATION</a:t>
            </a:r>
            <a:endParaRPr lang="en-IN" dirty="0"/>
          </a:p>
        </p:txBody>
      </p:sp>
      <p:pic>
        <p:nvPicPr>
          <p:cNvPr id="5" name="Content Placeholder 4">
            <a:extLst>
              <a:ext uri="{FF2B5EF4-FFF2-40B4-BE49-F238E27FC236}">
                <a16:creationId xmlns:a16="http://schemas.microsoft.com/office/drawing/2014/main" id="{B0C882FA-36F3-4898-A6A4-F66B8D741497}"/>
              </a:ext>
            </a:extLst>
          </p:cNvPr>
          <p:cNvPicPr>
            <a:picLocks noGrp="1" noChangeAspect="1"/>
          </p:cNvPicPr>
          <p:nvPr>
            <p:ph idx="1"/>
          </p:nvPr>
        </p:nvPicPr>
        <p:blipFill>
          <a:blip r:embed="rId2"/>
          <a:stretch>
            <a:fillRect/>
          </a:stretch>
        </p:blipFill>
        <p:spPr>
          <a:xfrm>
            <a:off x="861392" y="2103438"/>
            <a:ext cx="10747512" cy="4350371"/>
          </a:xfrm>
        </p:spPr>
      </p:pic>
    </p:spTree>
    <p:extLst>
      <p:ext uri="{BB962C8B-B14F-4D97-AF65-F5344CB8AC3E}">
        <p14:creationId xmlns:p14="http://schemas.microsoft.com/office/powerpoint/2010/main" val="754750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81</TotalTime>
  <Words>458</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Bahnschrift SemiLight Condensed</vt:lpstr>
      <vt:lpstr>Century Gothic</vt:lpstr>
      <vt:lpstr>Savon</vt:lpstr>
      <vt:lpstr>Malignant comment Classification</vt:lpstr>
      <vt:lpstr>                  Introduction</vt:lpstr>
      <vt:lpstr>                   Objective</vt:lpstr>
      <vt:lpstr>            Preprocessing of Data</vt:lpstr>
      <vt:lpstr>                DATA MODELING </vt:lpstr>
      <vt:lpstr>                 TF ID VECTORIZER</vt:lpstr>
      <vt:lpstr>             DATA VISUALIZATION</vt:lpstr>
      <vt:lpstr>                World cloud</vt:lpstr>
      <vt:lpstr>          DATA VISUALIZATION</vt:lpstr>
      <vt:lpstr>            ANALIYSIS OF RESULT</vt:lpstr>
      <vt:lpstr>                   CHALLENGES</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Classification</dc:title>
  <dc:creator>DELL</dc:creator>
  <cp:lastModifiedBy>DELL</cp:lastModifiedBy>
  <cp:revision>8</cp:revision>
  <dcterms:created xsi:type="dcterms:W3CDTF">2022-12-04T18:11:13Z</dcterms:created>
  <dcterms:modified xsi:type="dcterms:W3CDTF">2022-12-04T19:32:23Z</dcterms:modified>
</cp:coreProperties>
</file>