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theme/themeOverride1.xml" ContentType="application/vnd.openxmlformats-officedocument.themeOverr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2.xml" ContentType="application/vnd.openxmlformats-officedocument.themeOverrid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3.xml" ContentType="application/vnd.openxmlformats-officedocument.themeOverride+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4.xml" ContentType="application/vnd.openxmlformats-officedocument.themeOverride+xml"/>
  <Override PartName="/ppt/charts/chart8.xml" ContentType="application/vnd.openxmlformats-officedocument.drawingml.chart+xml"/>
  <Override PartName="/ppt/charts/style7.xml" ContentType="application/vnd.ms-office.chartstyle+xml"/>
  <Override PartName="/ppt/charts/colors7.xml" ContentType="application/vnd.ms-office.chartcolorstyle+xml"/>
  <Override PartName="/ppt/charts/chart9.xml" ContentType="application/vnd.openxmlformats-officedocument.drawingml.chart+xml"/>
  <Override PartName="/ppt/charts/style8.xml" ContentType="application/vnd.ms-office.chartstyle+xml"/>
  <Override PartName="/ppt/charts/colors8.xml" ContentType="application/vnd.ms-office.chartcolorstyle+xml"/>
  <Override PartName="/ppt/charts/chart10.xml" ContentType="application/vnd.openxmlformats-officedocument.drawingml.chart+xml"/>
  <Override PartName="/ppt/charts/style9.xml" ContentType="application/vnd.ms-office.chartstyle+xml"/>
  <Override PartName="/ppt/charts/colors9.xml" ContentType="application/vnd.ms-office.chartcolorstyle+xml"/>
  <Override PartName="/ppt/charts/chart11.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2.xml" ContentType="application/vnd.openxmlformats-officedocument.drawingml.chart+xml"/>
  <Override PartName="/ppt/charts/style11.xml" ContentType="application/vnd.ms-office.chartstyle+xml"/>
  <Override PartName="/ppt/charts/colors11.xml" ContentType="application/vnd.ms-office.chartcolorstyle+xml"/>
  <Override PartName="/ppt/theme/themeOverride5.xml" ContentType="application/vnd.openxmlformats-officedocument.themeOverride+xml"/>
  <Override PartName="/ppt/charts/chart13.xml" ContentType="application/vnd.openxmlformats-officedocument.drawingml.chart+xml"/>
  <Override PartName="/ppt/charts/style12.xml" ContentType="application/vnd.ms-office.chartstyle+xml"/>
  <Override PartName="/ppt/charts/colors12.xml" ContentType="application/vnd.ms-office.chartcolorstyle+xml"/>
  <Override PartName="/ppt/theme/themeOverride6.xml" ContentType="application/vnd.openxmlformats-officedocument.themeOverride+xml"/>
  <Override PartName="/ppt/charts/chart14.xml" ContentType="application/vnd.openxmlformats-officedocument.drawingml.chart+xml"/>
  <Override PartName="/ppt/charts/style13.xml" ContentType="application/vnd.ms-office.chartstyle+xml"/>
  <Override PartName="/ppt/charts/colors1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57"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ita bhattacharyya" initials="ab" lastIdx="1" clrIdx="0">
    <p:extLst>
      <p:ext uri="{19B8F6BF-5375-455C-9EA6-DF929625EA0E}">
        <p15:presenceInfo xmlns:p15="http://schemas.microsoft.com/office/powerpoint/2012/main" userId="099ef5fa2d8b975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9.xml"/><Relationship Id="rId1" Type="http://schemas.microsoft.com/office/2011/relationships/chartStyle" Target="style9.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10.xml"/><Relationship Id="rId1" Type="http://schemas.microsoft.com/office/2011/relationships/chartStyle" Target="style10.xml"/></Relationships>
</file>

<file path=ppt/charts/_rels/chart12.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oleObject" Target="file:///C:\Users\lenovo%20pc\Downloads\churn%20%20sql.xlsx" TargetMode="External"/></Relationships>
</file>

<file path=ppt/charts/_rels/chart13.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oleObject" Target="file:///C:\Users\lenovo%20pc\Downloads\geo%202.csv" TargetMode="Externa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2" Type="http://schemas.openxmlformats.org/officeDocument/2006/relationships/oleObject" Target="file:///C:\Users\lenovo%20pc\Downloads\churn%20%20sql.xlsx" TargetMode="External"/><Relationship Id="rId1" Type="http://schemas.openxmlformats.org/officeDocument/2006/relationships/themeOverride" Target="../theme/themeOverride1.xml"/></Relationships>
</file>

<file path=ppt/charts/_rels/chart3.xml.rels><?xml version="1.0" encoding="UTF-8" standalone="yes"?>
<Relationships xmlns="http://schemas.openxmlformats.org/package/2006/relationships"><Relationship Id="rId3" Type="http://schemas.openxmlformats.org/officeDocument/2006/relationships/oleObject" Target="file:///C:\Users\lenovo%20pc\Downloads\churn%20%20sql.xlsx"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C:\Users\lenovo%20pc\Downloads\churn%20%20sql.xlsx" TargetMode="Externa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package" Target="../embeddings/Microsoft_Excel_Worksheet2.xlsx"/></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file:///C:\Users\lenovo%20pc\Downloads\churn%20%20sql.xlsx" TargetMode="Externa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7.xml"/><Relationship Id="rId1" Type="http://schemas.microsoft.com/office/2011/relationships/chartStyle" Target="style7.xml"/></Relationships>
</file>

<file path=ppt/charts/_rels/chart9.xml.rels><?xml version="1.0" encoding="UTF-8" standalone="yes"?>
<Relationships xmlns="http://schemas.openxmlformats.org/package/2006/relationships"><Relationship Id="rId3" Type="http://schemas.openxmlformats.org/officeDocument/2006/relationships/oleObject" Target="file:///C:\Users\lenovo%20pc\Downloads\churn%20%20sql.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800" dirty="0"/>
              <a:t>Age group of exited customers</a:t>
            </a:r>
          </a:p>
        </c:rich>
      </c:tx>
      <c:layout>
        <c:manualLayout>
          <c:xMode val="edge"/>
          <c:yMode val="edge"/>
          <c:x val="0.21423357664233578"/>
          <c:y val="4.1543026706231452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6.8194436461865626E-2"/>
          <c:y val="0.15097876118600903"/>
          <c:w val="0.87658702878161832"/>
          <c:h val="0.54402977645035755"/>
        </c:manualLayout>
      </c:layout>
      <c:barChart>
        <c:barDir val="col"/>
        <c:grouping val="clustered"/>
        <c:varyColors val="0"/>
        <c:ser>
          <c:idx val="0"/>
          <c:order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age!$A$1:$A$9</c:f>
              <c:strCache>
                <c:ptCount val="9"/>
                <c:pt idx="0">
                  <c:v>age_range</c:v>
                </c:pt>
                <c:pt idx="1">
                  <c:v>40 to 50</c:v>
                </c:pt>
                <c:pt idx="2">
                  <c:v>30 to 40</c:v>
                </c:pt>
                <c:pt idx="3">
                  <c:v>50 to 60</c:v>
                </c:pt>
                <c:pt idx="4">
                  <c:v>20 to 30</c:v>
                </c:pt>
                <c:pt idx="5">
                  <c:v>60 to 70</c:v>
                </c:pt>
                <c:pt idx="6">
                  <c:v>70 to 80</c:v>
                </c:pt>
                <c:pt idx="7">
                  <c:v>0-20</c:v>
                </c:pt>
                <c:pt idx="8">
                  <c:v>above 80</c:v>
                </c:pt>
              </c:strCache>
            </c:strRef>
          </c:cat>
          <c:val>
            <c:numRef>
              <c:f>age!$B$1:$B$9</c:f>
              <c:numCache>
                <c:formatCode>General</c:formatCode>
                <c:ptCount val="9"/>
                <c:pt idx="0">
                  <c:v>0</c:v>
                </c:pt>
                <c:pt idx="1">
                  <c:v>788</c:v>
                </c:pt>
                <c:pt idx="2">
                  <c:v>538</c:v>
                </c:pt>
                <c:pt idx="3">
                  <c:v>448</c:v>
                </c:pt>
                <c:pt idx="4">
                  <c:v>145</c:v>
                </c:pt>
                <c:pt idx="5">
                  <c:v>104</c:v>
                </c:pt>
                <c:pt idx="6">
                  <c:v>10</c:v>
                </c:pt>
                <c:pt idx="7">
                  <c:v>3</c:v>
                </c:pt>
                <c:pt idx="8">
                  <c:v>1</c:v>
                </c:pt>
              </c:numCache>
            </c:numRef>
          </c:val>
          <c:extLst>
            <c:ext xmlns:c16="http://schemas.microsoft.com/office/drawing/2014/chart" uri="{C3380CC4-5D6E-409C-BE32-E72D297353CC}">
              <c16:uniqueId val="{00000000-D96B-44C2-A0CB-D3A539D1416B}"/>
            </c:ext>
          </c:extLst>
        </c:ser>
        <c:ser>
          <c:idx val="1"/>
          <c:order val="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age!$A$1:$A$9</c:f>
              <c:strCache>
                <c:ptCount val="9"/>
                <c:pt idx="0">
                  <c:v>age_range</c:v>
                </c:pt>
                <c:pt idx="1">
                  <c:v>40 to 50</c:v>
                </c:pt>
                <c:pt idx="2">
                  <c:v>30 to 40</c:v>
                </c:pt>
                <c:pt idx="3">
                  <c:v>50 to 60</c:v>
                </c:pt>
                <c:pt idx="4">
                  <c:v>20 to 30</c:v>
                </c:pt>
                <c:pt idx="5">
                  <c:v>60 to 70</c:v>
                </c:pt>
                <c:pt idx="6">
                  <c:v>70 to 80</c:v>
                </c:pt>
                <c:pt idx="7">
                  <c:v>0-20</c:v>
                </c:pt>
                <c:pt idx="8">
                  <c:v>above 80</c:v>
                </c:pt>
              </c:strCache>
            </c:strRef>
          </c:cat>
          <c:val>
            <c:numRef>
              <c:f>age!$C$1:$C$9</c:f>
              <c:numCache>
                <c:formatCode>General</c:formatCode>
                <c:ptCount val="9"/>
              </c:numCache>
            </c:numRef>
          </c:val>
          <c:extLst>
            <c:ext xmlns:c16="http://schemas.microsoft.com/office/drawing/2014/chart" uri="{C3380CC4-5D6E-409C-BE32-E72D297353CC}">
              <c16:uniqueId val="{00000001-D96B-44C2-A0CB-D3A539D1416B}"/>
            </c:ext>
          </c:extLst>
        </c:ser>
        <c:dLbls>
          <c:dLblPos val="outEnd"/>
          <c:showLegendKey val="0"/>
          <c:showVal val="1"/>
          <c:showCatName val="0"/>
          <c:showSerName val="0"/>
          <c:showPercent val="0"/>
          <c:showBubbleSize val="0"/>
        </c:dLbls>
        <c:gapWidth val="100"/>
        <c:overlap val="-24"/>
        <c:axId val="391451808"/>
        <c:axId val="312417728"/>
      </c:barChart>
      <c:catAx>
        <c:axId val="39145180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12417728"/>
        <c:crosses val="autoZero"/>
        <c:auto val="1"/>
        <c:lblAlgn val="ctr"/>
        <c:lblOffset val="100"/>
        <c:noMultiLvlLbl val="0"/>
      </c:catAx>
      <c:valAx>
        <c:axId val="312417728"/>
        <c:scaling>
          <c:orientation val="minMax"/>
        </c:scaling>
        <c:delete val="1"/>
        <c:axPos val="l"/>
        <c:numFmt formatCode="General" sourceLinked="1"/>
        <c:majorTickMark val="none"/>
        <c:minorTickMark val="none"/>
        <c:tickLblPos val="nextTo"/>
        <c:crossAx val="3914518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[churn  sql.xlsx]Sheet6!PivotTable13</c:name>
    <c:fmtId val="8"/>
  </c:pivotSource>
  <c:chart>
    <c:autoTitleDeleted val="1"/>
    <c:pivotFmts>
      <c:pivotFmt>
        <c:idx val="0"/>
      </c:pivotFmt>
      <c:pivotFmt>
        <c:idx val="1"/>
        <c:spPr>
          <a:solidFill>
            <a:srgbClr val="92D05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92D05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4"/>
        <c:spPr>
          <a:solidFill>
            <a:srgbClr val="92D05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5"/>
        <c:spPr>
          <a:solidFill>
            <a:srgbClr val="92D05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6"/>
        <c:spPr>
          <a:solidFill>
            <a:srgbClr val="92D05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rgbClr val="92D05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0965692327667404E-2"/>
          <c:y val="1.6477425926480767E-3"/>
          <c:w val="0.81664411366711775"/>
          <c:h val="0.74065616797900258"/>
        </c:manualLayout>
      </c:layout>
      <c:barChart>
        <c:barDir val="col"/>
        <c:grouping val="percentStacked"/>
        <c:varyColors val="0"/>
        <c:ser>
          <c:idx val="0"/>
          <c:order val="0"/>
          <c:tx>
            <c:strRef>
              <c:f>Sheet6!$B$1:$B$2</c:f>
              <c:strCache>
                <c:ptCount val="1"/>
                <c:pt idx="0">
                  <c:v>0</c:v>
                </c:pt>
              </c:strCache>
            </c:strRef>
          </c:tx>
          <c:spPr>
            <a:solidFill>
              <a:srgbClr val="92D05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Sheet6!$A$3:$A$6</c:f>
              <c:strCache>
                <c:ptCount val="3"/>
                <c:pt idx="0">
                  <c:v>0-25000</c:v>
                </c:pt>
                <c:pt idx="1">
                  <c:v>25000-50000</c:v>
                </c:pt>
                <c:pt idx="2">
                  <c:v>above 50000</c:v>
                </c:pt>
              </c:strCache>
            </c:strRef>
          </c:cat>
          <c:val>
            <c:numRef>
              <c:f>Sheet6!$B$3:$B$6</c:f>
              <c:numCache>
                <c:formatCode>0.00%</c:formatCode>
                <c:ptCount val="3"/>
                <c:pt idx="0">
                  <c:v>9.7500000000000003E-2</c:v>
                </c:pt>
                <c:pt idx="1">
                  <c:v>9.8900000000000002E-2</c:v>
                </c:pt>
                <c:pt idx="2">
                  <c:v>0.59989999999999999</c:v>
                </c:pt>
              </c:numCache>
            </c:numRef>
          </c:val>
          <c:extLst>
            <c:ext xmlns:c16="http://schemas.microsoft.com/office/drawing/2014/chart" uri="{C3380CC4-5D6E-409C-BE32-E72D297353CC}">
              <c16:uniqueId val="{00000000-A84C-43DA-8CFF-69F8CD2F2098}"/>
            </c:ext>
          </c:extLst>
        </c:ser>
        <c:ser>
          <c:idx val="1"/>
          <c:order val="1"/>
          <c:tx>
            <c:strRef>
              <c:f>Sheet6!$C$1:$C$2</c:f>
              <c:strCache>
                <c:ptCount val="1"/>
                <c:pt idx="0">
                  <c:v>1</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Sheet6!$A$3:$A$6</c:f>
              <c:strCache>
                <c:ptCount val="3"/>
                <c:pt idx="0">
                  <c:v>0-25000</c:v>
                </c:pt>
                <c:pt idx="1">
                  <c:v>25000-50000</c:v>
                </c:pt>
                <c:pt idx="2">
                  <c:v>above 50000</c:v>
                </c:pt>
              </c:strCache>
            </c:strRef>
          </c:cat>
          <c:val>
            <c:numRef>
              <c:f>Sheet6!$C$3:$C$6</c:f>
              <c:numCache>
                <c:formatCode>0.00%</c:formatCode>
                <c:ptCount val="3"/>
                <c:pt idx="0">
                  <c:v>2.4199999999999999E-2</c:v>
                </c:pt>
                <c:pt idx="1">
                  <c:v>2.47E-2</c:v>
                </c:pt>
                <c:pt idx="2">
                  <c:v>0.15479999999999999</c:v>
                </c:pt>
              </c:numCache>
            </c:numRef>
          </c:val>
          <c:extLst>
            <c:ext xmlns:c16="http://schemas.microsoft.com/office/drawing/2014/chart" uri="{C3380CC4-5D6E-409C-BE32-E72D297353CC}">
              <c16:uniqueId val="{00000001-A84C-43DA-8CFF-69F8CD2F2098}"/>
            </c:ext>
          </c:extLst>
        </c:ser>
        <c:dLbls>
          <c:showLegendKey val="0"/>
          <c:showVal val="0"/>
          <c:showCatName val="0"/>
          <c:showSerName val="0"/>
          <c:showPercent val="0"/>
          <c:showBubbleSize val="0"/>
        </c:dLbls>
        <c:gapWidth val="100"/>
        <c:overlap val="100"/>
        <c:axId val="502047976"/>
        <c:axId val="502048304"/>
      </c:barChart>
      <c:catAx>
        <c:axId val="50204797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02048304"/>
        <c:crosses val="autoZero"/>
        <c:auto val="1"/>
        <c:lblAlgn val="ctr"/>
        <c:lblOffset val="100"/>
        <c:noMultiLvlLbl val="0"/>
      </c:catAx>
      <c:valAx>
        <c:axId val="502048304"/>
        <c:scaling>
          <c:orientation val="minMax"/>
        </c:scaling>
        <c:delete val="1"/>
        <c:axPos val="l"/>
        <c:numFmt formatCode="0%" sourceLinked="1"/>
        <c:majorTickMark val="none"/>
        <c:minorTickMark val="none"/>
        <c:tickLblPos val="nextTo"/>
        <c:crossAx val="502047976"/>
        <c:crosses val="autoZero"/>
        <c:crossBetween val="between"/>
      </c:valAx>
      <c:spPr>
        <a:noFill/>
        <a:ln w="25400">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[churn  sql.xlsx]Sheet6!PivotTable13</c:name>
    <c:fmtId val="16"/>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050"/>
              <a:t>dependence</a:t>
            </a:r>
            <a:r>
              <a:rPr lang="en-IN" sz="1050" baseline="0"/>
              <a:t> of attrition rate on salary range</a:t>
            </a:r>
            <a:endParaRPr lang="en-IN" sz="1050"/>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spPr>
          <a:solidFill>
            <a:srgbClr val="92D05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92D05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4"/>
        <c:spPr>
          <a:solidFill>
            <a:srgbClr val="92D05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5"/>
        <c:spPr>
          <a:solidFill>
            <a:srgbClr val="92D05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6"/>
        <c:spPr>
          <a:solidFill>
            <a:srgbClr val="92D05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rgbClr val="92D05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9866020826155524E-2"/>
          <c:y val="0.17969673062367181"/>
          <c:w val="0.81664411366711775"/>
          <c:h val="0.74065616797900258"/>
        </c:manualLayout>
      </c:layout>
      <c:barChart>
        <c:barDir val="col"/>
        <c:grouping val="percentStacked"/>
        <c:varyColors val="0"/>
        <c:ser>
          <c:idx val="0"/>
          <c:order val="0"/>
          <c:tx>
            <c:strRef>
              <c:f>Sheet6!$B$1:$B$2</c:f>
              <c:strCache>
                <c:ptCount val="1"/>
                <c:pt idx="0">
                  <c:v>0</c:v>
                </c:pt>
              </c:strCache>
            </c:strRef>
          </c:tx>
          <c:spPr>
            <a:solidFill>
              <a:srgbClr val="92D05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dLbls>
            <c:dLbl>
              <c:idx val="2"/>
              <c:tx>
                <c:rich>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fld id="{A3BE8DD8-718C-43AC-9ABE-8F9431C5E51A}" type="VALUE">
                      <a:rPr lang="en-US" baseline="0">
                        <a:solidFill>
                          <a:schemeClr val="bg1"/>
                        </a:solidFill>
                      </a:rPr>
                      <a:pPr>
                        <a:defRPr>
                          <a:solidFill>
                            <a:schemeClr val="bg1"/>
                          </a:solidFill>
                        </a:defRPr>
                      </a:pPr>
                      <a:t>[VALUE]</a:t>
                    </a:fld>
                    <a:endParaRPr lang="en-IN"/>
                  </a:p>
                </c:rich>
              </c:tx>
              <c:spPr>
                <a:noFill/>
                <a:ln>
                  <a:solidFill>
                    <a:schemeClr val="bg1">
                      <a:lumMod val="50000"/>
                      <a:lumOff val="50000"/>
                    </a:schemeClr>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51FC-48FF-8B64-F961D9A209F7}"/>
                </c:ext>
              </c:extLst>
            </c:dLbl>
            <c:spPr>
              <a:noFill/>
              <a:ln>
                <a:solidFill>
                  <a:schemeClr val="bg1"/>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Sheet6!$A$3:$A$6</c:f>
              <c:strCache>
                <c:ptCount val="3"/>
                <c:pt idx="0">
                  <c:v>0-25000</c:v>
                </c:pt>
                <c:pt idx="1">
                  <c:v>25000-50000</c:v>
                </c:pt>
                <c:pt idx="2">
                  <c:v>above 50000</c:v>
                </c:pt>
              </c:strCache>
            </c:strRef>
          </c:cat>
          <c:val>
            <c:numRef>
              <c:f>Sheet6!$B$3:$B$6</c:f>
              <c:numCache>
                <c:formatCode>0.00%</c:formatCode>
                <c:ptCount val="3"/>
                <c:pt idx="0">
                  <c:v>0.80115036976170917</c:v>
                </c:pt>
                <c:pt idx="1">
                  <c:v>0.80016181229773464</c:v>
                </c:pt>
                <c:pt idx="2">
                  <c:v>0.79488538492116068</c:v>
                </c:pt>
              </c:numCache>
            </c:numRef>
          </c:val>
          <c:extLst>
            <c:ext xmlns:c16="http://schemas.microsoft.com/office/drawing/2014/chart" uri="{C3380CC4-5D6E-409C-BE32-E72D297353CC}">
              <c16:uniqueId val="{00000000-51FC-48FF-8B64-F961D9A209F7}"/>
            </c:ext>
          </c:extLst>
        </c:ser>
        <c:ser>
          <c:idx val="1"/>
          <c:order val="1"/>
          <c:tx>
            <c:strRef>
              <c:f>Sheet6!$C$1:$C$2</c:f>
              <c:strCache>
                <c:ptCount val="1"/>
                <c:pt idx="0">
                  <c:v>1</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Sheet6!$A$3:$A$6</c:f>
              <c:strCache>
                <c:ptCount val="3"/>
                <c:pt idx="0">
                  <c:v>0-25000</c:v>
                </c:pt>
                <c:pt idx="1">
                  <c:v>25000-50000</c:v>
                </c:pt>
                <c:pt idx="2">
                  <c:v>above 50000</c:v>
                </c:pt>
              </c:strCache>
            </c:strRef>
          </c:cat>
          <c:val>
            <c:numRef>
              <c:f>Sheet6!$C$3:$C$6</c:f>
              <c:numCache>
                <c:formatCode>0.00%</c:formatCode>
                <c:ptCount val="3"/>
                <c:pt idx="0">
                  <c:v>0.19884963023829089</c:v>
                </c:pt>
                <c:pt idx="1">
                  <c:v>0.19983818770226539</c:v>
                </c:pt>
                <c:pt idx="2">
                  <c:v>0.20511461507883927</c:v>
                </c:pt>
              </c:numCache>
            </c:numRef>
          </c:val>
          <c:extLst>
            <c:ext xmlns:c16="http://schemas.microsoft.com/office/drawing/2014/chart" uri="{C3380CC4-5D6E-409C-BE32-E72D297353CC}">
              <c16:uniqueId val="{00000001-51FC-48FF-8B64-F961D9A209F7}"/>
            </c:ext>
          </c:extLst>
        </c:ser>
        <c:dLbls>
          <c:showLegendKey val="0"/>
          <c:showVal val="0"/>
          <c:showCatName val="0"/>
          <c:showSerName val="0"/>
          <c:showPercent val="0"/>
          <c:showBubbleSize val="0"/>
        </c:dLbls>
        <c:gapWidth val="100"/>
        <c:overlap val="100"/>
        <c:axId val="502047976"/>
        <c:axId val="502048304"/>
      </c:barChart>
      <c:catAx>
        <c:axId val="50204797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02048304"/>
        <c:crosses val="autoZero"/>
        <c:auto val="1"/>
        <c:lblAlgn val="ctr"/>
        <c:lblOffset val="100"/>
        <c:noMultiLvlLbl val="0"/>
      </c:catAx>
      <c:valAx>
        <c:axId val="502048304"/>
        <c:scaling>
          <c:orientation val="minMax"/>
        </c:scaling>
        <c:delete val="1"/>
        <c:axPos val="l"/>
        <c:numFmt formatCode="0%" sourceLinked="1"/>
        <c:majorTickMark val="none"/>
        <c:minorTickMark val="none"/>
        <c:tickLblPos val="nextTo"/>
        <c:crossAx val="50204797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[churn  sql.xlsx]Sheet7!PivotTable14</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a:solidFill>
                  <a:schemeClr val="bg1">
                    <a:lumMod val="95000"/>
                  </a:schemeClr>
                </a:solidFill>
              </a:rPr>
              <a:t>atrrition rate wrt to no.of products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4">
              <a:lumMod val="40000"/>
              <a:lumOff val="60000"/>
            </a:schemeClr>
          </a:solidFill>
          <a:ln>
            <a:noFill/>
          </a:ln>
          <a:effectLst/>
        </c:spPr>
      </c:pivotFmt>
      <c:pivotFmt>
        <c:idx val="7"/>
        <c:spPr>
          <a:solidFill>
            <a:schemeClr val="accent4">
              <a:lumMod val="40000"/>
              <a:lumOff val="60000"/>
            </a:schemeClr>
          </a:solidFill>
          <a:ln>
            <a:noFill/>
          </a:ln>
          <a:effectLst/>
        </c:spPr>
      </c:pivotFmt>
      <c:pivotFmt>
        <c:idx val="8"/>
        <c:spPr>
          <a:solidFill>
            <a:schemeClr val="accent2">
              <a:lumMod val="60000"/>
              <a:lumOff val="40000"/>
            </a:schemeClr>
          </a:solidFill>
          <a:ln>
            <a:noFill/>
          </a:ln>
          <a:effectLst/>
        </c:spPr>
      </c:pivotFmt>
      <c:pivotFmt>
        <c:idx val="9"/>
        <c:spPr>
          <a:solidFill>
            <a:schemeClr val="accent2">
              <a:lumMod val="60000"/>
              <a:lumOff val="40000"/>
            </a:schemeClr>
          </a:solidFill>
          <a:ln>
            <a:noFill/>
          </a:ln>
          <a:effectLst/>
        </c:spPr>
        <c:marker>
          <c:symbol val="none"/>
        </c:marker>
      </c:pivotFmt>
      <c:pivotFmt>
        <c:idx val="10"/>
        <c:spPr>
          <a:solidFill>
            <a:schemeClr val="accent4">
              <a:lumMod val="40000"/>
              <a:lumOff val="60000"/>
            </a:schemeClr>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2">
              <a:lumMod val="60000"/>
              <a:lumOff val="40000"/>
            </a:schemeClr>
          </a:solidFill>
          <a:ln>
            <a:noFill/>
          </a:ln>
          <a:effectLst/>
        </c:spPr>
        <c:marker>
          <c:symbol val="none"/>
        </c:marker>
      </c:pivotFmt>
      <c:pivotFmt>
        <c:idx val="13"/>
        <c:spPr>
          <a:solidFill>
            <a:schemeClr val="accent4">
              <a:lumMod val="40000"/>
              <a:lumOff val="60000"/>
            </a:schemeClr>
          </a:solidFill>
          <a:ln>
            <a:noFill/>
          </a:ln>
          <a:effectLst/>
        </c:spPr>
        <c:marker>
          <c:symbol val="none"/>
        </c:marker>
      </c:pivotFmt>
      <c:pivotFmt>
        <c:idx val="14"/>
        <c:spPr>
          <a:solidFill>
            <a:schemeClr val="accent1"/>
          </a:solidFill>
          <a:ln>
            <a:noFill/>
          </a:ln>
          <a:effectLst/>
        </c:spPr>
        <c:marker>
          <c:symbol val="none"/>
        </c:marker>
      </c:pivotFmt>
    </c:pivotFmts>
    <c:plotArea>
      <c:layout>
        <c:manualLayout>
          <c:layoutTarget val="inner"/>
          <c:xMode val="edge"/>
          <c:yMode val="edge"/>
          <c:x val="8.076596557505783E-2"/>
          <c:y val="0.28703703703703703"/>
          <c:w val="0.91923403442494211"/>
          <c:h val="0.62871172353455818"/>
        </c:manualLayout>
      </c:layout>
      <c:barChart>
        <c:barDir val="col"/>
        <c:grouping val="percentStacked"/>
        <c:varyColors val="0"/>
        <c:ser>
          <c:idx val="0"/>
          <c:order val="0"/>
          <c:tx>
            <c:strRef>
              <c:f>Sheet7!$B$1:$B$2</c:f>
              <c:strCache>
                <c:ptCount val="1"/>
                <c:pt idx="0">
                  <c:v>0</c:v>
                </c:pt>
              </c:strCache>
            </c:strRef>
          </c:tx>
          <c:spPr>
            <a:solidFill>
              <a:schemeClr val="accent2">
                <a:lumMod val="60000"/>
                <a:lumOff val="40000"/>
              </a:schemeClr>
            </a:solidFill>
            <a:ln>
              <a:noFill/>
            </a:ln>
            <a:effectLst/>
          </c:spPr>
          <c:invertIfNegative val="0"/>
          <c:cat>
            <c:strRef>
              <c:f>Sheet7!$A$3:$A$8</c:f>
              <c:strCache>
                <c:ptCount val="5"/>
                <c:pt idx="0">
                  <c:v>1</c:v>
                </c:pt>
                <c:pt idx="1">
                  <c:v>2</c:v>
                </c:pt>
                <c:pt idx="2">
                  <c:v>3</c:v>
                </c:pt>
                <c:pt idx="3">
                  <c:v>4</c:v>
                </c:pt>
                <c:pt idx="4">
                  <c:v>(blank)</c:v>
                </c:pt>
              </c:strCache>
            </c:strRef>
          </c:cat>
          <c:val>
            <c:numRef>
              <c:f>Sheet7!$B$3:$B$8</c:f>
              <c:numCache>
                <c:formatCode>General</c:formatCode>
                <c:ptCount val="5"/>
                <c:pt idx="0">
                  <c:v>3675</c:v>
                </c:pt>
                <c:pt idx="1">
                  <c:v>4242</c:v>
                </c:pt>
                <c:pt idx="2">
                  <c:v>46</c:v>
                </c:pt>
              </c:numCache>
            </c:numRef>
          </c:val>
          <c:extLst>
            <c:ext xmlns:c16="http://schemas.microsoft.com/office/drawing/2014/chart" uri="{C3380CC4-5D6E-409C-BE32-E72D297353CC}">
              <c16:uniqueId val="{00000000-0231-449F-B939-810BD3A75480}"/>
            </c:ext>
          </c:extLst>
        </c:ser>
        <c:ser>
          <c:idx val="1"/>
          <c:order val="1"/>
          <c:tx>
            <c:strRef>
              <c:f>Sheet7!$C$1:$C$2</c:f>
              <c:strCache>
                <c:ptCount val="1"/>
                <c:pt idx="0">
                  <c:v>1</c:v>
                </c:pt>
              </c:strCache>
            </c:strRef>
          </c:tx>
          <c:spPr>
            <a:solidFill>
              <a:schemeClr val="accent4">
                <a:lumMod val="40000"/>
                <a:lumOff val="60000"/>
              </a:schemeClr>
            </a:solidFill>
            <a:ln>
              <a:noFill/>
            </a:ln>
            <a:effectLst/>
          </c:spPr>
          <c:invertIfNegative val="0"/>
          <c:cat>
            <c:strRef>
              <c:f>Sheet7!$A$3:$A$8</c:f>
              <c:strCache>
                <c:ptCount val="5"/>
                <c:pt idx="0">
                  <c:v>1</c:v>
                </c:pt>
                <c:pt idx="1">
                  <c:v>2</c:v>
                </c:pt>
                <c:pt idx="2">
                  <c:v>3</c:v>
                </c:pt>
                <c:pt idx="3">
                  <c:v>4</c:v>
                </c:pt>
                <c:pt idx="4">
                  <c:v>(blank)</c:v>
                </c:pt>
              </c:strCache>
            </c:strRef>
          </c:cat>
          <c:val>
            <c:numRef>
              <c:f>Sheet7!$C$3:$C$8</c:f>
              <c:numCache>
                <c:formatCode>General</c:formatCode>
                <c:ptCount val="5"/>
                <c:pt idx="0">
                  <c:v>1409</c:v>
                </c:pt>
                <c:pt idx="1">
                  <c:v>348</c:v>
                </c:pt>
                <c:pt idx="2">
                  <c:v>220</c:v>
                </c:pt>
                <c:pt idx="3">
                  <c:v>60</c:v>
                </c:pt>
              </c:numCache>
            </c:numRef>
          </c:val>
          <c:extLst>
            <c:ext xmlns:c16="http://schemas.microsoft.com/office/drawing/2014/chart" uri="{C3380CC4-5D6E-409C-BE32-E72D297353CC}">
              <c16:uniqueId val="{00000001-0231-449F-B939-810BD3A75480}"/>
            </c:ext>
          </c:extLst>
        </c:ser>
        <c:ser>
          <c:idx val="2"/>
          <c:order val="2"/>
          <c:tx>
            <c:strRef>
              <c:f>Sheet7!$D$1:$D$2</c:f>
              <c:strCache>
                <c:ptCount val="1"/>
                <c:pt idx="0">
                  <c:v>(blank)</c:v>
                </c:pt>
              </c:strCache>
            </c:strRef>
          </c:tx>
          <c:spPr>
            <a:solidFill>
              <a:schemeClr val="accent3"/>
            </a:solidFill>
            <a:ln>
              <a:noFill/>
            </a:ln>
            <a:effectLst/>
          </c:spPr>
          <c:invertIfNegative val="0"/>
          <c:cat>
            <c:strRef>
              <c:f>Sheet7!$A$3:$A$8</c:f>
              <c:strCache>
                <c:ptCount val="5"/>
                <c:pt idx="0">
                  <c:v>1</c:v>
                </c:pt>
                <c:pt idx="1">
                  <c:v>2</c:v>
                </c:pt>
                <c:pt idx="2">
                  <c:v>3</c:v>
                </c:pt>
                <c:pt idx="3">
                  <c:v>4</c:v>
                </c:pt>
                <c:pt idx="4">
                  <c:v>(blank)</c:v>
                </c:pt>
              </c:strCache>
            </c:strRef>
          </c:cat>
          <c:val>
            <c:numRef>
              <c:f>Sheet7!$D$3:$D$8</c:f>
              <c:numCache>
                <c:formatCode>General</c:formatCode>
                <c:ptCount val="5"/>
              </c:numCache>
            </c:numRef>
          </c:val>
          <c:extLst>
            <c:ext xmlns:c16="http://schemas.microsoft.com/office/drawing/2014/chart" uri="{C3380CC4-5D6E-409C-BE32-E72D297353CC}">
              <c16:uniqueId val="{00000002-0231-449F-B939-810BD3A75480}"/>
            </c:ext>
          </c:extLst>
        </c:ser>
        <c:dLbls>
          <c:showLegendKey val="0"/>
          <c:showVal val="0"/>
          <c:showCatName val="0"/>
          <c:showSerName val="0"/>
          <c:showPercent val="0"/>
          <c:showBubbleSize val="0"/>
        </c:dLbls>
        <c:gapWidth val="219"/>
        <c:overlap val="100"/>
        <c:axId val="451006072"/>
        <c:axId val="451004760"/>
      </c:barChart>
      <c:catAx>
        <c:axId val="451006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451004760"/>
        <c:crosses val="autoZero"/>
        <c:auto val="1"/>
        <c:lblAlgn val="ctr"/>
        <c:lblOffset val="100"/>
        <c:noMultiLvlLbl val="0"/>
      </c:catAx>
      <c:valAx>
        <c:axId val="45100476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451006072"/>
        <c:crosses val="autoZero"/>
        <c:crossBetween val="between"/>
      </c:valAx>
      <c:spPr>
        <a:solidFill>
          <a:schemeClr val="bg2">
            <a:lumMod val="25000"/>
          </a:schemeClr>
        </a:solid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25000"/>
      </a:schemeClr>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[geo 2.csv]Sheet1!PivotTable1</c:name>
    <c:fmtId val="8"/>
  </c:pivotSource>
  <c:chart>
    <c:autoTitleDeleted val="0"/>
    <c:pivotFmts>
      <c:pivotFmt>
        <c:idx val="0"/>
      </c:pivotFmt>
      <c:pivotFmt>
        <c:idx val="1"/>
      </c:pivotFmt>
      <c:pivotFmt>
        <c:idx val="2"/>
      </c:pivotFmt>
      <c:pivotFmt>
        <c:idx val="3"/>
        <c:spPr>
          <a:solidFill>
            <a:schemeClr val="accent4"/>
          </a:solidFill>
          <a:ln>
            <a:noFill/>
          </a:ln>
          <a:effectLst>
            <a:outerShdw blurRad="57150" dist="19050" dir="5400000" algn="ctr" rotWithShape="0">
              <a:srgbClr val="000000">
                <a:alpha val="63000"/>
              </a:srgbClr>
            </a:outerShdw>
          </a:effectLst>
        </c:spPr>
        <c:marker>
          <c:symbol val="none"/>
        </c:marke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5"/>
        <c:spPr>
          <a:solidFill>
            <a:schemeClr val="accent4"/>
          </a:solidFill>
          <a:ln>
            <a:noFill/>
          </a:ln>
          <a:effectLst>
            <a:outerShdw blurRad="57150" dist="19050" dir="5400000" algn="ctr" rotWithShape="0">
              <a:srgbClr val="000000">
                <a:alpha val="63000"/>
              </a:srgbClr>
            </a:outerShdw>
          </a:effectLst>
        </c:spPr>
        <c:marker>
          <c:symbol val="none"/>
        </c:marke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7"/>
        <c:spPr>
          <a:solidFill>
            <a:schemeClr val="accent4"/>
          </a:solidFill>
          <a:ln>
            <a:noFill/>
          </a:ln>
          <a:effectLst>
            <a:outerShdw blurRad="57150" dist="19050" dir="5400000" algn="ctr" rotWithShape="0">
              <a:srgbClr val="000000">
                <a:alpha val="63000"/>
              </a:srgbClr>
            </a:outerShdw>
          </a:effectLst>
        </c:spPr>
        <c:marker>
          <c:symbol val="none"/>
        </c:marke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s>
    <c:plotArea>
      <c:layout>
        <c:manualLayout>
          <c:layoutTarget val="inner"/>
          <c:xMode val="edge"/>
          <c:yMode val="edge"/>
          <c:x val="7.8669632339264675E-2"/>
          <c:y val="6.1633281972265024E-2"/>
          <c:w val="0.85745923491846987"/>
          <c:h val="0.86826553267898521"/>
        </c:manualLayout>
      </c:layout>
      <c:barChart>
        <c:barDir val="col"/>
        <c:grouping val="percentStacked"/>
        <c:varyColors val="0"/>
        <c:ser>
          <c:idx val="0"/>
          <c:order val="0"/>
          <c:tx>
            <c:strRef>
              <c:f>Sheet1!$B$1:$B$2</c:f>
              <c:strCache>
                <c:ptCount val="1"/>
                <c:pt idx="0">
                  <c:v>0</c:v>
                </c:pt>
              </c:strCache>
            </c:strRef>
          </c:tx>
          <c:spPr>
            <a:solidFill>
              <a:schemeClr val="accent4"/>
            </a:solidFill>
            <a:ln>
              <a:noFill/>
            </a:ln>
            <a:effectLst>
              <a:outerShdw blurRad="57150" dist="19050" dir="5400000" algn="ctr" rotWithShape="0">
                <a:srgbClr val="000000">
                  <a:alpha val="63000"/>
                </a:srgbClr>
              </a:outerShdw>
            </a:effectLst>
          </c:spPr>
          <c:invertIfNegative val="0"/>
          <c:cat>
            <c:strRef>
              <c:f>Sheet1!$A$3:$A$6</c:f>
              <c:strCache>
                <c:ptCount val="3"/>
                <c:pt idx="0">
                  <c:v>France</c:v>
                </c:pt>
                <c:pt idx="1">
                  <c:v>Germany</c:v>
                </c:pt>
                <c:pt idx="2">
                  <c:v>Spain</c:v>
                </c:pt>
              </c:strCache>
            </c:strRef>
          </c:cat>
          <c:val>
            <c:numRef>
              <c:f>Sheet1!$B$3:$B$6</c:f>
              <c:numCache>
                <c:formatCode>General</c:formatCode>
                <c:ptCount val="3"/>
                <c:pt idx="0">
                  <c:v>4204</c:v>
                </c:pt>
                <c:pt idx="1">
                  <c:v>1695</c:v>
                </c:pt>
                <c:pt idx="2">
                  <c:v>2064</c:v>
                </c:pt>
              </c:numCache>
            </c:numRef>
          </c:val>
          <c:extLst>
            <c:ext xmlns:c16="http://schemas.microsoft.com/office/drawing/2014/chart" uri="{C3380CC4-5D6E-409C-BE32-E72D297353CC}">
              <c16:uniqueId val="{00000000-EA46-418A-934D-55823CB909A0}"/>
            </c:ext>
          </c:extLst>
        </c:ser>
        <c:ser>
          <c:idx val="1"/>
          <c:order val="1"/>
          <c:tx>
            <c:strRef>
              <c:f>Sheet1!$C$1:$C$2</c:f>
              <c:strCache>
                <c:ptCount val="1"/>
                <c:pt idx="0">
                  <c:v>1</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Sheet1!$A$3:$A$6</c:f>
              <c:strCache>
                <c:ptCount val="3"/>
                <c:pt idx="0">
                  <c:v>France</c:v>
                </c:pt>
                <c:pt idx="1">
                  <c:v>Germany</c:v>
                </c:pt>
                <c:pt idx="2">
                  <c:v>Spain</c:v>
                </c:pt>
              </c:strCache>
            </c:strRef>
          </c:cat>
          <c:val>
            <c:numRef>
              <c:f>Sheet1!$C$3:$C$6</c:f>
              <c:numCache>
                <c:formatCode>General</c:formatCode>
                <c:ptCount val="3"/>
                <c:pt idx="0">
                  <c:v>810</c:v>
                </c:pt>
                <c:pt idx="1">
                  <c:v>814</c:v>
                </c:pt>
                <c:pt idx="2">
                  <c:v>413</c:v>
                </c:pt>
              </c:numCache>
            </c:numRef>
          </c:val>
          <c:extLst>
            <c:ext xmlns:c16="http://schemas.microsoft.com/office/drawing/2014/chart" uri="{C3380CC4-5D6E-409C-BE32-E72D297353CC}">
              <c16:uniqueId val="{00000001-EA46-418A-934D-55823CB909A0}"/>
            </c:ext>
          </c:extLst>
        </c:ser>
        <c:dLbls>
          <c:showLegendKey val="0"/>
          <c:showVal val="0"/>
          <c:showCatName val="0"/>
          <c:showSerName val="0"/>
          <c:showPercent val="0"/>
          <c:showBubbleSize val="0"/>
        </c:dLbls>
        <c:gapWidth val="150"/>
        <c:overlap val="100"/>
        <c:axId val="478828800"/>
        <c:axId val="478826504"/>
      </c:barChart>
      <c:catAx>
        <c:axId val="47882880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78826504"/>
        <c:crosses val="autoZero"/>
        <c:auto val="1"/>
        <c:lblAlgn val="ctr"/>
        <c:lblOffset val="100"/>
        <c:noMultiLvlLbl val="0"/>
      </c:catAx>
      <c:valAx>
        <c:axId val="478826504"/>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788288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[churn  sql.xlsx]location!PivotTable2</c:name>
    <c:fmtId val="1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Attrition</a:t>
            </a:r>
            <a:r>
              <a:rPr lang="en-US" baseline="0" dirty="0"/>
              <a:t> rate by region</a:t>
            </a:r>
          </a:p>
          <a:p>
            <a:pPr>
              <a:defRPr/>
            </a:pP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2">
              <a:lumMod val="60000"/>
              <a:lumOff val="40000"/>
            </a:schemeClr>
          </a:solidFill>
          <a:ln w="19050">
            <a:solidFill>
              <a:schemeClr val="lt1"/>
            </a:solidFill>
          </a:ln>
          <a:effectLst/>
        </c:spPr>
      </c:pivotFmt>
      <c:pivotFmt>
        <c:idx val="2"/>
        <c:spPr>
          <a:solidFill>
            <a:schemeClr val="accent6">
              <a:lumMod val="60000"/>
              <a:lumOff val="40000"/>
            </a:schemeClr>
          </a:solidFill>
          <a:ln w="19050">
            <a:solidFill>
              <a:schemeClr val="lt1"/>
            </a:solidFill>
          </a:ln>
          <a:effectLst/>
        </c:spPr>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2">
              <a:lumMod val="60000"/>
              <a:lumOff val="40000"/>
            </a:schemeClr>
          </a:solidFill>
          <a:ln w="19050">
            <a:solidFill>
              <a:schemeClr val="lt1"/>
            </a:solidFill>
          </a:ln>
          <a:effectLst/>
        </c:spPr>
      </c:pivotFmt>
      <c:pivotFmt>
        <c:idx val="5"/>
        <c:spPr>
          <a:solidFill>
            <a:schemeClr val="accent6">
              <a:lumMod val="60000"/>
              <a:lumOff val="40000"/>
            </a:schemeClr>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2">
              <a:lumMod val="60000"/>
              <a:lumOff val="40000"/>
            </a:schemeClr>
          </a:solidFill>
          <a:ln w="19050">
            <a:solidFill>
              <a:schemeClr val="lt1"/>
            </a:solidFill>
          </a:ln>
          <a:effectLst/>
        </c:spPr>
      </c:pivotFmt>
      <c:pivotFmt>
        <c:idx val="9"/>
        <c:spPr>
          <a:solidFill>
            <a:schemeClr val="accent6">
              <a:lumMod val="60000"/>
              <a:lumOff val="40000"/>
            </a:schemeClr>
          </a:solidFill>
          <a:ln w="19050">
            <a:solidFill>
              <a:schemeClr val="lt1"/>
            </a:solidFill>
          </a:ln>
          <a:effectLst/>
        </c:spPr>
      </c:pivotFmt>
      <c:pivotFmt>
        <c:idx val="10"/>
        <c:spPr>
          <a:solidFill>
            <a:schemeClr val="accent1"/>
          </a:solidFill>
          <a:ln w="19050">
            <a:solidFill>
              <a:schemeClr val="lt1"/>
            </a:solidFill>
          </a:ln>
          <a:effectLst/>
        </c:spPr>
      </c:pivotFmt>
    </c:pivotFmts>
    <c:plotArea>
      <c:layout/>
      <c:pieChart>
        <c:varyColors val="1"/>
        <c:ser>
          <c:idx val="0"/>
          <c:order val="0"/>
          <c:tx>
            <c:strRef>
              <c:f>location!$E$17:$E$18</c:f>
              <c:strCache>
                <c:ptCount val="1"/>
                <c:pt idx="0">
                  <c:v>1</c:v>
                </c:pt>
              </c:strCache>
            </c:strRef>
          </c:tx>
          <c:dPt>
            <c:idx val="0"/>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01-CC43-43D4-9B1B-FCEF5F9B97EF}"/>
              </c:ext>
            </c:extLst>
          </c:dPt>
          <c:dPt>
            <c:idx val="1"/>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003-CC43-43D4-9B1B-FCEF5F9B97E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C43-43D4-9B1B-FCEF5F9B97EF}"/>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location!$D$19:$D$22</c:f>
              <c:strCache>
                <c:ptCount val="3"/>
                <c:pt idx="0">
                  <c:v>France</c:v>
                </c:pt>
                <c:pt idx="1">
                  <c:v>Germany</c:v>
                </c:pt>
                <c:pt idx="2">
                  <c:v>Spain</c:v>
                </c:pt>
              </c:strCache>
            </c:strRef>
          </c:cat>
          <c:val>
            <c:numRef>
              <c:f>location!$E$19:$E$22</c:f>
              <c:numCache>
                <c:formatCode>0.00%</c:formatCode>
                <c:ptCount val="3"/>
                <c:pt idx="0">
                  <c:v>0.39764359351988215</c:v>
                </c:pt>
                <c:pt idx="1">
                  <c:v>0.39960726558664705</c:v>
                </c:pt>
                <c:pt idx="2">
                  <c:v>0.20274914089347079</c:v>
                </c:pt>
              </c:numCache>
            </c:numRef>
          </c:val>
          <c:extLst>
            <c:ext xmlns:c16="http://schemas.microsoft.com/office/drawing/2014/chart" uri="{C3380CC4-5D6E-409C-BE32-E72D297353CC}">
              <c16:uniqueId val="{00000006-CC43-43D4-9B1B-FCEF5F9B97EF}"/>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75000"/>
        <a:lumOff val="25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dirty="0">
                <a:solidFill>
                  <a:schemeClr val="bg1"/>
                </a:solidFill>
              </a:rPr>
              <a:t>attrition</a:t>
            </a:r>
            <a:r>
              <a:rPr lang="en-IN" sz="1800" baseline="0" dirty="0">
                <a:solidFill>
                  <a:schemeClr val="bg1"/>
                </a:solidFill>
              </a:rPr>
              <a:t> rate </a:t>
            </a:r>
            <a:r>
              <a:rPr lang="en-IN" sz="1800" baseline="0" dirty="0" err="1">
                <a:solidFill>
                  <a:schemeClr val="bg1"/>
                </a:solidFill>
              </a:rPr>
              <a:t>wrt</a:t>
            </a:r>
            <a:r>
              <a:rPr lang="en-IN" sz="1800" baseline="0" dirty="0">
                <a:solidFill>
                  <a:schemeClr val="bg1"/>
                </a:solidFill>
              </a:rPr>
              <a:t>  gender</a:t>
            </a:r>
            <a:endParaRPr lang="en-IN" sz="1800" dirty="0">
              <a:solidFill>
                <a:schemeClr val="bg1"/>
              </a:solidFill>
            </a:endParaRPr>
          </a:p>
        </c:rich>
      </c:tx>
      <c:layout>
        <c:manualLayout>
          <c:xMode val="edge"/>
          <c:yMode val="edge"/>
          <c:x val="0.328838971001159"/>
          <c:y val="7.8431372549019607E-2"/>
        </c:manualLayout>
      </c:layout>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1"/>
          <c:showPercent val="0"/>
          <c:showBubbleSize val="0"/>
          <c:extLst>
            <c:ext xmlns:c15="http://schemas.microsoft.com/office/drawing/2012/chart" uri="{CE6537A1-D6FC-4f65-9D91-7224C49458BB}"/>
          </c:extLst>
        </c:dLbl>
      </c:pivotFmt>
      <c:pivotFmt>
        <c:idx val="4"/>
        <c:spPr>
          <a:solidFill>
            <a:schemeClr val="accent2"/>
          </a:solidFill>
          <a:ln>
            <a:noFill/>
          </a:ln>
          <a:effectLst/>
        </c:spPr>
        <c:dLbl>
          <c:idx val="0"/>
          <c:tx>
            <c:rich>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fld id="{35F1CD5F-25B0-4BB7-8CF0-222152A444D8}" type="SERIESNAME">
                  <a:rPr lang="en-US"/>
                  <a:pPr>
                    <a:defRPr sz="900" b="0" i="0" u="none" strike="noStrike" kern="1200" baseline="0">
                      <a:solidFill>
                        <a:schemeClr val="tx1">
                          <a:lumMod val="75000"/>
                          <a:lumOff val="25000"/>
                        </a:schemeClr>
                      </a:solidFill>
                      <a:latin typeface="+mn-lt"/>
                      <a:ea typeface="+mn-ea"/>
                      <a:cs typeface="+mn-cs"/>
                    </a:defRPr>
                  </a:pPr>
                  <a:t>[SERIES NAME]</a:t>
                </a:fld>
                <a:endParaRPr lang="en-IN"/>
              </a:p>
            </c:rich>
          </c:tx>
          <c:spPr>
            <a:noFill/>
            <a:ln>
              <a:noFill/>
            </a:ln>
            <a:effectLst/>
          </c:spPr>
          <c:dLblPos val="inBase"/>
          <c:showLegendKey val="0"/>
          <c:showVal val="1"/>
          <c:showCatName val="0"/>
          <c:showSerName val="1"/>
          <c:showPercent val="0"/>
          <c:showBubbleSize val="0"/>
          <c:extLst>
            <c:ext xmlns:c15="http://schemas.microsoft.com/office/drawing/2012/chart" uri="{CE6537A1-D6FC-4f65-9D91-7224C49458BB}">
              <c15:dlblFieldTable/>
              <c15:showDataLabelsRange val="0"/>
            </c:ext>
          </c:extLst>
        </c:dLbl>
      </c:pivotFmt>
      <c:pivotFmt>
        <c:idx val="5"/>
        <c:spPr>
          <a:solidFill>
            <a:schemeClr val="accent4"/>
          </a:solidFill>
          <a:ln>
            <a:noFill/>
          </a:ln>
          <a:effectLst/>
        </c:spPr>
        <c:dLbl>
          <c:idx val="0"/>
          <c:tx>
            <c:rich>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fld id="{5EB7D849-BE9E-40F5-B64E-3627386F463B}" type="SERIESNAME">
                  <a:rPr lang="en-US"/>
                  <a:pPr>
                    <a:defRPr sz="900" b="0" i="0" u="none" strike="noStrike" kern="1200" baseline="0">
                      <a:solidFill>
                        <a:schemeClr val="tx1">
                          <a:lumMod val="75000"/>
                          <a:lumOff val="25000"/>
                        </a:schemeClr>
                      </a:solidFill>
                      <a:latin typeface="+mn-lt"/>
                      <a:ea typeface="+mn-ea"/>
                      <a:cs typeface="+mn-cs"/>
                    </a:defRPr>
                  </a:pPr>
                  <a:t>[SERIES NAME]</a:t>
                </a:fld>
                <a:endParaRPr lang="en-IN"/>
              </a:p>
            </c:rich>
          </c:tx>
          <c:spPr>
            <a:noFill/>
            <a:ln>
              <a:noFill/>
            </a:ln>
            <a:effectLst/>
          </c:spPr>
          <c:dLblPos val="inEnd"/>
          <c:showLegendKey val="0"/>
          <c:showVal val="1"/>
          <c:showCatName val="0"/>
          <c:showSerName val="1"/>
          <c:showPercent val="0"/>
          <c:showBubbleSize val="0"/>
          <c:extLst>
            <c:ext xmlns:c15="http://schemas.microsoft.com/office/drawing/2012/chart" uri="{CE6537A1-D6FC-4f65-9D91-7224C49458BB}">
              <c15:dlblFieldTable/>
              <c15:showDataLabelsRange val="0"/>
            </c:ext>
          </c:extLst>
        </c:dLbl>
      </c:pivotFmt>
      <c:pivotFmt>
        <c:idx val="6"/>
        <c:spPr>
          <a:solidFill>
            <a:schemeClr val="accent3"/>
          </a:solidFill>
          <a:ln>
            <a:noFill/>
          </a:ln>
          <a:effectLst/>
        </c:spPr>
        <c:dLbl>
          <c:idx val="0"/>
          <c:tx>
            <c:rich>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fld id="{1A95D063-0F00-4B78-9A08-7231A2A3EF6D}" type="SERIESNAME">
                  <a:rPr lang="en-US"/>
                  <a:pPr>
                    <a:defRPr sz="900" b="0" i="0" u="none" strike="noStrike" kern="1200" baseline="0">
                      <a:solidFill>
                        <a:schemeClr val="tx1">
                          <a:lumMod val="75000"/>
                          <a:lumOff val="25000"/>
                        </a:schemeClr>
                      </a:solidFill>
                      <a:latin typeface="+mn-lt"/>
                      <a:ea typeface="+mn-ea"/>
                      <a:cs typeface="+mn-cs"/>
                    </a:defRPr>
                  </a:pPr>
                  <a:t>[SERIES NAME]</a:t>
                </a:fld>
                <a:endParaRPr lang="en-IN"/>
              </a:p>
            </c:rich>
          </c:tx>
          <c:spPr>
            <a:noFill/>
            <a:ln>
              <a:noFill/>
            </a:ln>
            <a:effectLst/>
          </c:spPr>
          <c:showLegendKey val="0"/>
          <c:showVal val="1"/>
          <c:showCatName val="1"/>
          <c:showSerName val="1"/>
          <c:showPercent val="0"/>
          <c:showBubbleSize val="0"/>
          <c:extLst>
            <c:ext xmlns:c15="http://schemas.microsoft.com/office/drawing/2012/chart" uri="{CE6537A1-D6FC-4f65-9D91-7224C49458BB}">
              <c15:dlblFieldTable/>
              <c15:showDataLabelsRange val="0"/>
            </c:ext>
          </c:extLst>
        </c:dLbl>
      </c:pivotFmt>
      <c:pivotFmt>
        <c:idx val="7"/>
        <c:spPr>
          <a:solidFill>
            <a:schemeClr val="accent1"/>
          </a:solidFill>
          <a:ln>
            <a:noFill/>
          </a:ln>
          <a:effectLst/>
        </c:spPr>
        <c:dLbl>
          <c:idx val="0"/>
          <c:tx>
            <c:rich>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fld id="{3A9FF273-16E2-4921-BA36-E7BD4BE3D00A}" type="SERIESNAME">
                  <a:rPr lang="en-US"/>
                  <a:pPr>
                    <a:defRPr sz="900" b="0" i="0" u="none" strike="noStrike" kern="1200" baseline="0">
                      <a:solidFill>
                        <a:schemeClr val="tx1">
                          <a:lumMod val="75000"/>
                          <a:lumOff val="25000"/>
                        </a:schemeClr>
                      </a:solidFill>
                      <a:latin typeface="+mn-lt"/>
                      <a:ea typeface="+mn-ea"/>
                      <a:cs typeface="+mn-cs"/>
                    </a:defRPr>
                  </a:pPr>
                  <a:t>[SERIES NAME]</a:t>
                </a:fld>
                <a:endParaRPr lang="en-IN"/>
              </a:p>
            </c:rich>
          </c:tx>
          <c:spPr>
            <a:noFill/>
            <a:ln>
              <a:noFill/>
            </a:ln>
            <a:effectLst/>
          </c:spPr>
          <c:showLegendKey val="0"/>
          <c:showVal val="1"/>
          <c:showCatName val="0"/>
          <c:showSerName val="1"/>
          <c:showPercent val="0"/>
          <c:showBubbleSize val="0"/>
          <c:extLst>
            <c:ext xmlns:c15="http://schemas.microsoft.com/office/drawing/2012/chart" uri="{CE6537A1-D6FC-4f65-9D91-7224C49458BB}">
              <c15:dlblFieldTable/>
              <c15:showDataLabelsRange val="0"/>
            </c:ext>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dLbl>
          <c:idx val="0"/>
          <c:tx>
            <c:rich>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fld id="{3A9FF273-16E2-4921-BA36-E7BD4BE3D00A}" type="SERIESNAME">
                  <a:rPr lang="en-US"/>
                  <a:pPr>
                    <a:defRPr sz="900" b="0" i="0" u="none" strike="noStrike" kern="1200" baseline="0">
                      <a:solidFill>
                        <a:schemeClr val="tx1">
                          <a:lumMod val="75000"/>
                          <a:lumOff val="25000"/>
                        </a:schemeClr>
                      </a:solidFill>
                      <a:latin typeface="+mn-lt"/>
                      <a:ea typeface="+mn-ea"/>
                      <a:cs typeface="+mn-cs"/>
                    </a:defRPr>
                  </a:pPr>
                  <a:t>[SERIES NAME]</a:t>
                </a:fld>
                <a:endParaRPr lang="en-IN"/>
              </a:p>
            </c:rich>
          </c:tx>
          <c:spPr>
            <a:noFill/>
            <a:ln>
              <a:noFill/>
            </a:ln>
            <a:effectLst/>
          </c:spPr>
          <c:showLegendKey val="0"/>
          <c:showVal val="1"/>
          <c:showCatName val="0"/>
          <c:showSerName val="1"/>
          <c:showPercent val="0"/>
          <c:showBubbleSize val="0"/>
          <c:extLst>
            <c:ext xmlns:c15="http://schemas.microsoft.com/office/drawing/2012/chart" uri="{CE6537A1-D6FC-4f65-9D91-7224C49458BB}">
              <c15:dlblFieldTable/>
              <c15:showDataLabelsRange val="0"/>
            </c:ext>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2"/>
          </a:solidFill>
          <a:ln>
            <a:noFill/>
          </a:ln>
          <a:effectLst/>
        </c:spPr>
        <c:dLbl>
          <c:idx val="0"/>
          <c:tx>
            <c:rich>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fld id="{35F1CD5F-25B0-4BB7-8CF0-222152A444D8}" type="SERIESNAME">
                  <a:rPr lang="en-US"/>
                  <a:pPr>
                    <a:defRPr sz="900" b="0" i="0" u="none" strike="noStrike" kern="1200" baseline="0">
                      <a:solidFill>
                        <a:schemeClr val="tx1">
                          <a:lumMod val="75000"/>
                          <a:lumOff val="25000"/>
                        </a:schemeClr>
                      </a:solidFill>
                      <a:latin typeface="+mn-lt"/>
                      <a:ea typeface="+mn-ea"/>
                      <a:cs typeface="+mn-cs"/>
                    </a:defRPr>
                  </a:pPr>
                  <a:t>[SERIES NAME]</a:t>
                </a:fld>
                <a:endParaRPr lang="en-IN"/>
              </a:p>
            </c:rich>
          </c:tx>
          <c:spPr>
            <a:noFill/>
            <a:ln>
              <a:noFill/>
            </a:ln>
            <a:effectLst/>
          </c:spPr>
          <c:dLblPos val="inBase"/>
          <c:showLegendKey val="0"/>
          <c:showVal val="1"/>
          <c:showCatName val="0"/>
          <c:showSerName val="1"/>
          <c:showPercent val="0"/>
          <c:showBubbleSize val="0"/>
          <c:extLst>
            <c:ext xmlns:c15="http://schemas.microsoft.com/office/drawing/2012/chart" uri="{CE6537A1-D6FC-4f65-9D91-7224C49458BB}">
              <c15:dlblFieldTable/>
              <c15:showDataLabelsRange val="0"/>
            </c:ext>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3"/>
          </a:solidFill>
          <a:ln>
            <a:noFill/>
          </a:ln>
          <a:effectLst/>
        </c:spPr>
        <c:dLbl>
          <c:idx val="0"/>
          <c:tx>
            <c:rich>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fld id="{1A95D063-0F00-4B78-9A08-7231A2A3EF6D}" type="SERIESNAME">
                  <a:rPr lang="en-US"/>
                  <a:pPr>
                    <a:defRPr sz="900" b="0" i="0" u="none" strike="noStrike" kern="1200" baseline="0">
                      <a:solidFill>
                        <a:schemeClr val="tx1">
                          <a:lumMod val="75000"/>
                          <a:lumOff val="25000"/>
                        </a:schemeClr>
                      </a:solidFill>
                      <a:latin typeface="+mn-lt"/>
                      <a:ea typeface="+mn-ea"/>
                      <a:cs typeface="+mn-cs"/>
                    </a:defRPr>
                  </a:pPr>
                  <a:t>[SERIES NAME]</a:t>
                </a:fld>
                <a:endParaRPr lang="en-IN"/>
              </a:p>
            </c:rich>
          </c:tx>
          <c:spPr>
            <a:noFill/>
            <a:ln>
              <a:noFill/>
            </a:ln>
            <a:effectLst/>
          </c:spPr>
          <c:showLegendKey val="0"/>
          <c:showVal val="1"/>
          <c:showCatName val="1"/>
          <c:showSerName val="1"/>
          <c:showPercent val="0"/>
          <c:showBubbleSize val="0"/>
          <c:extLst>
            <c:ext xmlns:c15="http://schemas.microsoft.com/office/drawing/2012/chart" uri="{CE6537A1-D6FC-4f65-9D91-7224C49458BB}">
              <c15:dlblFieldTable/>
              <c15:showDataLabelsRange val="0"/>
            </c:ext>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1"/>
          <c:showPercent val="0"/>
          <c:showBubbleSize val="0"/>
          <c:extLst>
            <c:ext xmlns:c15="http://schemas.microsoft.com/office/drawing/2012/chart" uri="{CE6537A1-D6FC-4f65-9D91-7224C49458BB}"/>
          </c:extLst>
        </c:dLbl>
      </c:pivotFmt>
      <c:pivotFmt>
        <c:idx val="15"/>
        <c:spPr>
          <a:solidFill>
            <a:schemeClr val="accent4"/>
          </a:solidFill>
          <a:ln>
            <a:noFill/>
          </a:ln>
          <a:effectLst/>
        </c:spPr>
        <c:dLbl>
          <c:idx val="0"/>
          <c:tx>
            <c:rich>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fld id="{5EB7D849-BE9E-40F5-B64E-3627386F463B}" type="SERIESNAME">
                  <a:rPr lang="en-US"/>
                  <a:pPr>
                    <a:defRPr sz="900" b="0" i="0" u="none" strike="noStrike" kern="1200" baseline="0">
                      <a:solidFill>
                        <a:schemeClr val="tx1">
                          <a:lumMod val="75000"/>
                          <a:lumOff val="25000"/>
                        </a:schemeClr>
                      </a:solidFill>
                      <a:latin typeface="+mn-lt"/>
                      <a:ea typeface="+mn-ea"/>
                      <a:cs typeface="+mn-cs"/>
                    </a:defRPr>
                  </a:pPr>
                  <a:t>[SERIES NAME]</a:t>
                </a:fld>
                <a:endParaRPr lang="en-IN"/>
              </a:p>
            </c:rich>
          </c:tx>
          <c:spPr>
            <a:noFill/>
            <a:ln>
              <a:noFill/>
            </a:ln>
            <a:effectLst/>
          </c:spPr>
          <c:dLblPos val="inEnd"/>
          <c:showLegendKey val="0"/>
          <c:showVal val="1"/>
          <c:showCatName val="0"/>
          <c:showSerName val="1"/>
          <c:showPercent val="0"/>
          <c:showBubbleSize val="0"/>
          <c:extLst>
            <c:ext xmlns:c15="http://schemas.microsoft.com/office/drawing/2012/chart" uri="{CE6537A1-D6FC-4f65-9D91-7224C49458BB}">
              <c15:dlblFieldTable/>
              <c15:showDataLabelsRange val="0"/>
            </c:ext>
          </c:extLst>
        </c:dLbl>
      </c:pivotFmt>
      <c:pivotFmt>
        <c:idx val="1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7"/>
        <c:dLbl>
          <c:idx val="0"/>
          <c:tx>
            <c:rich>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fld id="{3A9FF273-16E2-4921-BA36-E7BD4BE3D00A}" type="SERIESNAME">
                  <a:rPr lang="en-US"/>
                  <a:pPr>
                    <a:defRPr sz="900" b="0" i="0" u="none" strike="noStrike" kern="1200" baseline="0">
                      <a:solidFill>
                        <a:schemeClr val="tx1">
                          <a:lumMod val="75000"/>
                          <a:lumOff val="25000"/>
                        </a:schemeClr>
                      </a:solidFill>
                      <a:latin typeface="+mn-lt"/>
                      <a:ea typeface="+mn-ea"/>
                      <a:cs typeface="+mn-cs"/>
                    </a:defRPr>
                  </a:pPr>
                  <a:t>[SERIES NAME]</a:t>
                </a:fld>
                <a:endParaRPr lang="en-IN"/>
              </a:p>
            </c:rich>
          </c:tx>
          <c:spPr>
            <a:noFill/>
            <a:ln>
              <a:noFill/>
            </a:ln>
            <a:effectLst/>
          </c:spPr>
          <c:showLegendKey val="0"/>
          <c:showVal val="1"/>
          <c:showCatName val="0"/>
          <c:showSerName val="1"/>
          <c:showPercent val="0"/>
          <c:showBubbleSize val="0"/>
          <c:extLst>
            <c:ext xmlns:c15="http://schemas.microsoft.com/office/drawing/2012/chart" uri="{CE6537A1-D6FC-4f65-9D91-7224C49458BB}">
              <c15:spPr xmlns:c15="http://schemas.microsoft.com/office/drawing/2012/chart">
                <a:prstGeom prst="rect">
                  <a:avLst/>
                </a:prstGeom>
              </c15:spPr>
              <c15:dlblFieldTable/>
              <c15:showDataLabelsRange val="0"/>
            </c:ext>
          </c:extLst>
        </c:dLbl>
      </c:pivotFmt>
      <c:pivotFmt>
        <c:idx val="1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9"/>
        <c:dLbl>
          <c:idx val="0"/>
          <c:tx>
            <c:rich>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fld id="{35F1CD5F-25B0-4BB7-8CF0-222152A444D8}" type="SERIESNAME">
                  <a:rPr lang="en-US"/>
                  <a:pPr>
                    <a:defRPr sz="900" b="0" i="0" u="none" strike="noStrike" kern="1200" baseline="0">
                      <a:solidFill>
                        <a:schemeClr val="tx1">
                          <a:lumMod val="75000"/>
                          <a:lumOff val="25000"/>
                        </a:schemeClr>
                      </a:solidFill>
                      <a:latin typeface="+mn-lt"/>
                      <a:ea typeface="+mn-ea"/>
                      <a:cs typeface="+mn-cs"/>
                    </a:defRPr>
                  </a:pPr>
                  <a:t>[SERIES NAME]</a:t>
                </a:fld>
                <a:endParaRPr lang="en-IN"/>
              </a:p>
            </c:rich>
          </c:tx>
          <c:spPr>
            <a:noFill/>
            <a:ln>
              <a:noFill/>
            </a:ln>
            <a:effectLst/>
          </c:spPr>
          <c:dLblPos val="inBase"/>
          <c:showLegendKey val="0"/>
          <c:showVal val="1"/>
          <c:showCatName val="0"/>
          <c:showSerName val="1"/>
          <c:showPercent val="0"/>
          <c:showBubbleSize val="0"/>
          <c:extLst>
            <c:ext xmlns:c15="http://schemas.microsoft.com/office/drawing/2012/chart" uri="{CE6537A1-D6FC-4f65-9D91-7224C49458BB}">
              <c15:spPr xmlns:c15="http://schemas.microsoft.com/office/drawing/2012/chart">
                <a:prstGeom prst="rect">
                  <a:avLst/>
                </a:prstGeom>
              </c15:spPr>
              <c15:dlblFieldTable/>
              <c15:showDataLabelsRange val="0"/>
            </c:ext>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1"/>
        <c:dLbl>
          <c:idx val="0"/>
          <c:tx>
            <c:rich>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fld id="{1A95D063-0F00-4B78-9A08-7231A2A3EF6D}" type="SERIESNAME">
                  <a:rPr lang="en-US"/>
                  <a:pPr>
                    <a:defRPr sz="900" b="0" i="0" u="none" strike="noStrike" kern="1200" baseline="0">
                      <a:solidFill>
                        <a:schemeClr val="tx1">
                          <a:lumMod val="75000"/>
                          <a:lumOff val="25000"/>
                        </a:schemeClr>
                      </a:solidFill>
                      <a:latin typeface="+mn-lt"/>
                      <a:ea typeface="+mn-ea"/>
                      <a:cs typeface="+mn-cs"/>
                    </a:defRPr>
                  </a:pPr>
                  <a:t>[SERIES NAME]</a:t>
                </a:fld>
                <a:endParaRPr lang="en-IN"/>
              </a:p>
            </c:rich>
          </c:tx>
          <c:spPr>
            <a:noFill/>
            <a:ln>
              <a:noFill/>
            </a:ln>
            <a:effectLst/>
          </c:spPr>
          <c:showLegendKey val="0"/>
          <c:showVal val="1"/>
          <c:showCatName val="1"/>
          <c:showSerName val="1"/>
          <c:showPercent val="0"/>
          <c:showBubbleSize val="0"/>
          <c:extLst>
            <c:ext xmlns:c15="http://schemas.microsoft.com/office/drawing/2012/chart" uri="{CE6537A1-D6FC-4f65-9D91-7224C49458BB}">
              <c15:spPr xmlns:c15="http://schemas.microsoft.com/office/drawing/2012/chart">
                <a:prstGeom prst="rect">
                  <a:avLst/>
                </a:prstGeom>
              </c15:spPr>
              <c15:dlblFieldTable/>
              <c15:showDataLabelsRange val="0"/>
            </c:ext>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1"/>
          <c:showPercent val="0"/>
          <c:showBubbleSize val="0"/>
          <c:extLst>
            <c:ext xmlns:c15="http://schemas.microsoft.com/office/drawing/2012/chart" uri="{CE6537A1-D6FC-4f65-9D91-7224C49458BB}"/>
          </c:extLst>
        </c:dLbl>
      </c:pivotFmt>
      <c:pivotFmt>
        <c:idx val="23"/>
        <c:dLbl>
          <c:idx val="0"/>
          <c:tx>
            <c:rich>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fld id="{5EB7D849-BE9E-40F5-B64E-3627386F463B}" type="SERIESNAME">
                  <a:rPr lang="en-US"/>
                  <a:pPr>
                    <a:defRPr sz="900" b="0" i="0" u="none" strike="noStrike" kern="1200" baseline="0">
                      <a:solidFill>
                        <a:schemeClr val="tx1">
                          <a:lumMod val="75000"/>
                          <a:lumOff val="25000"/>
                        </a:schemeClr>
                      </a:solidFill>
                      <a:latin typeface="+mn-lt"/>
                      <a:ea typeface="+mn-ea"/>
                      <a:cs typeface="+mn-cs"/>
                    </a:defRPr>
                  </a:pPr>
                  <a:t>[SERIES NAME]</a:t>
                </a:fld>
                <a:endParaRPr lang="en-IN"/>
              </a:p>
            </c:rich>
          </c:tx>
          <c:spPr>
            <a:noFill/>
            <a:ln>
              <a:noFill/>
            </a:ln>
            <a:effectLst/>
          </c:spPr>
          <c:dLblPos val="inEnd"/>
          <c:showLegendKey val="0"/>
          <c:showVal val="1"/>
          <c:showCatName val="0"/>
          <c:showSerName val="1"/>
          <c:showPercent val="0"/>
          <c:showBubbleSize val="0"/>
          <c:extLst>
            <c:ext xmlns:c15="http://schemas.microsoft.com/office/drawing/2012/chart" uri="{CE6537A1-D6FC-4f65-9D91-7224C49458BB}">
              <c15:spPr xmlns:c15="http://schemas.microsoft.com/office/drawing/2012/chart">
                <a:prstGeom prst="rect">
                  <a:avLst/>
                </a:prstGeom>
              </c15:spPr>
              <c15:dlblFieldTable/>
              <c15:showDataLabelsRange val="0"/>
            </c:ext>
          </c:extLst>
        </c:dLbl>
      </c:pivotFmt>
    </c:pivotFmts>
    <c:plotArea>
      <c:layout>
        <c:manualLayout>
          <c:layoutTarget val="inner"/>
          <c:xMode val="edge"/>
          <c:yMode val="edge"/>
          <c:x val="6.2087343248760564E-2"/>
          <c:y val="6.4559607563847418E-2"/>
          <c:w val="0.89770440975579802"/>
          <c:h val="0.80881685243889978"/>
        </c:manualLayout>
      </c:layout>
      <c:barChart>
        <c:barDir val="col"/>
        <c:grouping val="stacked"/>
        <c:varyColors val="0"/>
        <c:ser>
          <c:idx val="0"/>
          <c:order val="0"/>
          <c:tx>
            <c:v>attrited - 1139</c:v>
          </c:tx>
          <c:spPr>
            <a:solidFill>
              <a:schemeClr val="accent1"/>
            </a:solidFill>
            <a:ln>
              <a:noFill/>
            </a:ln>
            <a:effectLst/>
          </c:spPr>
          <c:invertIfNegative val="0"/>
          <c:dLbls>
            <c:dLbl>
              <c:idx val="0"/>
              <c:tx>
                <c:rich>
                  <a:bodyPr rot="0" spcFirstLastPara="1" vertOverflow="ellipsis" vert="horz" wrap="square" lIns="38100" tIns="19050" rIns="38100" bIns="19050" anchor="ctr" anchorCtr="1">
                    <a:noAutofit/>
                  </a:bodyPr>
                  <a:lstStyle/>
                  <a:p>
                    <a:pPr>
                      <a:defRPr sz="1000" b="0" i="0" u="none" strike="noStrike" kern="1200" baseline="0">
                        <a:solidFill>
                          <a:schemeClr val="tx1">
                            <a:lumMod val="75000"/>
                            <a:lumOff val="25000"/>
                          </a:schemeClr>
                        </a:solidFill>
                        <a:latin typeface="+mn-lt"/>
                        <a:ea typeface="+mn-ea"/>
                        <a:cs typeface="+mn-cs"/>
                      </a:defRPr>
                    </a:pPr>
                    <a:fld id="{3A9FF273-16E2-4921-BA36-E7BD4BE3D00A}" type="SERIESNAME">
                      <a:rPr lang="en-US" sz="1000" baseline="0"/>
                      <a:pPr>
                        <a:defRPr sz="1000" b="0" i="0" u="none" strike="noStrike" kern="1200" baseline="0">
                          <a:solidFill>
                            <a:schemeClr val="tx1">
                              <a:lumMod val="75000"/>
                              <a:lumOff val="25000"/>
                            </a:schemeClr>
                          </a:solidFill>
                          <a:latin typeface="+mn-lt"/>
                          <a:ea typeface="+mn-ea"/>
                          <a:cs typeface="+mn-cs"/>
                        </a:defRPr>
                      </a:pPr>
                      <a:t>[SERIES NAME]</a:t>
                    </a:fld>
                    <a:endParaRPr lang="en-IN"/>
                  </a:p>
                </c:rich>
              </c:tx>
              <c:spPr>
                <a:noFill/>
                <a:ln>
                  <a:noFill/>
                </a:ln>
                <a:effectLst/>
              </c:spPr>
              <c:showLegendKey val="0"/>
              <c:showVal val="1"/>
              <c:showCatName val="0"/>
              <c:showSerName val="1"/>
              <c:showPercent val="0"/>
              <c:showBubbleSize val="0"/>
              <c:extLst>
                <c:ext xmlns:c15="http://schemas.microsoft.com/office/drawing/2012/chart" uri="{CE6537A1-D6FC-4f65-9D91-7224C49458BB}">
                  <c15:spPr xmlns:c15="http://schemas.microsoft.com/office/drawing/2012/chart">
                    <a:prstGeom prst="rect">
                      <a:avLst/>
                    </a:prstGeom>
                  </c15:spPr>
                  <c15:dlblFieldTable/>
                  <c15:showDataLabelsRange val="0"/>
                </c:ext>
                <c:ext xmlns:c16="http://schemas.microsoft.com/office/drawing/2014/chart" uri="{C3380CC4-5D6E-409C-BE32-E72D297353CC}">
                  <c16:uniqueId val="{00000000-632C-4142-B15A-210263EDBD37}"/>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Lit>
              <c:ptCount val="2"/>
              <c:pt idx="0">
                <c:v>Female</c:v>
              </c:pt>
              <c:pt idx="1">
                <c:v>Male</c:v>
              </c:pt>
            </c:strLit>
          </c:cat>
          <c:val>
            <c:numLit>
              <c:formatCode>General</c:formatCode>
              <c:ptCount val="2"/>
              <c:pt idx="0">
                <c:v>1</c:v>
              </c:pt>
              <c:pt idx="1">
                <c:v>0</c:v>
              </c:pt>
            </c:numLit>
          </c:val>
          <c:extLst>
            <c:ext xmlns:c16="http://schemas.microsoft.com/office/drawing/2014/chart" uri="{C3380CC4-5D6E-409C-BE32-E72D297353CC}">
              <c16:uniqueId val="{00000001-632C-4142-B15A-210263EDBD37}"/>
            </c:ext>
          </c:extLst>
        </c:ser>
        <c:ser>
          <c:idx val="1"/>
          <c:order val="1"/>
          <c:tx>
            <c:v>attrited - 898</c:v>
          </c:tx>
          <c:spPr>
            <a:solidFill>
              <a:schemeClr val="accent2"/>
            </a:solidFill>
            <a:ln>
              <a:noFill/>
            </a:ln>
            <a:effectLst/>
          </c:spPr>
          <c:invertIfNegative val="0"/>
          <c:dLbls>
            <c:dLbl>
              <c:idx val="1"/>
              <c:tx>
                <c:rich>
                  <a:bodyPr rot="0" spcFirstLastPara="1" vertOverflow="ellipsis" vert="horz" wrap="square" lIns="38100" tIns="19050" rIns="38100" bIns="19050" anchor="ctr" anchorCtr="1">
                    <a:noAutofit/>
                  </a:bodyPr>
                  <a:lstStyle/>
                  <a:p>
                    <a:pPr>
                      <a:defRPr sz="1000" b="0" i="0" u="none" strike="noStrike" kern="1200" baseline="0">
                        <a:solidFill>
                          <a:schemeClr val="tx1">
                            <a:lumMod val="75000"/>
                            <a:lumOff val="25000"/>
                          </a:schemeClr>
                        </a:solidFill>
                        <a:latin typeface="+mn-lt"/>
                        <a:ea typeface="+mn-ea"/>
                        <a:cs typeface="+mn-cs"/>
                      </a:defRPr>
                    </a:pPr>
                    <a:fld id="{35F1CD5F-25B0-4BB7-8CF0-222152A444D8}" type="SERIESNAME">
                      <a:rPr lang="en-US" sz="1000" baseline="0"/>
                      <a:pPr>
                        <a:defRPr sz="1000" b="0" i="0" u="none" strike="noStrike" kern="1200" baseline="0">
                          <a:solidFill>
                            <a:schemeClr val="tx1">
                              <a:lumMod val="75000"/>
                              <a:lumOff val="25000"/>
                            </a:schemeClr>
                          </a:solidFill>
                          <a:latin typeface="+mn-lt"/>
                          <a:ea typeface="+mn-ea"/>
                          <a:cs typeface="+mn-cs"/>
                        </a:defRPr>
                      </a:pPr>
                      <a:t>[SERIES NAME]</a:t>
                    </a:fld>
                    <a:endParaRPr lang="en-IN"/>
                  </a:p>
                </c:rich>
              </c:tx>
              <c:spPr>
                <a:noFill/>
                <a:ln>
                  <a:noFill/>
                </a:ln>
                <a:effectLst/>
              </c:spPr>
              <c:dLblPos val="inBase"/>
              <c:showLegendKey val="0"/>
              <c:showVal val="1"/>
              <c:showCatName val="0"/>
              <c:showSerName val="1"/>
              <c:showPercent val="0"/>
              <c:showBubbleSize val="0"/>
              <c:extLst>
                <c:ext xmlns:c15="http://schemas.microsoft.com/office/drawing/2012/chart" uri="{CE6537A1-D6FC-4f65-9D91-7224C49458BB}">
                  <c15:spPr xmlns:c15="http://schemas.microsoft.com/office/drawing/2012/chart">
                    <a:prstGeom prst="rect">
                      <a:avLst/>
                    </a:prstGeom>
                  </c15:spPr>
                  <c15:dlblFieldTable/>
                  <c15:showDataLabelsRange val="0"/>
                </c:ext>
                <c:ext xmlns:c16="http://schemas.microsoft.com/office/drawing/2014/chart" uri="{C3380CC4-5D6E-409C-BE32-E72D297353CC}">
                  <c16:uniqueId val="{00000002-632C-4142-B15A-210263EDBD37}"/>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Lit>
              <c:ptCount val="2"/>
              <c:pt idx="0">
                <c:v>Female</c:v>
              </c:pt>
              <c:pt idx="1">
                <c:v>Male</c:v>
              </c:pt>
            </c:strLit>
          </c:cat>
          <c:val>
            <c:numLit>
              <c:formatCode>General</c:formatCode>
              <c:ptCount val="2"/>
              <c:pt idx="0">
                <c:v>0</c:v>
              </c:pt>
              <c:pt idx="1">
                <c:v>1</c:v>
              </c:pt>
            </c:numLit>
          </c:val>
          <c:extLst>
            <c:ext xmlns:c16="http://schemas.microsoft.com/office/drawing/2014/chart" uri="{C3380CC4-5D6E-409C-BE32-E72D297353CC}">
              <c16:uniqueId val="{00000003-632C-4142-B15A-210263EDBD37}"/>
            </c:ext>
          </c:extLst>
        </c:ser>
        <c:ser>
          <c:idx val="2"/>
          <c:order val="2"/>
          <c:tx>
            <c:v>existing - 3404</c:v>
          </c:tx>
          <c:spPr>
            <a:solidFill>
              <a:schemeClr val="accent3"/>
            </a:solidFill>
            <a:ln>
              <a:noFill/>
            </a:ln>
            <a:effectLst/>
          </c:spPr>
          <c:invertIfNegative val="0"/>
          <c:dLbls>
            <c:dLbl>
              <c:idx val="0"/>
              <c:tx>
                <c:rich>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fld id="{1A95D063-0F00-4B78-9A08-7231A2A3EF6D}" type="SERIESNAME">
                      <a:rPr lang="en-US"/>
                      <a:pPr>
                        <a:defRPr sz="900" b="0" i="0" u="none" strike="noStrike" kern="1200" baseline="0">
                          <a:solidFill>
                            <a:schemeClr val="tx1">
                              <a:lumMod val="75000"/>
                              <a:lumOff val="25000"/>
                            </a:schemeClr>
                          </a:solidFill>
                          <a:latin typeface="+mn-lt"/>
                          <a:ea typeface="+mn-ea"/>
                          <a:cs typeface="+mn-cs"/>
                        </a:defRPr>
                      </a:pPr>
                      <a:t>[SERIES NAME]</a:t>
                    </a:fld>
                    <a:endParaRPr lang="en-IN"/>
                  </a:p>
                </c:rich>
              </c:tx>
              <c:spPr>
                <a:noFill/>
                <a:ln>
                  <a:noFill/>
                </a:ln>
                <a:effectLst/>
              </c:spPr>
              <c:showLegendKey val="0"/>
              <c:showVal val="1"/>
              <c:showCatName val="1"/>
              <c:showSerName val="1"/>
              <c:showPercent val="0"/>
              <c:showBubbleSize val="0"/>
              <c:extLst>
                <c:ext xmlns:c15="http://schemas.microsoft.com/office/drawing/2012/chart" uri="{CE6537A1-D6FC-4f65-9D91-7224C49458BB}">
                  <c15:spPr xmlns:c15="http://schemas.microsoft.com/office/drawing/2012/chart">
                    <a:prstGeom prst="rect">
                      <a:avLst/>
                    </a:prstGeom>
                  </c15:spPr>
                  <c15:dlblFieldTable/>
                  <c15:showDataLabelsRange val="0"/>
                </c:ext>
                <c:ext xmlns:c16="http://schemas.microsoft.com/office/drawing/2014/chart" uri="{C3380CC4-5D6E-409C-BE32-E72D297353CC}">
                  <c16:uniqueId val="{00000004-632C-4142-B15A-210263EDBD37}"/>
                </c:ext>
              </c:extLst>
            </c:dLbl>
            <c:dLbl>
              <c:idx val="1"/>
              <c:delete val="1"/>
              <c:extLst>
                <c:ext xmlns:c15="http://schemas.microsoft.com/office/drawing/2012/chart" uri="{CE6537A1-D6FC-4f65-9D91-7224C49458BB}"/>
                <c:ext xmlns:c16="http://schemas.microsoft.com/office/drawing/2014/chart" uri="{C3380CC4-5D6E-409C-BE32-E72D297353CC}">
                  <c16:uniqueId val="{00000005-632C-4142-B15A-210263EDBD37}"/>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Lit>
              <c:ptCount val="2"/>
              <c:pt idx="0">
                <c:v>Female</c:v>
              </c:pt>
              <c:pt idx="1">
                <c:v>Male</c:v>
              </c:pt>
            </c:strLit>
          </c:cat>
          <c:val>
            <c:numLit>
              <c:formatCode>General</c:formatCode>
              <c:ptCount val="2"/>
              <c:pt idx="0">
                <c:v>1</c:v>
              </c:pt>
              <c:pt idx="1">
                <c:v>0</c:v>
              </c:pt>
            </c:numLit>
          </c:val>
          <c:extLst>
            <c:ext xmlns:c16="http://schemas.microsoft.com/office/drawing/2014/chart" uri="{C3380CC4-5D6E-409C-BE32-E72D297353CC}">
              <c16:uniqueId val="{00000006-632C-4142-B15A-210263EDBD37}"/>
            </c:ext>
          </c:extLst>
        </c:ser>
        <c:ser>
          <c:idx val="3"/>
          <c:order val="3"/>
          <c:tx>
            <c:v>existing - 4559</c:v>
          </c:tx>
          <c:spPr>
            <a:solidFill>
              <a:schemeClr val="accent4"/>
            </a:solidFill>
            <a:ln>
              <a:noFill/>
            </a:ln>
            <a:effectLst/>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7-632C-4142-B15A-210263EDBD37}"/>
                </c:ext>
              </c:extLst>
            </c:dLbl>
            <c:dLbl>
              <c:idx val="1"/>
              <c:tx>
                <c:rich>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fld id="{5EB7D849-BE9E-40F5-B64E-3627386F463B}" type="SERIESNAME">
                      <a:rPr lang="en-US"/>
                      <a:pPr>
                        <a:defRPr sz="900" b="0" i="0" u="none" strike="noStrike" kern="1200" baseline="0">
                          <a:solidFill>
                            <a:schemeClr val="tx1">
                              <a:lumMod val="75000"/>
                              <a:lumOff val="25000"/>
                            </a:schemeClr>
                          </a:solidFill>
                          <a:latin typeface="+mn-lt"/>
                          <a:ea typeface="+mn-ea"/>
                          <a:cs typeface="+mn-cs"/>
                        </a:defRPr>
                      </a:pPr>
                      <a:t>[SERIES NAME]</a:t>
                    </a:fld>
                    <a:endParaRPr lang="en-IN"/>
                  </a:p>
                </c:rich>
              </c:tx>
              <c:spPr>
                <a:noFill/>
                <a:ln>
                  <a:noFill/>
                </a:ln>
                <a:effectLst/>
              </c:spPr>
              <c:dLblPos val="inEnd"/>
              <c:showLegendKey val="0"/>
              <c:showVal val="1"/>
              <c:showCatName val="0"/>
              <c:showSerName val="1"/>
              <c:showPercent val="0"/>
              <c:showBubbleSize val="0"/>
              <c:extLst>
                <c:ext xmlns:c15="http://schemas.microsoft.com/office/drawing/2012/chart" uri="{CE6537A1-D6FC-4f65-9D91-7224C49458BB}">
                  <c15:spPr xmlns:c15="http://schemas.microsoft.com/office/drawing/2012/chart">
                    <a:prstGeom prst="rect">
                      <a:avLst/>
                    </a:prstGeom>
                  </c15:spPr>
                  <c15:dlblFieldTable/>
                  <c15:showDataLabelsRange val="0"/>
                </c:ext>
                <c:ext xmlns:c16="http://schemas.microsoft.com/office/drawing/2014/chart" uri="{C3380CC4-5D6E-409C-BE32-E72D297353CC}">
                  <c16:uniqueId val="{00000008-632C-4142-B15A-210263EDBD37}"/>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Lit>
              <c:ptCount val="2"/>
              <c:pt idx="0">
                <c:v>Female</c:v>
              </c:pt>
              <c:pt idx="1">
                <c:v>Male</c:v>
              </c:pt>
            </c:strLit>
          </c:cat>
          <c:val>
            <c:numLit>
              <c:formatCode>General</c:formatCode>
              <c:ptCount val="2"/>
              <c:pt idx="0">
                <c:v>0</c:v>
              </c:pt>
              <c:pt idx="1">
                <c:v>1</c:v>
              </c:pt>
            </c:numLit>
          </c:val>
          <c:extLst>
            <c:ext xmlns:c16="http://schemas.microsoft.com/office/drawing/2014/chart" uri="{C3380CC4-5D6E-409C-BE32-E72D297353CC}">
              <c16:uniqueId val="{00000009-632C-4142-B15A-210263EDBD37}"/>
            </c:ext>
          </c:extLst>
        </c:ser>
        <c:dLbls>
          <c:showLegendKey val="0"/>
          <c:showVal val="0"/>
          <c:showCatName val="0"/>
          <c:showSerName val="0"/>
          <c:showPercent val="0"/>
          <c:showBubbleSize val="0"/>
        </c:dLbls>
        <c:gapWidth val="170"/>
        <c:overlap val="100"/>
        <c:axId val="956814464"/>
        <c:axId val="956807248"/>
      </c:barChart>
      <c:catAx>
        <c:axId val="956814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956807248"/>
        <c:crosses val="autoZero"/>
        <c:auto val="1"/>
        <c:lblAlgn val="ctr"/>
        <c:lblOffset val="100"/>
        <c:noMultiLvlLbl val="0"/>
      </c:catAx>
      <c:valAx>
        <c:axId val="956807248"/>
        <c:scaling>
          <c:orientation val="minMax"/>
        </c:scaling>
        <c:delete val="1"/>
        <c:axPos val="l"/>
        <c:numFmt formatCode="General" sourceLinked="1"/>
        <c:majorTickMark val="none"/>
        <c:minorTickMark val="none"/>
        <c:tickLblPos val="nextTo"/>
        <c:crossAx val="956814464"/>
        <c:crosses val="autoZero"/>
        <c:crossBetween val="between"/>
      </c:valAx>
      <c:spPr>
        <a:solidFill>
          <a:schemeClr val="bg2">
            <a:lumMod val="25000"/>
          </a:schemeClr>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25000"/>
      </a:schemeClr>
    </a:solid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r>
              <a:rPr lang="en-IN" sz="1400" dirty="0"/>
              <a:t>tenure</a:t>
            </a:r>
            <a:r>
              <a:rPr lang="en-IN" sz="1400" baseline="0" dirty="0"/>
              <a:t> range of exited customers</a:t>
            </a:r>
            <a:endParaRPr lang="en-IN" sz="1400" dirty="0"/>
          </a:p>
        </c:rich>
      </c:tx>
      <c:layout>
        <c:manualLayout>
          <c:xMode val="edge"/>
          <c:yMode val="edge"/>
          <c:x val="0.25077168516715559"/>
          <c:y val="3.11525773627278E-2"/>
        </c:manualLayout>
      </c:layout>
      <c:overlay val="0"/>
      <c:spPr>
        <a:noFill/>
        <a:ln>
          <a:noFill/>
        </a:ln>
        <a:effectLst/>
      </c:spPr>
      <c:txPr>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endParaRPr lang="en-US"/>
        </a:p>
      </c:txPr>
    </c:title>
    <c:autoTitleDeleted val="0"/>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3.0024381470082732E-2"/>
          <c:y val="0.16034614991307905"/>
          <c:w val="0.92792792792792789"/>
          <c:h val="0.71325275517030962"/>
        </c:manualLayout>
      </c:layout>
      <c:bar3DChart>
        <c:barDir val="col"/>
        <c:grouping val="clustered"/>
        <c:varyColors val="0"/>
        <c:ser>
          <c:idx val="0"/>
          <c:order val="0"/>
          <c:spPr>
            <a:solidFill>
              <a:schemeClr val="accent1">
                <a:alpha val="88000"/>
              </a:schemeClr>
            </a:solidFill>
            <a:ln>
              <a:solidFill>
                <a:srgbClr val="FF9933"/>
              </a:solidFill>
            </a:ln>
            <a:effectLst/>
            <a:scene3d>
              <a:camera prst="orthographicFront"/>
              <a:lightRig rig="threePt" dir="t"/>
            </a:scene3d>
            <a:sp3d prstMaterial="flat">
              <a:contourClr>
                <a:srgbClr val="FF9933"/>
              </a:contourClr>
            </a:sp3d>
          </c:spPr>
          <c:invertIfNegative val="0"/>
          <c:dLbls>
            <c:spPr>
              <a:noFill/>
              <a:ln>
                <a:no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tenure!$B$3:$B$8</c:f>
              <c:strCache>
                <c:ptCount val="6"/>
                <c:pt idx="0">
                  <c:v>tenure range</c:v>
                </c:pt>
                <c:pt idx="1">
                  <c:v>0 to 2</c:v>
                </c:pt>
                <c:pt idx="2">
                  <c:v>2 to 4</c:v>
                </c:pt>
                <c:pt idx="3">
                  <c:v>4 to 6</c:v>
                </c:pt>
                <c:pt idx="4">
                  <c:v>6 to 8</c:v>
                </c:pt>
                <c:pt idx="5">
                  <c:v>8 to 10</c:v>
                </c:pt>
              </c:strCache>
            </c:strRef>
          </c:cat>
          <c:val>
            <c:numRef>
              <c:f>tenure!$C$3:$C$8</c:f>
              <c:numCache>
                <c:formatCode>General</c:formatCode>
                <c:ptCount val="6"/>
                <c:pt idx="0">
                  <c:v>0</c:v>
                </c:pt>
                <c:pt idx="1">
                  <c:v>327</c:v>
                </c:pt>
                <c:pt idx="2">
                  <c:v>617</c:v>
                </c:pt>
                <c:pt idx="3">
                  <c:v>405</c:v>
                </c:pt>
                <c:pt idx="4">
                  <c:v>374</c:v>
                </c:pt>
                <c:pt idx="5">
                  <c:v>314</c:v>
                </c:pt>
              </c:numCache>
            </c:numRef>
          </c:val>
          <c:extLst>
            <c:ext xmlns:c16="http://schemas.microsoft.com/office/drawing/2014/chart" uri="{C3380CC4-5D6E-409C-BE32-E72D297353CC}">
              <c16:uniqueId val="{00000000-01A2-402E-AFD0-39CEC7C134F3}"/>
            </c:ext>
          </c:extLst>
        </c:ser>
        <c:ser>
          <c:idx val="1"/>
          <c:order val="1"/>
          <c:spPr>
            <a:solidFill>
              <a:schemeClr val="accent2">
                <a:alpha val="88000"/>
              </a:schemeClr>
            </a:solidFill>
            <a:ln>
              <a:solidFill>
                <a:schemeClr val="accent2">
                  <a:lumMod val="50000"/>
                </a:schemeClr>
              </a:solidFill>
            </a:ln>
            <a:effectLst/>
            <a:scene3d>
              <a:camera prst="orthographicFront"/>
              <a:lightRig rig="threePt" dir="t"/>
            </a:scene3d>
            <a:sp3d prstMaterial="flat">
              <a:contourClr>
                <a:schemeClr val="accent2">
                  <a:lumMod val="50000"/>
                </a:schemeClr>
              </a:contourClr>
            </a:sp3d>
          </c:spPr>
          <c:invertIfNegative val="0"/>
          <c:dLbls>
            <c:spPr>
              <a:solidFill>
                <a:schemeClr val="accent2">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tenure!$B$3:$B$8</c:f>
              <c:strCache>
                <c:ptCount val="6"/>
                <c:pt idx="0">
                  <c:v>tenure range</c:v>
                </c:pt>
                <c:pt idx="1">
                  <c:v>0 to 2</c:v>
                </c:pt>
                <c:pt idx="2">
                  <c:v>2 to 4</c:v>
                </c:pt>
                <c:pt idx="3">
                  <c:v>4 to 6</c:v>
                </c:pt>
                <c:pt idx="4">
                  <c:v>6 to 8</c:v>
                </c:pt>
                <c:pt idx="5">
                  <c:v>8 to 10</c:v>
                </c:pt>
              </c:strCache>
            </c:strRef>
          </c:cat>
          <c:val>
            <c:numRef>
              <c:f>tenure!$D$3:$D$8</c:f>
              <c:numCache>
                <c:formatCode>General</c:formatCode>
                <c:ptCount val="6"/>
              </c:numCache>
            </c:numRef>
          </c:val>
          <c:extLst>
            <c:ext xmlns:c16="http://schemas.microsoft.com/office/drawing/2014/chart" uri="{C3380CC4-5D6E-409C-BE32-E72D297353CC}">
              <c16:uniqueId val="{00000001-01A2-402E-AFD0-39CEC7C134F3}"/>
            </c:ext>
          </c:extLst>
        </c:ser>
        <c:dLbls>
          <c:showLegendKey val="0"/>
          <c:showVal val="1"/>
          <c:showCatName val="0"/>
          <c:showSerName val="0"/>
          <c:showPercent val="0"/>
          <c:showBubbleSize val="0"/>
        </c:dLbls>
        <c:gapWidth val="84"/>
        <c:gapDepth val="53"/>
        <c:shape val="box"/>
        <c:axId val="917250728"/>
        <c:axId val="917251712"/>
        <c:axId val="0"/>
      </c:bar3DChart>
      <c:catAx>
        <c:axId val="91725072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917251712"/>
        <c:crosses val="autoZero"/>
        <c:auto val="1"/>
        <c:lblAlgn val="ctr"/>
        <c:lblOffset val="100"/>
        <c:noMultiLvlLbl val="0"/>
      </c:catAx>
      <c:valAx>
        <c:axId val="917251712"/>
        <c:scaling>
          <c:orientation val="minMax"/>
        </c:scaling>
        <c:delete val="1"/>
        <c:axPos val="l"/>
        <c:numFmt formatCode="General" sourceLinked="1"/>
        <c:majorTickMark val="out"/>
        <c:minorTickMark val="none"/>
        <c:tickLblPos val="nextTo"/>
        <c:crossAx val="9172507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75000"/>
        <a:lumOff val="25000"/>
      </a:schemeClr>
    </a:solidFill>
    <a:ln w="6350" cap="flat" cmpd="sng" algn="ctr">
      <a:solidFill>
        <a:schemeClr val="dk1">
          <a:tint val="7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[churn  sql.xlsx]Sheet2!PivotTable1</c:name>
    <c:fmtId val="8"/>
  </c:pivotSource>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DEPENDENCE OF ATTRITION RATE ON ACCOUNT BALANCE</a:t>
            </a:r>
            <a:endParaRPr lang="en-IN"/>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2"/>
          </a:solidFill>
          <a:ln>
            <a:noFill/>
          </a:ln>
          <a:effectLst/>
          <a:sp3d/>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2"/>
          </a:solidFill>
          <a:ln>
            <a:noFill/>
          </a:ln>
          <a:effectLst/>
          <a:sp3d/>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2"/>
          </a:solidFill>
          <a:ln>
            <a:noFill/>
          </a:ln>
          <a:effectLst/>
          <a:sp3d/>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3438221844933214E-2"/>
          <c:y val="0.22272984990953798"/>
          <c:w val="0.85230068586036056"/>
          <c:h val="0.66918367606961748"/>
        </c:manualLayout>
      </c:layout>
      <c:barChart>
        <c:barDir val="col"/>
        <c:grouping val="percentStacked"/>
        <c:varyColors val="0"/>
        <c:ser>
          <c:idx val="0"/>
          <c:order val="0"/>
          <c:tx>
            <c:strRef>
              <c:f>Sheet2!$B$1:$B$2</c:f>
              <c:strCache>
                <c:ptCount val="1"/>
                <c:pt idx="0">
                  <c:v>attrited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Sheet2!$A$3:$A$7</c:f>
              <c:strCache>
                <c:ptCount val="4"/>
                <c:pt idx="0">
                  <c:v>0 to 25000</c:v>
                </c:pt>
                <c:pt idx="1">
                  <c:v>25000-75000</c:v>
                </c:pt>
                <c:pt idx="2">
                  <c:v>75000-100000</c:v>
                </c:pt>
                <c:pt idx="3">
                  <c:v>above 100000</c:v>
                </c:pt>
              </c:strCache>
            </c:strRef>
          </c:cat>
          <c:val>
            <c:numRef>
              <c:f>Sheet2!$B$3:$B$7</c:f>
              <c:numCache>
                <c:formatCode>General</c:formatCode>
                <c:ptCount val="4"/>
                <c:pt idx="0">
                  <c:v>504</c:v>
                </c:pt>
                <c:pt idx="1">
                  <c:v>97</c:v>
                </c:pt>
                <c:pt idx="2">
                  <c:v>225</c:v>
                </c:pt>
                <c:pt idx="3">
                  <c:v>1211</c:v>
                </c:pt>
              </c:numCache>
            </c:numRef>
          </c:val>
          <c:extLst>
            <c:ext xmlns:c16="http://schemas.microsoft.com/office/drawing/2014/chart" uri="{C3380CC4-5D6E-409C-BE32-E72D297353CC}">
              <c16:uniqueId val="{00000000-9448-4748-9455-2C95EDD6C48C}"/>
            </c:ext>
          </c:extLst>
        </c:ser>
        <c:ser>
          <c:idx val="1"/>
          <c:order val="1"/>
          <c:tx>
            <c:strRef>
              <c:f>Sheet2!$C$1:$C$2</c:f>
              <c:strCache>
                <c:ptCount val="1"/>
                <c:pt idx="0">
                  <c:v>existing</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Sheet2!$A$3:$A$7</c:f>
              <c:strCache>
                <c:ptCount val="4"/>
                <c:pt idx="0">
                  <c:v>0 to 25000</c:v>
                </c:pt>
                <c:pt idx="1">
                  <c:v>25000-75000</c:v>
                </c:pt>
                <c:pt idx="2">
                  <c:v>75000-100000</c:v>
                </c:pt>
                <c:pt idx="3">
                  <c:v>above 100000</c:v>
                </c:pt>
              </c:strCache>
            </c:strRef>
          </c:cat>
          <c:val>
            <c:numRef>
              <c:f>Sheet2!$C$3:$C$7</c:f>
              <c:numCache>
                <c:formatCode>General</c:formatCode>
                <c:ptCount val="4"/>
                <c:pt idx="0">
                  <c:v>3119</c:v>
                </c:pt>
                <c:pt idx="1">
                  <c:v>321</c:v>
                </c:pt>
                <c:pt idx="2">
                  <c:v>935</c:v>
                </c:pt>
                <c:pt idx="3">
                  <c:v>3588</c:v>
                </c:pt>
              </c:numCache>
            </c:numRef>
          </c:val>
          <c:extLst>
            <c:ext xmlns:c16="http://schemas.microsoft.com/office/drawing/2014/chart" uri="{C3380CC4-5D6E-409C-BE32-E72D297353CC}">
              <c16:uniqueId val="{00000001-9448-4748-9455-2C95EDD6C48C}"/>
            </c:ext>
          </c:extLst>
        </c:ser>
        <c:dLbls>
          <c:dLblPos val="ctr"/>
          <c:showLegendKey val="0"/>
          <c:showVal val="1"/>
          <c:showCatName val="0"/>
          <c:showSerName val="0"/>
          <c:showPercent val="0"/>
          <c:showBubbleSize val="0"/>
        </c:dLbls>
        <c:gapWidth val="150"/>
        <c:overlap val="100"/>
        <c:axId val="497409224"/>
        <c:axId val="497408896"/>
      </c:barChart>
      <c:catAx>
        <c:axId val="4974092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97408896"/>
        <c:crosses val="autoZero"/>
        <c:auto val="1"/>
        <c:lblAlgn val="ctr"/>
        <c:lblOffset val="100"/>
        <c:noMultiLvlLbl val="0"/>
      </c:catAx>
      <c:valAx>
        <c:axId val="497408896"/>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974092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[churn  sql.xlsx]Sheet2!PivotTable1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dirty="0">
                <a:solidFill>
                  <a:schemeClr val="tx1"/>
                </a:solidFill>
              </a:rPr>
              <a:t>Attrition rate W.R.T account balance</a:t>
            </a:r>
          </a:p>
          <a:p>
            <a:pPr>
              <a:defRPr/>
            </a:pPr>
            <a:r>
              <a:rPr lang="en-US" dirty="0"/>
              <a: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pivotFmt>
      <c:pivotFmt>
        <c:idx val="15"/>
        <c:spPr>
          <a:solidFill>
            <a:schemeClr val="accent1"/>
          </a:solidFill>
          <a:ln>
            <a:noFill/>
          </a:ln>
          <a:effectLst/>
        </c:spPr>
      </c:pivotFmt>
      <c:pivotFmt>
        <c:idx val="16"/>
        <c:spPr>
          <a:solidFill>
            <a:schemeClr val="accent1"/>
          </a:solidFill>
          <a:ln>
            <a:noFill/>
          </a:ln>
          <a:effectLst/>
        </c:spPr>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558689271549611E-2"/>
          <c:y val="0.180662644442172"/>
          <c:w val="0.84882604827511665"/>
          <c:h val="0.72480089988751406"/>
        </c:manualLayout>
      </c:layout>
      <c:barChart>
        <c:barDir val="col"/>
        <c:grouping val="percentStacked"/>
        <c:varyColors val="0"/>
        <c:ser>
          <c:idx val="0"/>
          <c:order val="0"/>
          <c:tx>
            <c:strRef>
              <c:f>Sheet2!$B$1:$B$2</c:f>
              <c:strCache>
                <c:ptCount val="1"/>
                <c:pt idx="0">
                  <c:v>attrited</c:v>
                </c:pt>
              </c:strCache>
            </c:strRef>
          </c:tx>
          <c:spPr>
            <a:solidFill>
              <a:schemeClr val="accent1">
                <a:shade val="76000"/>
              </a:schemeClr>
            </a:solidFill>
            <a:ln>
              <a:noFill/>
            </a:ln>
            <a:effectLst/>
          </c:spPr>
          <c:invertIfNegative val="0"/>
          <c:dPt>
            <c:idx val="2"/>
            <c:invertIfNegative val="0"/>
            <c:bubble3D val="0"/>
            <c:spPr>
              <a:solidFill>
                <a:schemeClr val="accent1">
                  <a:shade val="76000"/>
                </a:schemeClr>
              </a:solidFill>
              <a:ln>
                <a:noFill/>
              </a:ln>
              <a:effectLst/>
            </c:spPr>
            <c:extLst>
              <c:ext xmlns:c16="http://schemas.microsoft.com/office/drawing/2014/chart" uri="{C3380CC4-5D6E-409C-BE32-E72D297353CC}">
                <c16:uniqueId val="{00000001-741D-4B9E-A02E-97B83D0F4BFB}"/>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Sheet2!$A$3:$A$7</c:f>
              <c:strCache>
                <c:ptCount val="4"/>
                <c:pt idx="0">
                  <c:v>0 to 25000</c:v>
                </c:pt>
                <c:pt idx="1">
                  <c:v>25000-75000</c:v>
                </c:pt>
                <c:pt idx="2">
                  <c:v>75000-100000</c:v>
                </c:pt>
                <c:pt idx="3">
                  <c:v>above 100000</c:v>
                </c:pt>
              </c:strCache>
            </c:strRef>
          </c:cat>
          <c:val>
            <c:numRef>
              <c:f>Sheet2!$B$3:$B$7</c:f>
              <c:numCache>
                <c:formatCode>0.00%</c:formatCode>
                <c:ptCount val="4"/>
                <c:pt idx="0">
                  <c:v>0.13911123378415677</c:v>
                </c:pt>
                <c:pt idx="1">
                  <c:v>0.23205741626794257</c:v>
                </c:pt>
                <c:pt idx="2">
                  <c:v>0.19396551724137931</c:v>
                </c:pt>
                <c:pt idx="3">
                  <c:v>0.25234423838299647</c:v>
                </c:pt>
              </c:numCache>
            </c:numRef>
          </c:val>
          <c:extLst>
            <c:ext xmlns:c16="http://schemas.microsoft.com/office/drawing/2014/chart" uri="{C3380CC4-5D6E-409C-BE32-E72D297353CC}">
              <c16:uniqueId val="{00000002-741D-4B9E-A02E-97B83D0F4BFB}"/>
            </c:ext>
          </c:extLst>
        </c:ser>
        <c:ser>
          <c:idx val="1"/>
          <c:order val="1"/>
          <c:tx>
            <c:strRef>
              <c:f>Sheet2!$C$1:$C$2</c:f>
              <c:strCache>
                <c:ptCount val="1"/>
                <c:pt idx="0">
                  <c:v>existing</c:v>
                </c:pt>
              </c:strCache>
            </c:strRef>
          </c:tx>
          <c:spPr>
            <a:solidFill>
              <a:schemeClr val="accent1">
                <a:tint val="77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Sheet2!$A$3:$A$7</c:f>
              <c:strCache>
                <c:ptCount val="4"/>
                <c:pt idx="0">
                  <c:v>0 to 25000</c:v>
                </c:pt>
                <c:pt idx="1">
                  <c:v>25000-75000</c:v>
                </c:pt>
                <c:pt idx="2">
                  <c:v>75000-100000</c:v>
                </c:pt>
                <c:pt idx="3">
                  <c:v>above 100000</c:v>
                </c:pt>
              </c:strCache>
            </c:strRef>
          </c:cat>
          <c:val>
            <c:numRef>
              <c:f>Sheet2!$C$3:$C$7</c:f>
              <c:numCache>
                <c:formatCode>0.00%</c:formatCode>
                <c:ptCount val="4"/>
                <c:pt idx="0">
                  <c:v>0.8608887662158432</c:v>
                </c:pt>
                <c:pt idx="1">
                  <c:v>0.76794258373205737</c:v>
                </c:pt>
                <c:pt idx="2">
                  <c:v>0.80603448275862066</c:v>
                </c:pt>
                <c:pt idx="3">
                  <c:v>0.74765576161700353</c:v>
                </c:pt>
              </c:numCache>
            </c:numRef>
          </c:val>
          <c:extLst>
            <c:ext xmlns:c16="http://schemas.microsoft.com/office/drawing/2014/chart" uri="{C3380CC4-5D6E-409C-BE32-E72D297353CC}">
              <c16:uniqueId val="{00000003-741D-4B9E-A02E-97B83D0F4BFB}"/>
            </c:ext>
          </c:extLst>
        </c:ser>
        <c:dLbls>
          <c:dLblPos val="ctr"/>
          <c:showLegendKey val="0"/>
          <c:showVal val="1"/>
          <c:showCatName val="0"/>
          <c:showSerName val="0"/>
          <c:showPercent val="0"/>
          <c:showBubbleSize val="0"/>
        </c:dLbls>
        <c:gapWidth val="220"/>
        <c:overlap val="100"/>
        <c:axId val="497409224"/>
        <c:axId val="497408896"/>
      </c:barChart>
      <c:catAx>
        <c:axId val="4974092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497408896"/>
        <c:crosses val="autoZero"/>
        <c:auto val="1"/>
        <c:lblAlgn val="ctr"/>
        <c:lblOffset val="100"/>
        <c:noMultiLvlLbl val="0"/>
      </c:catAx>
      <c:valAx>
        <c:axId val="497408896"/>
        <c:scaling>
          <c:orientation val="minMax"/>
        </c:scaling>
        <c:delete val="1"/>
        <c:axPos val="l"/>
        <c:numFmt formatCode="0%" sourceLinked="0"/>
        <c:majorTickMark val="none"/>
        <c:minorTickMark val="none"/>
        <c:tickLblPos val="nextTo"/>
        <c:crossAx val="497409224"/>
        <c:crosses val="autoZero"/>
        <c:crossBetween val="between"/>
      </c:valAx>
      <c:spPr>
        <a:solidFill>
          <a:schemeClr val="bg1">
            <a:lumMod val="75000"/>
            <a:lumOff val="25000"/>
          </a:schemeClr>
        </a:solid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65000"/>
        <a:lumOff val="35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[churn  sql.xlsx]Sheet4!PivotTable11</c:name>
    <c:fmtId val="5"/>
  </c:pivotSource>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IN" baseline="0">
                <a:solidFill>
                  <a:schemeClr val="bg1"/>
                </a:solidFill>
              </a:rPr>
              <a:t>attrition rate depending on  credit card holding</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8357057380318778E-2"/>
          <c:y val="0.13000171588720902"/>
          <c:w val="0.92666022491313915"/>
          <c:h val="0.78187107967436265"/>
        </c:manualLayout>
      </c:layout>
      <c:barChart>
        <c:barDir val="col"/>
        <c:grouping val="clustered"/>
        <c:varyColors val="0"/>
        <c:ser>
          <c:idx val="0"/>
          <c:order val="0"/>
          <c:tx>
            <c:strRef>
              <c:f>Sheet4!$B$3:$B$4</c:f>
              <c:strCache>
                <c:ptCount val="1"/>
                <c:pt idx="0">
                  <c:v>attrited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Sheet4!$A$5:$A$7</c:f>
              <c:strCache>
                <c:ptCount val="2"/>
                <c:pt idx="0">
                  <c:v>not</c:v>
                </c:pt>
                <c:pt idx="1">
                  <c:v>yes</c:v>
                </c:pt>
              </c:strCache>
            </c:strRef>
          </c:cat>
          <c:val>
            <c:numRef>
              <c:f>Sheet4!$B$5:$B$7</c:f>
              <c:numCache>
                <c:formatCode>General</c:formatCode>
                <c:ptCount val="2"/>
                <c:pt idx="0">
                  <c:v>613</c:v>
                </c:pt>
                <c:pt idx="1">
                  <c:v>1424</c:v>
                </c:pt>
              </c:numCache>
            </c:numRef>
          </c:val>
          <c:extLst>
            <c:ext xmlns:c16="http://schemas.microsoft.com/office/drawing/2014/chart" uri="{C3380CC4-5D6E-409C-BE32-E72D297353CC}">
              <c16:uniqueId val="{00000000-643A-4251-8C61-6CDF89215DF0}"/>
            </c:ext>
          </c:extLst>
        </c:ser>
        <c:ser>
          <c:idx val="1"/>
          <c:order val="1"/>
          <c:tx>
            <c:strRef>
              <c:f>Sheet4!$C$3:$C$4</c:f>
              <c:strCache>
                <c:ptCount val="1"/>
                <c:pt idx="0">
                  <c:v>existing</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Sheet4!$A$5:$A$7</c:f>
              <c:strCache>
                <c:ptCount val="2"/>
                <c:pt idx="0">
                  <c:v>not</c:v>
                </c:pt>
                <c:pt idx="1">
                  <c:v>yes</c:v>
                </c:pt>
              </c:strCache>
            </c:strRef>
          </c:cat>
          <c:val>
            <c:numRef>
              <c:f>Sheet4!$C$5:$C$7</c:f>
              <c:numCache>
                <c:formatCode>General</c:formatCode>
                <c:ptCount val="2"/>
                <c:pt idx="0">
                  <c:v>2332</c:v>
                </c:pt>
                <c:pt idx="1">
                  <c:v>5631</c:v>
                </c:pt>
              </c:numCache>
            </c:numRef>
          </c:val>
          <c:extLst>
            <c:ext xmlns:c16="http://schemas.microsoft.com/office/drawing/2014/chart" uri="{C3380CC4-5D6E-409C-BE32-E72D297353CC}">
              <c16:uniqueId val="{00000001-643A-4251-8C61-6CDF89215DF0}"/>
            </c:ext>
          </c:extLst>
        </c:ser>
        <c:dLbls>
          <c:dLblPos val="ctr"/>
          <c:showLegendKey val="0"/>
          <c:showVal val="1"/>
          <c:showCatName val="0"/>
          <c:showSerName val="0"/>
          <c:showPercent val="0"/>
          <c:showBubbleSize val="0"/>
        </c:dLbls>
        <c:gapWidth val="219"/>
        <c:overlap val="-27"/>
        <c:axId val="492436608"/>
        <c:axId val="492437264"/>
      </c:barChart>
      <c:catAx>
        <c:axId val="492436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492437264"/>
        <c:crosses val="autoZero"/>
        <c:auto val="1"/>
        <c:lblAlgn val="ctr"/>
        <c:lblOffset val="100"/>
        <c:noMultiLvlLbl val="0"/>
      </c:catAx>
      <c:valAx>
        <c:axId val="492437264"/>
        <c:scaling>
          <c:orientation val="minMax"/>
        </c:scaling>
        <c:delete val="1"/>
        <c:axPos val="l"/>
        <c:numFmt formatCode="General" sourceLinked="1"/>
        <c:majorTickMark val="none"/>
        <c:minorTickMark val="none"/>
        <c:tickLblPos val="nextTo"/>
        <c:crossAx val="492436608"/>
        <c:crosses val="autoZero"/>
        <c:crossBetween val="between"/>
      </c:valAx>
      <c:spPr>
        <a:solidFill>
          <a:schemeClr val="tx1">
            <a:lumMod val="85000"/>
            <a:lumOff val="15000"/>
          </a:schemeClr>
        </a:solidFill>
        <a:ln>
          <a:noFill/>
        </a:ln>
        <a:effectLst/>
      </c:spPr>
    </c:plotArea>
    <c:legend>
      <c:legendPos val="r"/>
      <c:layout>
        <c:manualLayout>
          <c:xMode val="edge"/>
          <c:yMode val="edge"/>
          <c:x val="4.244176112401981E-2"/>
          <c:y val="0.27281965657907215"/>
          <c:w val="0.12601441474916261"/>
          <c:h val="0.2338003088596976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lumMod val="85000"/>
        <a:lumOff val="15000"/>
      </a:schemeClr>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[churn  sql.xlsx]Sheet5!PivotTable12</c:name>
    <c:fmtId val="8"/>
  </c:pivotSource>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IN" baseline="0">
                <a:solidFill>
                  <a:schemeClr val="bg1"/>
                </a:solidFill>
              </a:rPr>
              <a:t>attrition rate depending on credit score</a:t>
            </a:r>
          </a:p>
        </c:rich>
      </c:tx>
      <c:layout>
        <c:manualLayout>
          <c:xMode val="edge"/>
          <c:yMode val="edge"/>
          <c:x val="3.5640558857719384E-2"/>
          <c:y val="3.314917127071823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rgbClr val="FF3300"/>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FF9933"/>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FF33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FF993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
        <c:spPr>
          <a:solidFill>
            <a:srgbClr val="FF33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FF993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3888933526166383E-2"/>
          <c:y val="0.11537162505849559"/>
          <c:w val="0.85165823022122233"/>
          <c:h val="0.79668587938135649"/>
        </c:manualLayout>
      </c:layout>
      <c:barChart>
        <c:barDir val="col"/>
        <c:grouping val="clustered"/>
        <c:varyColors val="0"/>
        <c:ser>
          <c:idx val="0"/>
          <c:order val="0"/>
          <c:tx>
            <c:strRef>
              <c:f>Sheet5!$B$1:$B$2</c:f>
              <c:strCache>
                <c:ptCount val="1"/>
                <c:pt idx="0">
                  <c:v>0</c:v>
                </c:pt>
              </c:strCache>
            </c:strRef>
          </c:tx>
          <c:spPr>
            <a:solidFill>
              <a:srgbClr val="FF33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Sheet5!$A$3:$A$6</c:f>
              <c:strCache>
                <c:ptCount val="3"/>
                <c:pt idx="0">
                  <c:v>high</c:v>
                </c:pt>
                <c:pt idx="1">
                  <c:v>low</c:v>
                </c:pt>
                <c:pt idx="2">
                  <c:v>medium</c:v>
                </c:pt>
              </c:strCache>
            </c:strRef>
          </c:cat>
          <c:val>
            <c:numRef>
              <c:f>Sheet5!$B$3:$B$6</c:f>
              <c:numCache>
                <c:formatCode>General</c:formatCode>
                <c:ptCount val="3"/>
                <c:pt idx="0">
                  <c:v>1285</c:v>
                </c:pt>
                <c:pt idx="1">
                  <c:v>124</c:v>
                </c:pt>
                <c:pt idx="2">
                  <c:v>6554</c:v>
                </c:pt>
              </c:numCache>
            </c:numRef>
          </c:val>
          <c:extLst>
            <c:ext xmlns:c16="http://schemas.microsoft.com/office/drawing/2014/chart" uri="{C3380CC4-5D6E-409C-BE32-E72D297353CC}">
              <c16:uniqueId val="{00000000-2872-4C18-9F24-ED13F681AB68}"/>
            </c:ext>
          </c:extLst>
        </c:ser>
        <c:ser>
          <c:idx val="1"/>
          <c:order val="1"/>
          <c:tx>
            <c:strRef>
              <c:f>Sheet5!$C$1:$C$2</c:f>
              <c:strCache>
                <c:ptCount val="1"/>
                <c:pt idx="0">
                  <c:v>1</c:v>
                </c:pt>
              </c:strCache>
            </c:strRef>
          </c:tx>
          <c:spPr>
            <a:solidFill>
              <a:srgbClr val="FF993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Sheet5!$A$3:$A$6</c:f>
              <c:strCache>
                <c:ptCount val="3"/>
                <c:pt idx="0">
                  <c:v>high</c:v>
                </c:pt>
                <c:pt idx="1">
                  <c:v>low</c:v>
                </c:pt>
                <c:pt idx="2">
                  <c:v>medium</c:v>
                </c:pt>
              </c:strCache>
            </c:strRef>
          </c:cat>
          <c:val>
            <c:numRef>
              <c:f>Sheet5!$C$3:$C$6</c:f>
              <c:numCache>
                <c:formatCode>General</c:formatCode>
                <c:ptCount val="3"/>
                <c:pt idx="0">
                  <c:v>313</c:v>
                </c:pt>
                <c:pt idx="1">
                  <c:v>61</c:v>
                </c:pt>
                <c:pt idx="2">
                  <c:v>1663</c:v>
                </c:pt>
              </c:numCache>
            </c:numRef>
          </c:val>
          <c:extLst>
            <c:ext xmlns:c16="http://schemas.microsoft.com/office/drawing/2014/chart" uri="{C3380CC4-5D6E-409C-BE32-E72D297353CC}">
              <c16:uniqueId val="{00000001-2872-4C18-9F24-ED13F681AB68}"/>
            </c:ext>
          </c:extLst>
        </c:ser>
        <c:dLbls>
          <c:showLegendKey val="0"/>
          <c:showVal val="0"/>
          <c:showCatName val="0"/>
          <c:showSerName val="0"/>
          <c:showPercent val="0"/>
          <c:showBubbleSize val="0"/>
        </c:dLbls>
        <c:gapWidth val="219"/>
        <c:overlap val="-27"/>
        <c:axId val="487700432"/>
        <c:axId val="487700760"/>
      </c:barChart>
      <c:catAx>
        <c:axId val="48770043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487700760"/>
        <c:crosses val="autoZero"/>
        <c:auto val="1"/>
        <c:lblAlgn val="ctr"/>
        <c:lblOffset val="100"/>
        <c:noMultiLvlLbl val="0"/>
      </c:catAx>
      <c:valAx>
        <c:axId val="487700760"/>
        <c:scaling>
          <c:orientation val="minMax"/>
        </c:scaling>
        <c:delete val="1"/>
        <c:axPos val="l"/>
        <c:numFmt formatCode="General" sourceLinked="1"/>
        <c:majorTickMark val="out"/>
        <c:minorTickMark val="none"/>
        <c:tickLblPos val="nextTo"/>
        <c:crossAx val="487700432"/>
        <c:crosses val="autoZero"/>
        <c:crossBetween val="between"/>
      </c:valAx>
      <c:spPr>
        <a:solidFill>
          <a:schemeClr val="tx1">
            <a:lumMod val="85000"/>
            <a:lumOff val="15000"/>
          </a:schemeClr>
        </a:solidFill>
        <a:ln>
          <a:noFill/>
        </a:ln>
        <a:effectLst/>
      </c:spPr>
    </c:plotArea>
    <c:legend>
      <c:legendPos val="r"/>
      <c:layout>
        <c:manualLayout>
          <c:xMode val="edge"/>
          <c:yMode val="edge"/>
          <c:x val="4.5264623955431751E-2"/>
          <c:y val="0.20665811110627749"/>
          <c:w val="0.11072423398328692"/>
          <c:h val="0.266739026406229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lumMod val="85000"/>
        <a:lumOff val="15000"/>
      </a:schemeClr>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[churn  sql.xlsx]cr score!PivotTable1</c:name>
    <c:fmtId val="40"/>
  </c:pivotSource>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IN" baseline="0" dirty="0">
                <a:solidFill>
                  <a:schemeClr val="tx1"/>
                </a:solidFill>
              </a:rPr>
              <a:t>Attrition rate  W.R.T credit score</a:t>
            </a:r>
          </a:p>
        </c:rich>
      </c:tx>
      <c:layout>
        <c:manualLayout>
          <c:xMode val="edge"/>
          <c:yMode val="edge"/>
          <c:x val="0.2670809717625876"/>
          <c:y val="4.0645960921551476E-2"/>
        </c:manualLayout>
      </c:layout>
      <c:overlay val="0"/>
      <c:spPr>
        <a:solidFill>
          <a:schemeClr val="bg2">
            <a:lumMod val="50000"/>
          </a:schemeClr>
        </a:solid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ivotFmts>
      <c:pivotFmt>
        <c:idx val="0"/>
        <c:spPr>
          <a:solidFill>
            <a:srgbClr val="FF6699"/>
          </a:solidFill>
          <a:ln>
            <a:noFill/>
          </a:ln>
          <a:effectLst/>
        </c:spPr>
        <c:marker>
          <c:symbol val="none"/>
        </c:marker>
      </c:pivotFmt>
      <c:pivotFmt>
        <c:idx val="1"/>
        <c:spPr>
          <a:solidFill>
            <a:schemeClr val="accent2">
              <a:lumMod val="40000"/>
              <a:lumOff val="60000"/>
            </a:schemeClr>
          </a:solidFill>
          <a:ln>
            <a:noFill/>
          </a:ln>
          <a:effectLst/>
        </c:spPr>
        <c:marker>
          <c:symbol val="none"/>
        </c:marker>
      </c:pivotFmt>
      <c:pivotFmt>
        <c:idx val="2"/>
        <c:spPr>
          <a:solidFill>
            <a:srgbClr val="FF6699"/>
          </a:solidFill>
          <a:ln>
            <a:noFill/>
          </a:ln>
          <a:effectLst/>
        </c:spPr>
        <c:marker>
          <c:symbol val="none"/>
        </c:marker>
      </c:pivotFmt>
      <c:pivotFmt>
        <c:idx val="3"/>
        <c:spPr>
          <a:solidFill>
            <a:schemeClr val="accent2">
              <a:lumMod val="40000"/>
              <a:lumOff val="60000"/>
            </a:schemeClr>
          </a:solidFill>
          <a:ln>
            <a:noFill/>
          </a:ln>
          <a:effectLst/>
        </c:spPr>
        <c:marker>
          <c:symbol val="none"/>
        </c:marker>
      </c:pivotFmt>
      <c:pivotFmt>
        <c:idx val="4"/>
        <c:spPr>
          <a:solidFill>
            <a:srgbClr val="FF6699"/>
          </a:solidFill>
          <a:ln>
            <a:noFill/>
          </a:ln>
          <a:effectLst/>
        </c:spPr>
        <c:marker>
          <c:symbol val="none"/>
        </c:marker>
      </c:pivotFmt>
      <c:pivotFmt>
        <c:idx val="5"/>
        <c:spPr>
          <a:solidFill>
            <a:schemeClr val="accent2">
              <a:lumMod val="40000"/>
              <a:lumOff val="60000"/>
            </a:schemeClr>
          </a:solidFill>
          <a:ln>
            <a:noFill/>
          </a:ln>
          <a:effectLst/>
        </c:spPr>
        <c:marker>
          <c:symbol val="none"/>
        </c:marker>
      </c:pivotFmt>
    </c:pivotFmts>
    <c:plotArea>
      <c:layout/>
      <c:barChart>
        <c:barDir val="col"/>
        <c:grouping val="percentStacked"/>
        <c:varyColors val="0"/>
        <c:ser>
          <c:idx val="0"/>
          <c:order val="0"/>
          <c:tx>
            <c:strRef>
              <c:f>'cr score'!$J$7:$J$8</c:f>
              <c:strCache>
                <c:ptCount val="1"/>
                <c:pt idx="0">
                  <c:v>0</c:v>
                </c:pt>
              </c:strCache>
            </c:strRef>
          </c:tx>
          <c:spPr>
            <a:solidFill>
              <a:srgbClr val="FF6699"/>
            </a:solidFill>
            <a:ln>
              <a:noFill/>
            </a:ln>
            <a:effectLst/>
          </c:spPr>
          <c:invertIfNegative val="0"/>
          <c:cat>
            <c:strRef>
              <c:f>'cr score'!$I$9:$I$12</c:f>
              <c:strCache>
                <c:ptCount val="3"/>
                <c:pt idx="0">
                  <c:v>high</c:v>
                </c:pt>
                <c:pt idx="1">
                  <c:v>low</c:v>
                </c:pt>
                <c:pt idx="2">
                  <c:v>medium</c:v>
                </c:pt>
              </c:strCache>
            </c:strRef>
          </c:cat>
          <c:val>
            <c:numRef>
              <c:f>'cr score'!$J$9:$J$12</c:f>
              <c:numCache>
                <c:formatCode>0.00%</c:formatCode>
                <c:ptCount val="3"/>
                <c:pt idx="0">
                  <c:v>0.80413016270337923</c:v>
                </c:pt>
                <c:pt idx="1">
                  <c:v>0.67027027027027031</c:v>
                </c:pt>
                <c:pt idx="2">
                  <c:v>0.79761470122915901</c:v>
                </c:pt>
              </c:numCache>
            </c:numRef>
          </c:val>
          <c:extLst>
            <c:ext xmlns:c16="http://schemas.microsoft.com/office/drawing/2014/chart" uri="{C3380CC4-5D6E-409C-BE32-E72D297353CC}">
              <c16:uniqueId val="{00000000-74C9-461E-95DB-220B9642E3D9}"/>
            </c:ext>
          </c:extLst>
        </c:ser>
        <c:ser>
          <c:idx val="1"/>
          <c:order val="1"/>
          <c:tx>
            <c:strRef>
              <c:f>'cr score'!$K$7:$K$8</c:f>
              <c:strCache>
                <c:ptCount val="1"/>
                <c:pt idx="0">
                  <c:v>1</c:v>
                </c:pt>
              </c:strCache>
            </c:strRef>
          </c:tx>
          <c:spPr>
            <a:solidFill>
              <a:schemeClr val="accent2">
                <a:lumMod val="40000"/>
                <a:lumOff val="60000"/>
              </a:schemeClr>
            </a:solidFill>
            <a:ln>
              <a:noFill/>
            </a:ln>
            <a:effectLst/>
          </c:spPr>
          <c:invertIfNegative val="0"/>
          <c:cat>
            <c:strRef>
              <c:f>'cr score'!$I$9:$I$12</c:f>
              <c:strCache>
                <c:ptCount val="3"/>
                <c:pt idx="0">
                  <c:v>high</c:v>
                </c:pt>
                <c:pt idx="1">
                  <c:v>low</c:v>
                </c:pt>
                <c:pt idx="2">
                  <c:v>medium</c:v>
                </c:pt>
              </c:strCache>
            </c:strRef>
          </c:cat>
          <c:val>
            <c:numRef>
              <c:f>'cr score'!$K$9:$K$12</c:f>
              <c:numCache>
                <c:formatCode>0.00%</c:formatCode>
                <c:ptCount val="3"/>
                <c:pt idx="0">
                  <c:v>0.19586983729662077</c:v>
                </c:pt>
                <c:pt idx="1">
                  <c:v>0.32972972972972975</c:v>
                </c:pt>
                <c:pt idx="2">
                  <c:v>0.20238529877084094</c:v>
                </c:pt>
              </c:numCache>
            </c:numRef>
          </c:val>
          <c:extLst>
            <c:ext xmlns:c16="http://schemas.microsoft.com/office/drawing/2014/chart" uri="{C3380CC4-5D6E-409C-BE32-E72D297353CC}">
              <c16:uniqueId val="{00000001-74C9-461E-95DB-220B9642E3D9}"/>
            </c:ext>
          </c:extLst>
        </c:ser>
        <c:dLbls>
          <c:showLegendKey val="0"/>
          <c:showVal val="0"/>
          <c:showCatName val="0"/>
          <c:showSerName val="0"/>
          <c:showPercent val="0"/>
          <c:showBubbleSize val="0"/>
        </c:dLbls>
        <c:gapWidth val="150"/>
        <c:overlap val="100"/>
        <c:axId val="503080304"/>
        <c:axId val="503080632"/>
      </c:barChart>
      <c:catAx>
        <c:axId val="503080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3080632"/>
        <c:crosses val="autoZero"/>
        <c:auto val="1"/>
        <c:lblAlgn val="ctr"/>
        <c:lblOffset val="100"/>
        <c:noMultiLvlLbl val="0"/>
      </c:catAx>
      <c:valAx>
        <c:axId val="503080632"/>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3080304"/>
        <c:crosses val="autoZero"/>
        <c:crossBetween val="between"/>
      </c:valAx>
      <c:spPr>
        <a:solidFill>
          <a:schemeClr val="bg1">
            <a:lumMod val="75000"/>
            <a:lumOff val="25000"/>
          </a:schemeClr>
        </a:solid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[churn  sql.xlsx]Sheet6!PivotTable13</c:name>
    <c:fmtId val="4"/>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050"/>
              <a:t>dependence</a:t>
            </a:r>
            <a:r>
              <a:rPr lang="en-IN" sz="1050" baseline="0"/>
              <a:t> of attrition rate on salary range</a:t>
            </a:r>
            <a:endParaRPr lang="en-IN" sz="1050"/>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spPr>
          <a:solidFill>
            <a:srgbClr val="92D05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92D05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4"/>
        <c:spPr>
          <a:solidFill>
            <a:srgbClr val="92D05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5"/>
        <c:spPr>
          <a:solidFill>
            <a:srgbClr val="92D05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6"/>
        <c:spPr>
          <a:solidFill>
            <a:srgbClr val="92D05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rgbClr val="92D05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Sheet6!$B$1:$B$2</c:f>
              <c:strCache>
                <c:ptCount val="1"/>
                <c:pt idx="0">
                  <c:v>0</c:v>
                </c:pt>
              </c:strCache>
            </c:strRef>
          </c:tx>
          <c:spPr>
            <a:solidFill>
              <a:srgbClr val="92D05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Sheet6!$A$3:$A$6</c:f>
              <c:strCache>
                <c:ptCount val="3"/>
                <c:pt idx="0">
                  <c:v>0-25000</c:v>
                </c:pt>
                <c:pt idx="1">
                  <c:v>25000-50000</c:v>
                </c:pt>
                <c:pt idx="2">
                  <c:v>above 50000</c:v>
                </c:pt>
              </c:strCache>
            </c:strRef>
          </c:cat>
          <c:val>
            <c:numRef>
              <c:f>Sheet6!$B$3:$B$6</c:f>
              <c:numCache>
                <c:formatCode>General</c:formatCode>
                <c:ptCount val="3"/>
                <c:pt idx="0">
                  <c:v>975</c:v>
                </c:pt>
                <c:pt idx="1">
                  <c:v>989</c:v>
                </c:pt>
                <c:pt idx="2">
                  <c:v>5999</c:v>
                </c:pt>
              </c:numCache>
            </c:numRef>
          </c:val>
          <c:extLst>
            <c:ext xmlns:c16="http://schemas.microsoft.com/office/drawing/2014/chart" uri="{C3380CC4-5D6E-409C-BE32-E72D297353CC}">
              <c16:uniqueId val="{00000000-F623-4C68-B912-8F3A4DEE5E48}"/>
            </c:ext>
          </c:extLst>
        </c:ser>
        <c:ser>
          <c:idx val="1"/>
          <c:order val="1"/>
          <c:tx>
            <c:strRef>
              <c:f>Sheet6!$C$1:$C$2</c:f>
              <c:strCache>
                <c:ptCount val="1"/>
                <c:pt idx="0">
                  <c:v>1</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Sheet6!$A$3:$A$6</c:f>
              <c:strCache>
                <c:ptCount val="3"/>
                <c:pt idx="0">
                  <c:v>0-25000</c:v>
                </c:pt>
                <c:pt idx="1">
                  <c:v>25000-50000</c:v>
                </c:pt>
                <c:pt idx="2">
                  <c:v>above 50000</c:v>
                </c:pt>
              </c:strCache>
            </c:strRef>
          </c:cat>
          <c:val>
            <c:numRef>
              <c:f>Sheet6!$C$3:$C$6</c:f>
              <c:numCache>
                <c:formatCode>General</c:formatCode>
                <c:ptCount val="3"/>
                <c:pt idx="0">
                  <c:v>242</c:v>
                </c:pt>
                <c:pt idx="1">
                  <c:v>247</c:v>
                </c:pt>
                <c:pt idx="2">
                  <c:v>1548</c:v>
                </c:pt>
              </c:numCache>
            </c:numRef>
          </c:val>
          <c:extLst>
            <c:ext xmlns:c16="http://schemas.microsoft.com/office/drawing/2014/chart" uri="{C3380CC4-5D6E-409C-BE32-E72D297353CC}">
              <c16:uniqueId val="{00000001-F623-4C68-B912-8F3A4DEE5E48}"/>
            </c:ext>
          </c:extLst>
        </c:ser>
        <c:dLbls>
          <c:showLegendKey val="0"/>
          <c:showVal val="0"/>
          <c:showCatName val="0"/>
          <c:showSerName val="0"/>
          <c:showPercent val="0"/>
          <c:showBubbleSize val="0"/>
        </c:dLbls>
        <c:gapWidth val="100"/>
        <c:overlap val="-24"/>
        <c:axId val="502047976"/>
        <c:axId val="502048304"/>
      </c:barChart>
      <c:catAx>
        <c:axId val="50204797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02048304"/>
        <c:crosses val="autoZero"/>
        <c:auto val="1"/>
        <c:lblAlgn val="ctr"/>
        <c:lblOffset val="100"/>
        <c:noMultiLvlLbl val="0"/>
      </c:catAx>
      <c:valAx>
        <c:axId val="502048304"/>
        <c:scaling>
          <c:orientation val="minMax"/>
        </c:scaling>
        <c:delete val="1"/>
        <c:axPos val="l"/>
        <c:numFmt formatCode="General" sourceLinked="1"/>
        <c:majorTickMark val="none"/>
        <c:minorTickMark val="none"/>
        <c:tickLblPos val="nextTo"/>
        <c:crossAx val="502047976"/>
        <c:crosses val="autoZero"/>
        <c:crossBetween val="between"/>
      </c:valAx>
      <c:spPr>
        <a:noFill/>
        <a:ln w="25400">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4">
  <a:schemeClr val="accent1"/>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0.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900"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00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18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tx1"/>
    </cs:fontRef>
    <cs:spPr>
      <a:sp3d/>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9.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79F42F-F568-4660-B0A2-4287A178E8D9}" type="datetimeFigureOut">
              <a:rPr lang="en-IN" smtClean="0"/>
              <a:t>23-04-2022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A0B4A2-580E-4B69-8C8C-B6C1EB2344B7}" type="slidenum">
              <a:rPr lang="en-IN" smtClean="0"/>
              <a:t>‹#›</a:t>
            </a:fld>
            <a:endParaRPr lang="en-IN"/>
          </a:p>
        </p:txBody>
      </p:sp>
    </p:spTree>
    <p:extLst>
      <p:ext uri="{BB962C8B-B14F-4D97-AF65-F5344CB8AC3E}">
        <p14:creationId xmlns:p14="http://schemas.microsoft.com/office/powerpoint/2010/main" val="3939084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A79F42F-F568-4660-B0A2-4287A178E8D9}" type="datetimeFigureOut">
              <a:rPr lang="en-IN" smtClean="0"/>
              <a:t>23-04-2022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A0B4A2-580E-4B69-8C8C-B6C1EB2344B7}" type="slidenum">
              <a:rPr lang="en-IN" smtClean="0"/>
              <a:t>‹#›</a:t>
            </a:fld>
            <a:endParaRPr lang="en-IN"/>
          </a:p>
        </p:txBody>
      </p:sp>
    </p:spTree>
    <p:extLst>
      <p:ext uri="{BB962C8B-B14F-4D97-AF65-F5344CB8AC3E}">
        <p14:creationId xmlns:p14="http://schemas.microsoft.com/office/powerpoint/2010/main" val="2524733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A79F42F-F568-4660-B0A2-4287A178E8D9}" type="datetimeFigureOut">
              <a:rPr lang="en-IN" smtClean="0"/>
              <a:t>23-04-2022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A0B4A2-580E-4B69-8C8C-B6C1EB2344B7}" type="slidenum">
              <a:rPr lang="en-IN" smtClean="0"/>
              <a:t>‹#›</a:t>
            </a:fld>
            <a:endParaRPr lang="en-IN"/>
          </a:p>
        </p:txBody>
      </p:sp>
    </p:spTree>
    <p:extLst>
      <p:ext uri="{BB962C8B-B14F-4D97-AF65-F5344CB8AC3E}">
        <p14:creationId xmlns:p14="http://schemas.microsoft.com/office/powerpoint/2010/main" val="30435547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A79F42F-F568-4660-B0A2-4287A178E8D9}" type="datetimeFigureOut">
              <a:rPr lang="en-IN" smtClean="0"/>
              <a:t>23-04-2022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A0B4A2-580E-4B69-8C8C-B6C1EB2344B7}"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203754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79F42F-F568-4660-B0A2-4287A178E8D9}" type="datetimeFigureOut">
              <a:rPr lang="en-IN" smtClean="0"/>
              <a:t>23-04-2022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A0B4A2-580E-4B69-8C8C-B6C1EB2344B7}" type="slidenum">
              <a:rPr lang="en-IN" smtClean="0"/>
              <a:t>‹#›</a:t>
            </a:fld>
            <a:endParaRPr lang="en-IN"/>
          </a:p>
        </p:txBody>
      </p:sp>
    </p:spTree>
    <p:extLst>
      <p:ext uri="{BB962C8B-B14F-4D97-AF65-F5344CB8AC3E}">
        <p14:creationId xmlns:p14="http://schemas.microsoft.com/office/powerpoint/2010/main" val="12065015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A79F42F-F568-4660-B0A2-4287A178E8D9}" type="datetimeFigureOut">
              <a:rPr lang="en-IN" smtClean="0"/>
              <a:t>23-04-2022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A0B4A2-580E-4B69-8C8C-B6C1EB2344B7}" type="slidenum">
              <a:rPr lang="en-IN" smtClean="0"/>
              <a:t>‹#›</a:t>
            </a:fld>
            <a:endParaRPr lang="en-IN"/>
          </a:p>
        </p:txBody>
      </p:sp>
    </p:spTree>
    <p:extLst>
      <p:ext uri="{BB962C8B-B14F-4D97-AF65-F5344CB8AC3E}">
        <p14:creationId xmlns:p14="http://schemas.microsoft.com/office/powerpoint/2010/main" val="34670817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A79F42F-F568-4660-B0A2-4287A178E8D9}" type="datetimeFigureOut">
              <a:rPr lang="en-IN" smtClean="0"/>
              <a:t>23-04-2022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A0B4A2-580E-4B69-8C8C-B6C1EB2344B7}" type="slidenum">
              <a:rPr lang="en-IN" smtClean="0"/>
              <a:t>‹#›</a:t>
            </a:fld>
            <a:endParaRPr lang="en-IN"/>
          </a:p>
        </p:txBody>
      </p:sp>
    </p:spTree>
    <p:extLst>
      <p:ext uri="{BB962C8B-B14F-4D97-AF65-F5344CB8AC3E}">
        <p14:creationId xmlns:p14="http://schemas.microsoft.com/office/powerpoint/2010/main" val="17901870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79F42F-F568-4660-B0A2-4287A178E8D9}" type="datetimeFigureOut">
              <a:rPr lang="en-IN" smtClean="0"/>
              <a:t>23-04-2022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A0B4A2-580E-4B69-8C8C-B6C1EB2344B7}" type="slidenum">
              <a:rPr lang="en-IN" smtClean="0"/>
              <a:t>‹#›</a:t>
            </a:fld>
            <a:endParaRPr lang="en-IN"/>
          </a:p>
        </p:txBody>
      </p:sp>
    </p:spTree>
    <p:extLst>
      <p:ext uri="{BB962C8B-B14F-4D97-AF65-F5344CB8AC3E}">
        <p14:creationId xmlns:p14="http://schemas.microsoft.com/office/powerpoint/2010/main" val="25102639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79F42F-F568-4660-B0A2-4287A178E8D9}" type="datetimeFigureOut">
              <a:rPr lang="en-IN" smtClean="0"/>
              <a:t>23-04-2022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A0B4A2-580E-4B69-8C8C-B6C1EB2344B7}" type="slidenum">
              <a:rPr lang="en-IN" smtClean="0"/>
              <a:t>‹#›</a:t>
            </a:fld>
            <a:endParaRPr lang="en-IN"/>
          </a:p>
        </p:txBody>
      </p:sp>
    </p:spTree>
    <p:extLst>
      <p:ext uri="{BB962C8B-B14F-4D97-AF65-F5344CB8AC3E}">
        <p14:creationId xmlns:p14="http://schemas.microsoft.com/office/powerpoint/2010/main" val="3474858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A79F42F-F568-4660-B0A2-4287A178E8D9}" type="datetimeFigureOut">
              <a:rPr lang="en-IN" smtClean="0"/>
              <a:t>23-04-2022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A0B4A2-580E-4B69-8C8C-B6C1EB2344B7}" type="slidenum">
              <a:rPr lang="en-IN" smtClean="0"/>
              <a:t>‹#›</a:t>
            </a:fld>
            <a:endParaRPr lang="en-IN"/>
          </a:p>
        </p:txBody>
      </p:sp>
    </p:spTree>
    <p:extLst>
      <p:ext uri="{BB962C8B-B14F-4D97-AF65-F5344CB8AC3E}">
        <p14:creationId xmlns:p14="http://schemas.microsoft.com/office/powerpoint/2010/main" val="37226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79F42F-F568-4660-B0A2-4287A178E8D9}" type="datetimeFigureOut">
              <a:rPr lang="en-IN" smtClean="0"/>
              <a:t>23-04-2022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A0B4A2-580E-4B69-8C8C-B6C1EB2344B7}" type="slidenum">
              <a:rPr lang="en-IN" smtClean="0"/>
              <a:t>‹#›</a:t>
            </a:fld>
            <a:endParaRPr lang="en-IN"/>
          </a:p>
        </p:txBody>
      </p:sp>
    </p:spTree>
    <p:extLst>
      <p:ext uri="{BB962C8B-B14F-4D97-AF65-F5344CB8AC3E}">
        <p14:creationId xmlns:p14="http://schemas.microsoft.com/office/powerpoint/2010/main" val="2468037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79F42F-F568-4660-B0A2-4287A178E8D9}" type="datetimeFigureOut">
              <a:rPr lang="en-IN" smtClean="0"/>
              <a:t>23-04-2022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A0B4A2-580E-4B69-8C8C-B6C1EB2344B7}" type="slidenum">
              <a:rPr lang="en-IN" smtClean="0"/>
              <a:t>‹#›</a:t>
            </a:fld>
            <a:endParaRPr lang="en-IN"/>
          </a:p>
        </p:txBody>
      </p:sp>
    </p:spTree>
    <p:extLst>
      <p:ext uri="{BB962C8B-B14F-4D97-AF65-F5344CB8AC3E}">
        <p14:creationId xmlns:p14="http://schemas.microsoft.com/office/powerpoint/2010/main" val="1270880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79F42F-F568-4660-B0A2-4287A178E8D9}" type="datetimeFigureOut">
              <a:rPr lang="en-IN" smtClean="0"/>
              <a:t>23-04-2022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A0B4A2-580E-4B69-8C8C-B6C1EB2344B7}" type="slidenum">
              <a:rPr lang="en-IN" smtClean="0"/>
              <a:t>‹#›</a:t>
            </a:fld>
            <a:endParaRPr lang="en-IN"/>
          </a:p>
        </p:txBody>
      </p:sp>
    </p:spTree>
    <p:extLst>
      <p:ext uri="{BB962C8B-B14F-4D97-AF65-F5344CB8AC3E}">
        <p14:creationId xmlns:p14="http://schemas.microsoft.com/office/powerpoint/2010/main" val="2885813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A79F42F-F568-4660-B0A2-4287A178E8D9}" type="datetimeFigureOut">
              <a:rPr lang="en-IN" smtClean="0"/>
              <a:t>23-04-2022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13A0B4A2-580E-4B69-8C8C-B6C1EB2344B7}" type="slidenum">
              <a:rPr lang="en-IN" smtClean="0"/>
              <a:t>‹#›</a:t>
            </a:fld>
            <a:endParaRPr lang="en-IN"/>
          </a:p>
        </p:txBody>
      </p:sp>
    </p:spTree>
    <p:extLst>
      <p:ext uri="{BB962C8B-B14F-4D97-AF65-F5344CB8AC3E}">
        <p14:creationId xmlns:p14="http://schemas.microsoft.com/office/powerpoint/2010/main" val="1290266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A79F42F-F568-4660-B0A2-4287A178E8D9}" type="datetimeFigureOut">
              <a:rPr lang="en-IN" smtClean="0"/>
              <a:t>23-04-2022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13A0B4A2-580E-4B69-8C8C-B6C1EB2344B7}" type="slidenum">
              <a:rPr lang="en-IN" smtClean="0"/>
              <a:t>‹#›</a:t>
            </a:fld>
            <a:endParaRPr lang="en-IN"/>
          </a:p>
        </p:txBody>
      </p:sp>
    </p:spTree>
    <p:extLst>
      <p:ext uri="{BB962C8B-B14F-4D97-AF65-F5344CB8AC3E}">
        <p14:creationId xmlns:p14="http://schemas.microsoft.com/office/powerpoint/2010/main" val="56954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EA79F42F-F568-4660-B0A2-4287A178E8D9}" type="datetimeFigureOut">
              <a:rPr lang="en-IN" smtClean="0"/>
              <a:t>23-04-2022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13A0B4A2-580E-4B69-8C8C-B6C1EB2344B7}" type="slidenum">
              <a:rPr lang="en-IN" smtClean="0"/>
              <a:t>‹#›</a:t>
            </a:fld>
            <a:endParaRPr lang="en-IN"/>
          </a:p>
        </p:txBody>
      </p:sp>
    </p:spTree>
    <p:extLst>
      <p:ext uri="{BB962C8B-B14F-4D97-AF65-F5344CB8AC3E}">
        <p14:creationId xmlns:p14="http://schemas.microsoft.com/office/powerpoint/2010/main" val="2232973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A79F42F-F568-4660-B0A2-4287A178E8D9}" type="datetimeFigureOut">
              <a:rPr lang="en-IN" smtClean="0"/>
              <a:t>23-04-2022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A0B4A2-580E-4B69-8C8C-B6C1EB2344B7}" type="slidenum">
              <a:rPr lang="en-IN" smtClean="0"/>
              <a:t>‹#›</a:t>
            </a:fld>
            <a:endParaRPr lang="en-IN"/>
          </a:p>
        </p:txBody>
      </p:sp>
    </p:spTree>
    <p:extLst>
      <p:ext uri="{BB962C8B-B14F-4D97-AF65-F5344CB8AC3E}">
        <p14:creationId xmlns:p14="http://schemas.microsoft.com/office/powerpoint/2010/main" val="1160570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A79F42F-F568-4660-B0A2-4287A178E8D9}" type="datetimeFigureOut">
              <a:rPr lang="en-IN" smtClean="0"/>
              <a:t>23-04-2022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3A0B4A2-580E-4B69-8C8C-B6C1EB2344B7}" type="slidenum">
              <a:rPr lang="en-IN" smtClean="0"/>
              <a:t>‹#›</a:t>
            </a:fld>
            <a:endParaRPr lang="en-IN"/>
          </a:p>
        </p:txBody>
      </p:sp>
    </p:spTree>
    <p:extLst>
      <p:ext uri="{BB962C8B-B14F-4D97-AF65-F5344CB8AC3E}">
        <p14:creationId xmlns:p14="http://schemas.microsoft.com/office/powerpoint/2010/main" val="423496010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7.xml"/><Relationship Id="rId4" Type="http://schemas.openxmlformats.org/officeDocument/2006/relationships/chart" Target="../charts/chart11.xml"/></Relationships>
</file>

<file path=ppt/slides/_rels/slide13.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53A57-445F-464C-976E-0BD7588FF7B2}"/>
              </a:ext>
            </a:extLst>
          </p:cNvPr>
          <p:cNvSpPr>
            <a:spLocks noGrp="1"/>
          </p:cNvSpPr>
          <p:nvPr>
            <p:ph type="ctrTitle"/>
          </p:nvPr>
        </p:nvSpPr>
        <p:spPr>
          <a:xfrm>
            <a:off x="2508020" y="1764795"/>
            <a:ext cx="6032153" cy="1115896"/>
          </a:xfrm>
        </p:spPr>
        <p:txBody>
          <a:bodyPr/>
          <a:lstStyle/>
          <a:p>
            <a:endParaRPr lang="en-IN" dirty="0"/>
          </a:p>
        </p:txBody>
      </p:sp>
      <p:sp>
        <p:nvSpPr>
          <p:cNvPr id="3" name="Subtitle 2">
            <a:extLst>
              <a:ext uri="{FF2B5EF4-FFF2-40B4-BE49-F238E27FC236}">
                <a16:creationId xmlns:a16="http://schemas.microsoft.com/office/drawing/2014/main" id="{410C4D26-84CA-4AAC-B012-168C662F578E}"/>
              </a:ext>
            </a:extLst>
          </p:cNvPr>
          <p:cNvSpPr>
            <a:spLocks noGrp="1"/>
          </p:cNvSpPr>
          <p:nvPr>
            <p:ph type="subTitle" idx="1"/>
          </p:nvPr>
        </p:nvSpPr>
        <p:spPr>
          <a:xfrm>
            <a:off x="1639197" y="4767219"/>
            <a:ext cx="8913605" cy="1308459"/>
          </a:xfrm>
          <a:ln>
            <a:solidFill>
              <a:schemeClr val="tx1">
                <a:lumMod val="95000"/>
              </a:schemeClr>
            </a:solidFill>
          </a:ln>
        </p:spPr>
        <p:txBody>
          <a:bodyPr>
            <a:noAutofit/>
          </a:bodyPr>
          <a:lstStyle/>
          <a:p>
            <a:r>
              <a:rPr lang="en-US" sz="4000" dirty="0">
                <a:latin typeface="Bahnschrift SemiBold" panose="020B0502040204020203" pitchFamily="34" charset="0"/>
              </a:rPr>
              <a:t>CUSTOMER CHURN ANALYSIS USING SQL AND EXCEL</a:t>
            </a:r>
            <a:endParaRPr lang="en-IN" sz="4000" dirty="0">
              <a:latin typeface="Bahnschrift SemiBold" panose="020B0502040204020203" pitchFamily="34" charset="0"/>
            </a:endParaRPr>
          </a:p>
        </p:txBody>
      </p:sp>
      <p:pic>
        <p:nvPicPr>
          <p:cNvPr id="1026" name="Picture 2" descr="Customer Churn Analysis: How to Retain Customers Using Machine Learning">
            <a:extLst>
              <a:ext uri="{FF2B5EF4-FFF2-40B4-BE49-F238E27FC236}">
                <a16:creationId xmlns:a16="http://schemas.microsoft.com/office/drawing/2014/main" id="{03DF5536-A9A8-4C73-8A8D-CB415C381B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5520" y="782321"/>
            <a:ext cx="7518400" cy="2929614"/>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8181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2E221DD2-D73D-49F3-B136-0B3BD6FCF4DA}"/>
              </a:ext>
            </a:extLst>
          </p:cNvPr>
          <p:cNvGraphicFramePr>
            <a:graphicFrameLocks/>
          </p:cNvGraphicFramePr>
          <p:nvPr>
            <p:extLst>
              <p:ext uri="{D42A27DB-BD31-4B8C-83A1-F6EECF244321}">
                <p14:modId xmlns:p14="http://schemas.microsoft.com/office/powerpoint/2010/main" val="3296129849"/>
              </p:ext>
            </p:extLst>
          </p:nvPr>
        </p:nvGraphicFramePr>
        <p:xfrm>
          <a:off x="2499360" y="762000"/>
          <a:ext cx="613664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a:extLst>
              <a:ext uri="{FF2B5EF4-FFF2-40B4-BE49-F238E27FC236}">
                <a16:creationId xmlns:a16="http://schemas.microsoft.com/office/drawing/2014/main" id="{49FA598C-9610-4EC4-AA96-E68802E852BB}"/>
              </a:ext>
            </a:extLst>
          </p:cNvPr>
          <p:cNvSpPr/>
          <p:nvPr/>
        </p:nvSpPr>
        <p:spPr>
          <a:xfrm>
            <a:off x="345440" y="3931920"/>
            <a:ext cx="11501120" cy="26371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285750" indent="-285750">
              <a:buFont typeface="Arial" panose="020B0604020202020204" pitchFamily="34" charset="0"/>
              <a:buChar char="•"/>
            </a:pPr>
            <a:r>
              <a:rPr lang="en-US" dirty="0"/>
              <a:t>We observe that the percentage of </a:t>
            </a:r>
            <a:r>
              <a:rPr lang="en-US" dirty="0" err="1"/>
              <a:t>attrited</a:t>
            </a:r>
            <a:r>
              <a:rPr lang="en-US" dirty="0"/>
              <a:t> to existing  customers is similar for customers with or without credit card</a:t>
            </a:r>
            <a:r>
              <a:rPr lang="en-IN" dirty="0"/>
              <a:t>.</a:t>
            </a:r>
          </a:p>
          <a:p>
            <a:pPr marL="285750" indent="-285750">
              <a:buFont typeface="Arial" panose="020B0604020202020204" pitchFamily="34" charset="0"/>
              <a:buChar char="•"/>
            </a:pPr>
            <a:r>
              <a:rPr lang="en-US" dirty="0"/>
              <a:t>The percentage ranges between 25-26%, not having any major influence on attrition.</a:t>
            </a:r>
          </a:p>
        </p:txBody>
      </p:sp>
    </p:spTree>
    <p:extLst>
      <p:ext uri="{BB962C8B-B14F-4D97-AF65-F5344CB8AC3E}">
        <p14:creationId xmlns:p14="http://schemas.microsoft.com/office/powerpoint/2010/main" val="3125865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ADB26E21-A326-4930-AF1C-BF38E9D2C63F}"/>
              </a:ext>
            </a:extLst>
          </p:cNvPr>
          <p:cNvGraphicFramePr>
            <a:graphicFrameLocks/>
          </p:cNvGraphicFramePr>
          <p:nvPr>
            <p:extLst>
              <p:ext uri="{D42A27DB-BD31-4B8C-83A1-F6EECF244321}">
                <p14:modId xmlns:p14="http://schemas.microsoft.com/office/powerpoint/2010/main" val="2439780063"/>
              </p:ext>
            </p:extLst>
          </p:nvPr>
        </p:nvGraphicFramePr>
        <p:xfrm>
          <a:off x="4421171" y="1423446"/>
          <a:ext cx="1772240" cy="1140645"/>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a:extLst>
              <a:ext uri="{FF2B5EF4-FFF2-40B4-BE49-F238E27FC236}">
                <a16:creationId xmlns:a16="http://schemas.microsoft.com/office/drawing/2014/main" id="{6D13B598-4513-4F4F-9331-66452F88C6B2}"/>
              </a:ext>
            </a:extLst>
          </p:cNvPr>
          <p:cNvSpPr/>
          <p:nvPr/>
        </p:nvSpPr>
        <p:spPr>
          <a:xfrm>
            <a:off x="797560" y="3647440"/>
            <a:ext cx="10231120" cy="3088640"/>
          </a:xfrm>
          <a:prstGeom prst="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err="1"/>
              <a:t>Attrited</a:t>
            </a:r>
            <a:r>
              <a:rPr lang="en-US" dirty="0"/>
              <a:t> to existing % for:</a:t>
            </a:r>
          </a:p>
          <a:p>
            <a:pPr marL="285750" indent="-285750">
              <a:buFont typeface="Arial" panose="020B0604020202020204" pitchFamily="34" charset="0"/>
              <a:buChar char="•"/>
            </a:pPr>
            <a:r>
              <a:rPr lang="en-US" dirty="0"/>
              <a:t>high credit score -19.59%</a:t>
            </a:r>
          </a:p>
          <a:p>
            <a:pPr marL="285750" indent="-285750">
              <a:buFont typeface="Arial" panose="020B0604020202020204" pitchFamily="34" charset="0"/>
              <a:buChar char="•"/>
            </a:pPr>
            <a:r>
              <a:rPr lang="en-US" dirty="0"/>
              <a:t>Low credit score- 32.79%</a:t>
            </a:r>
          </a:p>
          <a:p>
            <a:pPr marL="285750" indent="-285750">
              <a:buFont typeface="Arial" panose="020B0604020202020204" pitchFamily="34" charset="0"/>
              <a:buChar char="•"/>
            </a:pPr>
            <a:r>
              <a:rPr lang="en-US" dirty="0"/>
              <a:t>Medium credit score- 20.24%</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observe that  customers with a low credit score have highest percentage of </a:t>
            </a:r>
            <a:r>
              <a:rPr lang="en-US" dirty="0" err="1"/>
              <a:t>attrited</a:t>
            </a:r>
            <a:r>
              <a:rPr lang="en-US" dirty="0"/>
              <a:t> to existing customer </a:t>
            </a:r>
            <a:r>
              <a:rPr lang="en-US" dirty="0" err="1"/>
              <a:t>i.e</a:t>
            </a:r>
            <a:r>
              <a:rPr lang="en-US" dirty="0"/>
              <a:t> 32.97%</a:t>
            </a:r>
          </a:p>
          <a:p>
            <a:pPr marL="285750" indent="-285750">
              <a:buFont typeface="Arial" panose="020B0604020202020204" pitchFamily="34" charset="0"/>
              <a:buChar char="•"/>
            </a:pPr>
            <a:r>
              <a:rPr lang="en-US" dirty="0"/>
              <a:t>Having taken credit score between 0-450 being lowest, 450-750 being medium and above 750 being highest. </a:t>
            </a:r>
          </a:p>
          <a:p>
            <a:endParaRPr lang="en-US" dirty="0"/>
          </a:p>
          <a:p>
            <a:endParaRPr lang="en-IN" dirty="0"/>
          </a:p>
        </p:txBody>
      </p:sp>
      <p:graphicFrame>
        <p:nvGraphicFramePr>
          <p:cNvPr id="4" name="Chart 3">
            <a:extLst>
              <a:ext uri="{FF2B5EF4-FFF2-40B4-BE49-F238E27FC236}">
                <a16:creationId xmlns:a16="http://schemas.microsoft.com/office/drawing/2014/main" id="{C2BE69D9-A6CF-42C2-87E2-4E3D65182858}"/>
              </a:ext>
            </a:extLst>
          </p:cNvPr>
          <p:cNvGraphicFramePr>
            <a:graphicFrameLocks/>
          </p:cNvGraphicFramePr>
          <p:nvPr>
            <p:extLst>
              <p:ext uri="{D42A27DB-BD31-4B8C-83A1-F6EECF244321}">
                <p14:modId xmlns:p14="http://schemas.microsoft.com/office/powerpoint/2010/main" val="1989441293"/>
              </p:ext>
            </p:extLst>
          </p:nvPr>
        </p:nvGraphicFramePr>
        <p:xfrm>
          <a:off x="2651760" y="558800"/>
          <a:ext cx="6268720" cy="30886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84166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B67043CF-9538-4DD8-A551-C0766BB87357}"/>
              </a:ext>
            </a:extLst>
          </p:cNvPr>
          <p:cNvGraphicFramePr>
            <a:graphicFrameLocks/>
          </p:cNvGraphicFramePr>
          <p:nvPr>
            <p:extLst>
              <p:ext uri="{D42A27DB-BD31-4B8C-83A1-F6EECF244321}">
                <p14:modId xmlns:p14="http://schemas.microsoft.com/office/powerpoint/2010/main" val="163583051"/>
              </p:ext>
            </p:extLst>
          </p:nvPr>
        </p:nvGraphicFramePr>
        <p:xfrm>
          <a:off x="4741682" y="1989056"/>
          <a:ext cx="1027522" cy="650449"/>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a:extLst>
              <a:ext uri="{FF2B5EF4-FFF2-40B4-BE49-F238E27FC236}">
                <a16:creationId xmlns:a16="http://schemas.microsoft.com/office/drawing/2014/main" id="{ABC1AA99-C092-43EE-AF4F-8F311478A12E}"/>
              </a:ext>
            </a:extLst>
          </p:cNvPr>
          <p:cNvSpPr/>
          <p:nvPr/>
        </p:nvSpPr>
        <p:spPr>
          <a:xfrm>
            <a:off x="1061720" y="4084320"/>
            <a:ext cx="10068560" cy="1696720"/>
          </a:xfrm>
          <a:prstGeom prst="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We observe that there is  hardly any difference  in percentage of </a:t>
            </a:r>
            <a:r>
              <a:rPr lang="en-US" dirty="0" err="1"/>
              <a:t>attrited</a:t>
            </a:r>
            <a:r>
              <a:rPr lang="en-US" dirty="0"/>
              <a:t> to existing customers when it comes to income category.</a:t>
            </a:r>
          </a:p>
          <a:p>
            <a:r>
              <a:rPr lang="en-US" dirty="0"/>
              <a:t>The percentage varies from 24-25%.</a:t>
            </a:r>
            <a:endParaRPr lang="en-IN" dirty="0"/>
          </a:p>
        </p:txBody>
      </p:sp>
      <p:graphicFrame>
        <p:nvGraphicFramePr>
          <p:cNvPr id="4" name="Chart 3">
            <a:extLst>
              <a:ext uri="{FF2B5EF4-FFF2-40B4-BE49-F238E27FC236}">
                <a16:creationId xmlns:a16="http://schemas.microsoft.com/office/drawing/2014/main" id="{B67043CF-9538-4DD8-A551-C0766BB87357}"/>
              </a:ext>
            </a:extLst>
          </p:cNvPr>
          <p:cNvGraphicFramePr>
            <a:graphicFrameLocks/>
          </p:cNvGraphicFramePr>
          <p:nvPr>
            <p:extLst>
              <p:ext uri="{D42A27DB-BD31-4B8C-83A1-F6EECF244321}">
                <p14:modId xmlns:p14="http://schemas.microsoft.com/office/powerpoint/2010/main" val="3536463911"/>
              </p:ext>
            </p:extLst>
          </p:nvPr>
        </p:nvGraphicFramePr>
        <p:xfrm>
          <a:off x="4572001" y="1809789"/>
          <a:ext cx="1809945" cy="103474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B67043CF-9538-4DD8-A551-C0766BB87357}"/>
              </a:ext>
            </a:extLst>
          </p:cNvPr>
          <p:cNvGraphicFramePr>
            <a:graphicFrameLocks/>
          </p:cNvGraphicFramePr>
          <p:nvPr>
            <p:extLst>
              <p:ext uri="{D42A27DB-BD31-4B8C-83A1-F6EECF244321}">
                <p14:modId xmlns:p14="http://schemas.microsoft.com/office/powerpoint/2010/main" val="1892630802"/>
              </p:ext>
            </p:extLst>
          </p:nvPr>
        </p:nvGraphicFramePr>
        <p:xfrm>
          <a:off x="2523715" y="597423"/>
          <a:ext cx="5906515" cy="343371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983534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FFB6CF86-BE19-4239-B715-DD2F9FDC56FD}"/>
              </a:ext>
            </a:extLst>
          </p:cNvPr>
          <p:cNvGraphicFramePr>
            <a:graphicFrameLocks/>
          </p:cNvGraphicFramePr>
          <p:nvPr>
            <p:extLst>
              <p:ext uri="{D42A27DB-BD31-4B8C-83A1-F6EECF244321}">
                <p14:modId xmlns:p14="http://schemas.microsoft.com/office/powerpoint/2010/main" val="2237960172"/>
              </p:ext>
            </p:extLst>
          </p:nvPr>
        </p:nvGraphicFramePr>
        <p:xfrm>
          <a:off x="1757680" y="335280"/>
          <a:ext cx="8473440" cy="3093720"/>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a:extLst>
              <a:ext uri="{FF2B5EF4-FFF2-40B4-BE49-F238E27FC236}">
                <a16:creationId xmlns:a16="http://schemas.microsoft.com/office/drawing/2014/main" id="{91511133-64F3-45E5-BC00-892BEB873F65}"/>
              </a:ext>
            </a:extLst>
          </p:cNvPr>
          <p:cNvSpPr/>
          <p:nvPr/>
        </p:nvSpPr>
        <p:spPr>
          <a:xfrm>
            <a:off x="1117600" y="3850640"/>
            <a:ext cx="10281920" cy="2392680"/>
          </a:xfrm>
          <a:prstGeom prst="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t>We can </a:t>
            </a:r>
            <a:r>
              <a:rPr lang="en-US" dirty="0" err="1"/>
              <a:t>obsreve</a:t>
            </a:r>
            <a:r>
              <a:rPr lang="en-US" dirty="0"/>
              <a:t> that when the no of products sold to the customer is 1 ,attrition rate is high.</a:t>
            </a:r>
          </a:p>
          <a:p>
            <a:pPr marL="285750" indent="-285750">
              <a:buFont typeface="Arial" panose="020B0604020202020204" pitchFamily="34" charset="0"/>
              <a:buChar char="•"/>
            </a:pPr>
            <a:r>
              <a:rPr lang="en-US" dirty="0"/>
              <a:t>The attrition rate is lowest when the customer is sold  2 products .</a:t>
            </a:r>
          </a:p>
          <a:p>
            <a:pPr marL="285750" indent="-285750">
              <a:buFont typeface="Arial" panose="020B0604020202020204" pitchFamily="34" charset="0"/>
              <a:buChar char="•"/>
            </a:pPr>
            <a:r>
              <a:rPr lang="en-US" dirty="0"/>
              <a:t>None of the customer is staying when no of products is 4.</a:t>
            </a:r>
            <a:endParaRPr lang="en-IN" dirty="0"/>
          </a:p>
        </p:txBody>
      </p:sp>
    </p:spTree>
    <p:extLst>
      <p:ext uri="{BB962C8B-B14F-4D97-AF65-F5344CB8AC3E}">
        <p14:creationId xmlns:p14="http://schemas.microsoft.com/office/powerpoint/2010/main" val="766573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EAE1B9D8-094A-4D57-99E8-A46DDC48A903}"/>
              </a:ext>
            </a:extLst>
          </p:cNvPr>
          <p:cNvGraphicFramePr>
            <a:graphicFrameLocks/>
          </p:cNvGraphicFramePr>
          <p:nvPr>
            <p:extLst>
              <p:ext uri="{D42A27DB-BD31-4B8C-83A1-F6EECF244321}">
                <p14:modId xmlns:p14="http://schemas.microsoft.com/office/powerpoint/2010/main" val="1226325897"/>
              </p:ext>
            </p:extLst>
          </p:nvPr>
        </p:nvGraphicFramePr>
        <p:xfrm>
          <a:off x="3688080" y="965200"/>
          <a:ext cx="1940560" cy="1524000"/>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a:extLst>
              <a:ext uri="{FF2B5EF4-FFF2-40B4-BE49-F238E27FC236}">
                <a16:creationId xmlns:a16="http://schemas.microsoft.com/office/drawing/2014/main" id="{51C1E73D-D2E1-426F-B60E-67C70ADDFF2E}"/>
              </a:ext>
            </a:extLst>
          </p:cNvPr>
          <p:cNvSpPr/>
          <p:nvPr/>
        </p:nvSpPr>
        <p:spPr>
          <a:xfrm>
            <a:off x="472440" y="3952240"/>
            <a:ext cx="11003280" cy="2123440"/>
          </a:xfrm>
          <a:prstGeom prst="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percentage of </a:t>
            </a:r>
            <a:r>
              <a:rPr lang="en-US" dirty="0" err="1"/>
              <a:t>attrited</a:t>
            </a:r>
            <a:r>
              <a:rPr lang="en-US" dirty="0"/>
              <a:t> to existing customer is highest for Germany around 39.96%  followed by France with 39.76%.</a:t>
            </a:r>
            <a:endParaRPr lang="en-IN" dirty="0"/>
          </a:p>
        </p:txBody>
      </p:sp>
      <p:graphicFrame>
        <p:nvGraphicFramePr>
          <p:cNvPr id="4" name="Chart 3">
            <a:extLst>
              <a:ext uri="{FF2B5EF4-FFF2-40B4-BE49-F238E27FC236}">
                <a16:creationId xmlns:a16="http://schemas.microsoft.com/office/drawing/2014/main" id="{AA65DBF9-D613-4619-9F76-9B0ACCADCBE1}"/>
              </a:ext>
            </a:extLst>
          </p:cNvPr>
          <p:cNvGraphicFramePr>
            <a:graphicFrameLocks/>
          </p:cNvGraphicFramePr>
          <p:nvPr>
            <p:extLst>
              <p:ext uri="{D42A27DB-BD31-4B8C-83A1-F6EECF244321}">
                <p14:modId xmlns:p14="http://schemas.microsoft.com/office/powerpoint/2010/main" val="3109144201"/>
              </p:ext>
            </p:extLst>
          </p:nvPr>
        </p:nvGraphicFramePr>
        <p:xfrm>
          <a:off x="2885440" y="467360"/>
          <a:ext cx="6258560" cy="3098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17375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263F116-9732-4A52-A570-8D4C3BDFD5B0}"/>
              </a:ext>
            </a:extLst>
          </p:cNvPr>
          <p:cNvSpPr/>
          <p:nvPr/>
        </p:nvSpPr>
        <p:spPr>
          <a:xfrm>
            <a:off x="0" y="4553148"/>
            <a:ext cx="10964735" cy="23048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t>The bank should focus on the customers within the age group  of 40-50.as they have high chance of attrition and should improve its services for other age groups as they have less chance of exiting.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bank should come up with schemes and lucrative offers specially designed for female customers as the attrition rate is high for females.</a:t>
            </a:r>
          </a:p>
          <a:p>
            <a:endParaRPr lang="en-US" dirty="0"/>
          </a:p>
          <a:p>
            <a:pPr marL="285750" indent="-285750">
              <a:buFont typeface="Arial" panose="020B0604020202020204" pitchFamily="34" charset="0"/>
              <a:buChar char="•"/>
            </a:pPr>
            <a:r>
              <a:rPr lang="en-US" dirty="0"/>
              <a:t>The bank needs to improve its relationship with customers through improvement of services </a:t>
            </a:r>
            <a:r>
              <a:rPr lang="en-US" dirty="0" err="1"/>
              <a:t>andby</a:t>
            </a:r>
            <a:r>
              <a:rPr lang="en-US" dirty="0"/>
              <a:t> providing lucrative offers on long term schemes to increase the tenure of the relationship</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Investigartion</a:t>
            </a:r>
            <a:r>
              <a:rPr lang="en-US" dirty="0"/>
              <a:t>  should be conducted as to identify the reasons for such high attrition rate for the branch and must come up with solutions to reduce the attrition rate.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bank should definitely promote and focus on selling 2-3 products as these will lead to a lower attrition rate.</a:t>
            </a:r>
          </a:p>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sp>
        <p:nvSpPr>
          <p:cNvPr id="4" name="Rectangle 3">
            <a:extLst>
              <a:ext uri="{FF2B5EF4-FFF2-40B4-BE49-F238E27FC236}">
                <a16:creationId xmlns:a16="http://schemas.microsoft.com/office/drawing/2014/main" id="{0C925E0C-62CD-4976-9804-A8E0FD810D83}"/>
              </a:ext>
            </a:extLst>
          </p:cNvPr>
          <p:cNvSpPr/>
          <p:nvPr/>
        </p:nvSpPr>
        <p:spPr>
          <a:xfrm>
            <a:off x="111760" y="94268"/>
            <a:ext cx="3385584" cy="716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RECOMMENDATIONS</a:t>
            </a:r>
            <a:endParaRPr lang="en-IN" dirty="0"/>
          </a:p>
        </p:txBody>
      </p:sp>
    </p:spTree>
    <p:extLst>
      <p:ext uri="{BB962C8B-B14F-4D97-AF65-F5344CB8AC3E}">
        <p14:creationId xmlns:p14="http://schemas.microsoft.com/office/powerpoint/2010/main" val="3832149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56F4856-9BFE-4E85-AF4B-586D2A7CCDF4}"/>
              </a:ext>
            </a:extLst>
          </p:cNvPr>
          <p:cNvSpPr/>
          <p:nvPr/>
        </p:nvSpPr>
        <p:spPr>
          <a:xfrm>
            <a:off x="375920" y="751840"/>
            <a:ext cx="11267440" cy="535432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Customer attrition rate also known as customer churn is basically loss of clients due to several reasons . A high customer churn implies that the business is losing customers at a faster rate and the customers are no longer purchasing the product or service offered by the organization.</a:t>
            </a:r>
          </a:p>
          <a:p>
            <a:endParaRPr lang="en-IN" dirty="0"/>
          </a:p>
          <a:p>
            <a:r>
              <a:rPr lang="en-US" dirty="0"/>
              <a:t>The ability to find a pattern and identify the customers who are at a very high risk of churning provides the organization with a greater potential to avoid the situation. Moreover, identifying the reason or the groups of customers who have left helps to come up with strong solutions.</a:t>
            </a:r>
          </a:p>
          <a:p>
            <a:endParaRPr lang="en-IN" dirty="0"/>
          </a:p>
          <a:p>
            <a:r>
              <a:rPr lang="en-US" dirty="0"/>
              <a:t>There are many ways to track and analyze churn mainly through cohort analysis and observing customer behavior this helps the businesses focus on making the already existing feature better and helps in retaining the customers</a:t>
            </a:r>
            <a:endParaRPr lang="en-IN" dirty="0"/>
          </a:p>
        </p:txBody>
      </p:sp>
      <p:sp>
        <p:nvSpPr>
          <p:cNvPr id="4" name="Rectangle 3">
            <a:extLst>
              <a:ext uri="{FF2B5EF4-FFF2-40B4-BE49-F238E27FC236}">
                <a16:creationId xmlns:a16="http://schemas.microsoft.com/office/drawing/2014/main" id="{5E6083C1-A7F2-44B3-9EFB-7A0A318AA6AF}"/>
              </a:ext>
            </a:extLst>
          </p:cNvPr>
          <p:cNvSpPr/>
          <p:nvPr/>
        </p:nvSpPr>
        <p:spPr>
          <a:xfrm>
            <a:off x="375920" y="751840"/>
            <a:ext cx="4460240" cy="670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INTRODUCTION</a:t>
            </a:r>
            <a:endParaRPr lang="en-IN" sz="3600" dirty="0"/>
          </a:p>
        </p:txBody>
      </p:sp>
    </p:spTree>
    <p:extLst>
      <p:ext uri="{BB962C8B-B14F-4D97-AF65-F5344CB8AC3E}">
        <p14:creationId xmlns:p14="http://schemas.microsoft.com/office/powerpoint/2010/main" val="308850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23B4A96-37A7-4382-868A-EAA5B506ED76}"/>
              </a:ext>
            </a:extLst>
          </p:cNvPr>
          <p:cNvSpPr/>
          <p:nvPr/>
        </p:nvSpPr>
        <p:spPr>
          <a:xfrm>
            <a:off x="0" y="0"/>
            <a:ext cx="3464560" cy="741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CONTENTS</a:t>
            </a:r>
            <a:endParaRPr lang="en-IN" sz="3200" dirty="0"/>
          </a:p>
        </p:txBody>
      </p:sp>
      <p:sp>
        <p:nvSpPr>
          <p:cNvPr id="3" name="Rectangle 2">
            <a:extLst>
              <a:ext uri="{FF2B5EF4-FFF2-40B4-BE49-F238E27FC236}">
                <a16:creationId xmlns:a16="http://schemas.microsoft.com/office/drawing/2014/main" id="{675642CD-E9BC-4853-9034-CC1BEFBF68B4}"/>
              </a:ext>
            </a:extLst>
          </p:cNvPr>
          <p:cNvSpPr/>
          <p:nvPr/>
        </p:nvSpPr>
        <p:spPr>
          <a:xfrm>
            <a:off x="1696720" y="1270000"/>
            <a:ext cx="7874000" cy="420624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CASE STUDY : A LOOK INTO THE OVERALL CASE</a:t>
            </a:r>
          </a:p>
          <a:p>
            <a:endParaRPr lang="en-US" dirty="0"/>
          </a:p>
          <a:p>
            <a:r>
              <a:rPr lang="en-US" dirty="0"/>
              <a:t>OBJECTIVES</a:t>
            </a:r>
          </a:p>
          <a:p>
            <a:endParaRPr lang="en-US" dirty="0"/>
          </a:p>
          <a:p>
            <a:r>
              <a:rPr lang="en-US" dirty="0"/>
              <a:t>ANALYSIS</a:t>
            </a:r>
          </a:p>
          <a:p>
            <a:endParaRPr lang="en-US" dirty="0"/>
          </a:p>
          <a:p>
            <a:r>
              <a:rPr lang="en-US" dirty="0"/>
              <a:t>INSIGHTS</a:t>
            </a:r>
          </a:p>
          <a:p>
            <a:endParaRPr lang="en-US" dirty="0"/>
          </a:p>
          <a:p>
            <a:r>
              <a:rPr lang="en-US" dirty="0"/>
              <a:t>RECOMMENDATIONS</a:t>
            </a:r>
          </a:p>
          <a:p>
            <a:pPr algn="ctr"/>
            <a:endParaRPr lang="en-IN" dirty="0"/>
          </a:p>
        </p:txBody>
      </p:sp>
    </p:spTree>
    <p:extLst>
      <p:ext uri="{BB962C8B-B14F-4D97-AF65-F5344CB8AC3E}">
        <p14:creationId xmlns:p14="http://schemas.microsoft.com/office/powerpoint/2010/main" val="256631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347F27-2609-460F-9A67-3A45039ED8D4}"/>
              </a:ext>
            </a:extLst>
          </p:cNvPr>
          <p:cNvSpPr/>
          <p:nvPr/>
        </p:nvSpPr>
        <p:spPr>
          <a:xfrm>
            <a:off x="91440" y="101600"/>
            <a:ext cx="313944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CASE STUDY</a:t>
            </a:r>
          </a:p>
          <a:p>
            <a:pPr algn="ctr"/>
            <a:endParaRPr lang="en-IN" dirty="0"/>
          </a:p>
        </p:txBody>
      </p:sp>
      <p:sp>
        <p:nvSpPr>
          <p:cNvPr id="3" name="Rectangle 2">
            <a:extLst>
              <a:ext uri="{FF2B5EF4-FFF2-40B4-BE49-F238E27FC236}">
                <a16:creationId xmlns:a16="http://schemas.microsoft.com/office/drawing/2014/main" id="{89E08EDF-60A5-4DE2-AB21-7D2B0AE34B5F}"/>
              </a:ext>
            </a:extLst>
          </p:cNvPr>
          <p:cNvSpPr/>
          <p:nvPr/>
        </p:nvSpPr>
        <p:spPr>
          <a:xfrm>
            <a:off x="0" y="1107440"/>
            <a:ext cx="11978640" cy="551688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case study consists of </a:t>
            </a:r>
            <a:r>
              <a:rPr lang="en-US" dirty="0" err="1"/>
              <a:t>achaan</a:t>
            </a:r>
            <a:r>
              <a:rPr lang="en-US" dirty="0"/>
              <a:t> data set of a company that is suffering from a high attrition rate the data set consists of 1000 rows and few columns the data set consists of the following features mentioned below.</a:t>
            </a:r>
          </a:p>
          <a:p>
            <a:pPr marL="342900" indent="-342900">
              <a:buAutoNum type="arabicPeriod"/>
            </a:pPr>
            <a:r>
              <a:rPr lang="en-US" dirty="0"/>
              <a:t>ID</a:t>
            </a:r>
          </a:p>
          <a:p>
            <a:pPr marL="342900" indent="-342900">
              <a:buAutoNum type="arabicPeriod"/>
            </a:pPr>
            <a:r>
              <a:rPr lang="en-US" dirty="0"/>
              <a:t>SURNAME</a:t>
            </a:r>
          </a:p>
          <a:p>
            <a:pPr marL="342900" indent="-342900">
              <a:buAutoNum type="arabicPeriod"/>
            </a:pPr>
            <a:r>
              <a:rPr lang="en-US" dirty="0"/>
              <a:t>CREDIT SCORE</a:t>
            </a:r>
          </a:p>
          <a:p>
            <a:pPr marL="342900" indent="-342900">
              <a:buAutoNum type="arabicPeriod"/>
            </a:pPr>
            <a:r>
              <a:rPr lang="en-US" dirty="0"/>
              <a:t>GEOGRAPHY</a:t>
            </a:r>
          </a:p>
          <a:p>
            <a:pPr marL="342900" indent="-342900">
              <a:buAutoNum type="arabicPeriod"/>
            </a:pPr>
            <a:r>
              <a:rPr lang="en-US" dirty="0"/>
              <a:t>GENDER</a:t>
            </a:r>
          </a:p>
          <a:p>
            <a:pPr marL="342900" indent="-342900">
              <a:buAutoNum type="arabicPeriod"/>
            </a:pPr>
            <a:r>
              <a:rPr lang="en-US" dirty="0"/>
              <a:t>AGE</a:t>
            </a:r>
          </a:p>
          <a:p>
            <a:pPr marL="342900" indent="-342900">
              <a:buAutoNum type="arabicPeriod"/>
            </a:pPr>
            <a:r>
              <a:rPr lang="en-US" dirty="0"/>
              <a:t>TENURE</a:t>
            </a:r>
          </a:p>
          <a:p>
            <a:pPr marL="342900" indent="-342900">
              <a:buAutoNum type="arabicPeriod"/>
            </a:pPr>
            <a:r>
              <a:rPr lang="en-US" dirty="0"/>
              <a:t>BALANCE</a:t>
            </a:r>
          </a:p>
          <a:p>
            <a:pPr marL="342900" indent="-342900">
              <a:buAutoNum type="arabicPeriod"/>
            </a:pPr>
            <a:r>
              <a:rPr lang="en-US" dirty="0"/>
              <a:t>NUMBER OF PRODUCTS</a:t>
            </a:r>
          </a:p>
          <a:p>
            <a:pPr marL="342900" indent="-342900">
              <a:buAutoNum type="arabicPeriod"/>
            </a:pPr>
            <a:r>
              <a:rPr lang="en-US" dirty="0"/>
              <a:t>ACTIVITY STATUS</a:t>
            </a:r>
          </a:p>
          <a:p>
            <a:pPr marL="342900" indent="-342900">
              <a:buAutoNum type="arabicPeriod"/>
            </a:pPr>
            <a:r>
              <a:rPr lang="en-US" dirty="0"/>
              <a:t>ESTIMATED SALARY</a:t>
            </a:r>
          </a:p>
          <a:p>
            <a:pPr marL="342900" indent="-342900">
              <a:buAutoNum type="arabicPeriod"/>
            </a:pPr>
            <a:r>
              <a:rPr lang="en-US" dirty="0"/>
              <a:t>EXITED STATUS</a:t>
            </a:r>
          </a:p>
          <a:p>
            <a:pPr marL="342900" indent="-342900">
              <a:buAutoNum type="arabicPeriod"/>
            </a:pPr>
            <a:r>
              <a:rPr lang="en-US" dirty="0"/>
              <a:t>CREDIT CARD AVAILABILITY</a:t>
            </a:r>
          </a:p>
          <a:p>
            <a:pPr marL="342900" indent="-342900" algn="ctr">
              <a:buAutoNum type="arabicPeriod"/>
            </a:pPr>
            <a:endParaRPr lang="en-US" dirty="0"/>
          </a:p>
          <a:p>
            <a:pPr algn="ctr"/>
            <a:endParaRPr lang="en-IN" dirty="0"/>
          </a:p>
        </p:txBody>
      </p:sp>
    </p:spTree>
    <p:extLst>
      <p:ext uri="{BB962C8B-B14F-4D97-AF65-F5344CB8AC3E}">
        <p14:creationId xmlns:p14="http://schemas.microsoft.com/office/powerpoint/2010/main" val="273537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2B4FA34-4BDA-4D99-A650-9ADDFD6C3AE9}"/>
              </a:ext>
            </a:extLst>
          </p:cNvPr>
          <p:cNvSpPr/>
          <p:nvPr/>
        </p:nvSpPr>
        <p:spPr>
          <a:xfrm>
            <a:off x="0" y="254000"/>
            <a:ext cx="3606800" cy="619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a:p>
            <a:pPr algn="ctr"/>
            <a:r>
              <a:rPr lang="en-US" sz="2800" dirty="0"/>
              <a:t>OBJECTIVE</a:t>
            </a:r>
          </a:p>
          <a:p>
            <a:pPr algn="ctr"/>
            <a:endParaRPr lang="en-IN" dirty="0"/>
          </a:p>
        </p:txBody>
      </p:sp>
      <p:sp>
        <p:nvSpPr>
          <p:cNvPr id="4" name="Rectangle 3">
            <a:extLst>
              <a:ext uri="{FF2B5EF4-FFF2-40B4-BE49-F238E27FC236}">
                <a16:creationId xmlns:a16="http://schemas.microsoft.com/office/drawing/2014/main" id="{18833CA2-C70D-40A3-B5FA-C0F325B88F9A}"/>
              </a:ext>
            </a:extLst>
          </p:cNvPr>
          <p:cNvSpPr/>
          <p:nvPr/>
        </p:nvSpPr>
        <p:spPr>
          <a:xfrm>
            <a:off x="91440" y="1493520"/>
            <a:ext cx="11673840" cy="33020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main objective off the analysis is to identify whether age gender tenure, credit score, estimated salary,  activity status  and other factors play a role in customer attrition rate or not.</a:t>
            </a:r>
          </a:p>
          <a:p>
            <a:endParaRPr lang="en-IN" dirty="0"/>
          </a:p>
          <a:p>
            <a:r>
              <a:rPr lang="en-US" dirty="0"/>
              <a:t>We have consider each and every factor and tried to analyze their trend and importance in predicting the attrition.</a:t>
            </a:r>
            <a:endParaRPr lang="en-IN" dirty="0"/>
          </a:p>
        </p:txBody>
      </p:sp>
    </p:spTree>
    <p:extLst>
      <p:ext uri="{BB962C8B-B14F-4D97-AF65-F5344CB8AC3E}">
        <p14:creationId xmlns:p14="http://schemas.microsoft.com/office/powerpoint/2010/main" val="1923250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D3D86D-8A17-462B-AD8E-C5DD145774E9}"/>
              </a:ext>
            </a:extLst>
          </p:cNvPr>
          <p:cNvSpPr/>
          <p:nvPr/>
        </p:nvSpPr>
        <p:spPr>
          <a:xfrm>
            <a:off x="650240" y="3830320"/>
            <a:ext cx="10149840" cy="2738120"/>
          </a:xfrm>
          <a:prstGeom prst="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sz="2400" dirty="0"/>
              <a:t>We can see that the probability of customers exiting is highest for the age group 40-50 , followed by the age group 30-40 and 50-60</a:t>
            </a:r>
          </a:p>
          <a:p>
            <a:pPr marL="285750" indent="-285750">
              <a:buFont typeface="Wingdings" panose="05000000000000000000" pitchFamily="2" charset="2"/>
              <a:buChar char="§"/>
            </a:pPr>
            <a:endParaRPr lang="en-IN" sz="2400" dirty="0"/>
          </a:p>
          <a:p>
            <a:pPr marL="285750" indent="-285750">
              <a:buFont typeface="Wingdings" panose="05000000000000000000" pitchFamily="2" charset="2"/>
              <a:buChar char="§"/>
            </a:pPr>
            <a:r>
              <a:rPr lang="en-US" sz="2400" dirty="0"/>
              <a:t>The average  age of the customers who have  exited is around 45 years.</a:t>
            </a:r>
            <a:endParaRPr lang="en-US" dirty="0"/>
          </a:p>
        </p:txBody>
      </p:sp>
      <p:graphicFrame>
        <p:nvGraphicFramePr>
          <p:cNvPr id="5" name="Chart 4">
            <a:extLst>
              <a:ext uri="{FF2B5EF4-FFF2-40B4-BE49-F238E27FC236}">
                <a16:creationId xmlns:a16="http://schemas.microsoft.com/office/drawing/2014/main" id="{5763E873-4839-4D64-8711-595DCFCC19BC}"/>
              </a:ext>
            </a:extLst>
          </p:cNvPr>
          <p:cNvGraphicFramePr>
            <a:graphicFrameLocks/>
          </p:cNvGraphicFramePr>
          <p:nvPr>
            <p:extLst>
              <p:ext uri="{D42A27DB-BD31-4B8C-83A1-F6EECF244321}">
                <p14:modId xmlns:p14="http://schemas.microsoft.com/office/powerpoint/2010/main" val="2155798864"/>
              </p:ext>
            </p:extLst>
          </p:nvPr>
        </p:nvGraphicFramePr>
        <p:xfrm>
          <a:off x="1706880" y="172720"/>
          <a:ext cx="7284720" cy="3429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46432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8421FED0-5F13-4CF8-AB66-065813E9294E}"/>
              </a:ext>
            </a:extLst>
          </p:cNvPr>
          <p:cNvGraphicFramePr>
            <a:graphicFrameLocks/>
          </p:cNvGraphicFramePr>
          <p:nvPr>
            <p:extLst>
              <p:ext uri="{D42A27DB-BD31-4B8C-83A1-F6EECF244321}">
                <p14:modId xmlns:p14="http://schemas.microsoft.com/office/powerpoint/2010/main" val="2567927190"/>
              </p:ext>
            </p:extLst>
          </p:nvPr>
        </p:nvGraphicFramePr>
        <p:xfrm>
          <a:off x="2336800" y="424180"/>
          <a:ext cx="6207760" cy="3004820"/>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a:extLst>
              <a:ext uri="{FF2B5EF4-FFF2-40B4-BE49-F238E27FC236}">
                <a16:creationId xmlns:a16="http://schemas.microsoft.com/office/drawing/2014/main" id="{597D65ED-DFBF-41C1-9195-D43107EDBA44}"/>
              </a:ext>
            </a:extLst>
          </p:cNvPr>
          <p:cNvSpPr/>
          <p:nvPr/>
        </p:nvSpPr>
        <p:spPr>
          <a:xfrm>
            <a:off x="629920" y="3538220"/>
            <a:ext cx="10017760" cy="3004820"/>
          </a:xfrm>
          <a:prstGeom prst="rect">
            <a:avLst/>
          </a:prstGeom>
          <a:solidFill>
            <a:schemeClr val="bg1">
              <a:lumMod val="85000"/>
              <a:lumOff val="1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Attrition rate of female ( </a:t>
            </a:r>
            <a:r>
              <a:rPr lang="en-US" dirty="0" err="1"/>
              <a:t>attrited</a:t>
            </a:r>
            <a:r>
              <a:rPr lang="en-US" dirty="0"/>
              <a:t>/existing )*100%=33.4%</a:t>
            </a:r>
          </a:p>
          <a:p>
            <a:endParaRPr lang="en-US" dirty="0"/>
          </a:p>
          <a:p>
            <a:r>
              <a:rPr lang="en-US" dirty="0"/>
              <a:t>Attrition rate of male = 19.69%</a:t>
            </a:r>
          </a:p>
          <a:p>
            <a:endParaRPr lang="en-US" dirty="0"/>
          </a:p>
          <a:p>
            <a:r>
              <a:rPr lang="en-US" dirty="0"/>
              <a:t>We can see that  the no. of female exiting the bank is higher than males ,in fact attrition % is higher in females than males.</a:t>
            </a:r>
            <a:endParaRPr lang="en-IN" dirty="0"/>
          </a:p>
        </p:txBody>
      </p:sp>
    </p:spTree>
    <p:extLst>
      <p:ext uri="{BB962C8B-B14F-4D97-AF65-F5344CB8AC3E}">
        <p14:creationId xmlns:p14="http://schemas.microsoft.com/office/powerpoint/2010/main" val="2656879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660860E6-65F6-4888-B3FF-408499F0CEBF}"/>
              </a:ext>
            </a:extLst>
          </p:cNvPr>
          <p:cNvGraphicFramePr>
            <a:graphicFrameLocks/>
          </p:cNvGraphicFramePr>
          <p:nvPr>
            <p:extLst>
              <p:ext uri="{D42A27DB-BD31-4B8C-83A1-F6EECF244321}">
                <p14:modId xmlns:p14="http://schemas.microsoft.com/office/powerpoint/2010/main" val="3135598139"/>
              </p:ext>
            </p:extLst>
          </p:nvPr>
        </p:nvGraphicFramePr>
        <p:xfrm>
          <a:off x="2621281" y="708660"/>
          <a:ext cx="6593840" cy="2720340"/>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a:extLst>
              <a:ext uri="{FF2B5EF4-FFF2-40B4-BE49-F238E27FC236}">
                <a16:creationId xmlns:a16="http://schemas.microsoft.com/office/drawing/2014/main" id="{A127EF53-E861-415D-95B1-CEB7FFBC5306}"/>
              </a:ext>
            </a:extLst>
          </p:cNvPr>
          <p:cNvSpPr/>
          <p:nvPr/>
        </p:nvSpPr>
        <p:spPr>
          <a:xfrm>
            <a:off x="299720" y="3985260"/>
            <a:ext cx="11592560" cy="2720340"/>
          </a:xfrm>
          <a:prstGeom prst="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AS it seems the no .of exited customers is highest during the tenure of 2 to 4 years but % of </a:t>
            </a:r>
            <a:r>
              <a:rPr lang="en-US" dirty="0" err="1"/>
              <a:t>attrited</a:t>
            </a:r>
            <a:r>
              <a:rPr lang="en-US" dirty="0"/>
              <a:t> to existing customers is highest for the tenure 0 to 2.</a:t>
            </a:r>
          </a:p>
          <a:p>
            <a:endParaRPr lang="en-US" dirty="0"/>
          </a:p>
          <a:p>
            <a:r>
              <a:rPr lang="en-US" dirty="0"/>
              <a:t>While this percentage  ranges between  25-27% across other tenure ranges  </a:t>
            </a:r>
          </a:p>
          <a:p>
            <a:pPr algn="ctr"/>
            <a:endParaRPr lang="en-IN" dirty="0"/>
          </a:p>
        </p:txBody>
      </p:sp>
    </p:spTree>
    <p:extLst>
      <p:ext uri="{BB962C8B-B14F-4D97-AF65-F5344CB8AC3E}">
        <p14:creationId xmlns:p14="http://schemas.microsoft.com/office/powerpoint/2010/main" val="2863068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55EC53D-DC6F-408E-B730-9828D9AD1E2B}"/>
              </a:ext>
            </a:extLst>
          </p:cNvPr>
          <p:cNvSpPr/>
          <p:nvPr/>
        </p:nvSpPr>
        <p:spPr>
          <a:xfrm>
            <a:off x="629920" y="3484882"/>
            <a:ext cx="9865360" cy="3139439"/>
          </a:xfrm>
          <a:prstGeom prst="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rial" panose="020B0604020202020204" pitchFamily="34" charset="0"/>
                <a:cs typeface="Arial" panose="020B0604020202020204" pitchFamily="34" charset="0"/>
              </a:rPr>
              <a:t>From the findings we can see: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 attrition % for 0 to 25000 is 13.91%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Attrition % for 25000-75000 is 23.21%</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For 75000-100000 is 19.40%</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For 1000000 above is 25.23%</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We observe that the percentage of </a:t>
            </a:r>
            <a:r>
              <a:rPr lang="en-US" dirty="0" err="1">
                <a:latin typeface="Arial" panose="020B0604020202020204" pitchFamily="34" charset="0"/>
                <a:cs typeface="Arial" panose="020B0604020202020204" pitchFamily="34" charset="0"/>
              </a:rPr>
              <a:t>attrited</a:t>
            </a:r>
            <a:r>
              <a:rPr lang="en-US" dirty="0">
                <a:latin typeface="Arial" panose="020B0604020202020204" pitchFamily="34" charset="0"/>
                <a:cs typeface="Arial" panose="020B0604020202020204" pitchFamily="34" charset="0"/>
              </a:rPr>
              <a:t> to existing customers  is highest for customers having account balance above 1000000 followed by  range 25000- 75000.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algn="ctr"/>
            <a:endParaRPr lang="en-IN" dirty="0"/>
          </a:p>
        </p:txBody>
      </p:sp>
      <p:graphicFrame>
        <p:nvGraphicFramePr>
          <p:cNvPr id="4" name="Chart 3">
            <a:extLst>
              <a:ext uri="{FF2B5EF4-FFF2-40B4-BE49-F238E27FC236}">
                <a16:creationId xmlns:a16="http://schemas.microsoft.com/office/drawing/2014/main" id="{8212FB64-18E0-4A9A-97DD-277929781745}"/>
              </a:ext>
            </a:extLst>
          </p:cNvPr>
          <p:cNvGraphicFramePr>
            <a:graphicFrameLocks/>
          </p:cNvGraphicFramePr>
          <p:nvPr>
            <p:extLst>
              <p:ext uri="{D42A27DB-BD31-4B8C-83A1-F6EECF244321}">
                <p14:modId xmlns:p14="http://schemas.microsoft.com/office/powerpoint/2010/main" val="3105934863"/>
              </p:ext>
            </p:extLst>
          </p:nvPr>
        </p:nvGraphicFramePr>
        <p:xfrm>
          <a:off x="3996965" y="1536569"/>
          <a:ext cx="1216058" cy="54675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7D889341-6508-483E-B0E2-29CE49A4CF8A}"/>
              </a:ext>
            </a:extLst>
          </p:cNvPr>
          <p:cNvGraphicFramePr>
            <a:graphicFrameLocks/>
          </p:cNvGraphicFramePr>
          <p:nvPr>
            <p:extLst>
              <p:ext uri="{D42A27DB-BD31-4B8C-83A1-F6EECF244321}">
                <p14:modId xmlns:p14="http://schemas.microsoft.com/office/powerpoint/2010/main" val="254202647"/>
              </p:ext>
            </p:extLst>
          </p:nvPr>
        </p:nvGraphicFramePr>
        <p:xfrm>
          <a:off x="2273856" y="123228"/>
          <a:ext cx="6266828" cy="324989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216658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Ion</Template>
  <TotalTime>5828</TotalTime>
  <Words>886</Words>
  <Application>Microsoft Office PowerPoint</Application>
  <PresentationFormat>Widescreen</PresentationFormat>
  <Paragraphs>115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Bahnschrift SemiBold</vt:lpstr>
      <vt:lpstr>Century Gothic</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ankita bhattacharyya</dc:creator>
  <cp:lastModifiedBy>ankita bhattacharyya</cp:lastModifiedBy>
  <cp:revision>41</cp:revision>
  <dcterms:created xsi:type="dcterms:W3CDTF">2022-02-15T17:39:04Z</dcterms:created>
  <dcterms:modified xsi:type="dcterms:W3CDTF">2022-04-23T16:19:04Z</dcterms:modified>
</cp:coreProperties>
</file>