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notesMasterIdLst>
    <p:notesMasterId r:id="rId23"/>
  </p:notesMasterIdLst>
  <p:sldIdLst>
    <p:sldId id="281" r:id="rId2"/>
    <p:sldId id="257" r:id="rId3"/>
    <p:sldId id="265" r:id="rId4"/>
    <p:sldId id="260" r:id="rId5"/>
    <p:sldId id="258" r:id="rId6"/>
    <p:sldId id="259" r:id="rId7"/>
    <p:sldId id="262" r:id="rId8"/>
    <p:sldId id="261" r:id="rId9"/>
    <p:sldId id="263" r:id="rId10"/>
    <p:sldId id="264" r:id="rId11"/>
    <p:sldId id="269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babar" initials="ab" lastIdx="1" clrIdx="0">
    <p:extLst>
      <p:ext uri="{19B8F6BF-5375-455C-9EA6-DF929625EA0E}">
        <p15:presenceInfo xmlns:p15="http://schemas.microsoft.com/office/powerpoint/2012/main" userId="838cc82e9ccd26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81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5611A8-EA55-45CB-8D2D-DED9400134D4}" type="doc">
      <dgm:prSet loTypeId="urn:microsoft.com/office/officeart/2005/8/layout/b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B9976D-6275-4DE0-9B3E-66E10544BB1E}">
      <dgm:prSet phldrT="[Text]" phldr="0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/>
            <a:t>Dataset:-1</a:t>
          </a:r>
        </a:p>
      </dgm:t>
    </dgm:pt>
    <dgm:pt modelId="{84E7D867-AC70-4E61-BF3A-3EADCF5B676B}" type="parTrans" cxnId="{D368990D-31C9-4CB4-BEC5-22B73EDE9273}">
      <dgm:prSet/>
      <dgm:spPr/>
      <dgm:t>
        <a:bodyPr/>
        <a:lstStyle/>
        <a:p>
          <a:endParaRPr lang="en-US"/>
        </a:p>
      </dgm:t>
    </dgm:pt>
    <dgm:pt modelId="{4F43717A-773E-4F3A-8A10-1F242CAA1F5F}" type="sibTrans" cxnId="{D368990D-31C9-4CB4-BEC5-22B73EDE9273}">
      <dgm:prSet/>
      <dgm:spPr/>
      <dgm:t>
        <a:bodyPr/>
        <a:lstStyle/>
        <a:p>
          <a:endParaRPr lang="en-US" dirty="0"/>
        </a:p>
      </dgm:t>
    </dgm:pt>
    <dgm:pt modelId="{79B5ABE1-FC21-4455-95BE-FFB6008F1797}">
      <dgm:prSet phldrT="[Text]" phldr="0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/>
            <a:t>Dataset:-2</a:t>
          </a:r>
        </a:p>
      </dgm:t>
    </dgm:pt>
    <dgm:pt modelId="{8CFD3422-78F8-4CC6-982A-25061688546A}" type="parTrans" cxnId="{0F448277-27D4-4C6C-88F7-743BDFFDDA3A}">
      <dgm:prSet/>
      <dgm:spPr/>
      <dgm:t>
        <a:bodyPr/>
        <a:lstStyle/>
        <a:p>
          <a:endParaRPr lang="en-US"/>
        </a:p>
      </dgm:t>
    </dgm:pt>
    <dgm:pt modelId="{EE240406-6DA3-4269-A1C7-F6740641FDC6}" type="sibTrans" cxnId="{0F448277-27D4-4C6C-88F7-743BDFFDDA3A}">
      <dgm:prSet/>
      <dgm:spPr/>
      <dgm:t>
        <a:bodyPr/>
        <a:lstStyle/>
        <a:p>
          <a:endParaRPr lang="en-US"/>
        </a:p>
      </dgm:t>
    </dgm:pt>
    <dgm:pt modelId="{7ACBC76B-4014-499D-8407-DD21E28A34B4}">
      <dgm:prSet phldrT="[Text]" phldr="0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/>
            <a:t>Merge:-1</a:t>
          </a:r>
        </a:p>
      </dgm:t>
    </dgm:pt>
    <dgm:pt modelId="{7BE70AA5-BED2-40DA-8342-C0351B38637D}" type="parTrans" cxnId="{C7EBCCC8-00B7-4CB6-B779-FB2B4ECB0C09}">
      <dgm:prSet/>
      <dgm:spPr/>
      <dgm:t>
        <a:bodyPr/>
        <a:lstStyle/>
        <a:p>
          <a:endParaRPr lang="en-US"/>
        </a:p>
      </dgm:t>
    </dgm:pt>
    <dgm:pt modelId="{3B2F21EA-A2BA-4BA0-ABE6-339E8C05E867}" type="sibTrans" cxnId="{C7EBCCC8-00B7-4CB6-B779-FB2B4ECB0C09}">
      <dgm:prSet/>
      <dgm:spPr/>
      <dgm:t>
        <a:bodyPr/>
        <a:lstStyle/>
        <a:p>
          <a:endParaRPr lang="en-US"/>
        </a:p>
      </dgm:t>
    </dgm:pt>
    <dgm:pt modelId="{302A8972-CF03-49B0-BFD3-B5240CC2A459}">
      <dgm:prSet phldrT="[Text]" phldr="0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/>
            <a:t>Dataset:-3</a:t>
          </a:r>
        </a:p>
      </dgm:t>
    </dgm:pt>
    <dgm:pt modelId="{151EA51B-D079-467E-A436-6A6E443D9100}" type="parTrans" cxnId="{CE00CE68-86F5-4412-868F-71FC85A37F84}">
      <dgm:prSet/>
      <dgm:spPr/>
      <dgm:t>
        <a:bodyPr/>
        <a:lstStyle/>
        <a:p>
          <a:endParaRPr lang="en-US"/>
        </a:p>
      </dgm:t>
    </dgm:pt>
    <dgm:pt modelId="{98D649AC-000F-4E8C-9DCA-71DD1D4E863F}" type="sibTrans" cxnId="{CE00CE68-86F5-4412-868F-71FC85A37F84}">
      <dgm:prSet/>
      <dgm:spPr/>
      <dgm:t>
        <a:bodyPr/>
        <a:lstStyle/>
        <a:p>
          <a:endParaRPr lang="en-US"/>
        </a:p>
      </dgm:t>
    </dgm:pt>
    <dgm:pt modelId="{05F4976C-68A7-43D1-A759-8361E6E1FFF4}">
      <dgm:prSet phldrT="[Text]" phldr="0"/>
      <dgm:spPr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</a:gradFill>
      </dgm:spPr>
      <dgm:t>
        <a:bodyPr/>
        <a:lstStyle/>
        <a:p>
          <a:r>
            <a:rPr lang="en-US" dirty="0"/>
            <a:t>Append </a:t>
          </a:r>
        </a:p>
        <a:p>
          <a:r>
            <a:rPr lang="en-US" dirty="0"/>
            <a:t>Master Dataset</a:t>
          </a:r>
        </a:p>
      </dgm:t>
    </dgm:pt>
    <dgm:pt modelId="{A7B30E66-7488-450E-AD13-403C3DD54AA6}" type="parTrans" cxnId="{1078FC43-EDD2-44ED-9E31-235156E82C32}">
      <dgm:prSet/>
      <dgm:spPr/>
      <dgm:t>
        <a:bodyPr/>
        <a:lstStyle/>
        <a:p>
          <a:endParaRPr lang="en-US"/>
        </a:p>
      </dgm:t>
    </dgm:pt>
    <dgm:pt modelId="{1D923100-BFE4-418F-831C-623EB14D4C24}" type="sibTrans" cxnId="{1078FC43-EDD2-44ED-9E31-235156E82C32}">
      <dgm:prSet/>
      <dgm:spPr/>
      <dgm:t>
        <a:bodyPr/>
        <a:lstStyle/>
        <a:p>
          <a:endParaRPr lang="en-US"/>
        </a:p>
      </dgm:t>
    </dgm:pt>
    <dgm:pt modelId="{C0FDF380-DEE5-4E38-86BF-45D45D559911}" type="pres">
      <dgm:prSet presAssocID="{B25611A8-EA55-45CB-8D2D-DED9400134D4}" presName="Name0" presStyleCnt="0">
        <dgm:presLayoutVars>
          <dgm:dir/>
          <dgm:resizeHandles val="exact"/>
        </dgm:presLayoutVars>
      </dgm:prSet>
      <dgm:spPr/>
    </dgm:pt>
    <dgm:pt modelId="{5C1BBDA6-CF1A-4033-8770-D1494A9F0765}" type="pres">
      <dgm:prSet presAssocID="{96B9976D-6275-4DE0-9B3E-66E10544BB1E}" presName="node" presStyleLbl="node1" presStyleIdx="0" presStyleCnt="5">
        <dgm:presLayoutVars>
          <dgm:bulletEnabled val="1"/>
        </dgm:presLayoutVars>
      </dgm:prSet>
      <dgm:spPr/>
    </dgm:pt>
    <dgm:pt modelId="{9BD0F4E1-0B4C-4375-8327-78EF9D271CD2}" type="pres">
      <dgm:prSet presAssocID="{4F43717A-773E-4F3A-8A10-1F242CAA1F5F}" presName="sibTrans" presStyleLbl="sibTrans1D1" presStyleIdx="0" presStyleCnt="4" custSzY="705359" custScaleX="196928"/>
      <dgm:spPr/>
    </dgm:pt>
    <dgm:pt modelId="{06C8E963-A6BC-4A62-9294-D766D47E3ACA}" type="pres">
      <dgm:prSet presAssocID="{4F43717A-773E-4F3A-8A10-1F242CAA1F5F}" presName="connectorText" presStyleLbl="sibTrans1D1" presStyleIdx="0" presStyleCnt="4"/>
      <dgm:spPr/>
    </dgm:pt>
    <dgm:pt modelId="{AFC58AA6-1996-40C9-9D1C-DDFEBC6EDF7C}" type="pres">
      <dgm:prSet presAssocID="{79B5ABE1-FC21-4455-95BE-FFB6008F1797}" presName="node" presStyleLbl="node1" presStyleIdx="1" presStyleCnt="5" custScaleX="104144">
        <dgm:presLayoutVars>
          <dgm:bulletEnabled val="1"/>
        </dgm:presLayoutVars>
      </dgm:prSet>
      <dgm:spPr/>
    </dgm:pt>
    <dgm:pt modelId="{5020CB40-2A50-4DA3-86CA-FBBC49785D54}" type="pres">
      <dgm:prSet presAssocID="{EE240406-6DA3-4269-A1C7-F6740641FDC6}" presName="sibTrans" presStyleLbl="sibTrans1D1" presStyleIdx="1" presStyleCnt="4"/>
      <dgm:spPr/>
    </dgm:pt>
    <dgm:pt modelId="{5171B572-C14F-4F44-A065-EB8704C74758}" type="pres">
      <dgm:prSet presAssocID="{EE240406-6DA3-4269-A1C7-F6740641FDC6}" presName="connectorText" presStyleLbl="sibTrans1D1" presStyleIdx="1" presStyleCnt="4"/>
      <dgm:spPr/>
    </dgm:pt>
    <dgm:pt modelId="{4F18A164-0CF2-43E1-A090-D5768DD25F82}" type="pres">
      <dgm:prSet presAssocID="{7ACBC76B-4014-499D-8407-DD21E28A34B4}" presName="node" presStyleLbl="node1" presStyleIdx="2" presStyleCnt="5">
        <dgm:presLayoutVars>
          <dgm:bulletEnabled val="1"/>
        </dgm:presLayoutVars>
      </dgm:prSet>
      <dgm:spPr/>
    </dgm:pt>
    <dgm:pt modelId="{15A61C37-B10E-4FB7-91A0-74F3CD2B7082}" type="pres">
      <dgm:prSet presAssocID="{3B2F21EA-A2BA-4BA0-ABE6-339E8C05E867}" presName="sibTrans" presStyleLbl="sibTrans1D1" presStyleIdx="2" presStyleCnt="4"/>
      <dgm:spPr/>
    </dgm:pt>
    <dgm:pt modelId="{02251E8F-F2DA-4ABE-ADE7-C1AE94D5EC76}" type="pres">
      <dgm:prSet presAssocID="{3B2F21EA-A2BA-4BA0-ABE6-339E8C05E867}" presName="connectorText" presStyleLbl="sibTrans1D1" presStyleIdx="2" presStyleCnt="4"/>
      <dgm:spPr/>
    </dgm:pt>
    <dgm:pt modelId="{ED152495-7099-4341-A0C8-2B9445196AF7}" type="pres">
      <dgm:prSet presAssocID="{302A8972-CF03-49B0-BFD3-B5240CC2A459}" presName="node" presStyleLbl="node1" presStyleIdx="3" presStyleCnt="5">
        <dgm:presLayoutVars>
          <dgm:bulletEnabled val="1"/>
        </dgm:presLayoutVars>
      </dgm:prSet>
      <dgm:spPr/>
    </dgm:pt>
    <dgm:pt modelId="{BF3FDE0F-C5AE-4EFC-A57D-86A607B17BEA}" type="pres">
      <dgm:prSet presAssocID="{98D649AC-000F-4E8C-9DCA-71DD1D4E863F}" presName="sibTrans" presStyleLbl="sibTrans1D1" presStyleIdx="3" presStyleCnt="4"/>
      <dgm:spPr/>
    </dgm:pt>
    <dgm:pt modelId="{B4A6600E-2B61-474F-AD93-C11EBA0D7788}" type="pres">
      <dgm:prSet presAssocID="{98D649AC-000F-4E8C-9DCA-71DD1D4E863F}" presName="connectorText" presStyleLbl="sibTrans1D1" presStyleIdx="3" presStyleCnt="4"/>
      <dgm:spPr/>
    </dgm:pt>
    <dgm:pt modelId="{CD1104A2-0457-4977-810F-C27CD52DFEAE}" type="pres">
      <dgm:prSet presAssocID="{05F4976C-68A7-43D1-A759-8361E6E1FFF4}" presName="node" presStyleLbl="node1" presStyleIdx="4" presStyleCnt="5">
        <dgm:presLayoutVars>
          <dgm:bulletEnabled val="1"/>
        </dgm:presLayoutVars>
      </dgm:prSet>
      <dgm:spPr/>
    </dgm:pt>
  </dgm:ptLst>
  <dgm:cxnLst>
    <dgm:cxn modelId="{D368990D-31C9-4CB4-BEC5-22B73EDE9273}" srcId="{B25611A8-EA55-45CB-8D2D-DED9400134D4}" destId="{96B9976D-6275-4DE0-9B3E-66E10544BB1E}" srcOrd="0" destOrd="0" parTransId="{84E7D867-AC70-4E61-BF3A-3EADCF5B676B}" sibTransId="{4F43717A-773E-4F3A-8A10-1F242CAA1F5F}"/>
    <dgm:cxn modelId="{7B8CE82F-1441-4E9A-9EC5-684D0603C505}" type="presOf" srcId="{79B5ABE1-FC21-4455-95BE-FFB6008F1797}" destId="{AFC58AA6-1996-40C9-9D1C-DDFEBC6EDF7C}" srcOrd="0" destOrd="0" presId="urn:microsoft.com/office/officeart/2005/8/layout/bProcess3"/>
    <dgm:cxn modelId="{B7ACC063-1FA7-4FED-9FB4-79443363918F}" type="presOf" srcId="{EE240406-6DA3-4269-A1C7-F6740641FDC6}" destId="{5020CB40-2A50-4DA3-86CA-FBBC49785D54}" srcOrd="0" destOrd="0" presId="urn:microsoft.com/office/officeart/2005/8/layout/bProcess3"/>
    <dgm:cxn modelId="{1078FC43-EDD2-44ED-9E31-235156E82C32}" srcId="{B25611A8-EA55-45CB-8D2D-DED9400134D4}" destId="{05F4976C-68A7-43D1-A759-8361E6E1FFF4}" srcOrd="4" destOrd="0" parTransId="{A7B30E66-7488-450E-AD13-403C3DD54AA6}" sibTransId="{1D923100-BFE4-418F-831C-623EB14D4C24}"/>
    <dgm:cxn modelId="{4E5C5F67-BB8B-4369-8F1E-E0D7A7A613FF}" type="presOf" srcId="{96B9976D-6275-4DE0-9B3E-66E10544BB1E}" destId="{5C1BBDA6-CF1A-4033-8770-D1494A9F0765}" srcOrd="0" destOrd="0" presId="urn:microsoft.com/office/officeart/2005/8/layout/bProcess3"/>
    <dgm:cxn modelId="{7CBD8167-F73B-47FC-9B6A-4CED32A1A6A7}" type="presOf" srcId="{98D649AC-000F-4E8C-9DCA-71DD1D4E863F}" destId="{BF3FDE0F-C5AE-4EFC-A57D-86A607B17BEA}" srcOrd="0" destOrd="0" presId="urn:microsoft.com/office/officeart/2005/8/layout/bProcess3"/>
    <dgm:cxn modelId="{CE00CE68-86F5-4412-868F-71FC85A37F84}" srcId="{B25611A8-EA55-45CB-8D2D-DED9400134D4}" destId="{302A8972-CF03-49B0-BFD3-B5240CC2A459}" srcOrd="3" destOrd="0" parTransId="{151EA51B-D079-467E-A436-6A6E443D9100}" sibTransId="{98D649AC-000F-4E8C-9DCA-71DD1D4E863F}"/>
    <dgm:cxn modelId="{80B5AF6E-793E-4A38-87BB-9CE16D6D698B}" type="presOf" srcId="{3B2F21EA-A2BA-4BA0-ABE6-339E8C05E867}" destId="{02251E8F-F2DA-4ABE-ADE7-C1AE94D5EC76}" srcOrd="1" destOrd="0" presId="urn:microsoft.com/office/officeart/2005/8/layout/bProcess3"/>
    <dgm:cxn modelId="{4BB99A50-E32C-4147-BFA6-AE1AB2F4190B}" type="presOf" srcId="{4F43717A-773E-4F3A-8A10-1F242CAA1F5F}" destId="{9BD0F4E1-0B4C-4375-8327-78EF9D271CD2}" srcOrd="0" destOrd="0" presId="urn:microsoft.com/office/officeart/2005/8/layout/bProcess3"/>
    <dgm:cxn modelId="{0F448277-27D4-4C6C-88F7-743BDFFDDA3A}" srcId="{B25611A8-EA55-45CB-8D2D-DED9400134D4}" destId="{79B5ABE1-FC21-4455-95BE-FFB6008F1797}" srcOrd="1" destOrd="0" parTransId="{8CFD3422-78F8-4CC6-982A-25061688546A}" sibTransId="{EE240406-6DA3-4269-A1C7-F6740641FDC6}"/>
    <dgm:cxn modelId="{5FFEC258-CD80-46CB-A06C-5519D1C50FEC}" type="presOf" srcId="{302A8972-CF03-49B0-BFD3-B5240CC2A459}" destId="{ED152495-7099-4341-A0C8-2B9445196AF7}" srcOrd="0" destOrd="0" presId="urn:microsoft.com/office/officeart/2005/8/layout/bProcess3"/>
    <dgm:cxn modelId="{891A6389-6D48-43DD-81B6-79D2D9C1E3FE}" type="presOf" srcId="{7ACBC76B-4014-499D-8407-DD21E28A34B4}" destId="{4F18A164-0CF2-43E1-A090-D5768DD25F82}" srcOrd="0" destOrd="0" presId="urn:microsoft.com/office/officeart/2005/8/layout/bProcess3"/>
    <dgm:cxn modelId="{B483A18B-51BC-41B0-A968-FF582AFEF88A}" type="presOf" srcId="{05F4976C-68A7-43D1-A759-8361E6E1FFF4}" destId="{CD1104A2-0457-4977-810F-C27CD52DFEAE}" srcOrd="0" destOrd="0" presId="urn:microsoft.com/office/officeart/2005/8/layout/bProcess3"/>
    <dgm:cxn modelId="{5C207A8C-2EE1-4818-81C4-7371875D41B1}" type="presOf" srcId="{4F43717A-773E-4F3A-8A10-1F242CAA1F5F}" destId="{06C8E963-A6BC-4A62-9294-D766D47E3ACA}" srcOrd="1" destOrd="0" presId="urn:microsoft.com/office/officeart/2005/8/layout/bProcess3"/>
    <dgm:cxn modelId="{1D550AA6-CDCB-4141-87C7-803231E23FA5}" type="presOf" srcId="{98D649AC-000F-4E8C-9DCA-71DD1D4E863F}" destId="{B4A6600E-2B61-474F-AD93-C11EBA0D7788}" srcOrd="1" destOrd="0" presId="urn:microsoft.com/office/officeart/2005/8/layout/bProcess3"/>
    <dgm:cxn modelId="{5F77DDBE-710A-4684-9A64-DEB2F2EECB72}" type="presOf" srcId="{3B2F21EA-A2BA-4BA0-ABE6-339E8C05E867}" destId="{15A61C37-B10E-4FB7-91A0-74F3CD2B7082}" srcOrd="0" destOrd="0" presId="urn:microsoft.com/office/officeart/2005/8/layout/bProcess3"/>
    <dgm:cxn modelId="{C7EBCCC8-00B7-4CB6-B779-FB2B4ECB0C09}" srcId="{B25611A8-EA55-45CB-8D2D-DED9400134D4}" destId="{7ACBC76B-4014-499D-8407-DD21E28A34B4}" srcOrd="2" destOrd="0" parTransId="{7BE70AA5-BED2-40DA-8342-C0351B38637D}" sibTransId="{3B2F21EA-A2BA-4BA0-ABE6-339E8C05E867}"/>
    <dgm:cxn modelId="{06B46EC9-BAF2-4BB0-8991-90D6D8C76119}" type="presOf" srcId="{EE240406-6DA3-4269-A1C7-F6740641FDC6}" destId="{5171B572-C14F-4F44-A065-EB8704C74758}" srcOrd="1" destOrd="0" presId="urn:microsoft.com/office/officeart/2005/8/layout/bProcess3"/>
    <dgm:cxn modelId="{44D2F6C9-B473-4F97-BF7E-0B96E9FAF45A}" type="presOf" srcId="{B25611A8-EA55-45CB-8D2D-DED9400134D4}" destId="{C0FDF380-DEE5-4E38-86BF-45D45D559911}" srcOrd="0" destOrd="0" presId="urn:microsoft.com/office/officeart/2005/8/layout/bProcess3"/>
    <dgm:cxn modelId="{0ACDBD4F-B874-4577-9601-4D777CBC9080}" type="presParOf" srcId="{C0FDF380-DEE5-4E38-86BF-45D45D559911}" destId="{5C1BBDA6-CF1A-4033-8770-D1494A9F0765}" srcOrd="0" destOrd="0" presId="urn:microsoft.com/office/officeart/2005/8/layout/bProcess3"/>
    <dgm:cxn modelId="{0EE3E372-DD7F-46B8-B4B6-61D7E6DCE131}" type="presParOf" srcId="{C0FDF380-DEE5-4E38-86BF-45D45D559911}" destId="{9BD0F4E1-0B4C-4375-8327-78EF9D271CD2}" srcOrd="1" destOrd="0" presId="urn:microsoft.com/office/officeart/2005/8/layout/bProcess3"/>
    <dgm:cxn modelId="{C58F7F1C-8818-40E1-90FB-4F213849F3E8}" type="presParOf" srcId="{9BD0F4E1-0B4C-4375-8327-78EF9D271CD2}" destId="{06C8E963-A6BC-4A62-9294-D766D47E3ACA}" srcOrd="0" destOrd="0" presId="urn:microsoft.com/office/officeart/2005/8/layout/bProcess3"/>
    <dgm:cxn modelId="{2A33B9F9-2BD9-4BE8-8E5B-BC230512D188}" type="presParOf" srcId="{C0FDF380-DEE5-4E38-86BF-45D45D559911}" destId="{AFC58AA6-1996-40C9-9D1C-DDFEBC6EDF7C}" srcOrd="2" destOrd="0" presId="urn:microsoft.com/office/officeart/2005/8/layout/bProcess3"/>
    <dgm:cxn modelId="{00EE5C25-4D25-4D04-BEE9-285817D45FF3}" type="presParOf" srcId="{C0FDF380-DEE5-4E38-86BF-45D45D559911}" destId="{5020CB40-2A50-4DA3-86CA-FBBC49785D54}" srcOrd="3" destOrd="0" presId="urn:microsoft.com/office/officeart/2005/8/layout/bProcess3"/>
    <dgm:cxn modelId="{E9F6B7F9-0C55-4204-AEEE-55127CE9F9C2}" type="presParOf" srcId="{5020CB40-2A50-4DA3-86CA-FBBC49785D54}" destId="{5171B572-C14F-4F44-A065-EB8704C74758}" srcOrd="0" destOrd="0" presId="urn:microsoft.com/office/officeart/2005/8/layout/bProcess3"/>
    <dgm:cxn modelId="{29C77D58-3569-484F-AEDC-1280EAF624BD}" type="presParOf" srcId="{C0FDF380-DEE5-4E38-86BF-45D45D559911}" destId="{4F18A164-0CF2-43E1-A090-D5768DD25F82}" srcOrd="4" destOrd="0" presId="urn:microsoft.com/office/officeart/2005/8/layout/bProcess3"/>
    <dgm:cxn modelId="{BA4D6F5E-31FB-4556-94DF-84C9BF035D35}" type="presParOf" srcId="{C0FDF380-DEE5-4E38-86BF-45D45D559911}" destId="{15A61C37-B10E-4FB7-91A0-74F3CD2B7082}" srcOrd="5" destOrd="0" presId="urn:microsoft.com/office/officeart/2005/8/layout/bProcess3"/>
    <dgm:cxn modelId="{DE6E0F70-874B-43B6-9A90-0DF43BC42D22}" type="presParOf" srcId="{15A61C37-B10E-4FB7-91A0-74F3CD2B7082}" destId="{02251E8F-F2DA-4ABE-ADE7-C1AE94D5EC76}" srcOrd="0" destOrd="0" presId="urn:microsoft.com/office/officeart/2005/8/layout/bProcess3"/>
    <dgm:cxn modelId="{9D104DDD-F30B-4441-B171-16BA569BAB0F}" type="presParOf" srcId="{C0FDF380-DEE5-4E38-86BF-45D45D559911}" destId="{ED152495-7099-4341-A0C8-2B9445196AF7}" srcOrd="6" destOrd="0" presId="urn:microsoft.com/office/officeart/2005/8/layout/bProcess3"/>
    <dgm:cxn modelId="{2FB265E2-186F-4FCE-8626-D038A6263498}" type="presParOf" srcId="{C0FDF380-DEE5-4E38-86BF-45D45D559911}" destId="{BF3FDE0F-C5AE-4EFC-A57D-86A607B17BEA}" srcOrd="7" destOrd="0" presId="urn:microsoft.com/office/officeart/2005/8/layout/bProcess3"/>
    <dgm:cxn modelId="{6929070C-5AFA-4560-8927-4737E7F29007}" type="presParOf" srcId="{BF3FDE0F-C5AE-4EFC-A57D-86A607B17BEA}" destId="{B4A6600E-2B61-474F-AD93-C11EBA0D7788}" srcOrd="0" destOrd="0" presId="urn:microsoft.com/office/officeart/2005/8/layout/bProcess3"/>
    <dgm:cxn modelId="{92E05DA3-BD87-49E4-B297-66BD0E17A966}" type="presParOf" srcId="{C0FDF380-DEE5-4E38-86BF-45D45D559911}" destId="{CD1104A2-0457-4977-810F-C27CD52DFEAE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D0F4E1-0B4C-4375-8327-78EF9D271CD2}">
      <dsp:nvSpPr>
        <dsp:cNvPr id="0" name=""/>
        <dsp:cNvSpPr/>
      </dsp:nvSpPr>
      <dsp:spPr>
        <a:xfrm>
          <a:off x="2656531" y="1538533"/>
          <a:ext cx="579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919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2916107" y="1231573"/>
        <a:ext cx="60042" cy="705359"/>
      </dsp:txXfrm>
    </dsp:sp>
    <dsp:sp modelId="{5C1BBDA6-CF1A-4033-8770-D1494A9F0765}">
      <dsp:nvSpPr>
        <dsp:cNvPr id="0" name=""/>
        <dsp:cNvSpPr/>
      </dsp:nvSpPr>
      <dsp:spPr>
        <a:xfrm>
          <a:off x="7043" y="788867"/>
          <a:ext cx="2651288" cy="1590772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Dataset:-1</a:t>
          </a:r>
        </a:p>
      </dsp:txBody>
      <dsp:txXfrm>
        <a:off x="7043" y="788867"/>
        <a:ext cx="2651288" cy="1590772"/>
      </dsp:txXfrm>
    </dsp:sp>
    <dsp:sp modelId="{5020CB40-2A50-4DA3-86CA-FBBC49785D54}">
      <dsp:nvSpPr>
        <dsp:cNvPr id="0" name=""/>
        <dsp:cNvSpPr/>
      </dsp:nvSpPr>
      <dsp:spPr>
        <a:xfrm>
          <a:off x="1332687" y="2377839"/>
          <a:ext cx="3316018" cy="579196"/>
        </a:xfrm>
        <a:custGeom>
          <a:avLst/>
          <a:gdLst/>
          <a:ahLst/>
          <a:cxnLst/>
          <a:rect l="0" t="0" r="0" b="0"/>
          <a:pathLst>
            <a:path>
              <a:moveTo>
                <a:pt x="3316018" y="0"/>
              </a:moveTo>
              <a:lnTo>
                <a:pt x="3316018" y="306698"/>
              </a:lnTo>
              <a:lnTo>
                <a:pt x="0" y="306698"/>
              </a:lnTo>
              <a:lnTo>
                <a:pt x="0" y="579196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6406" y="2664389"/>
        <a:ext cx="168581" cy="6097"/>
      </dsp:txXfrm>
    </dsp:sp>
    <dsp:sp modelId="{AFC58AA6-1996-40C9-9D1C-DDFEBC6EDF7C}">
      <dsp:nvSpPr>
        <dsp:cNvPr id="0" name=""/>
        <dsp:cNvSpPr/>
      </dsp:nvSpPr>
      <dsp:spPr>
        <a:xfrm>
          <a:off x="3268127" y="788867"/>
          <a:ext cx="2761157" cy="1590772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Dataset:-2</a:t>
          </a:r>
        </a:p>
      </dsp:txBody>
      <dsp:txXfrm>
        <a:off x="3268127" y="788867"/>
        <a:ext cx="2761157" cy="1590772"/>
      </dsp:txXfrm>
    </dsp:sp>
    <dsp:sp modelId="{15A61C37-B10E-4FB7-91A0-74F3CD2B7082}">
      <dsp:nvSpPr>
        <dsp:cNvPr id="0" name=""/>
        <dsp:cNvSpPr/>
      </dsp:nvSpPr>
      <dsp:spPr>
        <a:xfrm>
          <a:off x="2656531" y="3739102"/>
          <a:ext cx="579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919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0884" y="3781773"/>
        <a:ext cx="30489" cy="6097"/>
      </dsp:txXfrm>
    </dsp:sp>
    <dsp:sp modelId="{4F18A164-0CF2-43E1-A090-D5768DD25F82}">
      <dsp:nvSpPr>
        <dsp:cNvPr id="0" name=""/>
        <dsp:cNvSpPr/>
      </dsp:nvSpPr>
      <dsp:spPr>
        <a:xfrm>
          <a:off x="7043" y="2989436"/>
          <a:ext cx="2651288" cy="1590772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Merge:-1</a:t>
          </a:r>
        </a:p>
      </dsp:txBody>
      <dsp:txXfrm>
        <a:off x="7043" y="2989436"/>
        <a:ext cx="2651288" cy="1590772"/>
      </dsp:txXfrm>
    </dsp:sp>
    <dsp:sp modelId="{BF3FDE0F-C5AE-4EFC-A57D-86A607B17BEA}">
      <dsp:nvSpPr>
        <dsp:cNvPr id="0" name=""/>
        <dsp:cNvSpPr/>
      </dsp:nvSpPr>
      <dsp:spPr>
        <a:xfrm>
          <a:off x="5917615" y="3739102"/>
          <a:ext cx="5791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79196" y="45720"/>
              </a:lnTo>
            </a:path>
          </a:pathLst>
        </a:custGeom>
        <a:noFill/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91968" y="3781773"/>
        <a:ext cx="30489" cy="6097"/>
      </dsp:txXfrm>
    </dsp:sp>
    <dsp:sp modelId="{ED152495-7099-4341-A0C8-2B9445196AF7}">
      <dsp:nvSpPr>
        <dsp:cNvPr id="0" name=""/>
        <dsp:cNvSpPr/>
      </dsp:nvSpPr>
      <dsp:spPr>
        <a:xfrm>
          <a:off x="3268127" y="2989436"/>
          <a:ext cx="2651288" cy="1590772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Dataset:-3</a:t>
          </a:r>
        </a:p>
      </dsp:txBody>
      <dsp:txXfrm>
        <a:off x="3268127" y="2989436"/>
        <a:ext cx="2651288" cy="1590772"/>
      </dsp:txXfrm>
    </dsp:sp>
    <dsp:sp modelId="{CD1104A2-0457-4977-810F-C27CD52DFEAE}">
      <dsp:nvSpPr>
        <dsp:cNvPr id="0" name=""/>
        <dsp:cNvSpPr/>
      </dsp:nvSpPr>
      <dsp:spPr>
        <a:xfrm>
          <a:off x="6529211" y="2989436"/>
          <a:ext cx="2651288" cy="1590772"/>
        </a:xfrm>
        <a:prstGeom prst="rect">
          <a:avLst/>
        </a:prstGeom>
        <a:gradFill rotWithShape="0">
          <a:gsLst>
            <a:gs pos="0">
              <a:schemeClr val="accent3">
                <a:lumMod val="5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Append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Master Dataset</a:t>
          </a:r>
        </a:p>
      </dsp:txBody>
      <dsp:txXfrm>
        <a:off x="6529211" y="2989436"/>
        <a:ext cx="2651288" cy="15907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AD0EF-719A-4650-8633-625E1EB2D06A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BB372-9B3A-4C00-87B9-9F5790772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7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439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5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0291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924724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F1133-3259-4C45-BABA-5B62D9C6F78D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68247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09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083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20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2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38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838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438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21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93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92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8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92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1CF1133-3259-4C45-BABA-5B62D9C6F78D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9591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DECFD6-5649-C677-56B5-D42A219BF17A}"/>
              </a:ext>
            </a:extLst>
          </p:cNvPr>
          <p:cNvSpPr txBox="1"/>
          <p:nvPr/>
        </p:nvSpPr>
        <p:spPr>
          <a:xfrm>
            <a:off x="1684077" y="846217"/>
            <a:ext cx="85946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  <a:t>NEXTHIKES IT SOLUTIONS</a:t>
            </a:r>
            <a:br>
              <a:rPr lang="en-US" sz="3200" b="1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endParaRPr lang="en-US" sz="32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DC3AAE-D2BD-4A24-76A9-3FA50D6E2ACA}"/>
              </a:ext>
            </a:extLst>
          </p:cNvPr>
          <p:cNvSpPr txBox="1"/>
          <p:nvPr/>
        </p:nvSpPr>
        <p:spPr>
          <a:xfrm>
            <a:off x="1465713" y="2351782"/>
            <a:ext cx="926057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Bike Sharing Demand Analysis Project Using  Excel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70F113-6713-9C1C-BA5B-EDBD7E5901A3}"/>
              </a:ext>
            </a:extLst>
          </p:cNvPr>
          <p:cNvSpPr txBox="1"/>
          <p:nvPr/>
        </p:nvSpPr>
        <p:spPr>
          <a:xfrm>
            <a:off x="4632563" y="4436900"/>
            <a:ext cx="60937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By – Ankita Babar</a:t>
            </a:r>
          </a:p>
        </p:txBody>
      </p:sp>
    </p:spTree>
    <p:extLst>
      <p:ext uri="{BB962C8B-B14F-4D97-AF65-F5344CB8AC3E}">
        <p14:creationId xmlns:p14="http://schemas.microsoft.com/office/powerpoint/2010/main" val="1319084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D1DDA9-2C5C-A3C5-1DCD-62C21422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3866" y="2091659"/>
            <a:ext cx="5516040" cy="32980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C26622-4F67-7061-83FA-2EF64F382F95}"/>
              </a:ext>
            </a:extLst>
          </p:cNvPr>
          <p:cNvSpPr txBox="1"/>
          <p:nvPr/>
        </p:nvSpPr>
        <p:spPr>
          <a:xfrm>
            <a:off x="5253866" y="5596958"/>
            <a:ext cx="717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Fig :- Bike count by Hour Group and Rush Group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DD09F-6BD9-37B7-B16A-8CE7345D21B6}"/>
              </a:ext>
            </a:extLst>
          </p:cNvPr>
          <p:cNvSpPr txBox="1"/>
          <p:nvPr/>
        </p:nvSpPr>
        <p:spPr>
          <a:xfrm>
            <a:off x="377372" y="1756228"/>
            <a:ext cx="41075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Overview :-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   This chart shows the total number of bike rentals during different times of the day, divided into morning ,Afternoon , and Evening , and categorized by Rush hours periods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51D7D-D974-9FAA-B058-B1268EB8A0BA}"/>
              </a:ext>
            </a:extLst>
          </p:cNvPr>
          <p:cNvSpPr txBox="1"/>
          <p:nvPr/>
        </p:nvSpPr>
        <p:spPr>
          <a:xfrm>
            <a:off x="2133600" y="553156"/>
            <a:ext cx="71700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  <a:cs typeface="Arial" panose="020B0604020202020204" pitchFamily="34" charset="0"/>
              </a:rPr>
              <a:t>Bike count by Hour Group and Rush Group</a:t>
            </a:r>
          </a:p>
        </p:txBody>
      </p:sp>
    </p:spTree>
    <p:extLst>
      <p:ext uri="{BB962C8B-B14F-4D97-AF65-F5344CB8AC3E}">
        <p14:creationId xmlns:p14="http://schemas.microsoft.com/office/powerpoint/2010/main" val="2601907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7AE546-04F0-134B-E126-43FB88C986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582" t="6509" r="-1" b="1"/>
          <a:stretch>
            <a:fillRect/>
          </a:stretch>
        </p:blipFill>
        <p:spPr>
          <a:xfrm>
            <a:off x="5368553" y="2627087"/>
            <a:ext cx="5850989" cy="19739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A83E95-FB87-D415-F3E9-0621A48AABE1}"/>
              </a:ext>
            </a:extLst>
          </p:cNvPr>
          <p:cNvSpPr txBox="1"/>
          <p:nvPr/>
        </p:nvSpPr>
        <p:spPr>
          <a:xfrm>
            <a:off x="2119086" y="595086"/>
            <a:ext cx="79538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Registration Summary Based On Rush Hour Groups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8F86A-9F8A-405A-424F-643125FC81A1}"/>
              </a:ext>
            </a:extLst>
          </p:cNvPr>
          <p:cNvSpPr txBox="1"/>
          <p:nvPr/>
        </p:nvSpPr>
        <p:spPr>
          <a:xfrm>
            <a:off x="304800" y="1567543"/>
            <a:ext cx="46010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provides a summary of the registrations categorized by rush hour groups.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Total Registrations : The total number of registration is 58,217.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Registration Types : These registrations are divided into two types : 4,878 Casual and 53,339 Registered.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48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DBB207-7E2B-47A6-B53C-EA8A2E4B9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276" y="2264230"/>
            <a:ext cx="4851666" cy="35705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7C09CB-1729-8191-99A0-929D6BCE3BAC}"/>
              </a:ext>
            </a:extLst>
          </p:cNvPr>
          <p:cNvSpPr txBox="1"/>
          <p:nvPr/>
        </p:nvSpPr>
        <p:spPr>
          <a:xfrm>
            <a:off x="6241143" y="5834744"/>
            <a:ext cx="595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:- Bike Rides By weather Situation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29880-9EAB-8CCC-3191-965CACB84DDE}"/>
              </a:ext>
            </a:extLst>
          </p:cNvPr>
          <p:cNvSpPr txBox="1"/>
          <p:nvPr/>
        </p:nvSpPr>
        <p:spPr>
          <a:xfrm>
            <a:off x="435429" y="1494971"/>
            <a:ext cx="42817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 pie chart ,displays the distribution of bikes rides based on different weather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Heavy Rain 4 : Represents  7% of the total bike rides.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Mist 2 : Represents 4% of the total bikes rides.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Light Rain 3 : Represents 89% of bike rides occurred during weather condition ,which is categorized as light rain.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1C8FB-C11B-5638-8D52-23567E637A52}"/>
              </a:ext>
            </a:extLst>
          </p:cNvPr>
          <p:cNvSpPr txBox="1"/>
          <p:nvPr/>
        </p:nvSpPr>
        <p:spPr>
          <a:xfrm>
            <a:off x="3323771" y="561591"/>
            <a:ext cx="608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Bike Rides By Weather Situtation</a:t>
            </a:r>
          </a:p>
        </p:txBody>
      </p:sp>
    </p:spTree>
    <p:extLst>
      <p:ext uri="{BB962C8B-B14F-4D97-AF65-F5344CB8AC3E}">
        <p14:creationId xmlns:p14="http://schemas.microsoft.com/office/powerpoint/2010/main" val="3060936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E0E932F-C158-1E36-5B32-1F7872352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635" y="2844799"/>
            <a:ext cx="6296394" cy="21916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347B3C-F423-FAA2-4DA9-1E9C308551EB}"/>
              </a:ext>
            </a:extLst>
          </p:cNvPr>
          <p:cNvSpPr txBox="1"/>
          <p:nvPr/>
        </p:nvSpPr>
        <p:spPr>
          <a:xfrm>
            <a:off x="2358571" y="561193"/>
            <a:ext cx="7474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Casual And Registered Bike Counts By Weather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847498-2599-D623-3AFB-AA8F21EFEBB1}"/>
              </a:ext>
            </a:extLst>
          </p:cNvPr>
          <p:cNvSpPr txBox="1"/>
          <p:nvPr/>
        </p:nvSpPr>
        <p:spPr>
          <a:xfrm>
            <a:off x="333829" y="1741714"/>
            <a:ext cx="47752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table has the highest total rentals (both casual and registered).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Clear weather has the highest total rentals(both casual and registered).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Mist and Light Rain conditions show moderate rentals.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Heavy Rain has the lowest count , indicating fewer users ride in bad weather.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Overall , registered users are consistently higher then casual user across all weather types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4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E49733-4C2E-5C5C-D40F-5AE0305494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06813" y="2241265"/>
            <a:ext cx="5265120" cy="31649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2F654C-F5E3-EE55-A1CE-8511395B1156}"/>
              </a:ext>
            </a:extLst>
          </p:cNvPr>
          <p:cNvSpPr txBox="1"/>
          <p:nvPr/>
        </p:nvSpPr>
        <p:spPr>
          <a:xfrm>
            <a:off x="2960914" y="653143"/>
            <a:ext cx="65024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Humidity Level Wise Report</a:t>
            </a:r>
          </a:p>
          <a:p>
            <a:pPr algn="ctr"/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A720C-14E0-162B-1E4E-6A11A73F3ABF}"/>
              </a:ext>
            </a:extLst>
          </p:cNvPr>
          <p:cNvSpPr txBox="1"/>
          <p:nvPr/>
        </p:nvSpPr>
        <p:spPr>
          <a:xfrm>
            <a:off x="522514" y="1690062"/>
            <a:ext cx="42672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line graph shows the sum of humidity for  different humidity levels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Low humidity has the highest sum at 216.4.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High humidity has a sum of 132.73.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Very High humidity has a sum of 128.45.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Medium humidity has the lowest sum at 96.55.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F3B25-5EED-48D6-E513-58C257E95CCA}"/>
              </a:ext>
            </a:extLst>
          </p:cNvPr>
          <p:cNvSpPr txBox="1"/>
          <p:nvPr/>
        </p:nvSpPr>
        <p:spPr>
          <a:xfrm>
            <a:off x="6550540" y="5547767"/>
            <a:ext cx="538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 : Humidity Level Wise Report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239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115060-6FF8-167A-FCF8-548F475FC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081" y="3261816"/>
            <a:ext cx="6305265" cy="260672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7159F2-B72C-B4F0-89C6-7C83E25063F4}"/>
              </a:ext>
            </a:extLst>
          </p:cNvPr>
          <p:cNvSpPr txBox="1"/>
          <p:nvPr/>
        </p:nvSpPr>
        <p:spPr>
          <a:xfrm>
            <a:off x="2825086" y="620133"/>
            <a:ext cx="6810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Registration Summary Based On Humidity Levels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0B0F3D-420C-C7F9-72BD-75BA5F8636FE}"/>
              </a:ext>
            </a:extLst>
          </p:cNvPr>
          <p:cNvSpPr txBox="1"/>
          <p:nvPr/>
        </p:nvSpPr>
        <p:spPr>
          <a:xfrm>
            <a:off x="204716" y="1978925"/>
            <a:ext cx="48858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data broken down by four humidity levels :Very High, High, Medium , and Low. For each level ,the table shows the count of “casual and Registered” registrations ,as well as a Total count..</a:t>
            </a:r>
          </a:p>
        </p:txBody>
      </p:sp>
    </p:spTree>
    <p:extLst>
      <p:ext uri="{BB962C8B-B14F-4D97-AF65-F5344CB8AC3E}">
        <p14:creationId xmlns:p14="http://schemas.microsoft.com/office/powerpoint/2010/main" val="382674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F6E0D7-29CE-A643-737B-0FDF51DEE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533" y="2218972"/>
            <a:ext cx="5736051" cy="3306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BBFD7-08D0-2A59-708D-F1D96C3C0D83}"/>
              </a:ext>
            </a:extLst>
          </p:cNvPr>
          <p:cNvSpPr txBox="1"/>
          <p:nvPr/>
        </p:nvSpPr>
        <p:spPr>
          <a:xfrm>
            <a:off x="2957015" y="682388"/>
            <a:ext cx="6277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Sum of temp and atemp dteday wise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7333B1-30E8-6C67-9553-DFAB8B42FDDC}"/>
              </a:ext>
            </a:extLst>
          </p:cNvPr>
          <p:cNvSpPr txBox="1"/>
          <p:nvPr/>
        </p:nvSpPr>
        <p:spPr>
          <a:xfrm>
            <a:off x="504966" y="1740089"/>
            <a:ext cx="46538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Chart Type : Line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Variables : sum of temp – represented by the blue line and ,Sum of atemp - represented by the maroon line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Timeframe : The data is plotted for a period of several weeks, from early January to mid-February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Key Observation : Both variables shows daily fluctuations, with sum of atemp generally being higher than  sum of temp throughtout the period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606A2-129C-1397-8110-CFC7BEED89DF}"/>
              </a:ext>
            </a:extLst>
          </p:cNvPr>
          <p:cNvSpPr txBox="1"/>
          <p:nvPr/>
        </p:nvSpPr>
        <p:spPr>
          <a:xfrm>
            <a:off x="6096000" y="5650173"/>
            <a:ext cx="573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 – sum of temp and atemp dteday wise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3950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555549-D066-4DDB-93D4-D8440FA7D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441" y="1583141"/>
            <a:ext cx="10263117" cy="48995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296BE-0197-90F2-2D51-7BA34195A2E7}"/>
              </a:ext>
            </a:extLst>
          </p:cNvPr>
          <p:cNvSpPr txBox="1"/>
          <p:nvPr/>
        </p:nvSpPr>
        <p:spPr>
          <a:xfrm>
            <a:off x="1719618" y="723331"/>
            <a:ext cx="8311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Bike Sharing Analysis Dashboard</a:t>
            </a:r>
          </a:p>
        </p:txBody>
      </p:sp>
    </p:spTree>
    <p:extLst>
      <p:ext uri="{BB962C8B-B14F-4D97-AF65-F5344CB8AC3E}">
        <p14:creationId xmlns:p14="http://schemas.microsoft.com/office/powerpoint/2010/main" val="40749156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670A95-8B01-413D-236E-146AF2B837E9}"/>
              </a:ext>
            </a:extLst>
          </p:cNvPr>
          <p:cNvSpPr txBox="1"/>
          <p:nvPr/>
        </p:nvSpPr>
        <p:spPr>
          <a:xfrm>
            <a:off x="631209" y="1120676"/>
            <a:ext cx="60937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Overview: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This dashboard presents a visual summary of bike sharing data, including trends by hour, rush hour, weather situation, and humidity levels.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analysis helps to identify usage patterns and demand fluctuations throughout the day. </a:t>
            </a:r>
          </a:p>
        </p:txBody>
      </p:sp>
    </p:spTree>
    <p:extLst>
      <p:ext uri="{BB962C8B-B14F-4D97-AF65-F5344CB8AC3E}">
        <p14:creationId xmlns:p14="http://schemas.microsoft.com/office/powerpoint/2010/main" val="2627535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B8E49-14DE-83B4-8578-B564CBF5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E4C062-3C1A-2CCD-B5D5-8C799B1F81E1}"/>
              </a:ext>
            </a:extLst>
          </p:cNvPr>
          <p:cNvSpPr txBox="1"/>
          <p:nvPr/>
        </p:nvSpPr>
        <p:spPr>
          <a:xfrm>
            <a:off x="330959" y="988537"/>
            <a:ext cx="60937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Peak Hours: Evening rush shows the highest bike count, followed by morning rush hours.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Weather Impact: Clear weather conditions see the maximum number of rides.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Humidity Trends: Medium humidity levels correspond to higher ride counts compared to high or low humidity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Usage Patterns: Afternoon hours contribute the most to total rides.</a:t>
            </a:r>
          </a:p>
        </p:txBody>
      </p:sp>
    </p:spTree>
    <p:extLst>
      <p:ext uri="{BB962C8B-B14F-4D97-AF65-F5344CB8AC3E}">
        <p14:creationId xmlns:p14="http://schemas.microsoft.com/office/powerpoint/2010/main" val="4271316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DC9A13-B4FC-90E1-95B9-0C1035C5E6D3}"/>
              </a:ext>
            </a:extLst>
          </p:cNvPr>
          <p:cNvSpPr txBox="1"/>
          <p:nvPr/>
        </p:nvSpPr>
        <p:spPr>
          <a:xfrm>
            <a:off x="503634" y="421839"/>
            <a:ext cx="669726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Introduction:-</a:t>
            </a:r>
          </a:p>
          <a:p>
            <a:pPr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 have multiple datasets related to bike sharing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Each dataset contains different information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1: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Date, Temperature, Humidity, Weather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2: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Hourly rental 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3: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User type (Casual / Registered)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goal is to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merge them into one Master Dataset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analysis.</a:t>
            </a:r>
          </a:p>
        </p:txBody>
      </p:sp>
    </p:spTree>
    <p:extLst>
      <p:ext uri="{BB962C8B-B14F-4D97-AF65-F5344CB8AC3E}">
        <p14:creationId xmlns:p14="http://schemas.microsoft.com/office/powerpoint/2010/main" val="1632461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9B8E53E-8017-61AB-855F-5859BA6BB22D}"/>
              </a:ext>
            </a:extLst>
          </p:cNvPr>
          <p:cNvSpPr txBox="1"/>
          <p:nvPr/>
        </p:nvSpPr>
        <p:spPr>
          <a:xfrm>
            <a:off x="522027" y="549786"/>
            <a:ext cx="60937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Conclusion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Weather and time strongly affect bike-sharing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cleaning &amp; visualization helped uncover usage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Insights can help companies plan bike availability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Excel is a powerful tool for data analysis &amp; dashboarding</a:t>
            </a:r>
          </a:p>
        </p:txBody>
      </p:sp>
    </p:spTree>
    <p:extLst>
      <p:ext uri="{BB962C8B-B14F-4D97-AF65-F5344CB8AC3E}">
        <p14:creationId xmlns:p14="http://schemas.microsoft.com/office/powerpoint/2010/main" val="2087046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1D4BCB-AAE0-AD78-652B-E524A4340690}"/>
              </a:ext>
            </a:extLst>
          </p:cNvPr>
          <p:cNvSpPr txBox="1"/>
          <p:nvPr/>
        </p:nvSpPr>
        <p:spPr>
          <a:xfrm>
            <a:off x="647782" y="1610436"/>
            <a:ext cx="6250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Thank you…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8BD4C-283B-5706-8712-EB493200D40A}"/>
              </a:ext>
            </a:extLst>
          </p:cNvPr>
          <p:cNvSpPr txBox="1"/>
          <p:nvPr/>
        </p:nvSpPr>
        <p:spPr>
          <a:xfrm>
            <a:off x="647782" y="791570"/>
            <a:ext cx="3583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Tools used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Microsoft Excel, PowerPoint</a:t>
            </a:r>
          </a:p>
        </p:txBody>
      </p:sp>
    </p:spTree>
    <p:extLst>
      <p:ext uri="{BB962C8B-B14F-4D97-AF65-F5344CB8AC3E}">
        <p14:creationId xmlns:p14="http://schemas.microsoft.com/office/powerpoint/2010/main" val="3079167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C9A057-B720-D3B2-B6D5-02950D76D5B2}"/>
              </a:ext>
            </a:extLst>
          </p:cNvPr>
          <p:cNvSpPr txBox="1"/>
          <p:nvPr/>
        </p:nvSpPr>
        <p:spPr>
          <a:xfrm>
            <a:off x="493486" y="534911"/>
            <a:ext cx="621211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Dataset Description</a:t>
            </a:r>
          </a:p>
          <a:p>
            <a:pPr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Sources: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3 raw datasets (Day, Hour, Weather data)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1️⃣ Merge 1st &amp; 2nd datasets → Intermediate data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2️⃣ Merge with 3rd dataset → Master dataset (1000 rows)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Main Columns: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dteday, hr, season,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weathersit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temp, humidity, windspeed, casual, registered,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cnt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23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1C70207-96BC-E83F-A18F-D22F47F062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2596432"/>
              </p:ext>
            </p:extLst>
          </p:nvPr>
        </p:nvGraphicFramePr>
        <p:xfrm>
          <a:off x="2046513" y="1625600"/>
          <a:ext cx="9187543" cy="53690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97D6EA-F818-F8EE-75CE-F73B44A2EE71}"/>
              </a:ext>
            </a:extLst>
          </p:cNvPr>
          <p:cNvSpPr txBox="1"/>
          <p:nvPr/>
        </p:nvSpPr>
        <p:spPr>
          <a:xfrm>
            <a:off x="290285" y="391886"/>
            <a:ext cx="7794172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Dataset Integration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Two initial datasets, Dataset:- 1 and Dataset:-2, are merged.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result of the merge is a new dataset, Dataset:3.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Dataset :- 3 is then appended to a Master Dataset</a:t>
            </a:r>
          </a:p>
        </p:txBody>
      </p:sp>
    </p:spTree>
    <p:extLst>
      <p:ext uri="{BB962C8B-B14F-4D97-AF65-F5344CB8AC3E}">
        <p14:creationId xmlns:p14="http://schemas.microsoft.com/office/powerpoint/2010/main" val="231102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C418BC-32CD-714A-2200-CD4C9C439851}"/>
              </a:ext>
            </a:extLst>
          </p:cNvPr>
          <p:cNvSpPr txBox="1"/>
          <p:nvPr/>
        </p:nvSpPr>
        <p:spPr>
          <a:xfrm>
            <a:off x="435429" y="361353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1 – First Merge</a:t>
            </a: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use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common column (key)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like dteday or instant to merge.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Excel → use functions like VLOOKUP, INDEX + MATCH, or Power Query → Merge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Result: A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new merged dataset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combining temperature, humidity, and count.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64C4BA-9674-7A5B-31EE-5CB12A887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266" y="2771277"/>
            <a:ext cx="9165223" cy="3842033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68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C06E39D-658B-3FE2-CA23-B03C5A264860}"/>
              </a:ext>
            </a:extLst>
          </p:cNvPr>
          <p:cNvSpPr txBox="1"/>
          <p:nvPr/>
        </p:nvSpPr>
        <p:spPr>
          <a:xfrm>
            <a:off x="261256" y="404896"/>
            <a:ext cx="634274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Merge with Dataset 3</a:t>
            </a:r>
          </a:p>
          <a:p>
            <a:pPr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Heading: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Step 2 – Add third dataset</a:t>
            </a:r>
          </a:p>
          <a:p>
            <a:pPr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Content: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Merge the newly combined dataset (from Step 1) with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Dataset 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Again use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same unique key column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(dteday or hr).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Power Query → Merge Queries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VLOOKUP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Result: Final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Master Dataset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ready for analysis.</a:t>
            </a:r>
          </a:p>
          <a:p>
            <a:pPr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Visual: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3rd dataset joining with previous → “Master Dataset” box</a:t>
            </a:r>
          </a:p>
        </p:txBody>
      </p:sp>
    </p:spTree>
    <p:extLst>
      <p:ext uri="{BB962C8B-B14F-4D97-AF65-F5344CB8AC3E}">
        <p14:creationId xmlns:p14="http://schemas.microsoft.com/office/powerpoint/2010/main" val="1412591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1613FD-3BA9-7C69-1B50-39C4713DF677}"/>
              </a:ext>
            </a:extLst>
          </p:cNvPr>
          <p:cNvSpPr txBox="1"/>
          <p:nvPr/>
        </p:nvSpPr>
        <p:spPr>
          <a:xfrm>
            <a:off x="360760" y="503188"/>
            <a:ext cx="609361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Analysis Ready</a:t>
            </a:r>
          </a:p>
          <a:p>
            <a:pPr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Heading: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Ready for Analysis</a:t>
            </a:r>
          </a:p>
          <a:p>
            <a:pPr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Points: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merging, the Master Dataset can be used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Hourly analysis (Rush Hours)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Weather impact on rentals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Weekday vs Weekend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Now we can create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Pivot Tables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Charts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Excel.</a:t>
            </a:r>
          </a:p>
        </p:txBody>
      </p:sp>
    </p:spTree>
    <p:extLst>
      <p:ext uri="{BB962C8B-B14F-4D97-AF65-F5344CB8AC3E}">
        <p14:creationId xmlns:p14="http://schemas.microsoft.com/office/powerpoint/2010/main" val="821778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3B7790-F522-719E-12AE-34E47B3AA71C}"/>
              </a:ext>
            </a:extLst>
          </p:cNvPr>
          <p:cNvSpPr txBox="1"/>
          <p:nvPr/>
        </p:nvSpPr>
        <p:spPr>
          <a:xfrm>
            <a:off x="617935" y="412148"/>
            <a:ext cx="609361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Final Master Dataset</a:t>
            </a:r>
          </a:p>
          <a:p>
            <a:pPr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Heading: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Master Dataset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4B7661-E808-F23C-1E45-7A7FA0358D74}"/>
              </a:ext>
            </a:extLst>
          </p:cNvPr>
          <p:cNvSpPr txBox="1"/>
          <p:nvPr/>
        </p:nvSpPr>
        <p:spPr>
          <a:xfrm>
            <a:off x="617935" y="1120034"/>
            <a:ext cx="609361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Mention: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Total rows (e.g., 1000 entries)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missing values handled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Ready for Pivot Tables and Charts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82F417-C1B8-10E3-835F-302C18A3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89119" y="2835538"/>
            <a:ext cx="10413761" cy="3679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017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E42732-A5D9-54B9-23BF-1735D83FDDEF}"/>
              </a:ext>
            </a:extLst>
          </p:cNvPr>
          <p:cNvSpPr txBox="1"/>
          <p:nvPr/>
        </p:nvSpPr>
        <p:spPr>
          <a:xfrm>
            <a:off x="432197" y="560338"/>
            <a:ext cx="609361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Tools &amp; Functions Used</a:t>
            </a:r>
          </a:p>
          <a:p>
            <a:pPr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Tools: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Excel Power Query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Pivot Table &amp; Pivot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Slicers &amp; Timelines</a:t>
            </a:r>
          </a:p>
          <a:p>
            <a:pPr>
              <a:buNone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Functions Used:</a:t>
            </a: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VLOOKUP(), INDEX(), MATCH(), IF(), SUMIFS(), WEEKDAY()</a:t>
            </a:r>
          </a:p>
        </p:txBody>
      </p:sp>
    </p:spTree>
    <p:extLst>
      <p:ext uri="{BB962C8B-B14F-4D97-AF65-F5344CB8AC3E}">
        <p14:creationId xmlns:p14="http://schemas.microsoft.com/office/powerpoint/2010/main" val="1027317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982</TotalTime>
  <Words>1027</Words>
  <Application>Microsoft Office PowerPoint</Application>
  <PresentationFormat>Widescreen</PresentationFormat>
  <Paragraphs>110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Arial Black</vt:lpstr>
      <vt:lpstr>Calibri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ankita babar</dc:creator>
  <cp:lastModifiedBy>ankita babar</cp:lastModifiedBy>
  <cp:revision>2</cp:revision>
  <dcterms:created xsi:type="dcterms:W3CDTF">2025-10-16T15:55:26Z</dcterms:created>
  <dcterms:modified xsi:type="dcterms:W3CDTF">2025-10-20T16:12:31Z</dcterms:modified>
</cp:coreProperties>
</file>