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75" r:id="rId4"/>
    <p:sldId id="279" r:id="rId5"/>
    <p:sldId id="282" r:id="rId6"/>
    <p:sldId id="276" r:id="rId7"/>
    <p:sldId id="277" r:id="rId8"/>
    <p:sldId id="278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49" d="100"/>
          <a:sy n="49" d="100"/>
        </p:scale>
        <p:origin x="83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F29B-2D04-4EBE-A21D-8A34941DF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F63E5-6B04-418B-BAE3-80426737A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9CE1F-3F68-48DE-A6CD-EC06A7AF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2705-B943-4D8A-B098-5FE8547F0485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A0484-8343-4050-8A65-D844B96E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68AD2-3EE8-461D-9E0C-69A20377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F6C9-2DA3-46B5-9FB3-5BDB25B90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01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444C-AF62-47DF-8CC4-BD85061F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0BAB3-D086-4601-84A5-49CF82D94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7D756-FF91-4F14-BD5E-F6292F43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2705-B943-4D8A-B098-5FE8547F0485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63AD6-7714-4351-96B8-DB5A5989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152C-F0E7-4BC0-AC38-90518DC2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F6C9-2DA3-46B5-9FB3-5BDB25B90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9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626C9-6C84-4FAC-B479-5A1D8FA5C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8EBF7-25ED-4FF5-88A0-C62F707A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747D9-F57B-4955-AD8A-86C34E91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2705-B943-4D8A-B098-5FE8547F0485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38830-6A54-47DC-A328-0B591C7C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93BE3-7BBA-48DE-BFE9-D4723AE2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F6C9-2DA3-46B5-9FB3-5BDB25B90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5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9038-F362-415E-9F55-BB393504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8E5C0-27E5-44F7-B054-767E4E14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9114E-A29A-43C0-A492-B1EF33F4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2705-B943-4D8A-B098-5FE8547F0485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3C794-ADE6-43EC-9A51-4549F48C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3D7DB-C1CE-47CC-A936-67E463F1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F6C9-2DA3-46B5-9FB3-5BDB25B90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96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2742-680A-4A2E-9DC2-46F97C2E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6B687-0E00-43DF-B694-3246347F5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F7335-CF7D-431B-B608-9F840E36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2705-B943-4D8A-B098-5FE8547F0485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3074-1BEE-457D-86BD-16A798D0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C131B-475F-4AB4-83BB-2894A8E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F6C9-2DA3-46B5-9FB3-5BDB25B90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3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208C-04B2-496B-B1EC-B83F359F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188D5-E8CC-4948-AD36-A50BE8E37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508DA-B7BA-4AE7-BE75-57F531E01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5D50F-7E10-49DA-BC13-A3EE88C6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2705-B943-4D8A-B098-5FE8547F0485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768CE-F731-462D-9516-6EF5E49D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27466-8AC4-40B9-A418-B397A29C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F6C9-2DA3-46B5-9FB3-5BDB25B90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12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651D-EBA6-4C24-BA99-9341F961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93363-1A27-498D-AF88-7D1700B00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ED17D-D0C3-47C4-A716-AFA02079C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39134-183D-4845-A3CD-A4CFEFDFD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9AF0D-C71C-4502-9325-812203429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42E88-2BB8-40B7-8E4A-55A5135F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2705-B943-4D8A-B098-5FE8547F0485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0236C-F435-4600-947E-6240D48E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B7DB2-7900-42A9-8F8C-F5011887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F6C9-2DA3-46B5-9FB3-5BDB25B90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78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9337-E8D9-4AE8-A293-3165F648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3AE09-91A1-4335-8DF5-A3014BC5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2705-B943-4D8A-B098-5FE8547F0485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E567F-1F4E-4D66-B1BD-4DBA6B8C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C09FB-5597-4607-8688-8D7A38F2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F6C9-2DA3-46B5-9FB3-5BDB25B90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7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CBF88-FD66-4251-AAC7-D8B9E83F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2705-B943-4D8A-B098-5FE8547F0485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5EF38-E3A1-4C65-AAFB-ABBBD9F0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3493B-B498-489D-87A1-B2220E8B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F6C9-2DA3-46B5-9FB3-5BDB25B90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71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F27A-5058-431B-83EF-A42E7FA6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95BBF-C2DB-44AA-8D1C-205ECC4FA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57382-52C2-40BF-9199-2E6DA1360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28A57-F9CF-45A5-8D82-BE0DD559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2705-B943-4D8A-B098-5FE8547F0485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9B087-CEE1-4871-AF6D-64385CB2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63C8E-DE29-45FA-9691-1173B6CE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F6C9-2DA3-46B5-9FB3-5BDB25B90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15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0B94-82B9-4E46-BCE4-A8E03CBE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B6D5A-BBDC-4A40-B14B-322F87CB0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EC6AA-607D-4B76-A58E-88D70F63C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406D9-C8B0-43A1-8BD6-3490AA10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2705-B943-4D8A-B098-5FE8547F0485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AF7A1-8D9F-471C-9E58-842C6F13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7D41E-9FBE-47F4-93BE-3604AFA8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F6C9-2DA3-46B5-9FB3-5BDB25B90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26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5C1A2-4808-4694-AD8E-BB913768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DA897-1A6D-4735-9769-2EED39649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32186-AB5F-48E9-88BD-66D4CACD7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2705-B943-4D8A-B098-5FE8547F0485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8E22E-3430-4392-B13C-E5E6C7F3B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F73B4-49CE-40B8-B76F-94FEC44F6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5F6C9-2DA3-46B5-9FB3-5BDB25B90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26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1.assem-bly.mls@gmail.com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787887-4EB7-444F-99C6-2E52E00DC4B9}"/>
              </a:ext>
            </a:extLst>
          </p:cNvPr>
          <p:cNvSpPr/>
          <p:nvPr/>
        </p:nvSpPr>
        <p:spPr>
          <a:xfrm>
            <a:off x="254472" y="635494"/>
            <a:ext cx="11733087" cy="5250093"/>
          </a:xfrm>
          <a:prstGeom prst="roundRect">
            <a:avLst/>
          </a:prstGeom>
          <a:solidFill>
            <a:schemeClr val="bg1"/>
          </a:solidFill>
          <a:ln>
            <a:solidFill>
              <a:srgbClr val="DAE3F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BE57A-6B2C-4BB1-9AF5-F20331B89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476" y="847493"/>
            <a:ext cx="11731083" cy="208774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100E3B"/>
                </a:solidFill>
                <a:latin typeface="Mazzard H SemiBold" pitchFamily="2" charset="0"/>
              </a:rPr>
              <a:t>SOFTWARE PROJECT MANAGEMENT (SPM)</a:t>
            </a:r>
            <a:endParaRPr lang="en-IN" sz="6600" dirty="0">
              <a:solidFill>
                <a:srgbClr val="100E3B"/>
              </a:solidFill>
              <a:latin typeface="Mazzard H SemiBold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2AAEF-E544-40AF-BFB0-337EA7E1B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476" y="2801422"/>
            <a:ext cx="11731083" cy="3084165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100E3B"/>
              </a:solidFill>
              <a:latin typeface="Mazzard H SemiBold" pitchFamily="2" charset="0"/>
            </a:endParaRPr>
          </a:p>
          <a:p>
            <a:r>
              <a:rPr lang="en-US" dirty="0">
                <a:solidFill>
                  <a:srgbClr val="100E3B"/>
                </a:solidFill>
                <a:latin typeface="Mazzard H SemiBold" pitchFamily="2" charset="0"/>
              </a:rPr>
              <a:t>MASTER OF COMPUTER APPLICATION</a:t>
            </a:r>
          </a:p>
          <a:p>
            <a:endParaRPr lang="en-US" dirty="0">
              <a:solidFill>
                <a:srgbClr val="100E3B"/>
              </a:solidFill>
              <a:latin typeface="Mazzard H SemiBold" pitchFamily="2" charset="0"/>
            </a:endParaRPr>
          </a:p>
          <a:p>
            <a:r>
              <a:rPr lang="en-US" dirty="0">
                <a:solidFill>
                  <a:srgbClr val="100E3B"/>
                </a:solidFill>
                <a:latin typeface="Mazzard H SemiBold" pitchFamily="2" charset="0"/>
              </a:rPr>
              <a:t>BY NARENDER KESWANI [DIVISION: B] [ROLL NO: 24]</a:t>
            </a:r>
          </a:p>
          <a:p>
            <a:endParaRPr lang="en-US" dirty="0">
              <a:solidFill>
                <a:srgbClr val="100E3B"/>
              </a:solidFill>
              <a:latin typeface="Mazzard H SemiBold" pitchFamily="2" charset="0"/>
            </a:endParaRPr>
          </a:p>
          <a:p>
            <a:r>
              <a:rPr lang="en-US" dirty="0">
                <a:solidFill>
                  <a:srgbClr val="100E3B"/>
                </a:solidFill>
                <a:latin typeface="Mazzard H SemiBold" pitchFamily="2" charset="0"/>
              </a:rPr>
              <a:t>Guide/Mentor: Mrs. Mona Deshmukh</a:t>
            </a:r>
          </a:p>
          <a:p>
            <a:endParaRPr lang="en-US" dirty="0">
              <a:solidFill>
                <a:srgbClr val="100E3B"/>
              </a:solidFill>
              <a:latin typeface="Mazzard H SemiBold" pitchFamily="2" charset="0"/>
            </a:endParaRPr>
          </a:p>
          <a:p>
            <a:endParaRPr lang="en-IN" dirty="0">
              <a:solidFill>
                <a:srgbClr val="100E3B"/>
              </a:solidFill>
              <a:latin typeface="Mazzard H SemiBold" pitchFamily="2" charset="0"/>
            </a:endParaRPr>
          </a:p>
          <a:p>
            <a:endParaRPr lang="en-IN" dirty="0">
              <a:solidFill>
                <a:srgbClr val="100E3B"/>
              </a:solidFill>
              <a:latin typeface="Mazzard H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0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787887-4EB7-444F-99C6-2E52E00DC4B9}"/>
              </a:ext>
            </a:extLst>
          </p:cNvPr>
          <p:cNvSpPr/>
          <p:nvPr/>
        </p:nvSpPr>
        <p:spPr>
          <a:xfrm>
            <a:off x="254472" y="635494"/>
            <a:ext cx="11733087" cy="5250093"/>
          </a:xfrm>
          <a:prstGeom prst="roundRect">
            <a:avLst/>
          </a:prstGeom>
          <a:solidFill>
            <a:schemeClr val="bg1"/>
          </a:solidFill>
          <a:ln>
            <a:solidFill>
              <a:srgbClr val="DAE3F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232E3B-1797-480F-8B5F-7D8C68CEE880}"/>
              </a:ext>
            </a:extLst>
          </p:cNvPr>
          <p:cNvSpPr txBox="1">
            <a:spLocks/>
          </p:cNvSpPr>
          <p:nvPr/>
        </p:nvSpPr>
        <p:spPr>
          <a:xfrm>
            <a:off x="4793168" y="1005737"/>
            <a:ext cx="6724183" cy="42746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00E3B"/>
                </a:solidFill>
                <a:latin typeface="Mazzard H SemiBold" pitchFamily="2" charset="0"/>
              </a:rPr>
              <a:t>PROBLEM STATEMENT:</a:t>
            </a:r>
          </a:p>
          <a:p>
            <a:r>
              <a:rPr lang="en-US" sz="4000" dirty="0">
                <a:solidFill>
                  <a:srgbClr val="100E3B"/>
                </a:solidFill>
                <a:latin typeface="Mazzard H SemiBold" pitchFamily="2" charset="0"/>
              </a:rPr>
              <a:t> </a:t>
            </a:r>
            <a:br>
              <a:rPr lang="en-US" sz="4000" dirty="0">
                <a:solidFill>
                  <a:srgbClr val="100E3B"/>
                </a:solidFill>
                <a:latin typeface="Mazzard H SemiBold" pitchFamily="2" charset="0"/>
              </a:rPr>
            </a:br>
            <a:r>
              <a:rPr lang="en-US" sz="4000" dirty="0">
                <a:solidFill>
                  <a:srgbClr val="100E3B"/>
                </a:solidFill>
                <a:latin typeface="Mazzard H SemiBold" pitchFamily="2" charset="0"/>
              </a:rPr>
              <a:t>IDENTIFY A BILL/LAW WHICH WAS PREPARED AFTER TAKING SUGGESTIONS FROM THE CITIZENS</a:t>
            </a:r>
            <a:endParaRPr lang="en-IN" sz="4000" dirty="0">
              <a:solidFill>
                <a:srgbClr val="100E3B"/>
              </a:solidFill>
              <a:latin typeface="Mazzard H SemiBold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4ECFA8-02BD-4B65-8952-20EA17825423}"/>
              </a:ext>
            </a:extLst>
          </p:cNvPr>
          <p:cNvSpPr/>
          <p:nvPr/>
        </p:nvSpPr>
        <p:spPr>
          <a:xfrm>
            <a:off x="1081668" y="6066263"/>
            <a:ext cx="10214517" cy="614048"/>
          </a:xfrm>
          <a:prstGeom prst="roundRect">
            <a:avLst>
              <a:gd name="adj" fmla="val 33784"/>
            </a:avLst>
          </a:prstGeom>
          <a:solidFill>
            <a:schemeClr val="bg1"/>
          </a:solidFill>
          <a:ln>
            <a:solidFill>
              <a:srgbClr val="DAE3F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B7D4EA-FFA4-4888-9F09-18CF5FFF1077}"/>
              </a:ext>
            </a:extLst>
          </p:cNvPr>
          <p:cNvSpPr txBox="1">
            <a:spLocks/>
          </p:cNvSpPr>
          <p:nvPr/>
        </p:nvSpPr>
        <p:spPr>
          <a:xfrm>
            <a:off x="1081669" y="6066262"/>
            <a:ext cx="10214516" cy="490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100E3B"/>
                </a:solidFill>
                <a:latin typeface="Mazzard H SemiBold" pitchFamily="2" charset="0"/>
              </a:rPr>
              <a:t>CREATED BY : NARENDER KESWANI</a:t>
            </a:r>
            <a:endParaRPr lang="en-IN" sz="1600" dirty="0">
              <a:solidFill>
                <a:srgbClr val="100E3B"/>
              </a:solidFill>
              <a:latin typeface="Mazzard H SemiBold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08BE37-E16B-471F-85BC-7B4A82E03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4" y="1005737"/>
            <a:ext cx="4148254" cy="41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1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787887-4EB7-444F-99C6-2E52E00DC4B9}"/>
              </a:ext>
            </a:extLst>
          </p:cNvPr>
          <p:cNvSpPr/>
          <p:nvPr/>
        </p:nvSpPr>
        <p:spPr>
          <a:xfrm>
            <a:off x="254472" y="635494"/>
            <a:ext cx="11733087" cy="5250093"/>
          </a:xfrm>
          <a:prstGeom prst="roundRect">
            <a:avLst/>
          </a:prstGeom>
          <a:solidFill>
            <a:schemeClr val="bg1"/>
          </a:solidFill>
          <a:ln>
            <a:solidFill>
              <a:srgbClr val="DAE3F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232E3B-1797-480F-8B5F-7D8C68CEE880}"/>
              </a:ext>
            </a:extLst>
          </p:cNvPr>
          <p:cNvSpPr txBox="1">
            <a:spLocks/>
          </p:cNvSpPr>
          <p:nvPr/>
        </p:nvSpPr>
        <p:spPr>
          <a:xfrm>
            <a:off x="4793168" y="1005737"/>
            <a:ext cx="6724183" cy="42746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00E3B"/>
                </a:solidFill>
                <a:latin typeface="Mazzard H SemiBold" pitchFamily="2" charset="0"/>
              </a:rPr>
              <a:t>BILL/LAW:</a:t>
            </a:r>
          </a:p>
          <a:p>
            <a:r>
              <a:rPr lang="en-US" sz="4000" dirty="0">
                <a:solidFill>
                  <a:srgbClr val="100E3B"/>
                </a:solidFill>
                <a:latin typeface="Mazzard H SemiBold" pitchFamily="2" charset="0"/>
              </a:rPr>
              <a:t> </a:t>
            </a:r>
            <a:br>
              <a:rPr lang="en-US" sz="4000" dirty="0">
                <a:solidFill>
                  <a:srgbClr val="100E3B"/>
                </a:solidFill>
                <a:latin typeface="Mazzard H SemiBold" pitchFamily="2" charset="0"/>
              </a:rPr>
            </a:br>
            <a:r>
              <a:rPr lang="en-US" sz="3600" i="0" dirty="0">
                <a:effectLst/>
                <a:latin typeface="Mazzard H SemiBold" pitchFamily="2" charset="0"/>
              </a:rPr>
              <a:t>The Shakti Criminal Laws (Maharashtra Amendment) Bill, 2020</a:t>
            </a:r>
          </a:p>
          <a:p>
            <a:br>
              <a:rPr lang="en-US" sz="1100" dirty="0"/>
            </a:br>
            <a:endParaRPr lang="en-IN" sz="4000" dirty="0">
              <a:solidFill>
                <a:srgbClr val="100E3B"/>
              </a:solidFill>
              <a:latin typeface="Mazzard H SemiBold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4ECFA8-02BD-4B65-8952-20EA17825423}"/>
              </a:ext>
            </a:extLst>
          </p:cNvPr>
          <p:cNvSpPr/>
          <p:nvPr/>
        </p:nvSpPr>
        <p:spPr>
          <a:xfrm>
            <a:off x="1081668" y="6066263"/>
            <a:ext cx="10214517" cy="614048"/>
          </a:xfrm>
          <a:prstGeom prst="roundRect">
            <a:avLst>
              <a:gd name="adj" fmla="val 33784"/>
            </a:avLst>
          </a:prstGeom>
          <a:solidFill>
            <a:schemeClr val="bg1"/>
          </a:solidFill>
          <a:ln>
            <a:solidFill>
              <a:srgbClr val="DAE3F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B7D4EA-FFA4-4888-9F09-18CF5FFF1077}"/>
              </a:ext>
            </a:extLst>
          </p:cNvPr>
          <p:cNvSpPr txBox="1">
            <a:spLocks/>
          </p:cNvSpPr>
          <p:nvPr/>
        </p:nvSpPr>
        <p:spPr>
          <a:xfrm>
            <a:off x="1081669" y="6066262"/>
            <a:ext cx="10214516" cy="490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100E3B"/>
                </a:solidFill>
                <a:latin typeface="Mazzard H SemiBold" pitchFamily="2" charset="0"/>
              </a:rPr>
              <a:t>CREATED BY : NARENDER KESWANI</a:t>
            </a:r>
            <a:endParaRPr lang="en-IN" sz="1600" dirty="0">
              <a:solidFill>
                <a:srgbClr val="100E3B"/>
              </a:solidFill>
              <a:latin typeface="Mazzard H SemiBold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08BE37-E16B-471F-85BC-7B4A82E03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914" y="1005737"/>
            <a:ext cx="4148254" cy="41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5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787887-4EB7-444F-99C6-2E52E00DC4B9}"/>
              </a:ext>
            </a:extLst>
          </p:cNvPr>
          <p:cNvSpPr/>
          <p:nvPr/>
        </p:nvSpPr>
        <p:spPr>
          <a:xfrm>
            <a:off x="254472" y="635494"/>
            <a:ext cx="11733087" cy="5250093"/>
          </a:xfrm>
          <a:prstGeom prst="roundRect">
            <a:avLst/>
          </a:prstGeom>
          <a:solidFill>
            <a:schemeClr val="bg1"/>
          </a:solidFill>
          <a:ln>
            <a:solidFill>
              <a:srgbClr val="DAE3F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232E3B-1797-480F-8B5F-7D8C68CEE880}"/>
              </a:ext>
            </a:extLst>
          </p:cNvPr>
          <p:cNvSpPr txBox="1">
            <a:spLocks/>
          </p:cNvSpPr>
          <p:nvPr/>
        </p:nvSpPr>
        <p:spPr>
          <a:xfrm>
            <a:off x="4793168" y="1005737"/>
            <a:ext cx="6724183" cy="42746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00E3B"/>
                </a:solidFill>
                <a:latin typeface="Mazzard H SemiBold" pitchFamily="2" charset="0"/>
              </a:rPr>
              <a:t>KEY FEATURES:</a:t>
            </a:r>
          </a:p>
          <a:p>
            <a:endParaRPr lang="en-US" sz="4000" dirty="0">
              <a:solidFill>
                <a:srgbClr val="100E3B"/>
              </a:solidFill>
              <a:latin typeface="Mazzard H SemiBold" pitchFamily="2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Mazzard H SemiBold" pitchFamily="2" charset="0"/>
              </a:rPr>
              <a:t>The Bill introduces death penalty for certain offences against women and children such as rape. 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Mazzard H SemiBold" pitchFamily="2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Mazzard H SemiBold" pitchFamily="2" charset="0"/>
              </a:rPr>
              <a:t> 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Mazzard H SemiBold" pitchFamily="2" charset="0"/>
              </a:rPr>
              <a:t>Punishment for certain offences such as providing false information and throwing acid has been enhanced. 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Mazzard H SemiBold" pitchFamily="2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Mazzard H SemiBold" pitchFamily="2" charset="0"/>
              </a:rPr>
              <a:t> 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Mazzard H SemiBold" pitchFamily="2" charset="0"/>
              </a:rPr>
              <a:t>The Bill proposes a shorter timeline for the investigation, trial, and disposal of appeal of certain offences. </a:t>
            </a:r>
          </a:p>
          <a:p>
            <a:br>
              <a:rPr lang="en-US" sz="1100" dirty="0"/>
            </a:br>
            <a:endParaRPr lang="en-IN" sz="4000" dirty="0">
              <a:solidFill>
                <a:srgbClr val="100E3B"/>
              </a:solidFill>
              <a:latin typeface="Mazzard H SemiBold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4ECFA8-02BD-4B65-8952-20EA17825423}"/>
              </a:ext>
            </a:extLst>
          </p:cNvPr>
          <p:cNvSpPr/>
          <p:nvPr/>
        </p:nvSpPr>
        <p:spPr>
          <a:xfrm>
            <a:off x="1081668" y="6066263"/>
            <a:ext cx="10214517" cy="614048"/>
          </a:xfrm>
          <a:prstGeom prst="roundRect">
            <a:avLst>
              <a:gd name="adj" fmla="val 33784"/>
            </a:avLst>
          </a:prstGeom>
          <a:solidFill>
            <a:schemeClr val="bg1"/>
          </a:solidFill>
          <a:ln>
            <a:solidFill>
              <a:srgbClr val="DAE3F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B7D4EA-FFA4-4888-9F09-18CF5FFF1077}"/>
              </a:ext>
            </a:extLst>
          </p:cNvPr>
          <p:cNvSpPr txBox="1">
            <a:spLocks/>
          </p:cNvSpPr>
          <p:nvPr/>
        </p:nvSpPr>
        <p:spPr>
          <a:xfrm>
            <a:off x="1081669" y="6066262"/>
            <a:ext cx="10214516" cy="490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100E3B"/>
                </a:solidFill>
                <a:latin typeface="Mazzard H SemiBold" pitchFamily="2" charset="0"/>
              </a:rPr>
              <a:t>CREATED BY : NARENDER KESWANI</a:t>
            </a:r>
            <a:endParaRPr lang="en-IN" sz="1600" dirty="0">
              <a:solidFill>
                <a:srgbClr val="100E3B"/>
              </a:solidFill>
              <a:latin typeface="Mazzard H SemiBold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08BE37-E16B-471F-85BC-7B4A82E03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914" y="1005737"/>
            <a:ext cx="4148254" cy="41482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C9ACC9-642C-4456-B7FD-5F310A27A6B8}"/>
              </a:ext>
            </a:extLst>
          </p:cNvPr>
          <p:cNvSpPr txBox="1"/>
          <p:nvPr/>
        </p:nvSpPr>
        <p:spPr>
          <a:xfrm>
            <a:off x="1360449" y="5153991"/>
            <a:ext cx="9511990" cy="37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azzard H SemiBold" pitchFamily="2" charset="0"/>
              </a:rPr>
              <a:t>LAW/BILL PASSED ON : 23/12/2021 BY MAHARASHTRA GOVERNMENT</a:t>
            </a:r>
            <a:endParaRPr lang="en-IN" dirty="0">
              <a:latin typeface="Mazzard H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19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787887-4EB7-444F-99C6-2E52E00DC4B9}"/>
              </a:ext>
            </a:extLst>
          </p:cNvPr>
          <p:cNvSpPr/>
          <p:nvPr/>
        </p:nvSpPr>
        <p:spPr>
          <a:xfrm>
            <a:off x="254472" y="635494"/>
            <a:ext cx="11733087" cy="5250093"/>
          </a:xfrm>
          <a:prstGeom prst="roundRect">
            <a:avLst/>
          </a:prstGeom>
          <a:solidFill>
            <a:schemeClr val="bg1"/>
          </a:solidFill>
          <a:ln>
            <a:solidFill>
              <a:srgbClr val="DAE3F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232E3B-1797-480F-8B5F-7D8C68CEE880}"/>
              </a:ext>
            </a:extLst>
          </p:cNvPr>
          <p:cNvSpPr txBox="1">
            <a:spLocks/>
          </p:cNvSpPr>
          <p:nvPr/>
        </p:nvSpPr>
        <p:spPr>
          <a:xfrm>
            <a:off x="579864" y="1005737"/>
            <a:ext cx="10937488" cy="42746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1100" dirty="0"/>
            </a:br>
            <a:endParaRPr lang="en-IN" sz="4000" dirty="0">
              <a:solidFill>
                <a:srgbClr val="100E3B"/>
              </a:solidFill>
              <a:latin typeface="Mazzard H SemiBold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4ECFA8-02BD-4B65-8952-20EA17825423}"/>
              </a:ext>
            </a:extLst>
          </p:cNvPr>
          <p:cNvSpPr/>
          <p:nvPr/>
        </p:nvSpPr>
        <p:spPr>
          <a:xfrm>
            <a:off x="1081668" y="6066263"/>
            <a:ext cx="10214517" cy="614048"/>
          </a:xfrm>
          <a:prstGeom prst="roundRect">
            <a:avLst>
              <a:gd name="adj" fmla="val 33784"/>
            </a:avLst>
          </a:prstGeom>
          <a:solidFill>
            <a:schemeClr val="bg1"/>
          </a:solidFill>
          <a:ln>
            <a:solidFill>
              <a:srgbClr val="DAE3F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B7D4EA-FFA4-4888-9F09-18CF5FFF1077}"/>
              </a:ext>
            </a:extLst>
          </p:cNvPr>
          <p:cNvSpPr txBox="1">
            <a:spLocks/>
          </p:cNvSpPr>
          <p:nvPr/>
        </p:nvSpPr>
        <p:spPr>
          <a:xfrm>
            <a:off x="1081669" y="6066262"/>
            <a:ext cx="10214516" cy="490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100E3B"/>
                </a:solidFill>
                <a:latin typeface="Mazzard H SemiBold" pitchFamily="2" charset="0"/>
              </a:rPr>
              <a:t>CREATED BY : NARENDER KESWANI</a:t>
            </a:r>
            <a:endParaRPr lang="en-IN" sz="1600" dirty="0">
              <a:solidFill>
                <a:srgbClr val="100E3B"/>
              </a:solidFill>
              <a:latin typeface="Mazzard H SemiBold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D93F4C2-E6C6-436A-BF0A-CE7F42582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310638"/>
              </p:ext>
            </p:extLst>
          </p:nvPr>
        </p:nvGraphicFramePr>
        <p:xfrm>
          <a:off x="1081670" y="853572"/>
          <a:ext cx="10214517" cy="4472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4839">
                  <a:extLst>
                    <a:ext uri="{9D8B030D-6E8A-4147-A177-3AD203B41FA5}">
                      <a16:colId xmlns:a16="http://schemas.microsoft.com/office/drawing/2014/main" val="503280973"/>
                    </a:ext>
                  </a:extLst>
                </a:gridCol>
                <a:gridCol w="3404839">
                  <a:extLst>
                    <a:ext uri="{9D8B030D-6E8A-4147-A177-3AD203B41FA5}">
                      <a16:colId xmlns:a16="http://schemas.microsoft.com/office/drawing/2014/main" val="2744817148"/>
                    </a:ext>
                  </a:extLst>
                </a:gridCol>
                <a:gridCol w="3404839">
                  <a:extLst>
                    <a:ext uri="{9D8B030D-6E8A-4147-A177-3AD203B41FA5}">
                      <a16:colId xmlns:a16="http://schemas.microsoft.com/office/drawing/2014/main" val="1952658407"/>
                    </a:ext>
                  </a:extLst>
                </a:gridCol>
              </a:tblGrid>
              <a:tr h="445208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Offences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AdobeCaslonRegular"/>
                      </a:endParaRPr>
                    </a:p>
                  </a:txBody>
                  <a:tcPr marL="54429" marR="54429" marT="54429" marB="54429"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 (min-max)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AdobeCaslonRegular"/>
                      </a:endParaRPr>
                    </a:p>
                  </a:txBody>
                  <a:tcPr marL="54429" marR="54429" marT="54429" marB="54429"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2020 Bill (min-max)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AdobeCaslonRegular"/>
                      </a:endParaRPr>
                    </a:p>
                  </a:txBody>
                  <a:tcPr marL="54429" marR="54429" marT="54429" marB="54429" anchor="ctr"/>
                </a:tc>
                <a:extLst>
                  <a:ext uri="{0D108BD9-81ED-4DB2-BD59-A6C34878D82A}">
                    <a16:rowId xmlns:a16="http://schemas.microsoft.com/office/drawing/2014/main" val="2204150001"/>
                  </a:ext>
                </a:extLst>
              </a:tr>
              <a:tr h="445208">
                <a:tc gridSpan="3"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POCSO Act, 2012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AdobeCaslonRegular"/>
                      </a:endParaRPr>
                    </a:p>
                  </a:txBody>
                  <a:tcPr marL="54429" marR="54429" marT="54429" marB="54429" anchor="ctr"/>
                </a:tc>
                <a:tc hMerge="1">
                  <a:txBody>
                    <a:bodyPr/>
                    <a:lstStyle/>
                    <a:p>
                      <a:pPr fontAlgn="t"/>
                      <a:endParaRPr lang="en-IN" dirty="0">
                        <a:effectLst/>
                      </a:endParaRPr>
                    </a:p>
                  </a:txBody>
                  <a:tcPr marL="54429" marR="54429" marT="54429" marB="54429"/>
                </a:tc>
                <a:tc hMerge="1">
                  <a:txBody>
                    <a:bodyPr/>
                    <a:lstStyle/>
                    <a:p>
                      <a:endParaRPr lang="en-IN" dirty="0">
                        <a:effectLst/>
                      </a:endParaRPr>
                    </a:p>
                  </a:txBody>
                  <a:tcPr marL="54429" marR="54429" marT="54429" marB="54429" anchor="ctr"/>
                </a:tc>
                <a:extLst>
                  <a:ext uri="{0D108BD9-81ED-4DB2-BD59-A6C34878D82A}">
                    <a16:rowId xmlns:a16="http://schemas.microsoft.com/office/drawing/2014/main" val="2762536867"/>
                  </a:ext>
                </a:extLst>
              </a:tr>
              <a:tr h="445208">
                <a:tc>
                  <a:txBody>
                    <a:bodyPr/>
                    <a:lstStyle/>
                    <a:p>
                      <a:pPr fontAlgn="t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Sexual assault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AdobeCaslonRegular"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3 - 5 years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AdobeCaslonRegular"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5 - 7 years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AdobeCaslonRegular"/>
                      </a:endParaRPr>
                    </a:p>
                  </a:txBody>
                  <a:tcPr marL="54429" marR="54429" marT="54429" marB="54429"/>
                </a:tc>
                <a:extLst>
                  <a:ext uri="{0D108BD9-81ED-4DB2-BD59-A6C34878D82A}">
                    <a16:rowId xmlns:a16="http://schemas.microsoft.com/office/drawing/2014/main" val="194777952"/>
                  </a:ext>
                </a:extLst>
              </a:tr>
              <a:tr h="445208">
                <a:tc>
                  <a:txBody>
                    <a:bodyPr/>
                    <a:lstStyle/>
                    <a:p>
                      <a:pPr fontAlgn="t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Aggravated sexual assault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AdobeCaslonRegular"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5 - 7 years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AdobeCaslonRegular"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7 - 10 years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AdobeCaslonRegular"/>
                      </a:endParaRPr>
                    </a:p>
                  </a:txBody>
                  <a:tcPr marL="54429" marR="54429" marT="54429" marB="54429"/>
                </a:tc>
                <a:extLst>
                  <a:ext uri="{0D108BD9-81ED-4DB2-BD59-A6C34878D82A}">
                    <a16:rowId xmlns:a16="http://schemas.microsoft.com/office/drawing/2014/main" val="4124364210"/>
                  </a:ext>
                </a:extLst>
              </a:tr>
              <a:tr h="849599"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Penetrative sexual assault of a child below 16 years of age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AdobeCaslonRegular"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years – life imprisonment;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a fine </a:t>
                      </a:r>
                    </a:p>
                    <a:p>
                      <a:pPr fontAlgn="t"/>
                      <a:endParaRPr lang="en-IN" dirty="0">
                        <a:effectLst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years - death; and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fine of at least five lakh rupees</a:t>
                      </a:r>
                    </a:p>
                  </a:txBody>
                  <a:tcPr marL="54429" marR="54429" marT="54429" marB="54429"/>
                </a:tc>
                <a:extLst>
                  <a:ext uri="{0D108BD9-81ED-4DB2-BD59-A6C34878D82A}">
                    <a16:rowId xmlns:a16="http://schemas.microsoft.com/office/drawing/2014/main" val="1952840900"/>
                  </a:ext>
                </a:extLst>
              </a:tr>
              <a:tr h="445208">
                <a:tc gridSpan="3"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IPC, 1860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AdobeCaslonRegular"/>
                      </a:endParaRPr>
                    </a:p>
                  </a:txBody>
                  <a:tcPr marL="54429" marR="54429" marT="54429" marB="54429"/>
                </a:tc>
                <a:tc hMerge="1">
                  <a:txBody>
                    <a:bodyPr/>
                    <a:lstStyle/>
                    <a:p>
                      <a:pPr fontAlgn="t"/>
                      <a:endParaRPr lang="en-IN" dirty="0">
                        <a:effectLst/>
                      </a:endParaRPr>
                    </a:p>
                  </a:txBody>
                  <a:tcPr marL="54429" marR="54429" marT="54429" marB="54429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646704"/>
                  </a:ext>
                </a:extLst>
              </a:tr>
              <a:tr h="599484"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Voluntarily throwing or attempting to throw acid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AdobeCaslonRegular"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5 - 7 years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AdobeCaslonRegular"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7 - 10 years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AdobeCaslonRegular"/>
                      </a:endParaRPr>
                    </a:p>
                  </a:txBody>
                  <a:tcPr marL="54429" marR="54429" marT="54429" marB="54429"/>
                </a:tc>
                <a:extLst>
                  <a:ext uri="{0D108BD9-81ED-4DB2-BD59-A6C34878D82A}">
                    <a16:rowId xmlns:a16="http://schemas.microsoft.com/office/drawing/2014/main" val="3075100628"/>
                  </a:ext>
                </a:extLst>
              </a:tr>
              <a:tr h="599484"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Intentionally providing false information to a public servant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AdobeCaslonRegular"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Six months (maximum)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AdobeCaslonRegular"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year (maximum)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AdobeCaslonRegular"/>
                      </a:endParaRPr>
                    </a:p>
                  </a:txBody>
                  <a:tcPr marL="54429" marR="54429" marT="54429" marB="54429"/>
                </a:tc>
                <a:extLst>
                  <a:ext uri="{0D108BD9-81ED-4DB2-BD59-A6C34878D82A}">
                    <a16:rowId xmlns:a16="http://schemas.microsoft.com/office/drawing/2014/main" val="27119946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113287-20F6-4B11-B55F-D1E66A61BBC7}"/>
              </a:ext>
            </a:extLst>
          </p:cNvPr>
          <p:cNvSpPr txBox="1"/>
          <p:nvPr/>
        </p:nvSpPr>
        <p:spPr>
          <a:xfrm>
            <a:off x="1081668" y="5326426"/>
            <a:ext cx="10214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azzard H SemiBold" pitchFamily="2" charset="0"/>
              </a:rPr>
              <a:t>Reference : https://prsindia.org/bills/states/the-shakti-criminal-laws-maharashtra-amendment-bill-2020</a:t>
            </a:r>
            <a:endParaRPr lang="en-IN" dirty="0">
              <a:latin typeface="Mazzard H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36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787887-4EB7-444F-99C6-2E52E00DC4B9}"/>
              </a:ext>
            </a:extLst>
          </p:cNvPr>
          <p:cNvSpPr/>
          <p:nvPr/>
        </p:nvSpPr>
        <p:spPr>
          <a:xfrm>
            <a:off x="254472" y="635494"/>
            <a:ext cx="11733087" cy="5250093"/>
          </a:xfrm>
          <a:prstGeom prst="roundRect">
            <a:avLst/>
          </a:prstGeom>
          <a:solidFill>
            <a:schemeClr val="bg1"/>
          </a:solidFill>
          <a:ln>
            <a:solidFill>
              <a:srgbClr val="DAE3F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232E3B-1797-480F-8B5F-7D8C68CEE880}"/>
              </a:ext>
            </a:extLst>
          </p:cNvPr>
          <p:cNvSpPr txBox="1">
            <a:spLocks/>
          </p:cNvSpPr>
          <p:nvPr/>
        </p:nvSpPr>
        <p:spPr>
          <a:xfrm>
            <a:off x="805544" y="816430"/>
            <a:ext cx="10711808" cy="947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100E3B"/>
                </a:solidFill>
                <a:latin typeface="Mazzard H SemiBold" pitchFamily="2" charset="0"/>
              </a:rPr>
              <a:t>INFORMATION GATHERING TECHNIQUES:</a:t>
            </a:r>
          </a:p>
          <a:p>
            <a:r>
              <a:rPr lang="en-US" sz="2800" dirty="0">
                <a:solidFill>
                  <a:srgbClr val="100E3B"/>
                </a:solidFill>
                <a:latin typeface="Mazzard H SemiBold" pitchFamily="2" charset="0"/>
              </a:rPr>
              <a:t> </a:t>
            </a:r>
            <a:endParaRPr lang="en-IN" sz="2800" dirty="0">
              <a:solidFill>
                <a:srgbClr val="100E3B"/>
              </a:solidFill>
              <a:latin typeface="Mazzard H SemiBold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4ECFA8-02BD-4B65-8952-20EA17825423}"/>
              </a:ext>
            </a:extLst>
          </p:cNvPr>
          <p:cNvSpPr/>
          <p:nvPr/>
        </p:nvSpPr>
        <p:spPr>
          <a:xfrm>
            <a:off x="1081668" y="6066263"/>
            <a:ext cx="10214517" cy="614048"/>
          </a:xfrm>
          <a:prstGeom prst="roundRect">
            <a:avLst>
              <a:gd name="adj" fmla="val 33784"/>
            </a:avLst>
          </a:prstGeom>
          <a:solidFill>
            <a:schemeClr val="bg1"/>
          </a:solidFill>
          <a:ln>
            <a:solidFill>
              <a:srgbClr val="DAE3F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B7D4EA-FFA4-4888-9F09-18CF5FFF1077}"/>
              </a:ext>
            </a:extLst>
          </p:cNvPr>
          <p:cNvSpPr txBox="1">
            <a:spLocks/>
          </p:cNvSpPr>
          <p:nvPr/>
        </p:nvSpPr>
        <p:spPr>
          <a:xfrm>
            <a:off x="1081669" y="6066262"/>
            <a:ext cx="10214516" cy="490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100E3B"/>
                </a:solidFill>
                <a:latin typeface="Mazzard H SemiBold" pitchFamily="2" charset="0"/>
              </a:rPr>
              <a:t>CREATED BY : NARENDER KESWANI</a:t>
            </a:r>
            <a:endParaRPr lang="en-IN" sz="1600" dirty="0">
              <a:solidFill>
                <a:srgbClr val="100E3B"/>
              </a:solidFill>
              <a:latin typeface="Mazzard H SemiBold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8585C0-D410-4BFD-8D2E-49E58B86B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268" y="1763486"/>
            <a:ext cx="2608589" cy="26085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967D41-FFB4-4B12-95EA-E521BDFD7A5D}"/>
              </a:ext>
            </a:extLst>
          </p:cNvPr>
          <p:cNvSpPr txBox="1"/>
          <p:nvPr/>
        </p:nvSpPr>
        <p:spPr>
          <a:xfrm>
            <a:off x="1691268" y="4371987"/>
            <a:ext cx="26085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i="0" dirty="0">
                <a:solidFill>
                  <a:srgbClr val="000000"/>
                </a:solidFill>
                <a:effectLst/>
                <a:latin typeface="Mazzard H SemiBold" pitchFamily="2" charset="0"/>
              </a:rPr>
              <a:t>EMAIL</a:t>
            </a:r>
          </a:p>
          <a:p>
            <a:pPr algn="ctr"/>
            <a:r>
              <a:rPr lang="en-IN" b="0" i="0" u="none" strike="noStrike" dirty="0">
                <a:effectLst/>
                <a:latin typeface="Mazzard H ExtraLight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a1.assem-bly.mls@gmail.com</a:t>
            </a:r>
            <a:endParaRPr lang="en-US" b="0" i="0" dirty="0">
              <a:effectLst/>
              <a:latin typeface="Mazzard H ExtraLight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DB5CB-EEBB-4ED2-BD06-593B8101B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684" y="1673148"/>
            <a:ext cx="4169230" cy="26085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3BD5B6-E296-4AF7-B6F8-7D01CE8CC0B4}"/>
              </a:ext>
            </a:extLst>
          </p:cNvPr>
          <p:cNvSpPr txBox="1"/>
          <p:nvPr/>
        </p:nvSpPr>
        <p:spPr>
          <a:xfrm>
            <a:off x="6665684" y="4098487"/>
            <a:ext cx="416923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i="0" dirty="0">
                <a:solidFill>
                  <a:srgbClr val="000000"/>
                </a:solidFill>
                <a:effectLst/>
                <a:latin typeface="Mazzard H SemiBold" pitchFamily="2" charset="0"/>
              </a:rPr>
              <a:t>POST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Mazzard H ExtraLight" pitchFamily="2" charset="0"/>
              </a:rPr>
              <a:t>Rajendra Bhagwat, secretary, Maharashtra legislature, secretariat, </a:t>
            </a:r>
            <a:r>
              <a:rPr lang="en-US" sz="1600" dirty="0" err="1">
                <a:solidFill>
                  <a:srgbClr val="000000"/>
                </a:solidFill>
                <a:latin typeface="Mazzard H ExtraLight" pitchFamily="2" charset="0"/>
              </a:rPr>
              <a:t>Vidhan</a:t>
            </a:r>
            <a:r>
              <a:rPr lang="en-US" sz="1600" dirty="0">
                <a:solidFill>
                  <a:srgbClr val="000000"/>
                </a:solidFill>
                <a:latin typeface="Mazzard H ExtraLight" pitchFamily="2" charset="0"/>
              </a:rPr>
              <a:t> Bhavan, </a:t>
            </a:r>
            <a:r>
              <a:rPr lang="en-US" sz="1600" dirty="0" err="1">
                <a:solidFill>
                  <a:srgbClr val="000000"/>
                </a:solidFill>
                <a:latin typeface="Mazzard H ExtraLight" pitchFamily="2" charset="0"/>
              </a:rPr>
              <a:t>Backbay</a:t>
            </a:r>
            <a:r>
              <a:rPr lang="en-US" sz="1600" dirty="0">
                <a:solidFill>
                  <a:srgbClr val="000000"/>
                </a:solidFill>
                <a:latin typeface="Mazzard H ExtraLight" pitchFamily="2" charset="0"/>
              </a:rPr>
              <a:t>, Reclamation, Mumbai - 400032</a:t>
            </a:r>
            <a:endParaRPr lang="en-US" sz="1600" b="0" i="0" dirty="0">
              <a:solidFill>
                <a:srgbClr val="000000"/>
              </a:solidFill>
              <a:effectLst/>
              <a:latin typeface="Mazzard H ExtraLigh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39DAE-AEF1-4CF3-996A-93A1CB788FBE}"/>
              </a:ext>
            </a:extLst>
          </p:cNvPr>
          <p:cNvSpPr txBox="1"/>
          <p:nvPr/>
        </p:nvSpPr>
        <p:spPr>
          <a:xfrm>
            <a:off x="4990787" y="2444932"/>
            <a:ext cx="18114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azzard H SemiBold" pitchFamily="2" charset="0"/>
              </a:rPr>
              <a:t>Last Date to apply was: 15 January 2021 till 5:00 pm</a:t>
            </a:r>
            <a:endParaRPr lang="en-IN" sz="2000" dirty="0">
              <a:latin typeface="Mazzard H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5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787887-4EB7-444F-99C6-2E52E00DC4B9}"/>
              </a:ext>
            </a:extLst>
          </p:cNvPr>
          <p:cNvSpPr/>
          <p:nvPr/>
        </p:nvSpPr>
        <p:spPr>
          <a:xfrm>
            <a:off x="254472" y="602040"/>
            <a:ext cx="11733087" cy="5250093"/>
          </a:xfrm>
          <a:prstGeom prst="roundRect">
            <a:avLst/>
          </a:prstGeom>
          <a:solidFill>
            <a:schemeClr val="bg1"/>
          </a:solidFill>
          <a:ln>
            <a:solidFill>
              <a:srgbClr val="DAE3F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232E3B-1797-480F-8B5F-7D8C68CEE880}"/>
              </a:ext>
            </a:extLst>
          </p:cNvPr>
          <p:cNvSpPr txBox="1">
            <a:spLocks/>
          </p:cNvSpPr>
          <p:nvPr/>
        </p:nvSpPr>
        <p:spPr>
          <a:xfrm>
            <a:off x="644914" y="4920942"/>
            <a:ext cx="4148254" cy="8442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100E3B"/>
                </a:solidFill>
                <a:latin typeface="Mazzard H SemiBold" pitchFamily="2" charset="0"/>
              </a:rPr>
              <a:t>TIMES OF INDIA</a:t>
            </a:r>
          </a:p>
          <a:p>
            <a:endParaRPr lang="en-IN" sz="2800" dirty="0">
              <a:solidFill>
                <a:srgbClr val="100E3B"/>
              </a:solidFill>
              <a:latin typeface="Mazzard H SemiBold" pitchFamily="2" charset="0"/>
            </a:endParaRPr>
          </a:p>
          <a:p>
            <a:r>
              <a:rPr lang="en-US" sz="2800" dirty="0">
                <a:solidFill>
                  <a:srgbClr val="100E3B"/>
                </a:solidFill>
                <a:latin typeface="Mazzard H SemiBold" pitchFamily="2" charset="0"/>
              </a:rPr>
              <a:t>https://timesofindia.indiatimes.com/city/mumbai/citizen-feedback-sought-on-draft-maharashtra-shakti-bill/articleshow/80089498.cms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4ECFA8-02BD-4B65-8952-20EA17825423}"/>
              </a:ext>
            </a:extLst>
          </p:cNvPr>
          <p:cNvSpPr/>
          <p:nvPr/>
        </p:nvSpPr>
        <p:spPr>
          <a:xfrm>
            <a:off x="1081668" y="6066263"/>
            <a:ext cx="10214517" cy="614048"/>
          </a:xfrm>
          <a:prstGeom prst="roundRect">
            <a:avLst>
              <a:gd name="adj" fmla="val 33784"/>
            </a:avLst>
          </a:prstGeom>
          <a:solidFill>
            <a:schemeClr val="bg1"/>
          </a:solidFill>
          <a:ln>
            <a:solidFill>
              <a:srgbClr val="DAE3F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B7D4EA-FFA4-4888-9F09-18CF5FFF1077}"/>
              </a:ext>
            </a:extLst>
          </p:cNvPr>
          <p:cNvSpPr txBox="1">
            <a:spLocks/>
          </p:cNvSpPr>
          <p:nvPr/>
        </p:nvSpPr>
        <p:spPr>
          <a:xfrm>
            <a:off x="1081669" y="6066262"/>
            <a:ext cx="10214516" cy="490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100E3B"/>
                </a:solidFill>
                <a:latin typeface="Mazzard H SemiBold" pitchFamily="2" charset="0"/>
              </a:rPr>
              <a:t>CREATED BY : NARENDER KESWANI</a:t>
            </a:r>
            <a:endParaRPr lang="en-IN" sz="1600" dirty="0">
              <a:solidFill>
                <a:srgbClr val="100E3B"/>
              </a:solidFill>
              <a:latin typeface="Mazzard H SemiBold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08BE37-E16B-471F-85BC-7B4A82E03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914" y="1451674"/>
            <a:ext cx="4148254" cy="32563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B8996B4-B139-40FF-A66B-833C8DC9F61B}"/>
              </a:ext>
            </a:extLst>
          </p:cNvPr>
          <p:cNvSpPr txBox="1">
            <a:spLocks/>
          </p:cNvSpPr>
          <p:nvPr/>
        </p:nvSpPr>
        <p:spPr>
          <a:xfrm>
            <a:off x="959005" y="695914"/>
            <a:ext cx="10225668" cy="1763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00E3B"/>
                </a:solidFill>
                <a:latin typeface="Mazzard H SemiBold" pitchFamily="2" charset="0"/>
              </a:rPr>
              <a:t>ADVERTISEMENT:</a:t>
            </a:r>
          </a:p>
          <a:p>
            <a:endParaRPr lang="en-US" sz="4000" dirty="0">
              <a:solidFill>
                <a:srgbClr val="100E3B"/>
              </a:solidFill>
              <a:latin typeface="Mazzard H SemiBold" pitchFamily="2" charset="0"/>
            </a:endParaRPr>
          </a:p>
          <a:p>
            <a:endParaRPr lang="en-US" sz="4000" dirty="0">
              <a:solidFill>
                <a:srgbClr val="100E3B"/>
              </a:solidFill>
              <a:latin typeface="Mazzard H SemiBold" pitchFamily="2" charset="0"/>
            </a:endParaRPr>
          </a:p>
          <a:p>
            <a:endParaRPr lang="en-US" sz="4000" dirty="0">
              <a:solidFill>
                <a:srgbClr val="100E3B"/>
              </a:solidFill>
              <a:latin typeface="Mazzard H SemiBold" pitchFamily="2" charset="0"/>
            </a:endParaRPr>
          </a:p>
          <a:p>
            <a:r>
              <a:rPr lang="en-US" sz="4000" dirty="0">
                <a:solidFill>
                  <a:srgbClr val="100E3B"/>
                </a:solidFill>
                <a:latin typeface="Mazzard H SemiBold" pitchFamily="2" charset="0"/>
              </a:rPr>
              <a:t> </a:t>
            </a:r>
            <a:endParaRPr lang="en-IN" sz="4000" dirty="0">
              <a:solidFill>
                <a:srgbClr val="100E3B"/>
              </a:solidFill>
              <a:latin typeface="Mazzard H SemiBold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81626-681C-4D29-AEDE-182F0E466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451674"/>
            <a:ext cx="6517886" cy="325638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776FFF2-DD76-49E3-9BB9-B55B40BDE961}"/>
              </a:ext>
            </a:extLst>
          </p:cNvPr>
          <p:cNvSpPr txBox="1">
            <a:spLocks/>
          </p:cNvSpPr>
          <p:nvPr/>
        </p:nvSpPr>
        <p:spPr>
          <a:xfrm>
            <a:off x="5183610" y="4857974"/>
            <a:ext cx="6363476" cy="8442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rgbClr val="100E3B"/>
                </a:solidFill>
                <a:latin typeface="Mazzard H SemiBold" pitchFamily="2" charset="0"/>
              </a:rPr>
              <a:t>THE BRIDGE CHRONICLE</a:t>
            </a:r>
          </a:p>
          <a:p>
            <a:endParaRPr lang="en-IN" sz="2800" dirty="0">
              <a:solidFill>
                <a:srgbClr val="100E3B"/>
              </a:solidFill>
              <a:latin typeface="Mazzard H SemiBold" pitchFamily="2" charset="0"/>
            </a:endParaRPr>
          </a:p>
          <a:p>
            <a:r>
              <a:rPr lang="en-IN" sz="2800" dirty="0">
                <a:solidFill>
                  <a:srgbClr val="100E3B"/>
                </a:solidFill>
                <a:latin typeface="Mazzard H SemiBold" pitchFamily="2" charset="0"/>
              </a:rPr>
              <a:t>https://www.thebridgechronicle.com/news/maharashtra/shakti-bill-how-to-offer-suggestions-amendments-to-maharashtra-government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21A4F-523B-4B6B-B924-866312454A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098" y="784959"/>
            <a:ext cx="1330420" cy="45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7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787887-4EB7-444F-99C6-2E52E00DC4B9}"/>
              </a:ext>
            </a:extLst>
          </p:cNvPr>
          <p:cNvSpPr/>
          <p:nvPr/>
        </p:nvSpPr>
        <p:spPr>
          <a:xfrm>
            <a:off x="254472" y="602040"/>
            <a:ext cx="11733087" cy="5250093"/>
          </a:xfrm>
          <a:prstGeom prst="roundRect">
            <a:avLst/>
          </a:prstGeom>
          <a:solidFill>
            <a:schemeClr val="bg1"/>
          </a:solidFill>
          <a:ln>
            <a:solidFill>
              <a:srgbClr val="DAE3F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232E3B-1797-480F-8B5F-7D8C68CEE880}"/>
              </a:ext>
            </a:extLst>
          </p:cNvPr>
          <p:cNvSpPr txBox="1">
            <a:spLocks/>
          </p:cNvSpPr>
          <p:nvPr/>
        </p:nvSpPr>
        <p:spPr>
          <a:xfrm>
            <a:off x="602695" y="3429001"/>
            <a:ext cx="10944390" cy="5536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rgbClr val="100E3B"/>
                </a:solidFill>
                <a:latin typeface="Mazzard H SemiBold" pitchFamily="2" charset="0"/>
              </a:rPr>
              <a:t>MSN (</a:t>
            </a:r>
            <a:r>
              <a:rPr lang="en-IN" sz="2800" dirty="0" err="1">
                <a:solidFill>
                  <a:srgbClr val="100E3B"/>
                </a:solidFill>
                <a:latin typeface="Mazzard H SemiBold" pitchFamily="2" charset="0"/>
              </a:rPr>
              <a:t>Hindustain</a:t>
            </a:r>
            <a:r>
              <a:rPr lang="en-IN" sz="2800" dirty="0">
                <a:solidFill>
                  <a:srgbClr val="100E3B"/>
                </a:solidFill>
                <a:latin typeface="Mazzard H SemiBold" pitchFamily="2" charset="0"/>
              </a:rPr>
              <a:t> Times)</a:t>
            </a:r>
          </a:p>
          <a:p>
            <a:endParaRPr lang="en-IN" sz="2800" dirty="0">
              <a:solidFill>
                <a:srgbClr val="100E3B"/>
              </a:solidFill>
              <a:latin typeface="Mazzard H SemiBold" pitchFamily="2" charset="0"/>
            </a:endParaRPr>
          </a:p>
          <a:p>
            <a:r>
              <a:rPr lang="en-IN" sz="2800" dirty="0">
                <a:solidFill>
                  <a:srgbClr val="100E3B"/>
                </a:solidFill>
                <a:latin typeface="Mazzard H SemiBold" pitchFamily="2" charset="0"/>
              </a:rPr>
              <a:t>https://www.msn.com/en-in/news/other/shakti-bill-maharashtra-government-invites-suggestions-amendments/ar-BB1csLEn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4ECFA8-02BD-4B65-8952-20EA17825423}"/>
              </a:ext>
            </a:extLst>
          </p:cNvPr>
          <p:cNvSpPr/>
          <p:nvPr/>
        </p:nvSpPr>
        <p:spPr>
          <a:xfrm>
            <a:off x="1081668" y="6066263"/>
            <a:ext cx="10214517" cy="614048"/>
          </a:xfrm>
          <a:prstGeom prst="roundRect">
            <a:avLst>
              <a:gd name="adj" fmla="val 33784"/>
            </a:avLst>
          </a:prstGeom>
          <a:solidFill>
            <a:schemeClr val="bg1"/>
          </a:solidFill>
          <a:ln>
            <a:solidFill>
              <a:srgbClr val="DAE3F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B7D4EA-FFA4-4888-9F09-18CF5FFF1077}"/>
              </a:ext>
            </a:extLst>
          </p:cNvPr>
          <p:cNvSpPr txBox="1">
            <a:spLocks/>
          </p:cNvSpPr>
          <p:nvPr/>
        </p:nvSpPr>
        <p:spPr>
          <a:xfrm>
            <a:off x="1081669" y="6066262"/>
            <a:ext cx="10214516" cy="490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100E3B"/>
                </a:solidFill>
                <a:latin typeface="Mazzard H SemiBold" pitchFamily="2" charset="0"/>
              </a:rPr>
              <a:t>CREATED BY : NARENDER KESWANI</a:t>
            </a:r>
            <a:endParaRPr lang="en-IN" sz="1600" dirty="0">
              <a:solidFill>
                <a:srgbClr val="100E3B"/>
              </a:solidFill>
              <a:latin typeface="Mazzard H SemiBold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8996B4-B139-40FF-A66B-833C8DC9F61B}"/>
              </a:ext>
            </a:extLst>
          </p:cNvPr>
          <p:cNvSpPr txBox="1">
            <a:spLocks/>
          </p:cNvSpPr>
          <p:nvPr/>
        </p:nvSpPr>
        <p:spPr>
          <a:xfrm>
            <a:off x="959005" y="695914"/>
            <a:ext cx="10225668" cy="1763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00E3B"/>
                </a:solidFill>
                <a:latin typeface="Mazzard H SemiBold" pitchFamily="2" charset="0"/>
              </a:rPr>
              <a:t>ADVERTISEMENT:</a:t>
            </a:r>
          </a:p>
          <a:p>
            <a:endParaRPr lang="en-US" sz="4000" dirty="0">
              <a:solidFill>
                <a:srgbClr val="100E3B"/>
              </a:solidFill>
              <a:latin typeface="Mazzard H SemiBold" pitchFamily="2" charset="0"/>
            </a:endParaRPr>
          </a:p>
          <a:p>
            <a:endParaRPr lang="en-US" sz="4000" dirty="0">
              <a:solidFill>
                <a:srgbClr val="100E3B"/>
              </a:solidFill>
              <a:latin typeface="Mazzard H SemiBold" pitchFamily="2" charset="0"/>
            </a:endParaRPr>
          </a:p>
          <a:p>
            <a:endParaRPr lang="en-US" sz="4000" dirty="0">
              <a:solidFill>
                <a:srgbClr val="100E3B"/>
              </a:solidFill>
              <a:latin typeface="Mazzard H SemiBold" pitchFamily="2" charset="0"/>
            </a:endParaRPr>
          </a:p>
          <a:p>
            <a:r>
              <a:rPr lang="en-US" sz="4000" dirty="0">
                <a:solidFill>
                  <a:srgbClr val="100E3B"/>
                </a:solidFill>
                <a:latin typeface="Mazzard H SemiBold" pitchFamily="2" charset="0"/>
              </a:rPr>
              <a:t> </a:t>
            </a:r>
            <a:endParaRPr lang="en-IN" sz="4000" dirty="0">
              <a:solidFill>
                <a:srgbClr val="100E3B"/>
              </a:solidFill>
              <a:latin typeface="Mazzard H SemiBold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21A4F-523B-4B6B-B924-866312454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098" y="784959"/>
            <a:ext cx="1330420" cy="4525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8E9C4D-7698-45FD-9AFA-240E9B6E1E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5" t="44849" r="6205" b="11508"/>
          <a:stretch/>
        </p:blipFill>
        <p:spPr>
          <a:xfrm>
            <a:off x="602696" y="1237543"/>
            <a:ext cx="10944390" cy="20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787887-4EB7-444F-99C6-2E52E00DC4B9}"/>
              </a:ext>
            </a:extLst>
          </p:cNvPr>
          <p:cNvSpPr/>
          <p:nvPr/>
        </p:nvSpPr>
        <p:spPr>
          <a:xfrm>
            <a:off x="254472" y="635494"/>
            <a:ext cx="11733087" cy="5250093"/>
          </a:xfrm>
          <a:prstGeom prst="roundRect">
            <a:avLst/>
          </a:prstGeom>
          <a:solidFill>
            <a:schemeClr val="bg1"/>
          </a:solidFill>
          <a:ln>
            <a:solidFill>
              <a:srgbClr val="DAE3F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4ECFA8-02BD-4B65-8952-20EA17825423}"/>
              </a:ext>
            </a:extLst>
          </p:cNvPr>
          <p:cNvSpPr/>
          <p:nvPr/>
        </p:nvSpPr>
        <p:spPr>
          <a:xfrm>
            <a:off x="1081668" y="6066263"/>
            <a:ext cx="10214517" cy="614048"/>
          </a:xfrm>
          <a:prstGeom prst="roundRect">
            <a:avLst>
              <a:gd name="adj" fmla="val 33784"/>
            </a:avLst>
          </a:prstGeom>
          <a:solidFill>
            <a:schemeClr val="bg1"/>
          </a:solidFill>
          <a:ln>
            <a:solidFill>
              <a:srgbClr val="DAE3F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B7D4EA-FFA4-4888-9F09-18CF5FFF1077}"/>
              </a:ext>
            </a:extLst>
          </p:cNvPr>
          <p:cNvSpPr txBox="1">
            <a:spLocks/>
          </p:cNvSpPr>
          <p:nvPr/>
        </p:nvSpPr>
        <p:spPr>
          <a:xfrm>
            <a:off x="1081669" y="6066262"/>
            <a:ext cx="10214516" cy="490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100E3B"/>
                </a:solidFill>
                <a:latin typeface="Mazzard H SemiBold" pitchFamily="2" charset="0"/>
              </a:rPr>
              <a:t>CREATED BY : NARENDER KESWANI</a:t>
            </a:r>
            <a:endParaRPr lang="en-IN" sz="1600" dirty="0">
              <a:solidFill>
                <a:srgbClr val="100E3B"/>
              </a:solidFill>
              <a:latin typeface="Mazzard H SemiBold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1AB17C-281A-4459-8F51-71A6CD9F4F09}"/>
              </a:ext>
            </a:extLst>
          </p:cNvPr>
          <p:cNvSpPr txBox="1">
            <a:spLocks/>
          </p:cNvSpPr>
          <p:nvPr/>
        </p:nvSpPr>
        <p:spPr>
          <a:xfrm>
            <a:off x="370113" y="1967139"/>
            <a:ext cx="11484429" cy="157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latin typeface="Mazzard H SemiBold" pitchFamily="2" charset="0"/>
              </a:rPr>
              <a:t>THANKYOU</a:t>
            </a:r>
            <a:endParaRPr lang="en-IN" sz="8000" dirty="0">
              <a:latin typeface="Mazzard H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2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</TotalTime>
  <Words>413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AdobeCaslonRegular</vt:lpstr>
      <vt:lpstr>Arial</vt:lpstr>
      <vt:lpstr>Calibri</vt:lpstr>
      <vt:lpstr>Calibri Light</vt:lpstr>
      <vt:lpstr>Mazzard H ExtraLight</vt:lpstr>
      <vt:lpstr>Mazzard H SemiBold</vt:lpstr>
      <vt:lpstr>times new roman</vt:lpstr>
      <vt:lpstr>Office Theme</vt:lpstr>
      <vt:lpstr>SOFTWARE PROJECT MANAGEMENT (SPM)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 (SPM)</dc:title>
  <dc:creator>NARENDER KESWANI</dc:creator>
  <cp:lastModifiedBy>NARENDER KESWANI</cp:lastModifiedBy>
  <cp:revision>2</cp:revision>
  <dcterms:created xsi:type="dcterms:W3CDTF">2021-12-31T06:07:15Z</dcterms:created>
  <dcterms:modified xsi:type="dcterms:W3CDTF">2022-01-02T13:39:17Z</dcterms:modified>
</cp:coreProperties>
</file>