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8700-9880-4FC1-9B59-1BA335BF9703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B1A9F-C215-4231-94F8-B00640D70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B1A9F-C215-4231-94F8-B00640D709C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7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5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3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0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86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1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9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7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9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8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2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A8F2-135C-4A11-9F68-8526E0F064FB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88A2-4FED-4891-BDF9-E644E2A07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2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Agency FB" panose="020B0503020202020204" pitchFamily="34" charset="0"/>
              </a:rPr>
              <a:t>IoT Reference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45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Virtual Entity and IoT Service Monitoring FC includes: 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marL="514350" indent="-514350">
              <a:buAutoNum type="alphaLcParenBoth"/>
            </a:pPr>
            <a:r>
              <a:rPr lang="en-US" sz="2800" dirty="0" smtClean="0">
                <a:latin typeface="Georgia" panose="02040502050405020303" pitchFamily="18" charset="0"/>
              </a:rPr>
              <a:t>functionality </a:t>
            </a:r>
            <a:r>
              <a:rPr lang="en-US" sz="2800" dirty="0">
                <a:latin typeface="Georgia" panose="02040502050405020303" pitchFamily="18" charset="0"/>
              </a:rPr>
              <a:t>to assert static Virtual </a:t>
            </a:r>
            <a:r>
              <a:rPr lang="en-US" sz="2800" dirty="0" smtClean="0">
                <a:latin typeface="Georgia" panose="02040502050405020303" pitchFamily="18" charset="0"/>
              </a:rPr>
              <a:t>Entity IoT </a:t>
            </a:r>
            <a:r>
              <a:rPr lang="en-US" sz="2800" dirty="0">
                <a:latin typeface="Georgia" panose="02040502050405020303" pitchFamily="18" charset="0"/>
              </a:rPr>
              <a:t>Service associations</a:t>
            </a:r>
            <a:r>
              <a:rPr lang="en-US" sz="2800" dirty="0" smtClean="0">
                <a:latin typeface="Georgia" panose="02040502050405020303" pitchFamily="18" charset="0"/>
              </a:rPr>
              <a:t>,</a:t>
            </a:r>
          </a:p>
          <a:p>
            <a:pPr marL="514350" indent="-514350">
              <a:buAutoNum type="alphaLcParenBoth"/>
            </a:pPr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(b</a:t>
            </a:r>
            <a:r>
              <a:rPr lang="en-US" sz="2800" dirty="0" smtClean="0">
                <a:latin typeface="Georgia" panose="02040502050405020303" pitchFamily="18" charset="0"/>
              </a:rPr>
              <a:t>) functionality </a:t>
            </a:r>
            <a:r>
              <a:rPr lang="en-US" sz="2800" dirty="0">
                <a:latin typeface="Georgia" panose="02040502050405020303" pitchFamily="18" charset="0"/>
              </a:rPr>
              <a:t>to discover new associations based on existing associations or</a:t>
            </a:r>
          </a:p>
          <a:p>
            <a:r>
              <a:rPr lang="en-US" sz="2800" dirty="0">
                <a:latin typeface="Georgia" panose="02040502050405020303" pitchFamily="18" charset="0"/>
              </a:rPr>
              <a:t>Virtual Entity attributes such as location or proximity, </a:t>
            </a:r>
            <a:r>
              <a:rPr lang="en-US" sz="2800" dirty="0" smtClean="0">
                <a:latin typeface="Georgia" panose="02040502050405020303" pitchFamily="18" charset="0"/>
              </a:rPr>
              <a:t>and</a:t>
            </a: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(c) </a:t>
            </a:r>
            <a:r>
              <a:rPr lang="en-US" sz="2800" dirty="0" smtClean="0">
                <a:latin typeface="Georgia" panose="02040502050405020303" pitchFamily="18" charset="0"/>
              </a:rPr>
              <a:t>continuous monitoring </a:t>
            </a:r>
            <a:r>
              <a:rPr lang="en-US" sz="2800" dirty="0">
                <a:latin typeface="Georgia" panose="02040502050405020303" pitchFamily="18" charset="0"/>
              </a:rPr>
              <a:t>of the dynamic associations between Virtual Entities and IoT</a:t>
            </a:r>
          </a:p>
          <a:p>
            <a:r>
              <a:rPr lang="en-US" sz="2800" dirty="0">
                <a:latin typeface="Georgia" panose="02040502050405020303" pitchFamily="18" charset="0"/>
              </a:rPr>
              <a:t>Services and updates of their status in case existing associations are not</a:t>
            </a:r>
          </a:p>
          <a:p>
            <a:r>
              <a:rPr lang="en-IN" sz="2800" dirty="0">
                <a:latin typeface="Georgia" panose="02040502050405020303" pitchFamily="18" charset="0"/>
              </a:rPr>
              <a:t>valid any more.</a:t>
            </a:r>
          </a:p>
        </p:txBody>
      </p:sp>
    </p:spTree>
    <p:extLst>
      <p:ext uri="{BB962C8B-B14F-4D97-AF65-F5344CB8AC3E}">
        <p14:creationId xmlns:p14="http://schemas.microsoft.com/office/powerpoint/2010/main" val="265712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7849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1.5 IoT </a:t>
            </a:r>
            <a:r>
              <a:rPr lang="en-US" sz="2800" b="1" dirty="0">
                <a:latin typeface="Georgia" panose="02040502050405020303" pitchFamily="18" charset="0"/>
              </a:rPr>
              <a:t>process management functional </a:t>
            </a:r>
            <a:r>
              <a:rPr lang="en-US" sz="2800" b="1" dirty="0" smtClean="0">
                <a:latin typeface="Georgia" panose="02040502050405020303" pitchFamily="18" charset="0"/>
              </a:rPr>
              <a:t>group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The IoT Process Management FG aims at supporting the integration </a:t>
            </a:r>
            <a:r>
              <a:rPr lang="en-US" sz="2800" dirty="0" smtClean="0">
                <a:latin typeface="Georgia" panose="02040502050405020303" pitchFamily="18" charset="0"/>
              </a:rPr>
              <a:t>of business </a:t>
            </a:r>
            <a:r>
              <a:rPr lang="en-US" sz="2800" dirty="0">
                <a:latin typeface="Georgia" panose="02040502050405020303" pitchFamily="18" charset="0"/>
              </a:rPr>
              <a:t>processes with IoT-related services. It consists of two FCs:</a:t>
            </a:r>
          </a:p>
          <a:p>
            <a:r>
              <a:rPr lang="en-US" sz="2800" dirty="0">
                <a:latin typeface="Georgia" panose="02040502050405020303" pitchFamily="18" charset="0"/>
              </a:rPr>
              <a:t>• The Process Modeling FC provides that right tools for modeling </a:t>
            </a:r>
            <a:r>
              <a:rPr lang="en-US" sz="2800" dirty="0" smtClean="0">
                <a:latin typeface="Georgia" panose="02040502050405020303" pitchFamily="18" charset="0"/>
              </a:rPr>
              <a:t>a business </a:t>
            </a:r>
            <a:r>
              <a:rPr lang="en-US" sz="2800" dirty="0">
                <a:latin typeface="Georgia" panose="02040502050405020303" pitchFamily="18" charset="0"/>
              </a:rPr>
              <a:t>process that utilizes IoT-related services.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• The Process Execution FC contains the execution environment of </a:t>
            </a:r>
            <a:r>
              <a:rPr lang="en-US" sz="2800" dirty="0" smtClean="0">
                <a:latin typeface="Georgia" panose="02040502050405020303" pitchFamily="18" charset="0"/>
              </a:rPr>
              <a:t>the process </a:t>
            </a:r>
            <a:r>
              <a:rPr lang="en-US" sz="2800" dirty="0">
                <a:latin typeface="Georgia" panose="02040502050405020303" pitchFamily="18" charset="0"/>
              </a:rPr>
              <a:t>models created by the Process Modelling FC and </a:t>
            </a:r>
            <a:r>
              <a:rPr lang="en-US" sz="2800" dirty="0" smtClean="0">
                <a:latin typeface="Georgia" panose="02040502050405020303" pitchFamily="18" charset="0"/>
              </a:rPr>
              <a:t>executes the </a:t>
            </a:r>
            <a:r>
              <a:rPr lang="en-US" sz="2800" dirty="0">
                <a:latin typeface="Georgia" panose="02040502050405020303" pitchFamily="18" charset="0"/>
              </a:rPr>
              <a:t>created processes by utilizing the Service Organization FG in </a:t>
            </a:r>
            <a:r>
              <a:rPr lang="en-US" sz="2800" dirty="0" smtClean="0">
                <a:latin typeface="Georgia" panose="02040502050405020303" pitchFamily="18" charset="0"/>
              </a:rPr>
              <a:t>order to </a:t>
            </a:r>
            <a:r>
              <a:rPr lang="en-US" sz="2800" dirty="0">
                <a:latin typeface="Georgia" panose="02040502050405020303" pitchFamily="18" charset="0"/>
              </a:rPr>
              <a:t>resolve high-level application requirements to specific IoT services.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5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Georgia" panose="02040502050405020303" pitchFamily="18" charset="0"/>
              </a:rPr>
              <a:t>1.6 Service </a:t>
            </a:r>
            <a:r>
              <a:rPr lang="en-IN" sz="2800" b="1" dirty="0">
                <a:latin typeface="Georgia" panose="02040502050405020303" pitchFamily="18" charset="0"/>
              </a:rPr>
              <a:t>Organization functional group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The Service Organization FG acts as a coordinator between </a:t>
            </a:r>
            <a:r>
              <a:rPr lang="en-US" sz="2800" dirty="0" smtClean="0">
                <a:latin typeface="Georgia" panose="02040502050405020303" pitchFamily="18" charset="0"/>
              </a:rPr>
              <a:t>different Services </a:t>
            </a:r>
            <a:r>
              <a:rPr lang="en-US" sz="2800" dirty="0">
                <a:latin typeface="Georgia" panose="02040502050405020303" pitchFamily="18" charset="0"/>
              </a:rPr>
              <a:t>offered by the </a:t>
            </a:r>
            <a:r>
              <a:rPr lang="en-US" sz="2800" dirty="0" smtClean="0">
                <a:latin typeface="Georgia" panose="02040502050405020303" pitchFamily="18" charset="0"/>
              </a:rPr>
              <a:t>system</a:t>
            </a: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b="1" dirty="0" smtClean="0">
                <a:latin typeface="Georgia" panose="02040502050405020303" pitchFamily="18" charset="0"/>
              </a:rPr>
              <a:t>1.7 </a:t>
            </a:r>
            <a:r>
              <a:rPr lang="en-IN" sz="2800" b="1" dirty="0">
                <a:latin typeface="Georgia" panose="02040502050405020303" pitchFamily="18" charset="0"/>
              </a:rPr>
              <a:t>Security functional group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The Security FG contains the necessary functions for ensuring the </a:t>
            </a:r>
            <a:r>
              <a:rPr lang="en-US" sz="2800" dirty="0" smtClean="0">
                <a:latin typeface="Georgia" panose="02040502050405020303" pitchFamily="18" charset="0"/>
              </a:rPr>
              <a:t>security and </a:t>
            </a:r>
            <a:r>
              <a:rPr lang="en-US" sz="2800" dirty="0">
                <a:latin typeface="Georgia" panose="02040502050405020303" pitchFamily="18" charset="0"/>
              </a:rPr>
              <a:t>privacy of an IoT </a:t>
            </a:r>
            <a:r>
              <a:rPr lang="en-US" sz="2800" dirty="0" smtClean="0">
                <a:latin typeface="Georgia" panose="02040502050405020303" pitchFamily="18" charset="0"/>
              </a:rPr>
              <a:t>system using Identity Management, Authentication and Authorization , key exchange and trust and .Reputation.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4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Georgia" panose="02040502050405020303" pitchFamily="18" charset="0"/>
              </a:rPr>
              <a:t>1.8 Management </a:t>
            </a:r>
            <a:r>
              <a:rPr lang="en-IN" sz="2800" b="1" dirty="0">
                <a:latin typeface="Georgia" panose="02040502050405020303" pitchFamily="18" charset="0"/>
              </a:rPr>
              <a:t>functional group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The Management FG contains system-wide management functions </a:t>
            </a:r>
            <a:r>
              <a:rPr lang="en-US" sz="2800" dirty="0" smtClean="0">
                <a:latin typeface="Georgia" panose="02040502050405020303" pitchFamily="18" charset="0"/>
              </a:rPr>
              <a:t>that may </a:t>
            </a:r>
            <a:r>
              <a:rPr lang="en-US" sz="2800" dirty="0">
                <a:latin typeface="Georgia" panose="02040502050405020303" pitchFamily="18" charset="0"/>
              </a:rPr>
              <a:t>use individual FC management interfaces. It is not responsible for the</a:t>
            </a:r>
          </a:p>
          <a:p>
            <a:r>
              <a:rPr lang="en-US" sz="2800" dirty="0">
                <a:latin typeface="Georgia" panose="02040502050405020303" pitchFamily="18" charset="0"/>
              </a:rPr>
              <a:t>management of each component, rather for the management of the </a:t>
            </a:r>
            <a:r>
              <a:rPr lang="en-US" sz="2800" dirty="0" smtClean="0">
                <a:latin typeface="Georgia" panose="02040502050405020303" pitchFamily="18" charset="0"/>
              </a:rPr>
              <a:t>system as </a:t>
            </a:r>
            <a:r>
              <a:rPr lang="en-US" sz="2800" dirty="0">
                <a:latin typeface="Georgia" panose="02040502050405020303" pitchFamily="18" charset="0"/>
              </a:rPr>
              <a:t>a whole. </a:t>
            </a:r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It </a:t>
            </a:r>
            <a:r>
              <a:rPr lang="en-US" sz="2800" dirty="0">
                <a:latin typeface="Georgia" panose="02040502050405020303" pitchFamily="18" charset="0"/>
              </a:rPr>
              <a:t>consists of the following </a:t>
            </a:r>
            <a:r>
              <a:rPr lang="en-US" sz="2800" dirty="0" smtClean="0">
                <a:latin typeface="Georgia" panose="02040502050405020303" pitchFamily="18" charset="0"/>
              </a:rPr>
              <a:t>FCs</a:t>
            </a: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pPr marL="514350" indent="-514350">
              <a:buAutoNum type="alphaLcPeriod"/>
            </a:pPr>
            <a:r>
              <a:rPr lang="en-US" sz="2800" b="1" dirty="0" smtClean="0">
                <a:latin typeface="Georgia" panose="02040502050405020303" pitchFamily="18" charset="0"/>
              </a:rPr>
              <a:t>The </a:t>
            </a:r>
            <a:r>
              <a:rPr lang="en-US" sz="2800" b="1" dirty="0">
                <a:latin typeface="Georgia" panose="02040502050405020303" pitchFamily="18" charset="0"/>
              </a:rPr>
              <a:t>Configuration FC </a:t>
            </a:r>
            <a:r>
              <a:rPr lang="en-US" sz="2800" dirty="0">
                <a:latin typeface="Georgia" panose="02040502050405020303" pitchFamily="18" charset="0"/>
              </a:rPr>
              <a:t>maintains the configuration of the FCs </a:t>
            </a:r>
            <a:r>
              <a:rPr lang="en-US" sz="2800" dirty="0" smtClean="0">
                <a:latin typeface="Georgia" panose="02040502050405020303" pitchFamily="18" charset="0"/>
              </a:rPr>
              <a:t>and the </a:t>
            </a:r>
            <a:r>
              <a:rPr lang="en-US" sz="2800" dirty="0">
                <a:latin typeface="Georgia" panose="02040502050405020303" pitchFamily="18" charset="0"/>
              </a:rPr>
              <a:t>Devices in an IoT </a:t>
            </a:r>
            <a:r>
              <a:rPr lang="en-US" sz="2800" dirty="0" smtClean="0">
                <a:latin typeface="Georgia" panose="02040502050405020303" pitchFamily="18" charset="0"/>
              </a:rPr>
              <a:t>system.</a:t>
            </a: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b="1" dirty="0" smtClean="0">
                <a:latin typeface="Georgia" panose="02040502050405020303" pitchFamily="18" charset="0"/>
              </a:rPr>
              <a:t>b. The </a:t>
            </a:r>
            <a:r>
              <a:rPr lang="en-US" sz="2800" b="1" dirty="0">
                <a:latin typeface="Georgia" panose="02040502050405020303" pitchFamily="18" charset="0"/>
              </a:rPr>
              <a:t>Fault FC </a:t>
            </a:r>
            <a:r>
              <a:rPr lang="en-US" sz="2800" dirty="0">
                <a:latin typeface="Georgia" panose="02040502050405020303" pitchFamily="18" charset="0"/>
              </a:rPr>
              <a:t>detects, logs, isolates, and corrects system-wide faults if</a:t>
            </a:r>
          </a:p>
          <a:p>
            <a:r>
              <a:rPr lang="en-IN" sz="2800" dirty="0">
                <a:latin typeface="Georgia" panose="02040502050405020303" pitchFamily="18" charset="0"/>
              </a:rPr>
              <a:t>possible.</a:t>
            </a:r>
          </a:p>
        </p:txBody>
      </p:sp>
    </p:spTree>
    <p:extLst>
      <p:ext uri="{BB962C8B-B14F-4D97-AF65-F5344CB8AC3E}">
        <p14:creationId xmlns:p14="http://schemas.microsoft.com/office/powerpoint/2010/main" val="390469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640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c. The </a:t>
            </a:r>
            <a:r>
              <a:rPr lang="en-US" sz="2800" b="1" dirty="0">
                <a:latin typeface="Georgia" panose="02040502050405020303" pitchFamily="18" charset="0"/>
              </a:rPr>
              <a:t>Member FC </a:t>
            </a:r>
            <a:r>
              <a:rPr lang="en-US" sz="2800" dirty="0">
                <a:latin typeface="Georgia" panose="02040502050405020303" pitchFamily="18" charset="0"/>
              </a:rPr>
              <a:t>manages membership information about the </a:t>
            </a:r>
            <a:r>
              <a:rPr lang="en-US" sz="2800" dirty="0" smtClean="0">
                <a:latin typeface="Georgia" panose="02040502050405020303" pitchFamily="18" charset="0"/>
              </a:rPr>
              <a:t>relevant </a:t>
            </a:r>
            <a:r>
              <a:rPr lang="en-IN" sz="2800" dirty="0" smtClean="0">
                <a:latin typeface="Georgia" panose="02040502050405020303" pitchFamily="18" charset="0"/>
              </a:rPr>
              <a:t>entities </a:t>
            </a:r>
            <a:r>
              <a:rPr lang="en-IN" sz="2800" dirty="0">
                <a:latin typeface="Georgia" panose="02040502050405020303" pitchFamily="18" charset="0"/>
              </a:rPr>
              <a:t>in an IoT system</a:t>
            </a:r>
            <a:r>
              <a:rPr lang="en-IN" sz="2800" dirty="0" smtClean="0">
                <a:latin typeface="Georgia" panose="02040502050405020303" pitchFamily="18" charset="0"/>
              </a:rPr>
              <a:t>.</a:t>
            </a:r>
          </a:p>
          <a:p>
            <a:endParaRPr lang="en-IN" sz="2800" dirty="0" smtClean="0">
              <a:latin typeface="Georgia" panose="02040502050405020303" pitchFamily="18" charset="0"/>
            </a:endParaRPr>
          </a:p>
          <a:p>
            <a:r>
              <a:rPr lang="en-US" sz="2800" b="1" dirty="0" smtClean="0">
                <a:latin typeface="Georgia" panose="02040502050405020303" pitchFamily="18" charset="0"/>
              </a:rPr>
              <a:t>d. </a:t>
            </a:r>
            <a:r>
              <a:rPr lang="en-US" sz="2800" b="1" dirty="0">
                <a:latin typeface="Georgia" panose="02040502050405020303" pitchFamily="18" charset="0"/>
              </a:rPr>
              <a:t>The State FC</a:t>
            </a:r>
            <a:r>
              <a:rPr lang="en-US" sz="2800" dirty="0">
                <a:latin typeface="Georgia" panose="02040502050405020303" pitchFamily="18" charset="0"/>
              </a:rPr>
              <a:t> is similar to the Configuration FC, and collects and </a:t>
            </a:r>
            <a:r>
              <a:rPr lang="en-US" sz="2800" dirty="0" smtClean="0">
                <a:latin typeface="Georgia" panose="02040502050405020303" pitchFamily="18" charset="0"/>
              </a:rPr>
              <a:t>logs state </a:t>
            </a:r>
            <a:r>
              <a:rPr lang="en-US" sz="2800" dirty="0">
                <a:latin typeface="Georgia" panose="02040502050405020303" pitchFamily="18" charset="0"/>
              </a:rPr>
              <a:t>information from the current FCs, which can be used for </a:t>
            </a:r>
            <a:r>
              <a:rPr lang="en-US" sz="2800" dirty="0" smtClean="0">
                <a:latin typeface="Georgia" panose="02040502050405020303" pitchFamily="18" charset="0"/>
              </a:rPr>
              <a:t>fault diagnosis</a:t>
            </a:r>
            <a:r>
              <a:rPr lang="en-US" sz="2800" dirty="0">
                <a:latin typeface="Georgia" panose="02040502050405020303" pitchFamily="18" charset="0"/>
              </a:rPr>
              <a:t>, performance analysis and prediction, as well as </a:t>
            </a:r>
            <a:r>
              <a:rPr lang="en-US" sz="2800" dirty="0" smtClean="0">
                <a:latin typeface="Georgia" panose="02040502050405020303" pitchFamily="18" charset="0"/>
              </a:rPr>
              <a:t>billing </a:t>
            </a:r>
            <a:r>
              <a:rPr lang="en-IN" sz="2800" dirty="0" smtClean="0">
                <a:latin typeface="Georgia" panose="02040502050405020303" pitchFamily="18" charset="0"/>
              </a:rPr>
              <a:t>purposes.</a:t>
            </a:r>
          </a:p>
          <a:p>
            <a:endParaRPr lang="en-IN" sz="2800" dirty="0" smtClean="0">
              <a:latin typeface="Georgia" panose="02040502050405020303" pitchFamily="18" charset="0"/>
            </a:endParaRPr>
          </a:p>
          <a:p>
            <a:r>
              <a:rPr lang="en-US" sz="2800" b="1" dirty="0" smtClean="0">
                <a:latin typeface="Georgia" panose="02040502050405020303" pitchFamily="18" charset="0"/>
              </a:rPr>
              <a:t>e. </a:t>
            </a:r>
            <a:r>
              <a:rPr lang="en-US" sz="2800" b="1" dirty="0">
                <a:latin typeface="Georgia" panose="02040502050405020303" pitchFamily="18" charset="0"/>
              </a:rPr>
              <a:t>The Reporting FC </a:t>
            </a:r>
            <a:r>
              <a:rPr lang="en-US" sz="2800" dirty="0">
                <a:latin typeface="Georgia" panose="02040502050405020303" pitchFamily="18" charset="0"/>
              </a:rPr>
              <a:t>is responsible for producing compressed </a:t>
            </a:r>
            <a:r>
              <a:rPr lang="en-US" sz="2800" dirty="0" smtClean="0">
                <a:latin typeface="Georgia" panose="02040502050405020303" pitchFamily="18" charset="0"/>
              </a:rPr>
              <a:t>reports about </a:t>
            </a:r>
            <a:r>
              <a:rPr lang="en-US" sz="2800" dirty="0">
                <a:latin typeface="Georgia" panose="02040502050405020303" pitchFamily="18" charset="0"/>
              </a:rPr>
              <a:t>the system state based on input from FCs.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7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Georgia" panose="02040502050405020303" pitchFamily="18" charset="0"/>
              </a:rPr>
              <a:t>2. Information view</a:t>
            </a:r>
          </a:p>
          <a:p>
            <a:endParaRPr lang="en-IN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The information view consists </a:t>
            </a:r>
            <a:r>
              <a:rPr lang="en-US" sz="2800" dirty="0" smtClean="0">
                <a:latin typeface="Georgia" panose="02040502050405020303" pitchFamily="18" charset="0"/>
              </a:rPr>
              <a:t>of</a:t>
            </a:r>
          </a:p>
          <a:p>
            <a:r>
              <a:rPr lang="en-US" sz="2800" dirty="0" smtClean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(a) the description of the </a:t>
            </a:r>
            <a:r>
              <a:rPr lang="en-US" sz="2800" dirty="0" smtClean="0">
                <a:latin typeface="Georgia" panose="02040502050405020303" pitchFamily="18" charset="0"/>
              </a:rPr>
              <a:t>information handled </a:t>
            </a:r>
            <a:r>
              <a:rPr lang="en-US" sz="2800" dirty="0">
                <a:latin typeface="Georgia" panose="02040502050405020303" pitchFamily="18" charset="0"/>
              </a:rPr>
              <a:t>in the IoT System, and </a:t>
            </a:r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(</a:t>
            </a:r>
            <a:r>
              <a:rPr lang="en-US" sz="2800" dirty="0">
                <a:latin typeface="Georgia" panose="02040502050405020303" pitchFamily="18" charset="0"/>
              </a:rPr>
              <a:t>b) the way this information is handled in the</a:t>
            </a:r>
          </a:p>
          <a:p>
            <a:r>
              <a:rPr lang="en-US" sz="2800" dirty="0">
                <a:latin typeface="Georgia" panose="02040502050405020303" pitchFamily="18" charset="0"/>
              </a:rPr>
              <a:t>system; in other words, the information lifecycle and flow (how </a:t>
            </a:r>
            <a:r>
              <a:rPr lang="en-US" sz="2800" dirty="0" smtClean="0">
                <a:latin typeface="Georgia" panose="02040502050405020303" pitchFamily="18" charset="0"/>
              </a:rPr>
              <a:t>information is </a:t>
            </a:r>
            <a:r>
              <a:rPr lang="en-US" sz="2800" dirty="0">
                <a:latin typeface="Georgia" panose="02040502050405020303" pitchFamily="18" charset="0"/>
              </a:rPr>
              <a:t>created, processed, and deleted), and the information handling components</a:t>
            </a:r>
            <a:r>
              <a:rPr lang="en-US" sz="2800" dirty="0" smtClean="0">
                <a:latin typeface="Georgia" panose="02040502050405020303" pitchFamily="18" charset="0"/>
              </a:rPr>
              <a:t>.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The Information view having the following sub-section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2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6632"/>
            <a:ext cx="87129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Georgia" panose="02040502050405020303" pitchFamily="18" charset="0"/>
              </a:rPr>
              <a:t>2.1 Information description</a:t>
            </a:r>
          </a:p>
          <a:p>
            <a:endParaRPr lang="en-IN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The pieces of information handled by an IoT system complying to an </a:t>
            </a:r>
            <a:r>
              <a:rPr lang="en-US" sz="2800" dirty="0" smtClean="0">
                <a:latin typeface="Georgia" panose="02040502050405020303" pitchFamily="18" charset="0"/>
              </a:rPr>
              <a:t>ARM such </a:t>
            </a:r>
            <a:r>
              <a:rPr lang="en-US" sz="2800" dirty="0">
                <a:latin typeface="Georgia" panose="02040502050405020303" pitchFamily="18" charset="0"/>
              </a:rPr>
              <a:t>as the IoT-A (</a:t>
            </a:r>
            <a:r>
              <a:rPr lang="en-US" sz="2800" dirty="0" err="1">
                <a:latin typeface="Georgia" panose="02040502050405020303" pitchFamily="18" charset="0"/>
              </a:rPr>
              <a:t>Carrez</a:t>
            </a:r>
            <a:r>
              <a:rPr lang="en-US" sz="2800" dirty="0">
                <a:latin typeface="Georgia" panose="02040502050405020303" pitchFamily="18" charset="0"/>
              </a:rPr>
              <a:t> et al. 2013) are the following:</a:t>
            </a:r>
          </a:p>
          <a:p>
            <a:r>
              <a:rPr lang="en-US" sz="2800" dirty="0">
                <a:latin typeface="Georgia" panose="02040502050405020303" pitchFamily="18" charset="0"/>
              </a:rPr>
              <a:t>• Virtual Entity context information, i.e. the attributes (simple or complex</a:t>
            </a:r>
            <a:r>
              <a:rPr lang="en-US" sz="2800" dirty="0" smtClean="0">
                <a:latin typeface="Georgia" panose="02040502050405020303" pitchFamily="18" charset="0"/>
              </a:rPr>
              <a:t>) as </a:t>
            </a:r>
            <a:r>
              <a:rPr lang="en-US" sz="2800" dirty="0">
                <a:latin typeface="Georgia" panose="02040502050405020303" pitchFamily="18" charset="0"/>
              </a:rPr>
              <a:t>represented by parts of the IoT Information model (attributes </a:t>
            </a:r>
            <a:r>
              <a:rPr lang="en-US" sz="2800" dirty="0" smtClean="0">
                <a:latin typeface="Georgia" panose="02040502050405020303" pitchFamily="18" charset="0"/>
              </a:rPr>
              <a:t>that have </a:t>
            </a:r>
            <a:r>
              <a:rPr lang="en-US" sz="2800" dirty="0">
                <a:latin typeface="Georgia" panose="02040502050405020303" pitchFamily="18" charset="0"/>
              </a:rPr>
              <a:t>values and metadata such as the temperature of a room</a:t>
            </a:r>
            <a:r>
              <a:rPr lang="en-US" sz="2800" dirty="0" smtClean="0">
                <a:latin typeface="Georgia" panose="02040502050405020303" pitchFamily="18" charset="0"/>
              </a:rPr>
              <a:t>).</a:t>
            </a: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dirty="0"/>
              <a:t>• </a:t>
            </a:r>
            <a:r>
              <a:rPr lang="en-US" sz="2800" dirty="0">
                <a:latin typeface="Georgia" panose="02040502050405020303" pitchFamily="18" charset="0"/>
              </a:rPr>
              <a:t>IoT Service output itself is another important part of information </a:t>
            </a:r>
            <a:r>
              <a:rPr lang="en-US" sz="2800" dirty="0" smtClean="0">
                <a:latin typeface="Georgia" panose="02040502050405020303" pitchFamily="18" charset="0"/>
              </a:rPr>
              <a:t>generated by </a:t>
            </a:r>
            <a:r>
              <a:rPr lang="en-US" sz="2800" dirty="0">
                <a:latin typeface="Georgia" panose="02040502050405020303" pitchFamily="18" charset="0"/>
              </a:rPr>
              <a:t>an IoT system. </a:t>
            </a:r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For </a:t>
            </a:r>
            <a:r>
              <a:rPr lang="en-US" sz="2800" dirty="0">
                <a:latin typeface="Georgia" panose="02040502050405020303" pitchFamily="18" charset="0"/>
              </a:rPr>
              <a:t>example, this is the information generated by</a:t>
            </a:r>
          </a:p>
          <a:p>
            <a:r>
              <a:rPr lang="en-IN" sz="2800" dirty="0">
                <a:latin typeface="Georgia" panose="02040502050405020303" pitchFamily="18" charset="0"/>
              </a:rPr>
              <a:t>interrogating a Sensor or a Tag Service</a:t>
            </a:r>
            <a:r>
              <a:rPr lang="en-IN" sz="2800" dirty="0"/>
              <a:t>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4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7849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• Virtual Entity descriptions in general, which contain not only </a:t>
            </a:r>
            <a:r>
              <a:rPr lang="en-US" sz="2800" dirty="0" smtClean="0">
                <a:latin typeface="Georgia" panose="02040502050405020303" pitchFamily="18" charset="0"/>
              </a:rPr>
              <a:t>the attributes </a:t>
            </a:r>
            <a:r>
              <a:rPr lang="en-US" sz="2800" dirty="0">
                <a:latin typeface="Georgia" panose="02040502050405020303" pitchFamily="18" charset="0"/>
              </a:rPr>
              <a:t>coming from IoT Devices (e.g. ownership information</a:t>
            </a:r>
            <a:r>
              <a:rPr lang="en-US" sz="2800" dirty="0" smtClean="0">
                <a:latin typeface="Georgia" panose="02040502050405020303" pitchFamily="18" charset="0"/>
              </a:rPr>
              <a:t>).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• Associations between Virtual Entities and related IoT Services</a:t>
            </a:r>
            <a:r>
              <a:rPr lang="en-US" sz="2800" dirty="0" smtClean="0">
                <a:latin typeface="Georgia" panose="02040502050405020303" pitchFamily="18" charset="0"/>
              </a:rPr>
              <a:t>. </a:t>
            </a:r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• Virtual Entity Associations with other Virtual Entities (e.g. Room #</a:t>
            </a:r>
            <a:r>
              <a:rPr lang="en-US" sz="2800" dirty="0" smtClean="0">
                <a:latin typeface="Georgia" panose="02040502050405020303" pitchFamily="18" charset="0"/>
              </a:rPr>
              <a:t>123 </a:t>
            </a:r>
            <a:r>
              <a:rPr lang="en-IN" sz="2800" dirty="0" smtClean="0">
                <a:latin typeface="Georgia" panose="02040502050405020303" pitchFamily="18" charset="0"/>
              </a:rPr>
              <a:t>is </a:t>
            </a:r>
            <a:r>
              <a:rPr lang="en-IN" sz="2800" dirty="0">
                <a:latin typeface="Georgia" panose="02040502050405020303" pitchFamily="18" charset="0"/>
              </a:rPr>
              <a:t>on Floor #7).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• IoT Service Descriptions, which contain associated Resources, </a:t>
            </a:r>
            <a:r>
              <a:rPr lang="en-US" sz="2800" dirty="0" smtClean="0">
                <a:latin typeface="Georgia" panose="02040502050405020303" pitchFamily="18" charset="0"/>
              </a:rPr>
              <a:t>interface </a:t>
            </a:r>
            <a:r>
              <a:rPr lang="en-IN" sz="2800" dirty="0" smtClean="0">
                <a:latin typeface="Georgia" panose="02040502050405020303" pitchFamily="18" charset="0"/>
              </a:rPr>
              <a:t>descriptions</a:t>
            </a:r>
            <a:r>
              <a:rPr lang="en-IN" sz="2800" dirty="0">
                <a:latin typeface="Georgia" panose="02040502050405020303" pitchFamily="18" charset="0"/>
              </a:rPr>
              <a:t>, etc.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• Resource Descriptions, which contain the type of resource (e.g. sensor</a:t>
            </a:r>
            <a:r>
              <a:rPr lang="en-US" sz="2800" dirty="0" smtClean="0">
                <a:latin typeface="Georgia" panose="02040502050405020303" pitchFamily="18" charset="0"/>
              </a:rPr>
              <a:t>), identity</a:t>
            </a:r>
            <a:r>
              <a:rPr lang="en-US" sz="2800" dirty="0">
                <a:latin typeface="Georgia" panose="02040502050405020303" pitchFamily="18" charset="0"/>
              </a:rPr>
              <a:t>, associated Services, and Devices</a:t>
            </a:r>
            <a:r>
              <a:rPr lang="en-US" sz="2800" dirty="0" smtClean="0">
                <a:latin typeface="Georgia" panose="02040502050405020303" pitchFamily="18" charset="0"/>
              </a:rPr>
              <a:t>. </a:t>
            </a:r>
            <a:endParaRPr lang="en-US" sz="2800" dirty="0">
              <a:latin typeface="Georgia" panose="02040502050405020303" pitchFamily="18" charset="0"/>
            </a:endParaRPr>
          </a:p>
          <a:p>
            <a:r>
              <a:rPr lang="en-IN" sz="2800" dirty="0">
                <a:latin typeface="Georgia" panose="02040502050405020303" pitchFamily="18" charset="0"/>
              </a:rPr>
              <a:t>• Device Descriptions such as device capabilities (e.g. sensors, radios</a:t>
            </a:r>
            <a:r>
              <a:rPr lang="en-IN" sz="2800" dirty="0" smtClean="0">
                <a:latin typeface="Georgia" panose="02040502050405020303" pitchFamily="18" charset="0"/>
              </a:rPr>
              <a:t>).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9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• Descriptions of Composed Services, which contain the model of how a complex service is composed of simpler services.</a:t>
            </a: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• IoT Business Process Model, which describes the steps of a business process utilizing other IoT-related services (IoT, Virtual Entity, </a:t>
            </a:r>
            <a:r>
              <a:rPr lang="en-IN" sz="2800" dirty="0" smtClean="0">
                <a:latin typeface="Georgia" panose="02040502050405020303" pitchFamily="18" charset="0"/>
              </a:rPr>
              <a:t>Composed Services).</a:t>
            </a:r>
          </a:p>
          <a:p>
            <a:endParaRPr lang="en-IN" sz="2800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• Security information such as keys, identity pools, policies, trust </a:t>
            </a:r>
            <a:r>
              <a:rPr lang="en-IN" sz="2800" dirty="0" smtClean="0">
                <a:latin typeface="Georgia" panose="02040502050405020303" pitchFamily="18" charset="0"/>
              </a:rPr>
              <a:t>models, reputation scores, etc.</a:t>
            </a:r>
          </a:p>
          <a:p>
            <a:r>
              <a:rPr lang="en-US" sz="2800" dirty="0" smtClean="0">
                <a:latin typeface="Georgia" panose="02040502050405020303" pitchFamily="18" charset="0"/>
              </a:rPr>
              <a:t>• Management information such as state information from operational FCs used for fault/performance purposes, configuration snapshots, </a:t>
            </a:r>
            <a:r>
              <a:rPr lang="en-IN" sz="2800" dirty="0" smtClean="0">
                <a:latin typeface="Georgia" panose="02040502050405020303" pitchFamily="18" charset="0"/>
              </a:rPr>
              <a:t>reports, membership information, etc.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14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88640"/>
            <a:ext cx="88569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Georgia" panose="02040502050405020303" pitchFamily="18" charset="0"/>
              </a:rPr>
              <a:t>1.2 Information </a:t>
            </a:r>
            <a:r>
              <a:rPr lang="en-IN" sz="2800" b="1" dirty="0">
                <a:latin typeface="Georgia" panose="02040502050405020303" pitchFamily="18" charset="0"/>
              </a:rPr>
              <a:t>flow and </a:t>
            </a:r>
            <a:r>
              <a:rPr lang="en-IN" sz="2800" b="1" dirty="0" smtClean="0">
                <a:latin typeface="Georgia" panose="02040502050405020303" pitchFamily="18" charset="0"/>
              </a:rPr>
              <a:t>lifecycle</a:t>
            </a:r>
          </a:p>
          <a:p>
            <a:endParaRPr lang="en-IN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On a high level, the flow of information in an IoT system follows </a:t>
            </a:r>
            <a:r>
              <a:rPr lang="en-US" sz="2800" dirty="0" smtClean="0">
                <a:latin typeface="Georgia" panose="02040502050405020303" pitchFamily="18" charset="0"/>
              </a:rPr>
              <a:t>two main </a:t>
            </a:r>
            <a:r>
              <a:rPr lang="en-US" sz="2800" dirty="0">
                <a:latin typeface="Georgia" panose="02040502050405020303" pitchFamily="18" charset="0"/>
              </a:rPr>
              <a:t>directions. From devices that produce information such as </a:t>
            </a:r>
            <a:r>
              <a:rPr lang="en-US" sz="2800" dirty="0" smtClean="0">
                <a:latin typeface="Georgia" panose="02040502050405020303" pitchFamily="18" charset="0"/>
              </a:rPr>
              <a:t>sensors and </a:t>
            </a:r>
            <a:r>
              <a:rPr lang="en-US" sz="2800" dirty="0">
                <a:latin typeface="Georgia" panose="02040502050405020303" pitchFamily="18" charset="0"/>
              </a:rPr>
              <a:t>tags, information follows a context-enrichment process until it </a:t>
            </a:r>
            <a:r>
              <a:rPr lang="en-US" sz="2800" dirty="0" smtClean="0">
                <a:latin typeface="Georgia" panose="02040502050405020303" pitchFamily="18" charset="0"/>
              </a:rPr>
              <a:t>reaches the </a:t>
            </a:r>
            <a:r>
              <a:rPr lang="en-US" sz="2800" dirty="0">
                <a:latin typeface="Georgia" panose="02040502050405020303" pitchFamily="18" charset="0"/>
              </a:rPr>
              <a:t>consumer application or part of the larger system, and from the </a:t>
            </a:r>
            <a:r>
              <a:rPr lang="en-US" sz="2800" dirty="0" smtClean="0">
                <a:latin typeface="Georgia" panose="02040502050405020303" pitchFamily="18" charset="0"/>
              </a:rPr>
              <a:t>application or </a:t>
            </a:r>
            <a:r>
              <a:rPr lang="en-US" sz="2800" dirty="0">
                <a:latin typeface="Georgia" panose="02040502050405020303" pitchFamily="18" charset="0"/>
              </a:rPr>
              <a:t>part of a larger system information it follows a </a:t>
            </a:r>
            <a:r>
              <a:rPr lang="en-US" sz="2800" dirty="0" smtClean="0">
                <a:latin typeface="Georgia" panose="02040502050405020303" pitchFamily="18" charset="0"/>
              </a:rPr>
              <a:t>context-reduction process </a:t>
            </a:r>
            <a:r>
              <a:rPr lang="en-US" sz="2800" dirty="0">
                <a:latin typeface="Georgia" panose="02040502050405020303" pitchFamily="18" charset="0"/>
              </a:rPr>
              <a:t>until it reaches the consumer types of devices (e.g. actuators).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IoT Reference Architecture View</a:t>
            </a: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Georgia" panose="02040502050405020303" pitchFamily="18" charset="0"/>
              </a:rPr>
              <a:t>Functional View: </a:t>
            </a:r>
            <a:r>
              <a:rPr lang="en-US" sz="2800" dirty="0">
                <a:latin typeface="Georgia" panose="02040502050405020303" pitchFamily="18" charset="0"/>
              </a:rPr>
              <a:t>Description of what the system does, and its </a:t>
            </a:r>
            <a:r>
              <a:rPr lang="en-US" sz="2800" dirty="0" smtClean="0">
                <a:latin typeface="Georgia" panose="02040502050405020303" pitchFamily="18" charset="0"/>
              </a:rPr>
              <a:t>main </a:t>
            </a:r>
            <a:r>
              <a:rPr lang="en-IN" sz="2800" dirty="0" smtClean="0">
                <a:latin typeface="Georgia" panose="02040502050405020303" pitchFamily="18" charset="0"/>
              </a:rPr>
              <a:t>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• </a:t>
            </a:r>
            <a:r>
              <a:rPr lang="en-US" sz="2800" b="1" dirty="0">
                <a:latin typeface="Georgia" panose="02040502050405020303" pitchFamily="18" charset="0"/>
              </a:rPr>
              <a:t>Information View: </a:t>
            </a:r>
            <a:r>
              <a:rPr lang="en-US" sz="2800" dirty="0">
                <a:latin typeface="Georgia" panose="02040502050405020303" pitchFamily="18" charset="0"/>
              </a:rPr>
              <a:t>Description of the data and information that </a:t>
            </a:r>
            <a:r>
              <a:rPr lang="en-US" sz="2800" dirty="0" smtClean="0">
                <a:latin typeface="Georgia" panose="02040502050405020303" pitchFamily="18" charset="0"/>
              </a:rPr>
              <a:t>the </a:t>
            </a:r>
            <a:r>
              <a:rPr lang="en-IN" sz="2800" dirty="0" smtClean="0">
                <a:latin typeface="Georgia" panose="02040502050405020303" pitchFamily="18" charset="0"/>
              </a:rPr>
              <a:t>system </a:t>
            </a:r>
            <a:r>
              <a:rPr lang="en-IN" sz="2800" dirty="0">
                <a:latin typeface="Georgia" panose="02040502050405020303" pitchFamily="18" charset="0"/>
              </a:rPr>
              <a:t>handles</a:t>
            </a:r>
            <a:r>
              <a:rPr lang="en-IN" sz="2800" dirty="0" smtClean="0">
                <a:latin typeface="Georgia" panose="02040502050405020303" pitchFamily="18" charset="0"/>
              </a:rPr>
              <a:t>.</a:t>
            </a:r>
          </a:p>
          <a:p>
            <a:endParaRPr lang="en-IN" sz="2800" dirty="0">
              <a:latin typeface="Georgia" panose="02040502050405020303" pitchFamily="18" charset="0"/>
            </a:endParaRPr>
          </a:p>
          <a:p>
            <a:r>
              <a:rPr lang="en-US" sz="2800" b="1" dirty="0">
                <a:latin typeface="Georgia" panose="02040502050405020303" pitchFamily="18" charset="0"/>
              </a:rPr>
              <a:t>• Deployment and Operational View: </a:t>
            </a:r>
            <a:r>
              <a:rPr lang="en-US" sz="2800" dirty="0">
                <a:latin typeface="Georgia" panose="02040502050405020303" pitchFamily="18" charset="0"/>
              </a:rPr>
              <a:t>Description of the main </a:t>
            </a:r>
            <a:r>
              <a:rPr lang="en-US" sz="2800" dirty="0" smtClean="0">
                <a:latin typeface="Georgia" panose="02040502050405020303" pitchFamily="18" charset="0"/>
              </a:rPr>
              <a:t>real world </a:t>
            </a:r>
            <a:r>
              <a:rPr lang="en-US" sz="2800" dirty="0">
                <a:latin typeface="Georgia" panose="02040502050405020303" pitchFamily="18" charset="0"/>
              </a:rPr>
              <a:t>components of the system such as devices, network routers,</a:t>
            </a:r>
          </a:p>
          <a:p>
            <a:r>
              <a:rPr lang="en-IN" sz="2800" dirty="0">
                <a:latin typeface="Georgia" panose="02040502050405020303" pitchFamily="18" charset="0"/>
              </a:rPr>
              <a:t>servers, etc.</a:t>
            </a:r>
          </a:p>
        </p:txBody>
      </p:sp>
    </p:spTree>
    <p:extLst>
      <p:ext uri="{BB962C8B-B14F-4D97-AF65-F5344CB8AC3E}">
        <p14:creationId xmlns:p14="http://schemas.microsoft.com/office/powerpoint/2010/main" val="348219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6" y="260648"/>
            <a:ext cx="8882980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35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Virtual Entity context information is typically generated by </a:t>
            </a:r>
            <a:r>
              <a:rPr lang="en-US" sz="2800" dirty="0" smtClean="0">
                <a:latin typeface="Georgia" panose="02040502050405020303" pitchFamily="18" charset="0"/>
              </a:rPr>
              <a:t>data-producing devices </a:t>
            </a:r>
            <a:r>
              <a:rPr lang="en-US" sz="2800" dirty="0">
                <a:latin typeface="Georgia" panose="02040502050405020303" pitchFamily="18" charset="0"/>
              </a:rPr>
              <a:t>such as sensor devices and consumed either by data-consumption</a:t>
            </a:r>
          </a:p>
          <a:p>
            <a:r>
              <a:rPr lang="en-US" sz="2800" dirty="0">
                <a:latin typeface="Georgia" panose="02040502050405020303" pitchFamily="18" charset="0"/>
              </a:rPr>
              <a:t>devices such as actuators or services (IoT or other types of services such </a:t>
            </a:r>
            <a:r>
              <a:rPr lang="en-US" sz="2800" dirty="0" smtClean="0">
                <a:latin typeface="Georgia" panose="02040502050405020303" pitchFamily="18" charset="0"/>
              </a:rPr>
              <a:t>as machine </a:t>
            </a:r>
            <a:r>
              <a:rPr lang="en-US" sz="2800" dirty="0">
                <a:latin typeface="Georgia" panose="02040502050405020303" pitchFamily="18" charset="0"/>
              </a:rPr>
              <a:t>learning processing services). Raw or enriched information and/or</a:t>
            </a:r>
          </a:p>
          <a:p>
            <a:r>
              <a:rPr lang="en-US" sz="2800" dirty="0">
                <a:latin typeface="Georgia" panose="02040502050405020303" pitchFamily="18" charset="0"/>
              </a:rPr>
              <a:t>actionable information may be stored in caches or historical databases </a:t>
            </a:r>
            <a:r>
              <a:rPr lang="en-US" sz="2800" dirty="0" smtClean="0">
                <a:latin typeface="Georgia" panose="02040502050405020303" pitchFamily="18" charset="0"/>
              </a:rPr>
              <a:t>for later </a:t>
            </a:r>
            <a:r>
              <a:rPr lang="en-US" sz="2800" dirty="0">
                <a:latin typeface="Georgia" panose="02040502050405020303" pitchFamily="18" charset="0"/>
              </a:rPr>
              <a:t>usage or processing, traceability, or accounting purposes. The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7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85698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Georgia" panose="02040502050405020303" pitchFamily="18" charset="0"/>
              </a:rPr>
              <a:t>1.3 Information handling</a:t>
            </a:r>
          </a:p>
          <a:p>
            <a:endParaRPr lang="en-IN" sz="2800" b="1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An IoT system is typically deployed to monitor and control Physical Entities</a:t>
            </a:r>
            <a:r>
              <a:rPr lang="en-US" sz="2800" dirty="0" smtClean="0">
                <a:latin typeface="Georgia" panose="02040502050405020303" pitchFamily="18" charset="0"/>
              </a:rPr>
              <a:t>.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Monitoring and controlling Physical Entities is in turn performed by </a:t>
            </a:r>
            <a:r>
              <a:rPr lang="en-US" sz="2800" dirty="0" smtClean="0">
                <a:latin typeface="Georgia" panose="02040502050405020303" pitchFamily="18" charset="0"/>
              </a:rPr>
              <a:t>mainly the </a:t>
            </a:r>
            <a:r>
              <a:rPr lang="en-US" sz="2800" dirty="0">
                <a:latin typeface="Georgia" panose="02040502050405020303" pitchFamily="18" charset="0"/>
              </a:rPr>
              <a:t>Devices, Communication, IoT Services, and Virtual Entity FGs in </a:t>
            </a:r>
            <a:r>
              <a:rPr lang="en-US" sz="2800" dirty="0" smtClean="0">
                <a:latin typeface="Georgia" panose="02040502050405020303" pitchFamily="18" charset="0"/>
              </a:rPr>
              <a:t>the functional </a:t>
            </a:r>
            <a:r>
              <a:rPr lang="en-US" sz="2800" dirty="0">
                <a:latin typeface="Georgia" panose="02040502050405020303" pitchFamily="18" charset="0"/>
              </a:rPr>
              <a:t>view. </a:t>
            </a:r>
            <a:endParaRPr lang="en-US" sz="2800" dirty="0" smtClean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Certain </a:t>
            </a:r>
            <a:r>
              <a:rPr lang="en-US" sz="2800" dirty="0">
                <a:latin typeface="Georgia" panose="02040502050405020303" pitchFamily="18" charset="0"/>
              </a:rPr>
              <a:t>FCs of these FGs, as well as the rest of the FGs</a:t>
            </a:r>
          </a:p>
          <a:p>
            <a:r>
              <a:rPr lang="en-US" sz="2800" dirty="0">
                <a:latin typeface="Georgia" panose="02040502050405020303" pitchFamily="18" charset="0"/>
              </a:rPr>
              <a:t>(Service Organization, IoT Process Management, Management, </a:t>
            </a:r>
            <a:r>
              <a:rPr lang="en-US" sz="2800" dirty="0" smtClean="0">
                <a:latin typeface="Georgia" panose="02040502050405020303" pitchFamily="18" charset="0"/>
              </a:rPr>
              <a:t>Security FGs</a:t>
            </a:r>
            <a:r>
              <a:rPr lang="en-US" sz="2800" dirty="0">
                <a:latin typeface="Georgia" panose="02040502050405020303" pitchFamily="18" charset="0"/>
              </a:rPr>
              <a:t>), play a supporting role for the main FGs in the Reference Architecture,</a:t>
            </a:r>
          </a:p>
          <a:p>
            <a:r>
              <a:rPr lang="en-US" sz="2800" dirty="0">
                <a:latin typeface="Georgia" panose="02040502050405020303" pitchFamily="18" charset="0"/>
              </a:rPr>
              <a:t>and therefore in the flow of information.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5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presentation of information handling in an IoT system </a:t>
            </a:r>
            <a:r>
              <a:rPr lang="en-US" sz="2800" dirty="0" smtClean="0">
                <a:latin typeface="Georgia" panose="02040502050405020303" pitchFamily="18" charset="0"/>
              </a:rPr>
              <a:t>assumes that </a:t>
            </a:r>
            <a:r>
              <a:rPr lang="en-US" sz="2800" dirty="0">
                <a:latin typeface="Georgia" panose="02040502050405020303" pitchFamily="18" charset="0"/>
              </a:rPr>
              <a:t>FCs exchange and process information. The exchange of information</a:t>
            </a:r>
          </a:p>
          <a:p>
            <a:r>
              <a:rPr lang="en-US" sz="2800" dirty="0">
                <a:latin typeface="Georgia" panose="02040502050405020303" pitchFamily="18" charset="0"/>
              </a:rPr>
              <a:t>between FCs follows the interaction patterns below</a:t>
            </a:r>
            <a:endParaRPr lang="en-IN" sz="2800" dirty="0">
              <a:latin typeface="Georgia" panose="02040502050405020303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04522"/>
            <a:ext cx="8856984" cy="453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25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Device, IoT Service, and Virtual Entity Service Interactions.</a:t>
            </a:r>
            <a:endParaRPr lang="en-IN" sz="2800" b="1" dirty="0">
              <a:latin typeface="Georgia" panose="02040502050405020303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66874"/>
            <a:ext cx="8784976" cy="500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1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Georgia" panose="02040502050405020303" pitchFamily="18" charset="0"/>
              </a:rPr>
              <a:t>IoT Service Resolution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06489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59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Georgia" panose="02040502050405020303" pitchFamily="18" charset="0"/>
              </a:rPr>
              <a:t>Virtual Entity Service Resolution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71296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375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Service Choreography and Processing IoT Services</a:t>
            </a:r>
            <a:endParaRPr lang="en-IN" sz="2800" dirty="0">
              <a:latin typeface="Georgia" panose="02040502050405020303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" y="980728"/>
            <a:ext cx="8898424" cy="568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157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Georgia" panose="02040502050405020303" pitchFamily="18" charset="0"/>
              </a:rPr>
              <a:t>3.Deployment </a:t>
            </a:r>
            <a:r>
              <a:rPr lang="en-IN" sz="2800" b="1" dirty="0">
                <a:latin typeface="Georgia" panose="02040502050405020303" pitchFamily="18" charset="0"/>
              </a:rPr>
              <a:t>and operational </a:t>
            </a:r>
            <a:r>
              <a:rPr lang="en-IN" sz="2800" b="1" dirty="0" smtClean="0">
                <a:latin typeface="Georgia" panose="02040502050405020303" pitchFamily="18" charset="0"/>
              </a:rPr>
              <a:t>view</a:t>
            </a:r>
          </a:p>
          <a:p>
            <a:endParaRPr lang="en-IN" sz="2800" b="1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The Deployment and Operational View depends on the specific actual </a:t>
            </a:r>
            <a:r>
              <a:rPr lang="en-US" sz="2800" dirty="0" smtClean="0">
                <a:latin typeface="Georgia" panose="02040502050405020303" pitchFamily="18" charset="0"/>
              </a:rPr>
              <a:t>use </a:t>
            </a:r>
            <a:r>
              <a:rPr lang="en-IN" sz="2800" dirty="0" smtClean="0">
                <a:latin typeface="Georgia" panose="02040502050405020303" pitchFamily="18" charset="0"/>
              </a:rPr>
              <a:t>case </a:t>
            </a:r>
            <a:r>
              <a:rPr lang="en-IN" sz="2800" dirty="0">
                <a:latin typeface="Georgia" panose="02040502050405020303" pitchFamily="18" charset="0"/>
              </a:rPr>
              <a:t>and </a:t>
            </a:r>
            <a:r>
              <a:rPr lang="en-IN" sz="2800" dirty="0" smtClean="0">
                <a:latin typeface="Georgia" panose="02040502050405020303" pitchFamily="18" charset="0"/>
              </a:rPr>
              <a:t>requirements.</a:t>
            </a: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2004522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Parking Lot Deployment and Operational View, Devices.</a:t>
            </a:r>
            <a:endParaRPr lang="en-IN" sz="2400" dirty="0">
              <a:latin typeface="Georgia" panose="02040502050405020303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87770"/>
            <a:ext cx="8064896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295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5689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two sensor nodes are connected to the payment station through </a:t>
            </a:r>
            <a:r>
              <a:rPr lang="en-US" sz="2800" dirty="0" smtClean="0">
                <a:latin typeface="Georgia" panose="02040502050405020303" pitchFamily="18" charset="0"/>
              </a:rPr>
              <a:t>wireless or </a:t>
            </a:r>
            <a:r>
              <a:rPr lang="en-US" sz="2800" dirty="0">
                <a:latin typeface="Georgia" panose="02040502050405020303" pitchFamily="18" charset="0"/>
              </a:rPr>
              <a:t>wired communication. The payment station acts both as a user interface</a:t>
            </a:r>
          </a:p>
          <a:p>
            <a:r>
              <a:rPr lang="en-US" sz="2800" dirty="0">
                <a:latin typeface="Georgia" panose="02040502050405020303" pitchFamily="18" charset="0"/>
              </a:rPr>
              <a:t>for the driver to pay and get a payment receipt as well as a </a:t>
            </a:r>
            <a:r>
              <a:rPr lang="en-US" sz="2800" dirty="0" smtClean="0">
                <a:latin typeface="Georgia" panose="02040502050405020303" pitchFamily="18" charset="0"/>
              </a:rPr>
              <a:t>communication gateway </a:t>
            </a:r>
            <a:r>
              <a:rPr lang="en-US" sz="2800" dirty="0">
                <a:latin typeface="Georgia" panose="02040502050405020303" pitchFamily="18" charset="0"/>
              </a:rPr>
              <a:t>that connects the two sensor nodes and the payment interface physical</a:t>
            </a:r>
          </a:p>
          <a:p>
            <a:r>
              <a:rPr lang="en-US" sz="2800" dirty="0">
                <a:latin typeface="Georgia" panose="02040502050405020303" pitchFamily="18" charset="0"/>
              </a:rPr>
              <a:t>devices (displays, credit card slots, coin/note input/output, etc.) with </a:t>
            </a:r>
            <a:r>
              <a:rPr lang="en-US" sz="2800" dirty="0" smtClean="0">
                <a:latin typeface="Georgia" panose="02040502050405020303" pitchFamily="18" charset="0"/>
              </a:rPr>
              <a:t>the Internet </a:t>
            </a:r>
            <a:r>
              <a:rPr lang="en-US" sz="2800" dirty="0">
                <a:latin typeface="Georgia" panose="02040502050405020303" pitchFamily="18" charset="0"/>
              </a:rPr>
              <a:t>through Wide Area Network (WAN) technology. </a:t>
            </a:r>
            <a:endParaRPr lang="en-US" sz="2800" dirty="0" smtClean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The occupancy sign </a:t>
            </a:r>
            <a:r>
              <a:rPr lang="en-US" sz="2800" dirty="0">
                <a:latin typeface="Georgia" panose="02040502050405020303" pitchFamily="18" charset="0"/>
              </a:rPr>
              <a:t>also acts as a communication gateway for the actuator node (display </a:t>
            </a:r>
            <a:r>
              <a:rPr lang="en-US" sz="2800" dirty="0" smtClean="0">
                <a:latin typeface="Georgia" panose="02040502050405020303" pitchFamily="18" charset="0"/>
              </a:rPr>
              <a:t>of </a:t>
            </a:r>
            <a:r>
              <a:rPr lang="en-US" sz="2800" dirty="0">
                <a:latin typeface="Georgia" panose="02040502050405020303" pitchFamily="18" charset="0"/>
              </a:rPr>
              <a:t>free parking spots), and we assume that because of the deployment, a </a:t>
            </a:r>
            <a:r>
              <a:rPr lang="en-US" sz="2800" dirty="0" smtClean="0">
                <a:latin typeface="Georgia" panose="02040502050405020303" pitchFamily="18" charset="0"/>
              </a:rPr>
              <a:t>direct </a:t>
            </a:r>
            <a:r>
              <a:rPr lang="en-US" sz="2800" dirty="0">
                <a:latin typeface="Georgia" panose="02040502050405020303" pitchFamily="18" charset="0"/>
              </a:rPr>
              <a:t>connection to the payment station is not feasible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6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I</a:t>
            </a:r>
            <a:r>
              <a:rPr lang="en-US" sz="2800" b="1" dirty="0" smtClean="0">
                <a:latin typeface="Georgia" panose="02040502050405020303" pitchFamily="18" charset="0"/>
              </a:rPr>
              <a:t>oT Functional View</a:t>
            </a:r>
            <a:endParaRPr lang="en-IN" sz="2800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1972"/>
            <a:ext cx="8928992" cy="532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93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Georgia" panose="02040502050405020303" pitchFamily="18" charset="0"/>
              </a:rPr>
              <a:t>The </a:t>
            </a:r>
            <a:r>
              <a:rPr lang="en-IN" sz="2800" dirty="0" smtClean="0">
                <a:latin typeface="Georgia" panose="02040502050405020303" pitchFamily="18" charset="0"/>
              </a:rPr>
              <a:t>physical </a:t>
            </a:r>
            <a:r>
              <a:rPr lang="en-US" sz="2800" dirty="0" smtClean="0">
                <a:latin typeface="Georgia" panose="02040502050405020303" pitchFamily="18" charset="0"/>
              </a:rPr>
              <a:t>gateway </a:t>
            </a:r>
            <a:r>
              <a:rPr lang="en-US" sz="2800" dirty="0">
                <a:latin typeface="Georgia" panose="02040502050405020303" pitchFamily="18" charset="0"/>
              </a:rPr>
              <a:t>devices connect through a WAN technology to the Internet </a:t>
            </a:r>
            <a:r>
              <a:rPr lang="en-US" sz="2800" dirty="0" smtClean="0">
                <a:latin typeface="Georgia" panose="02040502050405020303" pitchFamily="18" charset="0"/>
              </a:rPr>
              <a:t>and towards </a:t>
            </a:r>
            <a:r>
              <a:rPr lang="en-US" sz="2800" dirty="0">
                <a:latin typeface="Georgia" panose="02040502050405020303" pitchFamily="18" charset="0"/>
              </a:rPr>
              <a:t>a data center where the parking lot management system software is</a:t>
            </a:r>
          </a:p>
          <a:p>
            <a:r>
              <a:rPr lang="en-US" sz="2800" dirty="0">
                <a:latin typeface="Georgia" panose="02040502050405020303" pitchFamily="18" charset="0"/>
              </a:rPr>
              <a:t>hosted as one of the virtual machines on a Platform as a </a:t>
            </a:r>
            <a:r>
              <a:rPr lang="en-US" sz="2800" dirty="0" smtClean="0">
                <a:latin typeface="Georgia" panose="02040502050405020303" pitchFamily="18" charset="0"/>
              </a:rPr>
              <a:t>configuration</a:t>
            </a:r>
            <a:r>
              <a:rPr lang="en-US" sz="2800" dirty="0">
                <a:latin typeface="Georgia" panose="02040502050405020303" pitchFamily="18" charset="0"/>
              </a:rPr>
              <a:t>. </a:t>
            </a:r>
            <a:endParaRPr lang="en-US" sz="2800" dirty="0" smtClean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The </a:t>
            </a:r>
            <a:r>
              <a:rPr lang="en-US" sz="2800" dirty="0">
                <a:latin typeface="Georgia" panose="02040502050405020303" pitchFamily="18" charset="0"/>
              </a:rPr>
              <a:t>two main applications connected to </a:t>
            </a:r>
            <a:r>
              <a:rPr lang="en-US" sz="2800" dirty="0" smtClean="0">
                <a:latin typeface="Georgia" panose="02040502050405020303" pitchFamily="18" charset="0"/>
              </a:rPr>
              <a:t>this management </a:t>
            </a:r>
            <a:r>
              <a:rPr lang="en-US" sz="2800" dirty="0">
                <a:latin typeface="Georgia" panose="02040502050405020303" pitchFamily="18" charset="0"/>
              </a:rPr>
              <a:t>system are human user mobile phone applications and </a:t>
            </a:r>
            <a:r>
              <a:rPr lang="en-US" sz="2800" dirty="0" smtClean="0">
                <a:latin typeface="Georgia" panose="02040502050405020303" pitchFamily="18" charset="0"/>
              </a:rPr>
              <a:t>parking </a:t>
            </a:r>
            <a:r>
              <a:rPr lang="en-IN" sz="2800" dirty="0" smtClean="0">
                <a:latin typeface="Georgia" panose="02040502050405020303" pitchFamily="18" charset="0"/>
              </a:rPr>
              <a:t>operation </a:t>
            </a:r>
            <a:r>
              <a:rPr lang="en-IN" sz="2800" dirty="0" err="1">
                <a:latin typeface="Georgia" panose="02040502050405020303" pitchFamily="18" charset="0"/>
              </a:rPr>
              <a:t>center</a:t>
            </a:r>
            <a:r>
              <a:rPr lang="en-IN" sz="2800" dirty="0">
                <a:latin typeface="Georgia" panose="02040502050405020303" pitchFamily="18" charset="0"/>
              </a:rPr>
              <a:t> </a:t>
            </a:r>
            <a:r>
              <a:rPr lang="en-IN" sz="2800" dirty="0" smtClean="0">
                <a:latin typeface="Georgia" panose="02040502050405020303" pitchFamily="18" charset="0"/>
              </a:rPr>
              <a:t>applications</a:t>
            </a:r>
            <a:r>
              <a:rPr lang="en-IN" sz="28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188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632"/>
            <a:ext cx="8352928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59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Mapping IoT Domain Model concepts to Deployment View.</a:t>
            </a:r>
            <a:endParaRPr lang="en-IN" sz="2800" b="1" dirty="0">
              <a:latin typeface="Georgia" panose="02040502050405020303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4913"/>
            <a:ext cx="8424936" cy="524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4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8569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smtClean="0">
                <a:latin typeface="Georgia" panose="02040502050405020303" pitchFamily="18" charset="0"/>
              </a:rPr>
              <a:t>Types of Function View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b="1" dirty="0" smtClean="0">
                <a:latin typeface="Georgia" panose="02040502050405020303" pitchFamily="18" charset="0"/>
              </a:rPr>
              <a:t>1.1 </a:t>
            </a:r>
            <a:r>
              <a:rPr lang="en-US" sz="2800" b="1" dirty="0">
                <a:latin typeface="Georgia" panose="02040502050405020303" pitchFamily="18" charset="0"/>
              </a:rPr>
              <a:t>Device and Application functional </a:t>
            </a:r>
            <a:r>
              <a:rPr lang="en-US" sz="2800" b="1" dirty="0" smtClean="0">
                <a:latin typeface="Georgia" panose="02040502050405020303" pitchFamily="18" charset="0"/>
              </a:rPr>
              <a:t>group</a:t>
            </a:r>
          </a:p>
          <a:p>
            <a:r>
              <a:rPr lang="en-US" sz="2800" dirty="0">
                <a:latin typeface="Georgia" panose="02040502050405020303" pitchFamily="18" charset="0"/>
              </a:rPr>
              <a:t>For convenience the Device FG contains the Sensing, Actuation</a:t>
            </a:r>
            <a:r>
              <a:rPr lang="en-US" sz="2800" dirty="0" smtClean="0">
                <a:latin typeface="Georgia" panose="02040502050405020303" pitchFamily="18" charset="0"/>
              </a:rPr>
              <a:t>, Tag</a:t>
            </a:r>
            <a:r>
              <a:rPr lang="en-US" sz="2800" dirty="0">
                <a:latin typeface="Georgia" panose="02040502050405020303" pitchFamily="18" charset="0"/>
              </a:rPr>
              <a:t>, Processing, Storage FCs, or simply components. </a:t>
            </a:r>
            <a:endParaRPr lang="en-US" sz="2800" dirty="0" smtClean="0">
              <a:latin typeface="Georgia" panose="02040502050405020303" pitchFamily="18" charset="0"/>
            </a:endParaRP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These components represent </a:t>
            </a:r>
            <a:r>
              <a:rPr lang="en-US" sz="2800" dirty="0">
                <a:latin typeface="Georgia" panose="02040502050405020303" pitchFamily="18" charset="0"/>
              </a:rPr>
              <a:t>the resources of the device attached to the Physical Entities </a:t>
            </a:r>
            <a:r>
              <a:rPr lang="en-US" sz="2800" dirty="0" smtClean="0">
                <a:latin typeface="Georgia" panose="02040502050405020303" pitchFamily="18" charset="0"/>
              </a:rPr>
              <a:t>of interest</a:t>
            </a:r>
            <a:r>
              <a:rPr lang="en-US" sz="2800" dirty="0">
                <a:latin typeface="Georgia" panose="02040502050405020303" pitchFamily="18" charset="0"/>
              </a:rPr>
              <a:t>. The Application FG contains either standalone applications (e.g</a:t>
            </a:r>
            <a:r>
              <a:rPr lang="en-US" sz="2800" dirty="0" smtClean="0">
                <a:latin typeface="Georgia" panose="02040502050405020303" pitchFamily="18" charset="0"/>
              </a:rPr>
              <a:t>. for </a:t>
            </a:r>
            <a:r>
              <a:rPr lang="en-US" sz="2800" dirty="0">
                <a:latin typeface="Georgia" panose="02040502050405020303" pitchFamily="18" charset="0"/>
              </a:rPr>
              <a:t>iOS, Android, Windows phone), or Business Applications that </a:t>
            </a:r>
            <a:r>
              <a:rPr lang="en-US" sz="2800" dirty="0" smtClean="0">
                <a:latin typeface="Georgia" panose="02040502050405020303" pitchFamily="18" charset="0"/>
              </a:rPr>
              <a:t>connect the </a:t>
            </a:r>
            <a:r>
              <a:rPr lang="en-US" sz="2800" dirty="0">
                <a:latin typeface="Georgia" panose="02040502050405020303" pitchFamily="18" charset="0"/>
              </a:rPr>
              <a:t>IoT system to an Enterprise system.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83529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Georgia" panose="02040502050405020303" pitchFamily="18" charset="0"/>
              </a:rPr>
              <a:t>1.2 Communication </a:t>
            </a:r>
            <a:r>
              <a:rPr lang="en-IN" sz="2800" b="1" dirty="0">
                <a:latin typeface="Georgia" panose="02040502050405020303" pitchFamily="18" charset="0"/>
              </a:rPr>
              <a:t>functional </a:t>
            </a:r>
            <a:r>
              <a:rPr lang="en-IN" sz="2800" b="1" dirty="0" smtClean="0">
                <a:latin typeface="Georgia" panose="02040502050405020303" pitchFamily="18" charset="0"/>
              </a:rPr>
              <a:t>group</a:t>
            </a:r>
          </a:p>
          <a:p>
            <a:endParaRPr lang="en-IN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The Communication FG contains the End-to-End Communication, </a:t>
            </a:r>
            <a:r>
              <a:rPr lang="en-US" sz="2800" dirty="0" smtClean="0">
                <a:latin typeface="Georgia" panose="02040502050405020303" pitchFamily="18" charset="0"/>
              </a:rPr>
              <a:t>Network Communication</a:t>
            </a:r>
            <a:r>
              <a:rPr lang="en-US" sz="2800" dirty="0">
                <a:latin typeface="Georgia" panose="02040502050405020303" pitchFamily="18" charset="0"/>
              </a:rPr>
              <a:t>, and Hop-by-Hop communication components</a:t>
            </a:r>
            <a:r>
              <a:rPr lang="en-US" sz="2800" dirty="0" smtClean="0">
                <a:latin typeface="Georgia" panose="02040502050405020303" pitchFamily="18" charset="0"/>
              </a:rPr>
              <a:t>: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• The Hop-by-Hop Communication is applicable in the case </a:t>
            </a:r>
            <a:r>
              <a:rPr lang="en-US" sz="2800" dirty="0" smtClean="0">
                <a:latin typeface="Georgia" panose="02040502050405020303" pitchFamily="18" charset="0"/>
              </a:rPr>
              <a:t>that devices </a:t>
            </a:r>
            <a:r>
              <a:rPr lang="en-US" sz="2800" dirty="0">
                <a:latin typeface="Georgia" panose="02040502050405020303" pitchFamily="18" charset="0"/>
              </a:rPr>
              <a:t>are equipped with mesh radio networking </a:t>
            </a:r>
            <a:r>
              <a:rPr lang="en-US" sz="2800" dirty="0" smtClean="0">
                <a:latin typeface="Georgia" panose="02040502050405020303" pitchFamily="18" charset="0"/>
              </a:rPr>
              <a:t>technologies such </a:t>
            </a:r>
            <a:r>
              <a:rPr lang="en-US" sz="2800" dirty="0">
                <a:latin typeface="Georgia" panose="02040502050405020303" pitchFamily="18" charset="0"/>
              </a:rPr>
              <a:t>as IEEE 802.15.4 for which messages have to traverse the mesh</a:t>
            </a:r>
          </a:p>
          <a:p>
            <a:r>
              <a:rPr lang="en-US" sz="2800" dirty="0">
                <a:latin typeface="Georgia" panose="02040502050405020303" pitchFamily="18" charset="0"/>
              </a:rPr>
              <a:t>from node-to-node (hop-by-hop) until they reach a gateway </a:t>
            </a:r>
            <a:r>
              <a:rPr lang="en-US" sz="2800" dirty="0" smtClean="0">
                <a:latin typeface="Georgia" panose="02040502050405020303" pitchFamily="18" charset="0"/>
              </a:rPr>
              <a:t>node which </a:t>
            </a:r>
            <a:r>
              <a:rPr lang="en-US" sz="2800" dirty="0">
                <a:latin typeface="Georgia" panose="02040502050405020303" pitchFamily="18" charset="0"/>
              </a:rPr>
              <a:t>forwards the message </a:t>
            </a:r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(</a:t>
            </a:r>
            <a:r>
              <a:rPr lang="en-US" sz="2800" dirty="0">
                <a:latin typeface="Georgia" panose="02040502050405020303" pitchFamily="18" charset="0"/>
              </a:rPr>
              <a:t>if needed) further to the Internet.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3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Georgia" panose="02040502050405020303" pitchFamily="18" charset="0"/>
              </a:rPr>
              <a:t>1.3 IoT </a:t>
            </a:r>
            <a:r>
              <a:rPr lang="en-IN" sz="2800" b="1" dirty="0">
                <a:latin typeface="Georgia" panose="02040502050405020303" pitchFamily="18" charset="0"/>
              </a:rPr>
              <a:t>Service functional group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The IoT Service FG consists of two FCs: The IoT Service FC and the </a:t>
            </a:r>
            <a:r>
              <a:rPr lang="en-US" sz="2800" dirty="0" smtClean="0">
                <a:latin typeface="Georgia" panose="02040502050405020303" pitchFamily="18" charset="0"/>
              </a:rPr>
              <a:t>IoT </a:t>
            </a:r>
            <a:r>
              <a:rPr lang="en-IN" sz="2800" dirty="0" smtClean="0">
                <a:latin typeface="Georgia" panose="02040502050405020303" pitchFamily="18" charset="0"/>
              </a:rPr>
              <a:t>Service </a:t>
            </a:r>
            <a:r>
              <a:rPr lang="en-IN" sz="2800" dirty="0">
                <a:latin typeface="Georgia" panose="02040502050405020303" pitchFamily="18" charset="0"/>
              </a:rPr>
              <a:t>Resolution FC</a:t>
            </a:r>
            <a:r>
              <a:rPr lang="en-IN" sz="2800" dirty="0" smtClean="0">
                <a:latin typeface="Georgia" panose="02040502050405020303" pitchFamily="18" charset="0"/>
              </a:rPr>
              <a:t>:</a:t>
            </a:r>
          </a:p>
          <a:p>
            <a:endParaRPr lang="en-IN" sz="2800" dirty="0" smtClean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• The IoT Service FC is a collection of service implementations, </a:t>
            </a:r>
            <a:r>
              <a:rPr lang="en-US" sz="2800" dirty="0" smtClean="0">
                <a:latin typeface="Georgia" panose="02040502050405020303" pitchFamily="18" charset="0"/>
              </a:rPr>
              <a:t>which interface </a:t>
            </a:r>
            <a:r>
              <a:rPr lang="en-US" sz="2800" dirty="0">
                <a:latin typeface="Georgia" panose="02040502050405020303" pitchFamily="18" charset="0"/>
              </a:rPr>
              <a:t>the related and associated Resources. </a:t>
            </a:r>
            <a:endParaRPr lang="en-US" sz="2800" dirty="0" smtClean="0"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For </a:t>
            </a:r>
            <a:r>
              <a:rPr lang="en-US" sz="2800" dirty="0">
                <a:latin typeface="Georgia" panose="02040502050405020303" pitchFamily="18" charset="0"/>
              </a:rPr>
              <a:t>a Sensor type </a:t>
            </a:r>
            <a:r>
              <a:rPr lang="en-US" sz="2800" dirty="0" smtClean="0">
                <a:latin typeface="Georgia" panose="02040502050405020303" pitchFamily="18" charset="0"/>
              </a:rPr>
              <a:t>of a </a:t>
            </a:r>
            <a:r>
              <a:rPr lang="en-US" sz="2800" dirty="0">
                <a:latin typeface="Georgia" panose="02040502050405020303" pitchFamily="18" charset="0"/>
              </a:rPr>
              <a:t>Resource, the IoT Service FC includes Services that receive </a:t>
            </a:r>
            <a:r>
              <a:rPr lang="en-US" sz="2800" dirty="0" smtClean="0">
                <a:latin typeface="Georgia" panose="02040502050405020303" pitchFamily="18" charset="0"/>
              </a:rPr>
              <a:t>requests from </a:t>
            </a:r>
            <a:r>
              <a:rPr lang="en-US" sz="2800" dirty="0">
                <a:latin typeface="Georgia" panose="02040502050405020303" pitchFamily="18" charset="0"/>
              </a:rPr>
              <a:t>a User and returns the Sensor Resource value in </a:t>
            </a:r>
            <a:r>
              <a:rPr lang="en-US" sz="2800" dirty="0" smtClean="0">
                <a:latin typeface="Georgia" panose="02040502050405020303" pitchFamily="18" charset="0"/>
              </a:rPr>
              <a:t>synchronous </a:t>
            </a:r>
            <a:r>
              <a:rPr lang="en-IN" sz="2800" dirty="0" smtClean="0">
                <a:latin typeface="Georgia" panose="02040502050405020303" pitchFamily="18" charset="0"/>
              </a:rPr>
              <a:t>or </a:t>
            </a:r>
            <a:r>
              <a:rPr lang="en-IN" sz="2800" dirty="0">
                <a:latin typeface="Georgia" panose="02040502050405020303" pitchFamily="18" charset="0"/>
              </a:rPr>
              <a:t>asynchronous (e.g. </a:t>
            </a:r>
            <a:r>
              <a:rPr lang="en-IN" sz="2800" dirty="0" smtClean="0">
                <a:latin typeface="Georgia" panose="02040502050405020303" pitchFamily="18" charset="0"/>
              </a:rPr>
              <a:t> subscription/notification</a:t>
            </a:r>
            <a:r>
              <a:rPr lang="en-IN" sz="2800" dirty="0">
                <a:latin typeface="Georgia" panose="02040502050405020303" pitchFamily="18" charset="0"/>
              </a:rPr>
              <a:t>) fashion.</a:t>
            </a:r>
          </a:p>
        </p:txBody>
      </p:sp>
    </p:spTree>
    <p:extLst>
      <p:ext uri="{BB962C8B-B14F-4D97-AF65-F5344CB8AC3E}">
        <p14:creationId xmlns:p14="http://schemas.microsoft.com/office/powerpoint/2010/main" val="321898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20035"/>
            <a:ext cx="80648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IoT Service Resolution FC contains the necessary functions to </a:t>
            </a:r>
            <a:r>
              <a:rPr lang="en-US" sz="2800" dirty="0" smtClean="0">
                <a:latin typeface="Georgia" panose="02040502050405020303" pitchFamily="18" charset="0"/>
              </a:rPr>
              <a:t>realize a </a:t>
            </a:r>
            <a:r>
              <a:rPr lang="en-US" sz="2800" dirty="0">
                <a:latin typeface="Georgia" panose="02040502050405020303" pitchFamily="18" charset="0"/>
              </a:rPr>
              <a:t>directory of IoT Services that allows dynamic management of IoT</a:t>
            </a:r>
          </a:p>
          <a:p>
            <a:r>
              <a:rPr lang="en-US" sz="2800" dirty="0">
                <a:latin typeface="Georgia" panose="02040502050405020303" pitchFamily="18" charset="0"/>
              </a:rPr>
              <a:t>Service descriptions and </a:t>
            </a:r>
            <a:r>
              <a:rPr lang="en-US" sz="2800" dirty="0" smtClean="0">
                <a:latin typeface="Georgia" panose="02040502050405020303" pitchFamily="18" charset="0"/>
              </a:rPr>
              <a:t> discovery/lookup/resolution </a:t>
            </a:r>
            <a:r>
              <a:rPr lang="en-US" sz="2800" dirty="0">
                <a:latin typeface="Georgia" panose="02040502050405020303" pitchFamily="18" charset="0"/>
              </a:rPr>
              <a:t>of IoT Services by</a:t>
            </a:r>
          </a:p>
          <a:p>
            <a:r>
              <a:rPr lang="en-IN" sz="2800" dirty="0">
                <a:latin typeface="Georgia" panose="02040502050405020303" pitchFamily="18" charset="0"/>
              </a:rPr>
              <a:t>other Active Digital </a:t>
            </a:r>
            <a:r>
              <a:rPr lang="en-IN" sz="2800" dirty="0" err="1" smtClean="0">
                <a:latin typeface="Georgia" panose="02040502050405020303" pitchFamily="18" charset="0"/>
              </a:rPr>
              <a:t>Artifacts</a:t>
            </a:r>
            <a:r>
              <a:rPr lang="en-IN" sz="2800" dirty="0" smtClean="0">
                <a:latin typeface="Georgia" panose="02040502050405020303" pitchFamily="18" charset="0"/>
              </a:rPr>
              <a:t>.</a:t>
            </a:r>
          </a:p>
          <a:p>
            <a:endParaRPr lang="en-IN" sz="2800" dirty="0" smtClean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Dynamic management includes methods such as </a:t>
            </a:r>
            <a:r>
              <a:rPr lang="en-US" sz="2800" dirty="0" smtClean="0">
                <a:latin typeface="Georgia" panose="02040502050405020303" pitchFamily="18" charset="0"/>
              </a:rPr>
              <a:t>creation/update/deletion </a:t>
            </a:r>
            <a:r>
              <a:rPr lang="en-US" sz="2800" dirty="0">
                <a:latin typeface="Georgia" panose="02040502050405020303" pitchFamily="18" charset="0"/>
              </a:rPr>
              <a:t>(CUD) of Service description, and can be invoked by both the</a:t>
            </a:r>
          </a:p>
          <a:p>
            <a:r>
              <a:rPr lang="en-US" sz="2800" dirty="0">
                <a:latin typeface="Georgia" panose="02040502050405020303" pitchFamily="18" charset="0"/>
              </a:rPr>
              <a:t>IoT Services themselves, or functions from the Management FG (e.g</a:t>
            </a:r>
            <a:r>
              <a:rPr lang="en-US" sz="2800" dirty="0" smtClean="0">
                <a:latin typeface="Georgia" panose="02040502050405020303" pitchFamily="18" charset="0"/>
              </a:rPr>
              <a:t>. bulk </a:t>
            </a:r>
            <a:r>
              <a:rPr lang="en-US" sz="2800" dirty="0">
                <a:latin typeface="Georgia" panose="02040502050405020303" pitchFamily="18" charset="0"/>
              </a:rPr>
              <a:t>creation of IoT Service descriptions upon system start-up).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6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7849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Georgia" panose="02040502050405020303" pitchFamily="18" charset="0"/>
              </a:rPr>
              <a:t>1.4 Virtual </a:t>
            </a:r>
            <a:r>
              <a:rPr lang="en-IN" sz="2800" b="1" dirty="0">
                <a:latin typeface="Georgia" panose="02040502050405020303" pitchFamily="18" charset="0"/>
              </a:rPr>
              <a:t>Entity functional </a:t>
            </a:r>
            <a:r>
              <a:rPr lang="en-IN" sz="2800" b="1" dirty="0" smtClean="0">
                <a:latin typeface="Georgia" panose="02040502050405020303" pitchFamily="18" charset="0"/>
              </a:rPr>
              <a:t>group</a:t>
            </a:r>
          </a:p>
          <a:p>
            <a:endParaRPr lang="en-IN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The Virtual Entity FG contains functions that support the </a:t>
            </a:r>
            <a:r>
              <a:rPr lang="en-US" sz="2800" dirty="0" smtClean="0">
                <a:latin typeface="Georgia" panose="02040502050405020303" pitchFamily="18" charset="0"/>
              </a:rPr>
              <a:t>interactions between </a:t>
            </a:r>
            <a:r>
              <a:rPr lang="en-US" sz="2800" dirty="0">
                <a:latin typeface="Georgia" panose="02040502050405020303" pitchFamily="18" charset="0"/>
              </a:rPr>
              <a:t>Users and Physical Things through Virtual Entity services. </a:t>
            </a:r>
            <a:endParaRPr lang="en-US" sz="2800" dirty="0" smtClean="0">
              <a:latin typeface="Georgia" panose="02040502050405020303" pitchFamily="18" charset="0"/>
            </a:endParaRPr>
          </a:p>
          <a:p>
            <a:endParaRPr lang="en-US" sz="2800" dirty="0" smtClean="0">
              <a:latin typeface="Georgia" panose="02040502050405020303" pitchFamily="18" charset="0"/>
            </a:endParaRPr>
          </a:p>
          <a:p>
            <a:r>
              <a:rPr lang="en-US" sz="2800" dirty="0" smtClean="0">
                <a:latin typeface="Georgia" panose="02040502050405020303" pitchFamily="18" charset="0"/>
              </a:rPr>
              <a:t>An example </a:t>
            </a:r>
            <a:r>
              <a:rPr lang="en-US" sz="2800" dirty="0">
                <a:latin typeface="Georgia" panose="02040502050405020303" pitchFamily="18" charset="0"/>
              </a:rPr>
              <a:t>of such an interaction is the query to an IoT system of the form</a:t>
            </a:r>
            <a:r>
              <a:rPr lang="en-US" sz="2800" dirty="0" smtClean="0">
                <a:latin typeface="Georgia" panose="02040502050405020303" pitchFamily="18" charset="0"/>
              </a:rPr>
              <a:t>, “</a:t>
            </a:r>
            <a:r>
              <a:rPr lang="en-US" sz="2800" dirty="0">
                <a:latin typeface="Georgia" panose="02040502050405020303" pitchFamily="18" charset="0"/>
              </a:rPr>
              <a:t>What is the temperature in the conference room Titan?” The Virtual</a:t>
            </a:r>
          </a:p>
          <a:p>
            <a:r>
              <a:rPr lang="en-US" sz="2800" dirty="0">
                <a:latin typeface="Georgia" panose="02040502050405020303" pitchFamily="18" charset="0"/>
              </a:rPr>
              <a:t>Entity is the conference room “Titan,” and the conference room </a:t>
            </a:r>
            <a:r>
              <a:rPr lang="en-US" sz="2800" dirty="0" smtClean="0">
                <a:latin typeface="Georgia" panose="02040502050405020303" pitchFamily="18" charset="0"/>
              </a:rPr>
              <a:t>attribute </a:t>
            </a:r>
            <a:r>
              <a:rPr lang="en-IN" sz="2800" dirty="0" smtClean="0">
                <a:latin typeface="Georgia" panose="02040502050405020303" pitchFamily="18" charset="0"/>
              </a:rPr>
              <a:t>of </a:t>
            </a:r>
            <a:r>
              <a:rPr lang="en-IN" sz="2800" dirty="0">
                <a:latin typeface="Georgia" panose="02040502050405020303" pitchFamily="18" charset="0"/>
              </a:rPr>
              <a:t>interest is “temperature</a:t>
            </a:r>
            <a:r>
              <a:rPr lang="en-IN" sz="2800" dirty="0" smtClean="0">
                <a:latin typeface="Georgia" panose="02040502050405020303" pitchFamily="18" charset="0"/>
              </a:rPr>
              <a:t>.”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The Virtual Entity Service FC enables the interaction between </a:t>
            </a:r>
            <a:r>
              <a:rPr lang="en-US" sz="2800" dirty="0" smtClean="0">
                <a:latin typeface="Georgia" panose="02040502050405020303" pitchFamily="18" charset="0"/>
              </a:rPr>
              <a:t>Users and </a:t>
            </a:r>
            <a:r>
              <a:rPr lang="en-US" sz="2800" dirty="0">
                <a:latin typeface="Georgia" panose="02040502050405020303" pitchFamily="18" charset="0"/>
              </a:rPr>
              <a:t>Virtual Entities by means of reading and writing the Virtual </a:t>
            </a:r>
            <a:r>
              <a:rPr lang="en-US" sz="2800" dirty="0" smtClean="0">
                <a:latin typeface="Georgia" panose="02040502050405020303" pitchFamily="18" charset="0"/>
              </a:rPr>
              <a:t>Entity attributes </a:t>
            </a:r>
            <a:r>
              <a:rPr lang="en-US" sz="2800" dirty="0">
                <a:latin typeface="Georgia" panose="02040502050405020303" pitchFamily="18" charset="0"/>
              </a:rPr>
              <a:t>(simple or complex), which can be read or </a:t>
            </a:r>
            <a:r>
              <a:rPr lang="en-US" sz="2800" dirty="0" smtClean="0">
                <a:latin typeface="Georgia" panose="02040502050405020303" pitchFamily="18" charset="0"/>
              </a:rPr>
              <a:t>written.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8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The Virtual Entity Registry FC maintains the Virtual Entities of </a:t>
            </a:r>
            <a:r>
              <a:rPr lang="en-US" sz="2800" dirty="0" smtClean="0">
                <a:latin typeface="Georgia" panose="02040502050405020303" pitchFamily="18" charset="0"/>
              </a:rPr>
              <a:t>interest for </a:t>
            </a:r>
            <a:r>
              <a:rPr lang="en-US" sz="2800" dirty="0">
                <a:latin typeface="Georgia" panose="02040502050405020303" pitchFamily="18" charset="0"/>
              </a:rPr>
              <a:t>the specific IoT system and their associations. The component offers</a:t>
            </a:r>
          </a:p>
          <a:p>
            <a:r>
              <a:rPr lang="en-US" sz="2800" dirty="0">
                <a:latin typeface="Georgia" panose="02040502050405020303" pitchFamily="18" charset="0"/>
              </a:rPr>
              <a:t>services such as creating/reading/updating/deleting Virtual </a:t>
            </a:r>
            <a:r>
              <a:rPr lang="en-US" sz="2800" dirty="0" smtClean="0">
                <a:latin typeface="Georgia" panose="02040502050405020303" pitchFamily="18" charset="0"/>
              </a:rPr>
              <a:t>Entity </a:t>
            </a:r>
            <a:r>
              <a:rPr lang="en-IN" sz="2800" dirty="0" smtClean="0">
                <a:latin typeface="Georgia" panose="02040502050405020303" pitchFamily="18" charset="0"/>
              </a:rPr>
              <a:t>descriptions </a:t>
            </a:r>
            <a:r>
              <a:rPr lang="en-IN" sz="2800" dirty="0">
                <a:latin typeface="Georgia" panose="02040502050405020303" pitchFamily="18" charset="0"/>
              </a:rPr>
              <a:t>and associations</a:t>
            </a:r>
            <a:r>
              <a:rPr lang="en-IN" sz="2800" dirty="0" smtClean="0">
                <a:latin typeface="Georgia" panose="02040502050405020303" pitchFamily="18" charset="0"/>
              </a:rPr>
              <a:t>.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The Virtual Entity Resolution FC maintains the </a:t>
            </a:r>
            <a:r>
              <a:rPr lang="en-US" sz="2800" dirty="0" smtClean="0">
                <a:latin typeface="Georgia" panose="02040502050405020303" pitchFamily="18" charset="0"/>
              </a:rPr>
              <a:t>associations between </a:t>
            </a:r>
            <a:r>
              <a:rPr lang="en-US" sz="2800" dirty="0">
                <a:latin typeface="Georgia" panose="02040502050405020303" pitchFamily="18" charset="0"/>
              </a:rPr>
              <a:t>Virtual Entities and IoT Services, and offers services such </a:t>
            </a:r>
            <a:r>
              <a:rPr lang="en-US" sz="2800" dirty="0" smtClean="0">
                <a:latin typeface="Georgia" panose="02040502050405020303" pitchFamily="18" charset="0"/>
              </a:rPr>
              <a:t>as creating/reading/updating/deleting </a:t>
            </a:r>
            <a:r>
              <a:rPr lang="en-US" sz="2800" dirty="0">
                <a:latin typeface="Georgia" panose="02040502050405020303" pitchFamily="18" charset="0"/>
              </a:rPr>
              <a:t>associations as well as lookup </a:t>
            </a:r>
            <a:r>
              <a:rPr lang="en-US" sz="2800" dirty="0" smtClean="0">
                <a:latin typeface="Georgia" panose="02040502050405020303" pitchFamily="18" charset="0"/>
              </a:rPr>
              <a:t>and </a:t>
            </a:r>
            <a:r>
              <a:rPr lang="en-IN" sz="2800" dirty="0" smtClean="0">
                <a:latin typeface="Georgia" panose="02040502050405020303" pitchFamily="18" charset="0"/>
              </a:rPr>
              <a:t>discovery </a:t>
            </a:r>
            <a:r>
              <a:rPr lang="en-IN" sz="2800" dirty="0">
                <a:latin typeface="Georgia" panose="02040502050405020303" pitchFamily="18" charset="0"/>
              </a:rPr>
              <a:t>of associations.</a:t>
            </a:r>
          </a:p>
        </p:txBody>
      </p:sp>
    </p:spTree>
    <p:extLst>
      <p:ext uri="{BB962C8B-B14F-4D97-AF65-F5344CB8AC3E}">
        <p14:creationId xmlns:p14="http://schemas.microsoft.com/office/powerpoint/2010/main" val="379124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1817</Words>
  <Application>Microsoft Office PowerPoint</Application>
  <PresentationFormat>On-screen Show (4:3)</PresentationFormat>
  <Paragraphs>143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IoT Reference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28</cp:revision>
  <dcterms:created xsi:type="dcterms:W3CDTF">2022-06-29T04:10:25Z</dcterms:created>
  <dcterms:modified xsi:type="dcterms:W3CDTF">2022-06-29T05:07:41Z</dcterms:modified>
</cp:coreProperties>
</file>