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46DBEB-5235-4755-B303-8C87A753ABC7}"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212129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46DBEB-5235-4755-B303-8C87A753ABC7}"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253444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46DBEB-5235-4755-B303-8C87A753ABC7}"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321768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46DBEB-5235-4755-B303-8C87A753ABC7}"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333179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46DBEB-5235-4755-B303-8C87A753ABC7}"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216715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46DBEB-5235-4755-B303-8C87A753ABC7}"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353977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46DBEB-5235-4755-B303-8C87A753ABC7}"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76405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46DBEB-5235-4755-B303-8C87A753ABC7}"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125806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6DBEB-5235-4755-B303-8C87A753ABC7}" type="datetimeFigureOut">
              <a:rPr lang="en-IN" smtClean="0"/>
              <a:t>29-06-2022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19792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6DBEB-5235-4755-B303-8C87A753ABC7}"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116875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6DBEB-5235-4755-B303-8C87A753ABC7}"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C20DD-E16A-4101-B95C-192B331CA360}" type="slidenum">
              <a:rPr lang="en-IN" smtClean="0"/>
              <a:t>‹#›</a:t>
            </a:fld>
            <a:endParaRPr lang="en-IN"/>
          </a:p>
        </p:txBody>
      </p:sp>
    </p:spTree>
    <p:extLst>
      <p:ext uri="{BB962C8B-B14F-4D97-AF65-F5344CB8AC3E}">
        <p14:creationId xmlns:p14="http://schemas.microsoft.com/office/powerpoint/2010/main" val="29450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6DBEB-5235-4755-B303-8C87A753ABC7}" type="datetimeFigureOut">
              <a:rPr lang="en-IN" smtClean="0"/>
              <a:t>29-06-2022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C20DD-E16A-4101-B95C-192B331CA360}" type="slidenum">
              <a:rPr lang="en-IN" smtClean="0"/>
              <a:t>‹#›</a:t>
            </a:fld>
            <a:endParaRPr lang="en-IN"/>
          </a:p>
        </p:txBody>
      </p:sp>
    </p:spTree>
    <p:extLst>
      <p:ext uri="{BB962C8B-B14F-4D97-AF65-F5344CB8AC3E}">
        <p14:creationId xmlns:p14="http://schemas.microsoft.com/office/powerpoint/2010/main" val="234300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IoT Reference Model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0700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5262979"/>
          </a:xfrm>
          <a:prstGeom prst="rect">
            <a:avLst/>
          </a:prstGeom>
          <a:noFill/>
        </p:spPr>
        <p:txBody>
          <a:bodyPr wrap="square" rtlCol="0">
            <a:spAutoFit/>
          </a:bodyPr>
          <a:lstStyle/>
          <a:p>
            <a:r>
              <a:rPr lang="en-IN" sz="2800" dirty="0">
                <a:latin typeface="Georgia" panose="02040502050405020303" pitchFamily="18" charset="0"/>
              </a:rPr>
              <a:t>IoT Domain Model: Generalization</a:t>
            </a:r>
            <a:r>
              <a:rPr lang="en-IN" sz="2800" dirty="0" smtClean="0">
                <a:latin typeface="Georgia" panose="02040502050405020303" pitchFamily="18" charset="0"/>
              </a:rPr>
              <a:t>/ </a:t>
            </a:r>
            <a:r>
              <a:rPr lang="en-US" sz="2800" dirty="0" smtClean="0">
                <a:latin typeface="Georgia" panose="02040502050405020303" pitchFamily="18" charset="0"/>
              </a:rPr>
              <a:t>Specialization</a:t>
            </a:r>
            <a:r>
              <a:rPr lang="en-US" sz="2800" dirty="0">
                <a:latin typeface="Georgia" panose="02040502050405020303" pitchFamily="18" charset="0"/>
              </a:rPr>
              <a:t>, Aggregation and Reflexive Aggregation, Composition, </a:t>
            </a:r>
            <a:r>
              <a:rPr lang="en-US" sz="2800" dirty="0" smtClean="0">
                <a:latin typeface="Georgia" panose="02040502050405020303" pitchFamily="18" charset="0"/>
              </a:rPr>
              <a:t>Directed Association </a:t>
            </a:r>
            <a:r>
              <a:rPr lang="en-US" sz="2800" dirty="0">
                <a:latin typeface="Georgia" panose="02040502050405020303" pitchFamily="18" charset="0"/>
              </a:rPr>
              <a:t>and Reflexive Directed Association, and Realization.</a:t>
            </a:r>
          </a:p>
          <a:p>
            <a:r>
              <a:rPr lang="en-US" sz="2800" dirty="0">
                <a:latin typeface="Georgia" panose="02040502050405020303" pitchFamily="18" charset="0"/>
              </a:rPr>
              <a:t>The Generalization/Specialization relationship is represented by </a:t>
            </a:r>
            <a:r>
              <a:rPr lang="en-US" sz="2800" dirty="0" smtClean="0">
                <a:latin typeface="Georgia" panose="02040502050405020303" pitchFamily="18" charset="0"/>
              </a:rPr>
              <a:t>an arrow </a:t>
            </a:r>
            <a:r>
              <a:rPr lang="en-US" sz="2800" dirty="0">
                <a:latin typeface="Georgia" panose="02040502050405020303" pitchFamily="18" charset="0"/>
              </a:rPr>
              <a:t>with a solid line and a hollow triangle head. Depending on the starting</a:t>
            </a:r>
          </a:p>
          <a:p>
            <a:r>
              <a:rPr lang="en-US" sz="2800" dirty="0">
                <a:latin typeface="Georgia" panose="02040502050405020303" pitchFamily="18" charset="0"/>
              </a:rPr>
              <a:t>point of the arrow, the relationship can be viewed as a </a:t>
            </a:r>
            <a:r>
              <a:rPr lang="en-US" sz="2800" dirty="0" smtClean="0">
                <a:latin typeface="Georgia" panose="02040502050405020303" pitchFamily="18" charset="0"/>
              </a:rPr>
              <a:t>generalization or </a:t>
            </a:r>
            <a:r>
              <a:rPr lang="en-US" sz="2800" dirty="0">
                <a:latin typeface="Georgia" panose="02040502050405020303" pitchFamily="18" charset="0"/>
              </a:rPr>
              <a:t>specialization. </a:t>
            </a:r>
            <a:endParaRPr lang="en-US" sz="2800" dirty="0" smtClean="0">
              <a:latin typeface="Georgia" panose="02040502050405020303" pitchFamily="18" charset="0"/>
            </a:endParaRPr>
          </a:p>
          <a:p>
            <a:r>
              <a:rPr lang="en-US" sz="2800" dirty="0" smtClean="0">
                <a:latin typeface="Georgia" panose="02040502050405020303" pitchFamily="18" charset="0"/>
              </a:rPr>
              <a:t>For </a:t>
            </a:r>
            <a:r>
              <a:rPr lang="en-US" sz="2800" dirty="0">
                <a:latin typeface="Georgia" panose="02040502050405020303" pitchFamily="18" charset="0"/>
              </a:rPr>
              <a:t>example, in Figure </a:t>
            </a:r>
            <a:r>
              <a:rPr lang="en-US" sz="2800" dirty="0" smtClean="0">
                <a:latin typeface="Georgia" panose="02040502050405020303" pitchFamily="18" charset="0"/>
              </a:rPr>
              <a:t> Class </a:t>
            </a:r>
            <a:r>
              <a:rPr lang="en-US" sz="2800" dirty="0">
                <a:latin typeface="Georgia" panose="02040502050405020303" pitchFamily="18" charset="0"/>
              </a:rPr>
              <a:t>A is a general case of</a:t>
            </a:r>
          </a:p>
          <a:p>
            <a:r>
              <a:rPr lang="en-US" sz="2800" dirty="0">
                <a:latin typeface="Georgia" panose="02040502050405020303" pitchFamily="18" charset="0"/>
              </a:rPr>
              <a:t>Class B or Class B is special case or specialization of Class A</a:t>
            </a:r>
            <a:r>
              <a:rPr lang="en-US" sz="2800" dirty="0" smtClean="0">
                <a:latin typeface="Georgia" panose="02040502050405020303" pitchFamily="18" charset="0"/>
              </a:rPr>
              <a:t>.</a:t>
            </a:r>
            <a:endParaRPr lang="en-US" sz="2800" dirty="0">
              <a:latin typeface="Georgia" panose="02040502050405020303" pitchFamily="18" charset="0"/>
            </a:endParaRPr>
          </a:p>
        </p:txBody>
      </p:sp>
    </p:spTree>
    <p:extLst>
      <p:ext uri="{BB962C8B-B14F-4D97-AF65-F5344CB8AC3E}">
        <p14:creationId xmlns:p14="http://schemas.microsoft.com/office/powerpoint/2010/main" val="312852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3539430"/>
          </a:xfrm>
          <a:prstGeom prst="rect">
            <a:avLst/>
          </a:prstGeom>
          <a:noFill/>
        </p:spPr>
        <p:txBody>
          <a:bodyPr wrap="square" rtlCol="0">
            <a:spAutoFit/>
          </a:bodyPr>
          <a:lstStyle/>
          <a:p>
            <a:r>
              <a:rPr lang="en-US" sz="2800" dirty="0" smtClean="0">
                <a:latin typeface="Georgia" panose="02040502050405020303" pitchFamily="18" charset="0"/>
              </a:rPr>
              <a:t>Generalization is also called an “is-a” relationship. </a:t>
            </a:r>
          </a:p>
          <a:p>
            <a:endParaRPr lang="en-US" sz="2800" dirty="0">
              <a:latin typeface="Georgia" panose="02040502050405020303" pitchFamily="18" charset="0"/>
            </a:endParaRPr>
          </a:p>
          <a:p>
            <a:r>
              <a:rPr lang="en-US" sz="2800" dirty="0" smtClean="0">
                <a:latin typeface="Georgia" panose="02040502050405020303" pitchFamily="18" charset="0"/>
              </a:rPr>
              <a:t>For example, in Figure Class B “is-a” Class A. A specialized class/subclass/child class inherits the attributes and the operations from the  general/super/parent class, respectively, and also contains its own attributes and operations.</a:t>
            </a:r>
            <a:endParaRPr lang="en-IN" sz="2800" dirty="0" smtClean="0">
              <a:latin typeface="Georgia" panose="02040502050405020303" pitchFamily="18" charset="0"/>
            </a:endParaRPr>
          </a:p>
          <a:p>
            <a:endParaRPr lang="en-IN" sz="2800" dirty="0"/>
          </a:p>
        </p:txBody>
      </p:sp>
    </p:spTree>
    <p:extLst>
      <p:ext uri="{BB962C8B-B14F-4D97-AF65-F5344CB8AC3E}">
        <p14:creationId xmlns:p14="http://schemas.microsoft.com/office/powerpoint/2010/main" val="292653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6555641"/>
          </a:xfrm>
          <a:prstGeom prst="rect">
            <a:avLst/>
          </a:prstGeom>
          <a:noFill/>
        </p:spPr>
        <p:txBody>
          <a:bodyPr wrap="square" rtlCol="0">
            <a:spAutoFit/>
          </a:bodyPr>
          <a:lstStyle/>
          <a:p>
            <a:r>
              <a:rPr lang="en-US" sz="2800" dirty="0">
                <a:latin typeface="Georgia" panose="02040502050405020303" pitchFamily="18" charset="0"/>
              </a:rPr>
              <a:t>The Aggregation relationship is represented by a line with a </a:t>
            </a:r>
            <a:r>
              <a:rPr lang="en-US" sz="2800" dirty="0" smtClean="0">
                <a:latin typeface="Georgia" panose="02040502050405020303" pitchFamily="18" charset="0"/>
              </a:rPr>
              <a:t>hollow diamond </a:t>
            </a:r>
            <a:r>
              <a:rPr lang="en-US" sz="2800" dirty="0">
                <a:latin typeface="Georgia" panose="02040502050405020303" pitchFamily="18" charset="0"/>
              </a:rPr>
              <a:t>in one end and represents a whole-part relationship or a containment</a:t>
            </a:r>
          </a:p>
          <a:p>
            <a:r>
              <a:rPr lang="en-US" sz="2800" dirty="0">
                <a:latin typeface="Georgia" panose="02040502050405020303" pitchFamily="18" charset="0"/>
              </a:rPr>
              <a:t>relationship and is often called a “has-a” relationship. The class </a:t>
            </a:r>
            <a:r>
              <a:rPr lang="en-US" sz="2800" dirty="0" smtClean="0">
                <a:latin typeface="Georgia" panose="02040502050405020303" pitchFamily="18" charset="0"/>
              </a:rPr>
              <a:t>that touches </a:t>
            </a:r>
            <a:r>
              <a:rPr lang="en-US" sz="2800" dirty="0">
                <a:latin typeface="Georgia" panose="02040502050405020303" pitchFamily="18" charset="0"/>
              </a:rPr>
              <a:t>the hollow diamond is the whole class while the other class is the</a:t>
            </a:r>
          </a:p>
          <a:p>
            <a:r>
              <a:rPr lang="en-US" sz="2800" dirty="0">
                <a:latin typeface="Georgia" panose="02040502050405020303" pitchFamily="18" charset="0"/>
              </a:rPr>
              <a:t>part class. </a:t>
            </a:r>
            <a:endParaRPr lang="en-US" sz="2800" dirty="0" smtClean="0">
              <a:latin typeface="Georgia" panose="02040502050405020303" pitchFamily="18" charset="0"/>
            </a:endParaRPr>
          </a:p>
          <a:p>
            <a:r>
              <a:rPr lang="en-US" sz="2800" dirty="0" smtClean="0">
                <a:latin typeface="Georgia" panose="02040502050405020303" pitchFamily="18" charset="0"/>
              </a:rPr>
              <a:t>For </a:t>
            </a:r>
            <a:r>
              <a:rPr lang="en-US" sz="2800" dirty="0">
                <a:latin typeface="Georgia" panose="02040502050405020303" pitchFamily="18" charset="0"/>
              </a:rPr>
              <a:t>example, in Figure </a:t>
            </a:r>
            <a:r>
              <a:rPr lang="en-US" sz="2800" dirty="0" smtClean="0">
                <a:latin typeface="Georgia" panose="02040502050405020303" pitchFamily="18" charset="0"/>
              </a:rPr>
              <a:t> </a:t>
            </a:r>
            <a:r>
              <a:rPr lang="en-US" sz="2800" dirty="0">
                <a:latin typeface="Georgia" panose="02040502050405020303" pitchFamily="18" charset="0"/>
              </a:rPr>
              <a:t>class B represents a part of </a:t>
            </a:r>
            <a:r>
              <a:rPr lang="en-US" sz="2800" dirty="0" smtClean="0">
                <a:latin typeface="Georgia" panose="02040502050405020303" pitchFamily="18" charset="0"/>
              </a:rPr>
              <a:t>the whole </a:t>
            </a:r>
            <a:r>
              <a:rPr lang="en-US" sz="2800" dirty="0">
                <a:latin typeface="Georgia" panose="02040502050405020303" pitchFamily="18" charset="0"/>
              </a:rPr>
              <a:t>Class A, or in other words, an object of Class A “contains” </a:t>
            </a:r>
            <a:r>
              <a:rPr lang="en-US" sz="2800" dirty="0" smtClean="0">
                <a:latin typeface="Georgia" panose="02040502050405020303" pitchFamily="18" charset="0"/>
              </a:rPr>
              <a:t>or “</a:t>
            </a:r>
            <a:r>
              <a:rPr lang="en-US" sz="2800" dirty="0">
                <a:latin typeface="Georgia" panose="02040502050405020303" pitchFamily="18" charset="0"/>
              </a:rPr>
              <a:t>has-a” object of Class B. When the line with the hollow diamond </a:t>
            </a:r>
            <a:r>
              <a:rPr lang="en-US" sz="2800" dirty="0" smtClean="0">
                <a:latin typeface="Georgia" panose="02040502050405020303" pitchFamily="18" charset="0"/>
              </a:rPr>
              <a:t>starts and </a:t>
            </a:r>
            <a:r>
              <a:rPr lang="en-US" sz="2800" dirty="0">
                <a:latin typeface="Georgia" panose="02040502050405020303" pitchFamily="18" charset="0"/>
              </a:rPr>
              <a:t>ends in the same class, then this relationship of one class to itself is</a:t>
            </a:r>
          </a:p>
          <a:p>
            <a:r>
              <a:rPr lang="en-US" sz="2800" dirty="0">
                <a:latin typeface="Georgia" panose="02040502050405020303" pitchFamily="18" charset="0"/>
              </a:rPr>
              <a:t>called Reflexive Aggregation, and it denotes that objects of a class (e.g</a:t>
            </a:r>
            <a:r>
              <a:rPr lang="en-US" sz="2800" dirty="0" smtClean="0">
                <a:latin typeface="Georgia" panose="02040502050405020303" pitchFamily="18" charset="0"/>
              </a:rPr>
              <a:t>. Class </a:t>
            </a:r>
            <a:r>
              <a:rPr lang="en-US" sz="2800" dirty="0">
                <a:latin typeface="Georgia" panose="02040502050405020303" pitchFamily="18" charset="0"/>
              </a:rPr>
              <a:t>A in </a:t>
            </a:r>
            <a:r>
              <a:rPr lang="en-US" sz="2800" dirty="0" smtClean="0">
                <a:latin typeface="Georgia" panose="02040502050405020303" pitchFamily="18" charset="0"/>
              </a:rPr>
              <a:t>Figure) </a:t>
            </a:r>
            <a:r>
              <a:rPr lang="en-US" sz="2800" dirty="0">
                <a:latin typeface="Georgia" panose="02040502050405020303" pitchFamily="18" charset="0"/>
              </a:rPr>
              <a:t>contain objects of the same class.</a:t>
            </a:r>
            <a:endParaRPr lang="en-IN" sz="2800" dirty="0">
              <a:latin typeface="Georgia" panose="02040502050405020303" pitchFamily="18" charset="0"/>
            </a:endParaRPr>
          </a:p>
        </p:txBody>
      </p:sp>
    </p:spTree>
    <p:extLst>
      <p:ext uri="{BB962C8B-B14F-4D97-AF65-F5344CB8AC3E}">
        <p14:creationId xmlns:p14="http://schemas.microsoft.com/office/powerpoint/2010/main" val="170121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640960" cy="5693866"/>
          </a:xfrm>
          <a:prstGeom prst="rect">
            <a:avLst/>
          </a:prstGeom>
          <a:noFill/>
        </p:spPr>
        <p:txBody>
          <a:bodyPr wrap="square" rtlCol="0">
            <a:spAutoFit/>
          </a:bodyPr>
          <a:lstStyle/>
          <a:p>
            <a:r>
              <a:rPr lang="en-US" sz="2800" dirty="0">
                <a:latin typeface="Georgia" panose="02040502050405020303" pitchFamily="18" charset="0"/>
              </a:rPr>
              <a:t>The Composition relationship is represented by a line with a solid </a:t>
            </a:r>
            <a:r>
              <a:rPr lang="en-US" sz="2800" dirty="0" smtClean="0">
                <a:latin typeface="Georgia" panose="02040502050405020303" pitchFamily="18" charset="0"/>
              </a:rPr>
              <a:t>black diamond </a:t>
            </a:r>
            <a:r>
              <a:rPr lang="en-US" sz="2800" dirty="0">
                <a:latin typeface="Georgia" panose="02040502050405020303" pitchFamily="18" charset="0"/>
              </a:rPr>
              <a:t>in one end, and also represents a whole-part relationship or </a:t>
            </a:r>
            <a:r>
              <a:rPr lang="en-US" sz="2800" dirty="0" smtClean="0">
                <a:latin typeface="Georgia" panose="02040502050405020303" pitchFamily="18" charset="0"/>
              </a:rPr>
              <a:t>a containment </a:t>
            </a:r>
            <a:r>
              <a:rPr lang="en-US" sz="2800" dirty="0">
                <a:latin typeface="Georgia" panose="02040502050405020303" pitchFamily="18" charset="0"/>
              </a:rPr>
              <a:t>relationship. The class that touches the solid black diamond </a:t>
            </a:r>
            <a:r>
              <a:rPr lang="en-US" sz="2800" dirty="0" smtClean="0">
                <a:latin typeface="Georgia" panose="02040502050405020303" pitchFamily="18" charset="0"/>
              </a:rPr>
              <a:t>is the </a:t>
            </a:r>
            <a:r>
              <a:rPr lang="en-US" sz="2800" dirty="0">
                <a:latin typeface="Georgia" panose="02040502050405020303" pitchFamily="18" charset="0"/>
              </a:rPr>
              <a:t>whole class while the other class is the part class. </a:t>
            </a:r>
            <a:endParaRPr lang="en-US" sz="2800" dirty="0" smtClean="0">
              <a:latin typeface="Georgia" panose="02040502050405020303" pitchFamily="18" charset="0"/>
            </a:endParaRPr>
          </a:p>
          <a:p>
            <a:r>
              <a:rPr lang="en-US" sz="2800" dirty="0" smtClean="0">
                <a:latin typeface="Georgia" panose="02040502050405020303" pitchFamily="18" charset="0"/>
              </a:rPr>
              <a:t>For </a:t>
            </a:r>
            <a:r>
              <a:rPr lang="en-US" sz="2800" dirty="0">
                <a:latin typeface="Georgia" panose="02040502050405020303" pitchFamily="18" charset="0"/>
              </a:rPr>
              <a:t>example, </a:t>
            </a:r>
            <a:r>
              <a:rPr lang="en-US" sz="2800" dirty="0" smtClean="0">
                <a:latin typeface="Georgia" panose="02040502050405020303" pitchFamily="18" charset="0"/>
              </a:rPr>
              <a:t>in Figure , </a:t>
            </a:r>
            <a:r>
              <a:rPr lang="en-US" sz="2800" dirty="0">
                <a:latin typeface="Georgia" panose="02040502050405020303" pitchFamily="18" charset="0"/>
              </a:rPr>
              <a:t>Class B is part of Class A. Composition and Aggregation </a:t>
            </a:r>
            <a:r>
              <a:rPr lang="en-US" sz="2800" dirty="0" smtClean="0">
                <a:latin typeface="Georgia" panose="02040502050405020303" pitchFamily="18" charset="0"/>
              </a:rPr>
              <a:t>are very </a:t>
            </a:r>
            <a:r>
              <a:rPr lang="en-US" sz="2800" dirty="0">
                <a:latin typeface="Georgia" panose="02040502050405020303" pitchFamily="18" charset="0"/>
              </a:rPr>
              <a:t>similar, with the difference being the coincident lifetime to the</a:t>
            </a:r>
          </a:p>
          <a:p>
            <a:r>
              <a:rPr lang="en-US" sz="2800" dirty="0">
                <a:latin typeface="Georgia" panose="02040502050405020303" pitchFamily="18" charset="0"/>
              </a:rPr>
              <a:t>objects of classes related with composition. In other words, if an object </a:t>
            </a:r>
            <a:r>
              <a:rPr lang="en-US" sz="2800" dirty="0" smtClean="0">
                <a:latin typeface="Georgia" panose="02040502050405020303" pitchFamily="18" charset="0"/>
              </a:rPr>
              <a:t>of Class </a:t>
            </a:r>
            <a:r>
              <a:rPr lang="en-US" sz="2800" dirty="0">
                <a:latin typeface="Georgia" panose="02040502050405020303" pitchFamily="18" charset="0"/>
              </a:rPr>
              <a:t>B is part of an object of Class A (composition), when the object </a:t>
            </a:r>
            <a:r>
              <a:rPr lang="en-US" sz="2800" dirty="0" smtClean="0">
                <a:latin typeface="Georgia" panose="02040502050405020303" pitchFamily="18" charset="0"/>
              </a:rPr>
              <a:t>of Class </a:t>
            </a:r>
            <a:r>
              <a:rPr lang="en-US" sz="2800" dirty="0">
                <a:latin typeface="Georgia" panose="02040502050405020303" pitchFamily="18" charset="0"/>
              </a:rPr>
              <a:t>A disappears, the object of Class B also disappears.</a:t>
            </a:r>
            <a:endParaRPr lang="en-IN" sz="2800" dirty="0">
              <a:latin typeface="Georgia" panose="02040502050405020303" pitchFamily="18" charset="0"/>
            </a:endParaRPr>
          </a:p>
        </p:txBody>
      </p:sp>
    </p:spTree>
    <p:extLst>
      <p:ext uri="{BB962C8B-B14F-4D97-AF65-F5344CB8AC3E}">
        <p14:creationId xmlns:p14="http://schemas.microsoft.com/office/powerpoint/2010/main" val="70183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712968" cy="5632311"/>
          </a:xfrm>
          <a:prstGeom prst="rect">
            <a:avLst/>
          </a:prstGeom>
          <a:noFill/>
        </p:spPr>
        <p:txBody>
          <a:bodyPr wrap="square" rtlCol="0">
            <a:spAutoFit/>
          </a:bodyPr>
          <a:lstStyle/>
          <a:p>
            <a:r>
              <a:rPr lang="en-US" sz="2400" dirty="0">
                <a:latin typeface="Georgia" panose="02040502050405020303" pitchFamily="18" charset="0"/>
              </a:rPr>
              <a:t>A plain line without arrowheads or diamonds represents the</a:t>
            </a:r>
          </a:p>
          <a:p>
            <a:r>
              <a:rPr lang="en-IN" sz="2400" dirty="0">
                <a:latin typeface="Georgia" panose="02040502050405020303" pitchFamily="18" charset="0"/>
              </a:rPr>
              <a:t>Association relationship</a:t>
            </a:r>
            <a:r>
              <a:rPr lang="en-IN" sz="2400" dirty="0" smtClean="0">
                <a:latin typeface="Georgia" panose="02040502050405020303" pitchFamily="18" charset="0"/>
              </a:rPr>
              <a:t>.</a:t>
            </a:r>
          </a:p>
          <a:p>
            <a:endParaRPr lang="en-US" sz="2400" dirty="0">
              <a:latin typeface="Georgia" panose="02040502050405020303" pitchFamily="18" charset="0"/>
            </a:endParaRPr>
          </a:p>
          <a:p>
            <a:r>
              <a:rPr lang="en-US" sz="2400" dirty="0">
                <a:latin typeface="Georgia" panose="02040502050405020303" pitchFamily="18" charset="0"/>
              </a:rPr>
              <a:t>The Directed Association implies navigability from a Class B</a:t>
            </a:r>
          </a:p>
          <a:p>
            <a:r>
              <a:rPr lang="en-US" sz="2400" dirty="0">
                <a:latin typeface="Georgia" panose="02040502050405020303" pitchFamily="18" charset="0"/>
              </a:rPr>
              <a:t>to a Class A in Figure 7.4. Navigability means that objects of Class </a:t>
            </a:r>
            <a:r>
              <a:rPr lang="en-US" sz="2400" dirty="0" smtClean="0">
                <a:latin typeface="Georgia" panose="02040502050405020303" pitchFamily="18" charset="0"/>
              </a:rPr>
              <a:t>B have </a:t>
            </a:r>
            <a:r>
              <a:rPr lang="en-US" sz="2400" dirty="0">
                <a:latin typeface="Georgia" panose="02040502050405020303" pitchFamily="18" charset="0"/>
              </a:rPr>
              <a:t>the necessary attributes to know that they relate to objects of Class </a:t>
            </a:r>
            <a:r>
              <a:rPr lang="en-US" sz="2400" dirty="0" smtClean="0">
                <a:latin typeface="Georgia" panose="02040502050405020303" pitchFamily="18" charset="0"/>
              </a:rPr>
              <a:t>A while </a:t>
            </a:r>
            <a:r>
              <a:rPr lang="en-US" sz="2400" dirty="0">
                <a:latin typeface="Georgia" panose="02040502050405020303" pitchFamily="18" charset="0"/>
              </a:rPr>
              <a:t>the reverse is not true: objects of Class A can exist without </a:t>
            </a:r>
            <a:r>
              <a:rPr lang="en-US" sz="2400" dirty="0" smtClean="0">
                <a:latin typeface="Georgia" panose="02040502050405020303" pitchFamily="18" charset="0"/>
              </a:rPr>
              <a:t>having </a:t>
            </a:r>
            <a:r>
              <a:rPr lang="en-US" sz="2400" dirty="0">
                <a:latin typeface="Georgia" panose="02040502050405020303" pitchFamily="18" charset="0"/>
              </a:rPr>
              <a:t>references to objects of Class B. </a:t>
            </a:r>
            <a:endParaRPr lang="en-US" sz="2400" dirty="0" smtClean="0">
              <a:latin typeface="Georgia" panose="02040502050405020303" pitchFamily="18" charset="0"/>
            </a:endParaRPr>
          </a:p>
          <a:p>
            <a:endParaRPr lang="en-US" sz="2400" dirty="0" smtClean="0">
              <a:latin typeface="Georgia" panose="02040502050405020303" pitchFamily="18" charset="0"/>
            </a:endParaRPr>
          </a:p>
          <a:p>
            <a:r>
              <a:rPr lang="en-US" sz="2400" dirty="0" smtClean="0">
                <a:latin typeface="Georgia" panose="02040502050405020303" pitchFamily="18" charset="0"/>
              </a:rPr>
              <a:t>When </a:t>
            </a:r>
            <a:r>
              <a:rPr lang="en-US" sz="2400" dirty="0">
                <a:latin typeface="Georgia" panose="02040502050405020303" pitchFamily="18" charset="0"/>
              </a:rPr>
              <a:t>the arrow starts and ends at </a:t>
            </a:r>
            <a:r>
              <a:rPr lang="en-US" sz="2400" dirty="0" smtClean="0">
                <a:latin typeface="Georgia" panose="02040502050405020303" pitchFamily="18" charset="0"/>
              </a:rPr>
              <a:t>the same </a:t>
            </a:r>
            <a:r>
              <a:rPr lang="en-US" sz="2400" dirty="0">
                <a:latin typeface="Georgia" panose="02040502050405020303" pitchFamily="18" charset="0"/>
              </a:rPr>
              <a:t>class, then the class is associated to itself with a Reflexive Directed</a:t>
            </a:r>
          </a:p>
          <a:p>
            <a:r>
              <a:rPr lang="en-US" sz="2400" dirty="0">
                <a:latin typeface="Georgia" panose="02040502050405020303" pitchFamily="18" charset="0"/>
              </a:rPr>
              <a:t>Association, which means that an object of this class (e.g. Class A </a:t>
            </a:r>
            <a:r>
              <a:rPr lang="en-US" sz="2400" dirty="0" smtClean="0">
                <a:latin typeface="Georgia" panose="02040502050405020303" pitchFamily="18" charset="0"/>
              </a:rPr>
              <a:t>in Figure ) </a:t>
            </a:r>
            <a:r>
              <a:rPr lang="en-US" sz="2400" dirty="0">
                <a:latin typeface="Georgia" panose="02040502050405020303" pitchFamily="18" charset="0"/>
              </a:rPr>
              <a:t>is associated with objects of the same class with the </a:t>
            </a:r>
            <a:r>
              <a:rPr lang="en-US" sz="2400" dirty="0" smtClean="0">
                <a:latin typeface="Georgia" panose="02040502050405020303" pitchFamily="18" charset="0"/>
              </a:rPr>
              <a:t>specific </a:t>
            </a:r>
            <a:r>
              <a:rPr lang="en-IN" sz="2400" dirty="0" smtClean="0">
                <a:latin typeface="Georgia" panose="02040502050405020303" pitchFamily="18" charset="0"/>
              </a:rPr>
              <a:t>named </a:t>
            </a:r>
            <a:r>
              <a:rPr lang="en-IN" sz="2400" dirty="0">
                <a:latin typeface="Georgia" panose="02040502050405020303" pitchFamily="18" charset="0"/>
              </a:rPr>
              <a:t>association.</a:t>
            </a:r>
          </a:p>
        </p:txBody>
      </p:sp>
    </p:spTree>
    <p:extLst>
      <p:ext uri="{BB962C8B-B14F-4D97-AF65-F5344CB8AC3E}">
        <p14:creationId xmlns:p14="http://schemas.microsoft.com/office/powerpoint/2010/main" val="1215632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568952" cy="3539430"/>
          </a:xfrm>
          <a:prstGeom prst="rect">
            <a:avLst/>
          </a:prstGeom>
          <a:noFill/>
        </p:spPr>
        <p:txBody>
          <a:bodyPr wrap="square" rtlCol="0">
            <a:spAutoFit/>
          </a:bodyPr>
          <a:lstStyle/>
          <a:p>
            <a:r>
              <a:rPr lang="en-US" sz="2800" dirty="0">
                <a:latin typeface="Georgia" panose="02040502050405020303" pitchFamily="18" charset="0"/>
              </a:rPr>
              <a:t>An arrow with a hollow triangle head and a dashed line represents </a:t>
            </a:r>
            <a:r>
              <a:rPr lang="en-US" sz="2800" dirty="0" smtClean="0">
                <a:latin typeface="Georgia" panose="02040502050405020303" pitchFamily="18" charset="0"/>
              </a:rPr>
              <a:t>the Realization </a:t>
            </a:r>
            <a:r>
              <a:rPr lang="en-US" sz="2800" dirty="0">
                <a:latin typeface="Georgia" panose="02040502050405020303" pitchFamily="18" charset="0"/>
              </a:rPr>
              <a:t>relationship</a:t>
            </a:r>
            <a:r>
              <a:rPr lang="en-US" sz="2800" dirty="0" smtClean="0">
                <a:latin typeface="Georgia" panose="02040502050405020303" pitchFamily="18" charset="0"/>
              </a:rPr>
              <a:t>.</a:t>
            </a:r>
          </a:p>
          <a:p>
            <a:r>
              <a:rPr lang="en-US" sz="2800" dirty="0" smtClean="0">
                <a:latin typeface="Georgia" panose="02040502050405020303" pitchFamily="18" charset="0"/>
              </a:rPr>
              <a:t> </a:t>
            </a:r>
            <a:r>
              <a:rPr lang="en-US" sz="2800" dirty="0">
                <a:latin typeface="Georgia" panose="02040502050405020303" pitchFamily="18" charset="0"/>
              </a:rPr>
              <a:t>This relationship represents a association between</a:t>
            </a:r>
          </a:p>
          <a:p>
            <a:r>
              <a:rPr lang="en-US" sz="2800" dirty="0">
                <a:latin typeface="Georgia" panose="02040502050405020303" pitchFamily="18" charset="0"/>
              </a:rPr>
              <a:t>the class that specifies the functionality and the class that realizes </a:t>
            </a:r>
            <a:r>
              <a:rPr lang="en-US" sz="2800" dirty="0" smtClean="0">
                <a:latin typeface="Georgia" panose="02040502050405020303" pitchFamily="18" charset="0"/>
              </a:rPr>
              <a:t>the functionality</a:t>
            </a:r>
            <a:r>
              <a:rPr lang="en-US" sz="2800" dirty="0">
                <a:latin typeface="Georgia" panose="02040502050405020303" pitchFamily="18" charset="0"/>
              </a:rPr>
              <a:t>. </a:t>
            </a:r>
            <a:endParaRPr lang="en-US" sz="2800" dirty="0" smtClean="0">
              <a:latin typeface="Georgia" panose="02040502050405020303" pitchFamily="18" charset="0"/>
            </a:endParaRPr>
          </a:p>
          <a:p>
            <a:endParaRPr lang="en-US" sz="2800" dirty="0">
              <a:latin typeface="Georgia" panose="02040502050405020303" pitchFamily="18" charset="0"/>
            </a:endParaRPr>
          </a:p>
          <a:p>
            <a:r>
              <a:rPr lang="en-US" sz="2800" dirty="0" smtClean="0">
                <a:latin typeface="Georgia" panose="02040502050405020303" pitchFamily="18" charset="0"/>
              </a:rPr>
              <a:t>For </a:t>
            </a:r>
            <a:r>
              <a:rPr lang="en-US" sz="2800" dirty="0">
                <a:latin typeface="Georgia" panose="02040502050405020303" pitchFamily="18" charset="0"/>
              </a:rPr>
              <a:t>example, Class A in Figure </a:t>
            </a:r>
            <a:r>
              <a:rPr lang="en-US" sz="2800" dirty="0" smtClean="0">
                <a:latin typeface="Georgia" panose="02040502050405020303" pitchFamily="18" charset="0"/>
              </a:rPr>
              <a:t> </a:t>
            </a:r>
            <a:r>
              <a:rPr lang="en-US" sz="2800" dirty="0">
                <a:latin typeface="Georgia" panose="02040502050405020303" pitchFamily="18" charset="0"/>
              </a:rPr>
              <a:t>specifies the </a:t>
            </a:r>
            <a:r>
              <a:rPr lang="en-US" sz="2800" dirty="0" smtClean="0">
                <a:latin typeface="Georgia" panose="02040502050405020303" pitchFamily="18" charset="0"/>
              </a:rPr>
              <a:t>functionality while </a:t>
            </a:r>
            <a:r>
              <a:rPr lang="en-US" sz="2800" dirty="0">
                <a:latin typeface="Georgia" panose="02040502050405020303" pitchFamily="18" charset="0"/>
              </a:rPr>
              <a:t>Class B realizes it.</a:t>
            </a:r>
            <a:endParaRPr lang="en-IN" sz="2800" dirty="0">
              <a:latin typeface="Georgia" panose="02040502050405020303" pitchFamily="18" charset="0"/>
            </a:endParaRPr>
          </a:p>
        </p:txBody>
      </p:sp>
    </p:spTree>
    <p:extLst>
      <p:ext uri="{BB962C8B-B14F-4D97-AF65-F5344CB8AC3E}">
        <p14:creationId xmlns:p14="http://schemas.microsoft.com/office/powerpoint/2010/main" val="836016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424936" cy="6124754"/>
          </a:xfrm>
          <a:prstGeom prst="rect">
            <a:avLst/>
          </a:prstGeom>
          <a:noFill/>
        </p:spPr>
        <p:txBody>
          <a:bodyPr wrap="square" rtlCol="0">
            <a:spAutoFit/>
          </a:bodyPr>
          <a:lstStyle/>
          <a:p>
            <a:pPr algn="just"/>
            <a:r>
              <a:rPr lang="en-US" sz="2800" dirty="0">
                <a:latin typeface="Georgia" panose="02040502050405020303" pitchFamily="18" charset="0"/>
              </a:rPr>
              <a:t>UML class diagram is used to present the relationship between the concepts</a:t>
            </a:r>
            <a:r>
              <a:rPr lang="en-US" sz="2800" dirty="0" smtClean="0">
                <a:latin typeface="Georgia" panose="02040502050405020303" pitchFamily="18" charset="0"/>
              </a:rPr>
              <a:t>.</a:t>
            </a:r>
          </a:p>
          <a:p>
            <a:pPr algn="just"/>
            <a:endParaRPr lang="en-US" sz="2800" dirty="0">
              <a:latin typeface="Georgia" panose="02040502050405020303" pitchFamily="18" charset="0"/>
            </a:endParaRPr>
          </a:p>
          <a:p>
            <a:pPr algn="just"/>
            <a:r>
              <a:rPr lang="en-US" sz="2800" dirty="0">
                <a:latin typeface="Georgia" panose="02040502050405020303" pitchFamily="18" charset="0"/>
              </a:rPr>
              <a:t>Set of operations section is not used IoT domain model description</a:t>
            </a:r>
          </a:p>
          <a:p>
            <a:pPr algn="just"/>
            <a:r>
              <a:rPr lang="en-US" sz="2800" dirty="0">
                <a:latin typeface="Georgia" panose="02040502050405020303" pitchFamily="18" charset="0"/>
              </a:rPr>
              <a:t>Relationships</a:t>
            </a:r>
          </a:p>
          <a:p>
            <a:pPr marL="514350" indent="-514350" algn="just">
              <a:buAutoNum type="arabicParenR"/>
            </a:pPr>
            <a:r>
              <a:rPr lang="en-US" sz="2800" dirty="0">
                <a:latin typeface="Georgia" panose="02040502050405020303" pitchFamily="18" charset="0"/>
              </a:rPr>
              <a:t>Association/Directed association</a:t>
            </a:r>
          </a:p>
          <a:p>
            <a:pPr marL="514350" indent="-514350" algn="just">
              <a:buAutoNum type="arabicParenR"/>
            </a:pPr>
            <a:r>
              <a:rPr lang="en-US" sz="2800" dirty="0">
                <a:latin typeface="Georgia" panose="02040502050405020303" pitchFamily="18" charset="0"/>
              </a:rPr>
              <a:t>Generalization or specialization </a:t>
            </a:r>
          </a:p>
          <a:p>
            <a:pPr marL="514350" indent="-514350" algn="just">
              <a:buAutoNum type="arabicParenR"/>
            </a:pPr>
            <a:r>
              <a:rPr lang="en-US" sz="2800" dirty="0">
                <a:latin typeface="Georgia" panose="02040502050405020303" pitchFamily="18" charset="0"/>
              </a:rPr>
              <a:t>Aggregation</a:t>
            </a:r>
          </a:p>
          <a:p>
            <a:pPr marL="514350" indent="-514350" algn="just">
              <a:buAutoNum type="arabicParenR"/>
            </a:pPr>
            <a:r>
              <a:rPr lang="en-US" sz="2800" dirty="0">
                <a:latin typeface="Georgia" panose="02040502050405020303" pitchFamily="18" charset="0"/>
              </a:rPr>
              <a:t>Composition</a:t>
            </a:r>
          </a:p>
          <a:p>
            <a:pPr marL="514350" indent="-514350" algn="just">
              <a:buAutoNum type="arabicParenR"/>
            </a:pPr>
            <a:r>
              <a:rPr lang="en-US" sz="2800" dirty="0">
                <a:latin typeface="Georgia" panose="02040502050405020303" pitchFamily="18" charset="0"/>
              </a:rPr>
              <a:t>Reflexive </a:t>
            </a:r>
          </a:p>
          <a:p>
            <a:pPr marL="514350" indent="-514350" algn="just">
              <a:buAutoNum type="arabicParenR"/>
            </a:pPr>
            <a:r>
              <a:rPr lang="en-US" sz="2800" dirty="0">
                <a:latin typeface="Georgia" panose="02040502050405020303" pitchFamily="18" charset="0"/>
              </a:rPr>
              <a:t>Realization</a:t>
            </a:r>
          </a:p>
          <a:p>
            <a:pPr marL="514350" indent="-514350" algn="just">
              <a:buAutoNum type="arabicParenR"/>
            </a:pPr>
            <a:r>
              <a:rPr lang="en-US" sz="2800" dirty="0">
                <a:latin typeface="Georgia" panose="02040502050405020303" pitchFamily="18" charset="0"/>
              </a:rPr>
              <a:t>Dependency</a:t>
            </a:r>
          </a:p>
          <a:p>
            <a:pPr algn="just"/>
            <a:endParaRPr lang="en-IN" sz="2800" dirty="0">
              <a:latin typeface="Georgia" panose="02040502050405020303" pitchFamily="18" charset="0"/>
            </a:endParaRPr>
          </a:p>
        </p:txBody>
      </p:sp>
    </p:spTree>
    <p:extLst>
      <p:ext uri="{BB962C8B-B14F-4D97-AF65-F5344CB8AC3E}">
        <p14:creationId xmlns:p14="http://schemas.microsoft.com/office/powerpoint/2010/main" val="413149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47" y="260648"/>
            <a:ext cx="8250901" cy="620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635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9492"/>
            <a:ext cx="8229600" cy="5696672"/>
          </a:xfrm>
        </p:spPr>
        <p:txBody>
          <a:bodyPr>
            <a:noAutofit/>
          </a:bodyPr>
          <a:lstStyle/>
          <a:p>
            <a:pPr marL="0" indent="0" algn="just">
              <a:buNone/>
            </a:pPr>
            <a:r>
              <a:rPr lang="en-IN" sz="2800" dirty="0" smtClean="0">
                <a:latin typeface="Georgia" panose="02040502050405020303" pitchFamily="18" charset="0"/>
                <a:cs typeface="Segoe UI Semilight" panose="020B0402040204020203" pitchFamily="34" charset="0"/>
              </a:rPr>
              <a:t>Imagine </a:t>
            </a:r>
            <a:r>
              <a:rPr lang="en-IN" sz="2800" dirty="0">
                <a:latin typeface="Georgia" panose="02040502050405020303" pitchFamily="18" charset="0"/>
                <a:cs typeface="Segoe UI Semilight" panose="020B0402040204020203" pitchFamily="34" charset="0"/>
              </a:rPr>
              <a:t>that we are interested in monitoring a parking lot with 16 </a:t>
            </a:r>
            <a:r>
              <a:rPr lang="en-IN" sz="2800" dirty="0" smtClean="0">
                <a:latin typeface="Georgia" panose="02040502050405020303" pitchFamily="18" charset="0"/>
                <a:cs typeface="Segoe UI Semilight" panose="020B0402040204020203" pitchFamily="34" charset="0"/>
              </a:rPr>
              <a:t>parking spots</a:t>
            </a:r>
            <a:r>
              <a:rPr lang="en-IN" sz="2800" dirty="0">
                <a:latin typeface="Georgia" panose="02040502050405020303" pitchFamily="18" charset="0"/>
                <a:cs typeface="Segoe UI Semilight" panose="020B0402040204020203" pitchFamily="34" charset="0"/>
              </a:rPr>
              <a:t>. The parking lot includes a payment station for drivers to pay for </a:t>
            </a:r>
            <a:r>
              <a:rPr lang="en-IN" sz="2800" dirty="0" smtClean="0">
                <a:latin typeface="Georgia" panose="02040502050405020303" pitchFamily="18" charset="0"/>
                <a:cs typeface="Segoe UI Semilight" panose="020B0402040204020203" pitchFamily="34" charset="0"/>
              </a:rPr>
              <a:t>the parking </a:t>
            </a:r>
            <a:r>
              <a:rPr lang="en-IN" sz="2800" dirty="0">
                <a:latin typeface="Georgia" panose="02040502050405020303" pitchFamily="18" charset="0"/>
                <a:cs typeface="Segoe UI Semilight" panose="020B0402040204020203" pitchFamily="34" charset="0"/>
              </a:rPr>
              <a:t>spot after they park their cars. The parking lot also includes </a:t>
            </a:r>
            <a:r>
              <a:rPr lang="en-IN" sz="2800" dirty="0" smtClean="0">
                <a:latin typeface="Georgia" panose="02040502050405020303" pitchFamily="18" charset="0"/>
                <a:cs typeface="Segoe UI Semilight" panose="020B0402040204020203" pitchFamily="34" charset="0"/>
              </a:rPr>
              <a:t>an electronic </a:t>
            </a:r>
            <a:r>
              <a:rPr lang="en-IN" sz="2800" dirty="0">
                <a:latin typeface="Georgia" panose="02040502050405020303" pitchFamily="18" charset="0"/>
                <a:cs typeface="Segoe UI Semilight" panose="020B0402040204020203" pitchFamily="34" charset="0"/>
              </a:rPr>
              <a:t>road sign on the side of the street that shows in real-time the</a:t>
            </a:r>
          </a:p>
          <a:p>
            <a:pPr marL="0" indent="0" algn="just">
              <a:buNone/>
            </a:pPr>
            <a:r>
              <a:rPr lang="en-IN" sz="2800" dirty="0">
                <a:latin typeface="Georgia" panose="02040502050405020303" pitchFamily="18" charset="0"/>
                <a:cs typeface="Segoe UI Semilight" panose="020B0402040204020203" pitchFamily="34" charset="0"/>
              </a:rPr>
              <a:t>number of empty spots. Frequent customers also download a smart </a:t>
            </a:r>
            <a:r>
              <a:rPr lang="en-IN" sz="2800" dirty="0" smtClean="0">
                <a:latin typeface="Georgia" panose="02040502050405020303" pitchFamily="18" charset="0"/>
                <a:cs typeface="Segoe UI Semilight" panose="020B0402040204020203" pitchFamily="34" charset="0"/>
              </a:rPr>
              <a:t>phone application </a:t>
            </a:r>
            <a:r>
              <a:rPr lang="en-IN" sz="2800" dirty="0">
                <a:latin typeface="Georgia" panose="02040502050405020303" pitchFamily="18" charset="0"/>
                <a:cs typeface="Segoe UI Semilight" panose="020B0402040204020203" pitchFamily="34" charset="0"/>
              </a:rPr>
              <a:t>that informs them about the availability of a parking </a:t>
            </a:r>
            <a:r>
              <a:rPr lang="en-IN" sz="2800" dirty="0" smtClean="0">
                <a:latin typeface="Georgia" panose="02040502050405020303" pitchFamily="18" charset="0"/>
                <a:cs typeface="Segoe UI Semilight" panose="020B0402040204020203" pitchFamily="34" charset="0"/>
              </a:rPr>
              <a:t>spot before </a:t>
            </a:r>
            <a:r>
              <a:rPr lang="en-IN" sz="2800" dirty="0">
                <a:latin typeface="Georgia" panose="02040502050405020303" pitchFamily="18" charset="0"/>
                <a:cs typeface="Segoe UI Semilight" panose="020B0402040204020203" pitchFamily="34" charset="0"/>
              </a:rPr>
              <a:t>they even drive on the street where the parking lot is located. </a:t>
            </a:r>
          </a:p>
        </p:txBody>
      </p:sp>
    </p:spTree>
    <p:extLst>
      <p:ext uri="{BB962C8B-B14F-4D97-AF65-F5344CB8AC3E}">
        <p14:creationId xmlns:p14="http://schemas.microsoft.com/office/powerpoint/2010/main" val="1771532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568952" cy="6986528"/>
          </a:xfrm>
          <a:prstGeom prst="rect">
            <a:avLst/>
          </a:prstGeom>
          <a:noFill/>
        </p:spPr>
        <p:txBody>
          <a:bodyPr wrap="square" rtlCol="0">
            <a:spAutoFit/>
          </a:bodyPr>
          <a:lstStyle/>
          <a:p>
            <a:pPr algn="just"/>
            <a:r>
              <a:rPr lang="en-IN" sz="2800" dirty="0">
                <a:latin typeface="Georgia" panose="02040502050405020303" pitchFamily="18" charset="0"/>
                <a:cs typeface="Segoe UI Semilight" panose="020B0402040204020203" pitchFamily="34" charset="0"/>
              </a:rPr>
              <a:t>In order to realize such a service, the relevant physical objects as well as their properties need to be captured and translated to digital objects such as variables, counters, or database objects so that software can operate on these objects and achieve the desired effect, i.e. detecting when someone parks without paying, informing drivers about the availability of parking spots, producing statistics about the average occupancy levels of the parking lot, etc. For these purposes, the parking lot as a place is instrumented with parking spot sensors (e.g. loops), and for each sensor, a digital representation is created (Parking spot #1#16). In the digital world, a parking spot is a variable with a binary value (“available” or “occupied”). </a:t>
            </a:r>
          </a:p>
          <a:p>
            <a:pPr algn="just"/>
            <a:endParaRPr lang="en-IN" sz="2800" dirty="0"/>
          </a:p>
        </p:txBody>
      </p:sp>
    </p:spTree>
    <p:extLst>
      <p:ext uri="{BB962C8B-B14F-4D97-AF65-F5344CB8AC3E}">
        <p14:creationId xmlns:p14="http://schemas.microsoft.com/office/powerpoint/2010/main" val="393143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928992" cy="584775"/>
          </a:xfrm>
          <a:prstGeom prst="rect">
            <a:avLst/>
          </a:prstGeom>
          <a:noFill/>
        </p:spPr>
        <p:txBody>
          <a:bodyPr wrap="square" rtlCol="0">
            <a:spAutoFit/>
          </a:bodyPr>
          <a:lstStyle/>
          <a:p>
            <a:r>
              <a:rPr lang="en-US" sz="3200" b="1" dirty="0" smtClean="0">
                <a:latin typeface="Georgia" panose="02040502050405020303" pitchFamily="18" charset="0"/>
              </a:rPr>
              <a:t>IoT Reference Model</a:t>
            </a:r>
            <a:endParaRPr lang="en-IN" sz="3200" b="1" dirty="0">
              <a:latin typeface="Georgia" panose="02040502050405020303" pitchFamily="18" charset="0"/>
            </a:endParaRPr>
          </a:p>
        </p:txBody>
      </p:sp>
      <p:sp>
        <p:nvSpPr>
          <p:cNvPr id="3" name="TextBox 2"/>
          <p:cNvSpPr txBox="1"/>
          <p:nvPr/>
        </p:nvSpPr>
        <p:spPr>
          <a:xfrm>
            <a:off x="112199" y="695912"/>
            <a:ext cx="8928992" cy="1384995"/>
          </a:xfrm>
          <a:prstGeom prst="rect">
            <a:avLst/>
          </a:prstGeom>
          <a:noFill/>
        </p:spPr>
        <p:txBody>
          <a:bodyPr wrap="square" rtlCol="0">
            <a:spAutoFit/>
          </a:bodyPr>
          <a:lstStyle/>
          <a:p>
            <a:r>
              <a:rPr lang="en-US" sz="2800" dirty="0">
                <a:latin typeface="Georgia" panose="02040502050405020303" pitchFamily="18" charset="0"/>
              </a:rPr>
              <a:t>An ARM consists of two main parts: a Reference model and a </a:t>
            </a:r>
            <a:r>
              <a:rPr lang="en-US" sz="2800" dirty="0" smtClean="0">
                <a:latin typeface="Georgia" panose="02040502050405020303" pitchFamily="18" charset="0"/>
              </a:rPr>
              <a:t>Reference </a:t>
            </a:r>
            <a:r>
              <a:rPr lang="en-IN" sz="2800" dirty="0" smtClean="0">
                <a:latin typeface="Georgia" panose="02040502050405020303" pitchFamily="18" charset="0"/>
              </a:rPr>
              <a:t>Architecture.</a:t>
            </a:r>
          </a:p>
          <a:p>
            <a:endParaRPr lang="en-IN" sz="2800" dirty="0">
              <a:latin typeface="Georgia" panose="02040502050405020303"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03853"/>
            <a:ext cx="7704856" cy="4667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257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The parking </a:t>
            </a:r>
            <a:r>
              <a:rPr lang="en-IN" dirty="0" err="1" smtClean="0">
                <a:latin typeface="Times New Roman" pitchFamily="18" charset="0"/>
                <a:cs typeface="Times New Roman" pitchFamily="18" charset="0"/>
              </a:rPr>
              <a:t>loT</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payment station also needs to be represented in the digital world in order to check if a recently parked car owner actually paid the parking fee. Finally, the availability sign is represented to the digital world in order to allow notification to drivers that an empty lot is full for maintenance purposes, or even to allow maintenance personnel to detect when the sign is malfunctioning.</a:t>
            </a:r>
          </a:p>
          <a:p>
            <a:endParaRPr lang="en-IN" dirty="0"/>
          </a:p>
        </p:txBody>
      </p:sp>
    </p:spTree>
    <p:extLst>
      <p:ext uri="{BB962C8B-B14F-4D97-AF65-F5344CB8AC3E}">
        <p14:creationId xmlns:p14="http://schemas.microsoft.com/office/powerpoint/2010/main" val="253261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Concepts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2152650"/>
            <a:ext cx="449580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112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Physical Entity</a:t>
            </a:r>
          </a:p>
          <a:p>
            <a:r>
              <a:rPr lang="en-US" dirty="0" smtClean="0"/>
              <a:t>Virtual Entity</a:t>
            </a:r>
          </a:p>
          <a:p>
            <a:r>
              <a:rPr lang="en-US" dirty="0" smtClean="0"/>
              <a:t>User</a:t>
            </a:r>
          </a:p>
          <a:p>
            <a:r>
              <a:rPr lang="en-US" dirty="0" smtClean="0"/>
              <a:t>Digital artifact</a:t>
            </a:r>
          </a:p>
          <a:p>
            <a:r>
              <a:rPr lang="en-US" dirty="0" err="1" smtClean="0"/>
              <a:t>IoT</a:t>
            </a:r>
            <a:r>
              <a:rPr lang="en-US" dirty="0" smtClean="0"/>
              <a:t> Device(sensor or actuators)</a:t>
            </a:r>
          </a:p>
          <a:p>
            <a:endParaRPr lang="en-US" dirty="0" smtClean="0"/>
          </a:p>
          <a:p>
            <a:pPr marL="0" indent="0">
              <a:buNone/>
            </a:pPr>
            <a:endParaRPr lang="en-IN" dirty="0"/>
          </a:p>
        </p:txBody>
      </p:sp>
    </p:spTree>
    <p:extLst>
      <p:ext uri="{BB962C8B-B14F-4D97-AF65-F5344CB8AC3E}">
        <p14:creationId xmlns:p14="http://schemas.microsoft.com/office/powerpoint/2010/main" val="1346985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33388"/>
            <a:ext cx="8568952" cy="59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845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540060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861048"/>
            <a:ext cx="4680520" cy="209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47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57450"/>
            <a:ext cx="7416824" cy="3203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8969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b="1" dirty="0"/>
              <a:t>Sensors:</a:t>
            </a:r>
            <a:r>
              <a:rPr lang="en-IN" dirty="0"/>
              <a:t> These are simple or complex Devices that typically involve </a:t>
            </a:r>
            <a:r>
              <a:rPr lang="en-IN" dirty="0" smtClean="0"/>
              <a:t>a transducer </a:t>
            </a:r>
            <a:r>
              <a:rPr lang="en-IN" dirty="0"/>
              <a:t>that </a:t>
            </a:r>
            <a:r>
              <a:rPr lang="en-IN" dirty="0" smtClean="0"/>
              <a:t>converts </a:t>
            </a:r>
            <a:r>
              <a:rPr lang="en-IN" dirty="0"/>
              <a:t>physical properties such as </a:t>
            </a:r>
            <a:r>
              <a:rPr lang="en-IN" dirty="0" smtClean="0"/>
              <a:t>temperature into electrical </a:t>
            </a:r>
            <a:r>
              <a:rPr lang="en-IN" dirty="0"/>
              <a:t>signals</a:t>
            </a:r>
            <a:r>
              <a:rPr lang="en-IN" dirty="0" smtClean="0"/>
              <a:t>.</a:t>
            </a:r>
          </a:p>
          <a:p>
            <a:r>
              <a:rPr lang="en-IN" b="1" dirty="0"/>
              <a:t>Actuators: </a:t>
            </a:r>
            <a:r>
              <a:rPr lang="en-IN" dirty="0"/>
              <a:t>These are also simple or complex Devices that involve </a:t>
            </a:r>
            <a:r>
              <a:rPr lang="en-IN" dirty="0" smtClean="0"/>
              <a:t>a transducer </a:t>
            </a:r>
            <a:r>
              <a:rPr lang="en-IN" dirty="0"/>
              <a:t>that converts electrical signals to a change in a </a:t>
            </a:r>
            <a:r>
              <a:rPr lang="en-IN" dirty="0" smtClean="0"/>
              <a:t>physical property </a:t>
            </a:r>
            <a:r>
              <a:rPr lang="en-IN" dirty="0"/>
              <a:t>(e.g. turn on a switch or move a motor</a:t>
            </a:r>
            <a:r>
              <a:rPr lang="en-IN" dirty="0" smtClean="0"/>
              <a:t>).</a:t>
            </a:r>
          </a:p>
          <a:p>
            <a:r>
              <a:rPr lang="en-IN" b="1" dirty="0"/>
              <a:t>Tags:</a:t>
            </a:r>
            <a:r>
              <a:rPr lang="en-IN" dirty="0"/>
              <a:t> Tags in general identify the Physical Entity that they </a:t>
            </a:r>
            <a:r>
              <a:rPr lang="en-IN" dirty="0" smtClean="0"/>
              <a:t>are attached </a:t>
            </a:r>
            <a:r>
              <a:rPr lang="en-IN" dirty="0"/>
              <a:t>to. In reality, tags can be Devices or Physical Entities but </a:t>
            </a:r>
            <a:r>
              <a:rPr lang="en-IN" dirty="0" smtClean="0"/>
              <a:t>not both</a:t>
            </a:r>
            <a:r>
              <a:rPr lang="en-IN" dirty="0"/>
              <a:t>, as the domain model shows. An example of a Tag as a Device </a:t>
            </a:r>
            <a:r>
              <a:rPr lang="en-IN" dirty="0" smtClean="0"/>
              <a:t>is a </a:t>
            </a:r>
            <a:r>
              <a:rPr lang="en-IN" dirty="0"/>
              <a:t>Radio Frequency Identification (RFID) tag, while a tag as a </a:t>
            </a:r>
            <a:r>
              <a:rPr lang="en-IN" dirty="0" smtClean="0"/>
              <a:t>Physical Entity </a:t>
            </a:r>
            <a:r>
              <a:rPr lang="en-IN" dirty="0"/>
              <a:t>is a paper-printed immutable barcode or Quick Response (</a:t>
            </a:r>
            <a:r>
              <a:rPr lang="en-IN" dirty="0" smtClean="0"/>
              <a:t>QR) code</a:t>
            </a:r>
            <a:r>
              <a:rPr lang="en-IN" dirty="0"/>
              <a:t>.</a:t>
            </a:r>
          </a:p>
        </p:txBody>
      </p:sp>
    </p:spTree>
    <p:extLst>
      <p:ext uri="{BB962C8B-B14F-4D97-AF65-F5344CB8AC3E}">
        <p14:creationId xmlns:p14="http://schemas.microsoft.com/office/powerpoint/2010/main" val="3475437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88840"/>
            <a:ext cx="432048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415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712968" cy="4401205"/>
          </a:xfrm>
          <a:prstGeom prst="rect">
            <a:avLst/>
          </a:prstGeom>
          <a:noFill/>
        </p:spPr>
        <p:txBody>
          <a:bodyPr wrap="square" rtlCol="0">
            <a:spAutoFit/>
          </a:bodyPr>
          <a:lstStyle/>
          <a:p>
            <a:r>
              <a:rPr lang="en-US" sz="2800" b="1" dirty="0" smtClean="0">
                <a:latin typeface="Georgia" panose="02040502050405020303" pitchFamily="18" charset="0"/>
              </a:rPr>
              <a:t>Information Model</a:t>
            </a:r>
          </a:p>
          <a:p>
            <a:r>
              <a:rPr lang="en-US" sz="2800" dirty="0">
                <a:latin typeface="Georgia" panose="02040502050405020303" pitchFamily="18" charset="0"/>
              </a:rPr>
              <a:t>According to the </a:t>
            </a:r>
            <a:r>
              <a:rPr lang="en-US" sz="2800" dirty="0" smtClean="0">
                <a:latin typeface="Georgia" panose="02040502050405020303" pitchFamily="18" charset="0"/>
              </a:rPr>
              <a:t>Data Information Knowledge Wisdom Pyramid (</a:t>
            </a:r>
            <a:r>
              <a:rPr lang="en-US" sz="2800" dirty="0">
                <a:latin typeface="Georgia" panose="02040502050405020303" pitchFamily="18" charset="0"/>
              </a:rPr>
              <a:t>Rowley 2007), information is defined as the enrichment of data (</a:t>
            </a:r>
            <a:r>
              <a:rPr lang="en-US" sz="2800" dirty="0" smtClean="0">
                <a:latin typeface="Georgia" panose="02040502050405020303" pitchFamily="18" charset="0"/>
              </a:rPr>
              <a:t>raw values </a:t>
            </a:r>
            <a:r>
              <a:rPr lang="en-US" sz="2800" dirty="0">
                <a:latin typeface="Georgia" panose="02040502050405020303" pitchFamily="18" charset="0"/>
              </a:rPr>
              <a:t>without relevant or usable context) with the right context, so </a:t>
            </a:r>
            <a:r>
              <a:rPr lang="en-US" sz="2800" dirty="0" smtClean="0">
                <a:latin typeface="Georgia" panose="02040502050405020303" pitchFamily="18" charset="0"/>
              </a:rPr>
              <a:t>that queries </a:t>
            </a:r>
            <a:r>
              <a:rPr lang="en-US" sz="2800" dirty="0">
                <a:latin typeface="Georgia" panose="02040502050405020303" pitchFamily="18" charset="0"/>
              </a:rPr>
              <a:t>about who, what, where, and when can be answered. Because </a:t>
            </a:r>
            <a:r>
              <a:rPr lang="en-US" sz="2800" dirty="0" smtClean="0">
                <a:latin typeface="Georgia" panose="02040502050405020303" pitchFamily="18" charset="0"/>
              </a:rPr>
              <a:t>the Virtual </a:t>
            </a:r>
            <a:r>
              <a:rPr lang="en-US" sz="2800" dirty="0">
                <a:latin typeface="Georgia" panose="02040502050405020303" pitchFamily="18" charset="0"/>
              </a:rPr>
              <a:t>Entity in the IoT Domain Model is the “Thing” in the Internet </a:t>
            </a:r>
            <a:r>
              <a:rPr lang="en-US" sz="2800" dirty="0" smtClean="0">
                <a:latin typeface="Georgia" panose="02040502050405020303" pitchFamily="18" charset="0"/>
              </a:rPr>
              <a:t>of Things</a:t>
            </a:r>
            <a:r>
              <a:rPr lang="en-US" sz="2800" dirty="0">
                <a:latin typeface="Georgia" panose="02040502050405020303" pitchFamily="18" charset="0"/>
              </a:rPr>
              <a:t>, the IoT information model captures the details of a Virtual </a:t>
            </a:r>
            <a:r>
              <a:rPr lang="en-US" sz="2800" dirty="0" smtClean="0">
                <a:latin typeface="Georgia" panose="02040502050405020303" pitchFamily="18" charset="0"/>
              </a:rPr>
              <a:t>Entity centric </a:t>
            </a:r>
            <a:r>
              <a:rPr lang="en-IN" sz="2800" dirty="0" smtClean="0">
                <a:latin typeface="Georgia" panose="02040502050405020303" pitchFamily="18" charset="0"/>
              </a:rPr>
              <a:t>model</a:t>
            </a:r>
            <a:r>
              <a:rPr lang="en-IN" sz="2800" dirty="0">
                <a:latin typeface="Georgia" panose="02040502050405020303" pitchFamily="18" charset="0"/>
              </a:rPr>
              <a:t>.</a:t>
            </a:r>
          </a:p>
        </p:txBody>
      </p:sp>
    </p:spTree>
    <p:extLst>
      <p:ext uri="{BB962C8B-B14F-4D97-AF65-F5344CB8AC3E}">
        <p14:creationId xmlns:p14="http://schemas.microsoft.com/office/powerpoint/2010/main" val="1708941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496944" cy="523220"/>
          </a:xfrm>
          <a:prstGeom prst="rect">
            <a:avLst/>
          </a:prstGeom>
        </p:spPr>
        <p:txBody>
          <a:bodyPr wrap="square">
            <a:spAutoFit/>
          </a:bodyPr>
          <a:lstStyle/>
          <a:p>
            <a:r>
              <a:rPr lang="en-IN" sz="2800" b="1" dirty="0">
                <a:latin typeface="Georgia" panose="02040502050405020303" pitchFamily="18" charset="0"/>
              </a:rPr>
              <a:t>High-level IoT Information Model.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11860"/>
            <a:ext cx="8496944" cy="5813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657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712968" cy="6555641"/>
          </a:xfrm>
          <a:prstGeom prst="rect">
            <a:avLst/>
          </a:prstGeom>
          <a:noFill/>
        </p:spPr>
        <p:txBody>
          <a:bodyPr wrap="square" rtlCol="0">
            <a:spAutoFit/>
          </a:bodyPr>
          <a:lstStyle/>
          <a:p>
            <a:pPr algn="just"/>
            <a:r>
              <a:rPr lang="en-US" sz="2800" dirty="0">
                <a:latin typeface="Georgia" panose="02040502050405020303" pitchFamily="18" charset="0"/>
              </a:rPr>
              <a:t>The foundation of an IoT Reference Architecture description is an </a:t>
            </a:r>
            <a:r>
              <a:rPr lang="en-US" sz="2800" dirty="0" smtClean="0">
                <a:latin typeface="Georgia" panose="02040502050405020303" pitchFamily="18" charset="0"/>
              </a:rPr>
              <a:t>IoT reference </a:t>
            </a:r>
            <a:r>
              <a:rPr lang="en-US" sz="2800" dirty="0">
                <a:latin typeface="Georgia" panose="02040502050405020303" pitchFamily="18" charset="0"/>
              </a:rPr>
              <a:t>model. A reference model describes the domain using a number</a:t>
            </a:r>
          </a:p>
          <a:p>
            <a:pPr algn="just"/>
            <a:r>
              <a:rPr lang="en-US" sz="2800" dirty="0">
                <a:latin typeface="Georgia" panose="02040502050405020303" pitchFamily="18" charset="0"/>
              </a:rPr>
              <a:t>of sub-models </a:t>
            </a:r>
            <a:r>
              <a:rPr lang="en-US" sz="2800" dirty="0" smtClean="0">
                <a:latin typeface="Georgia" panose="02040502050405020303" pitchFamily="18" charset="0"/>
              </a:rPr>
              <a:t>( in Figure). </a:t>
            </a:r>
            <a:r>
              <a:rPr lang="en-US" sz="2800" dirty="0">
                <a:latin typeface="Georgia" panose="02040502050405020303" pitchFamily="18" charset="0"/>
              </a:rPr>
              <a:t>The domain model of an architecture </a:t>
            </a:r>
            <a:r>
              <a:rPr lang="en-US" sz="2800" dirty="0" smtClean="0">
                <a:latin typeface="Georgia" panose="02040502050405020303" pitchFamily="18" charset="0"/>
              </a:rPr>
              <a:t>model captures </a:t>
            </a:r>
            <a:r>
              <a:rPr lang="en-US" sz="2800" dirty="0">
                <a:latin typeface="Georgia" panose="02040502050405020303" pitchFamily="18" charset="0"/>
              </a:rPr>
              <a:t>the main concepts or entities in the domain in question, in </a:t>
            </a:r>
            <a:r>
              <a:rPr lang="en-US" sz="2800" dirty="0" smtClean="0">
                <a:latin typeface="Georgia" panose="02040502050405020303" pitchFamily="18" charset="0"/>
              </a:rPr>
              <a:t>this case </a:t>
            </a:r>
            <a:r>
              <a:rPr lang="en-US" sz="2800" dirty="0">
                <a:latin typeface="Georgia" panose="02040502050405020303" pitchFamily="18" charset="0"/>
              </a:rPr>
              <a:t>M2M and IoT. </a:t>
            </a:r>
            <a:endParaRPr lang="en-US" sz="2800" dirty="0" smtClean="0">
              <a:latin typeface="Georgia" panose="02040502050405020303" pitchFamily="18" charset="0"/>
            </a:endParaRPr>
          </a:p>
          <a:p>
            <a:pPr algn="just"/>
            <a:r>
              <a:rPr lang="en-US" sz="2800" dirty="0" smtClean="0">
                <a:latin typeface="Georgia" panose="02040502050405020303" pitchFamily="18" charset="0"/>
              </a:rPr>
              <a:t>When </a:t>
            </a:r>
            <a:r>
              <a:rPr lang="en-US" sz="2800" dirty="0">
                <a:latin typeface="Georgia" panose="02040502050405020303" pitchFamily="18" charset="0"/>
              </a:rPr>
              <a:t>these common language references are established</a:t>
            </a:r>
            <a:r>
              <a:rPr lang="en-US" sz="2800" dirty="0" smtClean="0">
                <a:latin typeface="Georgia" panose="02040502050405020303" pitchFamily="18" charset="0"/>
              </a:rPr>
              <a:t>, the </a:t>
            </a:r>
            <a:r>
              <a:rPr lang="en-US" sz="2800" dirty="0">
                <a:latin typeface="Georgia" panose="02040502050405020303" pitchFamily="18" charset="0"/>
              </a:rPr>
              <a:t>domain model adds descriptions about the relationship </a:t>
            </a:r>
            <a:r>
              <a:rPr lang="en-US" sz="2800" dirty="0" smtClean="0">
                <a:latin typeface="Georgia" panose="02040502050405020303" pitchFamily="18" charset="0"/>
              </a:rPr>
              <a:t>between </a:t>
            </a:r>
            <a:r>
              <a:rPr lang="en-IN" sz="2800" dirty="0" smtClean="0">
                <a:latin typeface="Georgia" panose="02040502050405020303" pitchFamily="18" charset="0"/>
              </a:rPr>
              <a:t>the </a:t>
            </a:r>
            <a:r>
              <a:rPr lang="en-IN" sz="2800" dirty="0">
                <a:latin typeface="Georgia" panose="02040502050405020303" pitchFamily="18" charset="0"/>
              </a:rPr>
              <a:t>concepts</a:t>
            </a:r>
            <a:r>
              <a:rPr lang="en-IN" sz="2800" dirty="0" smtClean="0">
                <a:latin typeface="Georgia" panose="02040502050405020303" pitchFamily="18" charset="0"/>
              </a:rPr>
              <a:t>. </a:t>
            </a:r>
            <a:r>
              <a:rPr lang="en-US" sz="2800" dirty="0" smtClean="0">
                <a:latin typeface="Georgia" panose="02040502050405020303" pitchFamily="18" charset="0"/>
              </a:rPr>
              <a:t> </a:t>
            </a:r>
            <a:r>
              <a:rPr lang="en-US" sz="2800" dirty="0">
                <a:latin typeface="Georgia" panose="02040502050405020303" pitchFamily="18" charset="0"/>
              </a:rPr>
              <a:t>These concepts and relationships serve the basis for </a:t>
            </a:r>
            <a:r>
              <a:rPr lang="en-US" sz="2800" dirty="0" smtClean="0">
                <a:latin typeface="Georgia" panose="02040502050405020303" pitchFamily="18" charset="0"/>
              </a:rPr>
              <a:t>the </a:t>
            </a:r>
            <a:r>
              <a:rPr lang="en-US" sz="2800" dirty="0">
                <a:latin typeface="Georgia" panose="02040502050405020303" pitchFamily="18" charset="0"/>
              </a:rPr>
              <a:t>development of an information model because a working system needs </a:t>
            </a:r>
            <a:r>
              <a:rPr lang="en-US" sz="2800" dirty="0" smtClean="0">
                <a:latin typeface="Georgia" panose="02040502050405020303" pitchFamily="18" charset="0"/>
              </a:rPr>
              <a:t>to capture </a:t>
            </a:r>
            <a:r>
              <a:rPr lang="en-US" sz="2800" dirty="0">
                <a:latin typeface="Georgia" panose="02040502050405020303" pitchFamily="18" charset="0"/>
              </a:rPr>
              <a:t>and process information about its main entities and their interactions</a:t>
            </a:r>
            <a:r>
              <a:rPr lang="en-US" sz="2800" dirty="0" smtClean="0">
                <a:latin typeface="Georgia" panose="02040502050405020303" pitchFamily="18" charset="0"/>
              </a:rPr>
              <a:t>.</a:t>
            </a:r>
            <a:endParaRPr lang="en-US" sz="2800" dirty="0">
              <a:latin typeface="Georgia" panose="02040502050405020303" pitchFamily="18" charset="0"/>
            </a:endParaRPr>
          </a:p>
        </p:txBody>
      </p:sp>
    </p:spTree>
    <p:extLst>
      <p:ext uri="{BB962C8B-B14F-4D97-AF65-F5344CB8AC3E}">
        <p14:creationId xmlns:p14="http://schemas.microsoft.com/office/powerpoint/2010/main" val="603962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640960" cy="369332"/>
          </a:xfrm>
          <a:prstGeom prst="rect">
            <a:avLst/>
          </a:prstGeom>
          <a:noFill/>
        </p:spPr>
        <p:txBody>
          <a:bodyPr wrap="square" rtlCol="0">
            <a:spAutoFit/>
          </a:bodyPr>
          <a:lstStyle/>
          <a:p>
            <a:endParaRPr lang="en-IN" dirty="0"/>
          </a:p>
        </p:txBody>
      </p:sp>
      <p:sp>
        <p:nvSpPr>
          <p:cNvPr id="3" name="Rectangle 2"/>
          <p:cNvSpPr/>
          <p:nvPr/>
        </p:nvSpPr>
        <p:spPr>
          <a:xfrm>
            <a:off x="277384" y="240323"/>
            <a:ext cx="8399071" cy="6124754"/>
          </a:xfrm>
          <a:prstGeom prst="rect">
            <a:avLst/>
          </a:prstGeom>
        </p:spPr>
        <p:txBody>
          <a:bodyPr wrap="square">
            <a:spAutoFit/>
          </a:bodyPr>
          <a:lstStyle/>
          <a:p>
            <a:r>
              <a:rPr lang="en-IN" sz="2800" dirty="0">
                <a:latin typeface="Georgia" panose="02040502050405020303" pitchFamily="18" charset="0"/>
              </a:rPr>
              <a:t>Similar to the IoT Domain Model, the IoT Information Model is presented using Unified </a:t>
            </a:r>
            <a:r>
              <a:rPr lang="en-IN" sz="2800" dirty="0" err="1">
                <a:latin typeface="Georgia" panose="02040502050405020303" pitchFamily="18" charset="0"/>
              </a:rPr>
              <a:t>Modeling</a:t>
            </a:r>
            <a:r>
              <a:rPr lang="en-IN" sz="2800" dirty="0">
                <a:latin typeface="Georgia" panose="02040502050405020303" pitchFamily="18" charset="0"/>
              </a:rPr>
              <a:t> </a:t>
            </a:r>
            <a:r>
              <a:rPr lang="en-IN" sz="2800" dirty="0" smtClean="0">
                <a:latin typeface="Georgia" panose="02040502050405020303" pitchFamily="18" charset="0"/>
              </a:rPr>
              <a:t> Language </a:t>
            </a:r>
            <a:r>
              <a:rPr lang="en-IN" sz="2800" dirty="0">
                <a:latin typeface="Georgia" panose="02040502050405020303" pitchFamily="18" charset="0"/>
              </a:rPr>
              <a:t>(UML) diagrams</a:t>
            </a:r>
            <a:r>
              <a:rPr lang="en-IN" sz="2800" dirty="0" smtClean="0">
                <a:latin typeface="Georgia" panose="02040502050405020303" pitchFamily="18" charset="0"/>
              </a:rPr>
              <a:t>. </a:t>
            </a:r>
          </a:p>
          <a:p>
            <a:r>
              <a:rPr lang="en-IN" sz="2800" dirty="0" smtClean="0">
                <a:latin typeface="Georgia" panose="02040502050405020303" pitchFamily="18" charset="0"/>
              </a:rPr>
              <a:t>The </a:t>
            </a:r>
            <a:r>
              <a:rPr lang="en-IN" sz="2800" dirty="0">
                <a:latin typeface="Georgia" panose="02040502050405020303" pitchFamily="18" charset="0"/>
              </a:rPr>
              <a:t>IoT Information Model maintains the necessary information about Virtual Entities and their properties or attributes.</a:t>
            </a:r>
          </a:p>
          <a:p>
            <a:endParaRPr lang="en-US" sz="2800" dirty="0" smtClean="0">
              <a:latin typeface="Georgia" panose="02040502050405020303" pitchFamily="18" charset="0"/>
            </a:endParaRPr>
          </a:p>
          <a:p>
            <a:r>
              <a:rPr lang="en-US" sz="2800" dirty="0">
                <a:latin typeface="Georgia" panose="02040502050405020303" pitchFamily="18" charset="0"/>
              </a:rPr>
              <a:t>On a high-level, the IoT Information Model maintains the </a:t>
            </a:r>
            <a:r>
              <a:rPr lang="en-US" sz="2800" dirty="0" smtClean="0">
                <a:latin typeface="Georgia" panose="02040502050405020303" pitchFamily="18" charset="0"/>
              </a:rPr>
              <a:t>necessary information </a:t>
            </a:r>
            <a:r>
              <a:rPr lang="en-US" sz="2800" dirty="0">
                <a:latin typeface="Georgia" panose="02040502050405020303" pitchFamily="18" charset="0"/>
              </a:rPr>
              <a:t>about Virtual Entities and their properties or attributes. These</a:t>
            </a:r>
          </a:p>
          <a:p>
            <a:r>
              <a:rPr lang="en-US" sz="2800" dirty="0">
                <a:latin typeface="Georgia" panose="02040502050405020303" pitchFamily="18" charset="0"/>
              </a:rPr>
              <a:t>properties/attributes can be static or dynamic and enter into the system </a:t>
            </a:r>
            <a:r>
              <a:rPr lang="en-US" sz="2800" dirty="0" smtClean="0">
                <a:latin typeface="Georgia" panose="02040502050405020303" pitchFamily="18" charset="0"/>
              </a:rPr>
              <a:t>in various </a:t>
            </a:r>
            <a:r>
              <a:rPr lang="en-US" sz="2800" dirty="0">
                <a:latin typeface="Georgia" panose="02040502050405020303" pitchFamily="18" charset="0"/>
              </a:rPr>
              <a:t>forms, e.g. by manual data entry or reading a sensor attached to</a:t>
            </a:r>
          </a:p>
          <a:p>
            <a:r>
              <a:rPr lang="en-US" sz="2800" dirty="0">
                <a:latin typeface="Georgia" panose="02040502050405020303" pitchFamily="18" charset="0"/>
              </a:rPr>
              <a:t>the Virtual Entity. </a:t>
            </a:r>
            <a:endParaRPr lang="en-IN" sz="2800" dirty="0">
              <a:latin typeface="Georgia" panose="02040502050405020303" pitchFamily="18" charset="0"/>
            </a:endParaRPr>
          </a:p>
        </p:txBody>
      </p:sp>
    </p:spTree>
    <p:extLst>
      <p:ext uri="{BB962C8B-B14F-4D97-AF65-F5344CB8AC3E}">
        <p14:creationId xmlns:p14="http://schemas.microsoft.com/office/powerpoint/2010/main" val="685088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640960" cy="5693866"/>
          </a:xfrm>
          <a:prstGeom prst="rect">
            <a:avLst/>
          </a:prstGeom>
        </p:spPr>
        <p:txBody>
          <a:bodyPr wrap="square">
            <a:spAutoFit/>
          </a:bodyPr>
          <a:lstStyle/>
          <a:p>
            <a:pPr algn="just"/>
            <a:r>
              <a:rPr lang="en-US" sz="2800" dirty="0">
                <a:latin typeface="Georgia" panose="02040502050405020303" pitchFamily="18" charset="0"/>
              </a:rPr>
              <a:t>Virtual Entity attributes can also be digital </a:t>
            </a:r>
            <a:r>
              <a:rPr lang="en-US" sz="2800" dirty="0" smtClean="0">
                <a:latin typeface="Georgia" panose="02040502050405020303" pitchFamily="18" charset="0"/>
              </a:rPr>
              <a:t>synchronized copies </a:t>
            </a:r>
            <a:r>
              <a:rPr lang="en-US" sz="2800" dirty="0">
                <a:latin typeface="Georgia" panose="02040502050405020303" pitchFamily="18" charset="0"/>
              </a:rPr>
              <a:t>of the state of an actuator as mentioned earlier: by </a:t>
            </a:r>
            <a:r>
              <a:rPr lang="en-US" sz="2800" dirty="0" smtClean="0">
                <a:latin typeface="Georgia" panose="02040502050405020303" pitchFamily="18" charset="0"/>
              </a:rPr>
              <a:t>updating the </a:t>
            </a:r>
            <a:r>
              <a:rPr lang="en-US" sz="2800" dirty="0">
                <a:latin typeface="Georgia" panose="02040502050405020303" pitchFamily="18" charset="0"/>
              </a:rPr>
              <a:t>value of an Virtual Entity attribute, an action takes place in the </a:t>
            </a:r>
            <a:r>
              <a:rPr lang="en-US" sz="2800" dirty="0" smtClean="0">
                <a:latin typeface="Georgia" panose="02040502050405020303" pitchFamily="18" charset="0"/>
              </a:rPr>
              <a:t>physical </a:t>
            </a:r>
            <a:r>
              <a:rPr lang="en-IN" sz="2800" dirty="0" smtClean="0">
                <a:latin typeface="Georgia" panose="02040502050405020303" pitchFamily="18" charset="0"/>
              </a:rPr>
              <a:t>world.</a:t>
            </a:r>
          </a:p>
          <a:p>
            <a:pPr algn="just"/>
            <a:endParaRPr lang="en-IN" sz="2800" dirty="0" smtClean="0">
              <a:latin typeface="Georgia" panose="02040502050405020303" pitchFamily="18" charset="0"/>
            </a:endParaRPr>
          </a:p>
          <a:p>
            <a:r>
              <a:rPr lang="en-US" sz="2800" dirty="0">
                <a:latin typeface="Georgia" panose="02040502050405020303" pitchFamily="18" charset="0"/>
              </a:rPr>
              <a:t>The IoT Information Model describes Virtual Entities and their </a:t>
            </a:r>
            <a:r>
              <a:rPr lang="en-US" sz="2800" dirty="0" smtClean="0">
                <a:latin typeface="Georgia" panose="02040502050405020303" pitchFamily="18" charset="0"/>
              </a:rPr>
              <a:t>attributes that </a:t>
            </a:r>
            <a:r>
              <a:rPr lang="en-US" sz="2800" dirty="0">
                <a:latin typeface="Georgia" panose="02040502050405020303" pitchFamily="18" charset="0"/>
              </a:rPr>
              <a:t>have one or more values annotated with meta-information </a:t>
            </a:r>
            <a:r>
              <a:rPr lang="en-US" sz="2800" dirty="0" smtClean="0">
                <a:latin typeface="Georgia" panose="02040502050405020303" pitchFamily="18" charset="0"/>
              </a:rPr>
              <a:t>or metadata</a:t>
            </a:r>
            <a:r>
              <a:rPr lang="en-US" sz="2800" dirty="0">
                <a:latin typeface="Georgia" panose="02040502050405020303" pitchFamily="18" charset="0"/>
              </a:rPr>
              <a:t>. The attribute values are updated as a result of the associated </a:t>
            </a:r>
            <a:r>
              <a:rPr lang="en-US" sz="2800" dirty="0" smtClean="0">
                <a:latin typeface="Georgia" panose="02040502050405020303" pitchFamily="18" charset="0"/>
              </a:rPr>
              <a:t>services to </a:t>
            </a:r>
            <a:r>
              <a:rPr lang="en-US" sz="2800" dirty="0">
                <a:latin typeface="Georgia" panose="02040502050405020303" pitchFamily="18" charset="0"/>
              </a:rPr>
              <a:t>a Virtual Entity. The associated services, in turn, are related </a:t>
            </a:r>
            <a:r>
              <a:rPr lang="en-US" sz="2800" dirty="0" smtClean="0">
                <a:latin typeface="Georgia" panose="02040502050405020303" pitchFamily="18" charset="0"/>
              </a:rPr>
              <a:t>to Resources </a:t>
            </a:r>
            <a:r>
              <a:rPr lang="en-US" sz="2800" dirty="0">
                <a:latin typeface="Georgia" panose="02040502050405020303" pitchFamily="18" charset="0"/>
              </a:rPr>
              <a:t>and Devices as seen from the IoT Domain Model. </a:t>
            </a:r>
            <a:endParaRPr lang="en-IN" sz="2800" dirty="0">
              <a:latin typeface="Georgia" panose="02040502050405020303" pitchFamily="18" charset="0"/>
            </a:endParaRPr>
          </a:p>
        </p:txBody>
      </p:sp>
    </p:spTree>
    <p:extLst>
      <p:ext uri="{BB962C8B-B14F-4D97-AF65-F5344CB8AC3E}">
        <p14:creationId xmlns:p14="http://schemas.microsoft.com/office/powerpoint/2010/main" val="227152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12968" cy="5262979"/>
          </a:xfrm>
          <a:prstGeom prst="rect">
            <a:avLst/>
          </a:prstGeom>
        </p:spPr>
        <p:txBody>
          <a:bodyPr wrap="square">
            <a:spAutoFit/>
          </a:bodyPr>
          <a:lstStyle/>
          <a:p>
            <a:r>
              <a:rPr lang="en-IN" sz="2800" dirty="0">
                <a:latin typeface="Georgia" panose="02040502050405020303" pitchFamily="18" charset="0"/>
              </a:rPr>
              <a:t>A Virtual Entity object contains simple attributes/properties: </a:t>
            </a:r>
            <a:endParaRPr lang="en-IN" sz="2800" dirty="0" smtClean="0">
              <a:latin typeface="Georgia" panose="02040502050405020303" pitchFamily="18" charset="0"/>
            </a:endParaRPr>
          </a:p>
          <a:p>
            <a:r>
              <a:rPr lang="en-IN" sz="2800" dirty="0" smtClean="0">
                <a:latin typeface="Georgia" panose="02040502050405020303" pitchFamily="18" charset="0"/>
              </a:rPr>
              <a:t>(</a:t>
            </a:r>
            <a:r>
              <a:rPr lang="en-IN" sz="2800" dirty="0">
                <a:latin typeface="Georgia" panose="02040502050405020303" pitchFamily="18" charset="0"/>
              </a:rPr>
              <a:t>a</a:t>
            </a:r>
            <a:r>
              <a:rPr lang="en-IN" sz="2800" dirty="0" smtClean="0">
                <a:latin typeface="Georgia" panose="02040502050405020303" pitchFamily="18" charset="0"/>
              </a:rPr>
              <a:t>) </a:t>
            </a:r>
            <a:r>
              <a:rPr lang="en-US" sz="2800" dirty="0" smtClean="0">
                <a:latin typeface="Georgia" panose="02040502050405020303" pitchFamily="18" charset="0"/>
              </a:rPr>
              <a:t>Entity Type </a:t>
            </a:r>
            <a:r>
              <a:rPr lang="en-US" sz="2800" dirty="0">
                <a:latin typeface="Georgia" panose="02040502050405020303" pitchFamily="18" charset="0"/>
              </a:rPr>
              <a:t>to denote the type of entity, such as a human, car, or room (</a:t>
            </a:r>
            <a:r>
              <a:rPr lang="en-US" sz="2800" dirty="0" smtClean="0">
                <a:latin typeface="Georgia" panose="02040502050405020303" pitchFamily="18" charset="0"/>
              </a:rPr>
              <a:t>the entity </a:t>
            </a:r>
            <a:r>
              <a:rPr lang="en-US" sz="2800" dirty="0">
                <a:latin typeface="Georgia" panose="02040502050405020303" pitchFamily="18" charset="0"/>
              </a:rPr>
              <a:t>type can be a reference to concepts of a domain ontology, e.g. a car</a:t>
            </a:r>
          </a:p>
          <a:p>
            <a:r>
              <a:rPr lang="en-US" sz="2800" dirty="0">
                <a:latin typeface="Georgia" panose="02040502050405020303" pitchFamily="18" charset="0"/>
              </a:rPr>
              <a:t>ontology); </a:t>
            </a:r>
            <a:endParaRPr lang="en-US" sz="2800" dirty="0" smtClean="0">
              <a:latin typeface="Georgia" panose="02040502050405020303" pitchFamily="18" charset="0"/>
            </a:endParaRPr>
          </a:p>
          <a:p>
            <a:r>
              <a:rPr lang="en-US" sz="2800" dirty="0" smtClean="0">
                <a:latin typeface="Georgia" panose="02040502050405020303" pitchFamily="18" charset="0"/>
              </a:rPr>
              <a:t>(</a:t>
            </a:r>
            <a:r>
              <a:rPr lang="en-US" sz="2800" dirty="0">
                <a:latin typeface="Georgia" panose="02040502050405020303" pitchFamily="18" charset="0"/>
              </a:rPr>
              <a:t>b) a unique identifier; and </a:t>
            </a:r>
            <a:endParaRPr lang="en-US" sz="2800" dirty="0" smtClean="0">
              <a:latin typeface="Georgia" panose="02040502050405020303" pitchFamily="18" charset="0"/>
            </a:endParaRPr>
          </a:p>
          <a:p>
            <a:r>
              <a:rPr lang="en-US" sz="2800" dirty="0" smtClean="0">
                <a:latin typeface="Georgia" panose="02040502050405020303" pitchFamily="18" charset="0"/>
              </a:rPr>
              <a:t>(</a:t>
            </a:r>
            <a:r>
              <a:rPr lang="en-US" sz="2800" dirty="0">
                <a:latin typeface="Georgia" panose="02040502050405020303" pitchFamily="18" charset="0"/>
              </a:rPr>
              <a:t>c) zero or more complex </a:t>
            </a:r>
            <a:r>
              <a:rPr lang="en-US" sz="2800" dirty="0" smtClean="0">
                <a:latin typeface="Georgia" panose="02040502050405020303" pitchFamily="18" charset="0"/>
              </a:rPr>
              <a:t>attributes of </a:t>
            </a:r>
            <a:r>
              <a:rPr lang="en-US" sz="2800" dirty="0">
                <a:latin typeface="Georgia" panose="02040502050405020303" pitchFamily="18" charset="0"/>
              </a:rPr>
              <a:t>the class Attributes. The class Attributes should not be confused </a:t>
            </a:r>
            <a:r>
              <a:rPr lang="en-US" sz="2800" dirty="0" smtClean="0">
                <a:latin typeface="Georgia" panose="02040502050405020303" pitchFamily="18" charset="0"/>
              </a:rPr>
              <a:t>with the </a:t>
            </a:r>
            <a:r>
              <a:rPr lang="en-US" sz="2800" dirty="0">
                <a:latin typeface="Georgia" panose="02040502050405020303" pitchFamily="18" charset="0"/>
              </a:rPr>
              <a:t>simple attributes of each class. This class Attributes is used as </a:t>
            </a:r>
            <a:r>
              <a:rPr lang="en-US" sz="2800">
                <a:latin typeface="Georgia" panose="02040502050405020303" pitchFamily="18" charset="0"/>
              </a:rPr>
              <a:t>a </a:t>
            </a:r>
            <a:r>
              <a:rPr lang="en-US" sz="2800" smtClean="0">
                <a:latin typeface="Georgia" panose="02040502050405020303" pitchFamily="18" charset="0"/>
              </a:rPr>
              <a:t>grouping mechanism </a:t>
            </a:r>
            <a:r>
              <a:rPr lang="en-US" sz="2800" dirty="0">
                <a:latin typeface="Georgia" panose="02040502050405020303" pitchFamily="18" charset="0"/>
              </a:rPr>
              <a:t>for complex attributes of the Virtual Entity</a:t>
            </a:r>
            <a:endParaRPr lang="en-IN" sz="2800" dirty="0">
              <a:latin typeface="Georgia" panose="02040502050405020303" pitchFamily="18" charset="0"/>
            </a:endParaRPr>
          </a:p>
        </p:txBody>
      </p:sp>
    </p:spTree>
    <p:extLst>
      <p:ext uri="{BB962C8B-B14F-4D97-AF65-F5344CB8AC3E}">
        <p14:creationId xmlns:p14="http://schemas.microsoft.com/office/powerpoint/2010/main" val="3468988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928992" cy="954107"/>
          </a:xfrm>
          <a:prstGeom prst="rect">
            <a:avLst/>
          </a:prstGeom>
          <a:noFill/>
        </p:spPr>
        <p:txBody>
          <a:bodyPr wrap="square" rtlCol="0">
            <a:spAutoFit/>
          </a:bodyPr>
          <a:lstStyle/>
          <a:p>
            <a:r>
              <a:rPr lang="en-US" sz="2800" b="1" dirty="0">
                <a:latin typeface="Georgia" panose="02040502050405020303" pitchFamily="18" charset="0"/>
              </a:rPr>
              <a:t>Relationship between core concepts of IoT Domain Model and IoT Information Model.</a:t>
            </a:r>
            <a:endParaRPr lang="en-IN" sz="2800" b="1" dirty="0">
              <a:latin typeface="Georgia" panose="02040502050405020303"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705" y="1052737"/>
            <a:ext cx="8027743" cy="5652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4134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856984" cy="523220"/>
          </a:xfrm>
          <a:prstGeom prst="rect">
            <a:avLst/>
          </a:prstGeom>
          <a:noFill/>
        </p:spPr>
        <p:txBody>
          <a:bodyPr wrap="square" rtlCol="0">
            <a:spAutoFit/>
          </a:bodyPr>
          <a:lstStyle/>
          <a:p>
            <a:pPr algn="ctr"/>
            <a:r>
              <a:rPr lang="en-US" sz="2800" b="1" dirty="0" smtClean="0">
                <a:latin typeface="Georgia" panose="02040502050405020303" pitchFamily="18" charset="0"/>
              </a:rPr>
              <a:t>IoT </a:t>
            </a:r>
            <a:r>
              <a:rPr lang="en-IN" sz="2800" b="1" dirty="0">
                <a:latin typeface="Georgia" panose="02040502050405020303" pitchFamily="18" charset="0"/>
              </a:rPr>
              <a:t>Functional model</a:t>
            </a:r>
            <a:endParaRPr lang="en-IN" sz="2800" b="1" dirty="0">
              <a:latin typeface="Georgia" panose="02040502050405020303" pitchFamily="18" charset="0"/>
            </a:endParaRPr>
          </a:p>
        </p:txBody>
      </p:sp>
      <p:sp>
        <p:nvSpPr>
          <p:cNvPr id="3" name="TextBox 2"/>
          <p:cNvSpPr txBox="1"/>
          <p:nvPr/>
        </p:nvSpPr>
        <p:spPr>
          <a:xfrm>
            <a:off x="323528" y="908720"/>
            <a:ext cx="8712968" cy="4401205"/>
          </a:xfrm>
          <a:prstGeom prst="rect">
            <a:avLst/>
          </a:prstGeom>
          <a:noFill/>
        </p:spPr>
        <p:txBody>
          <a:bodyPr wrap="square" rtlCol="0">
            <a:spAutoFit/>
          </a:bodyPr>
          <a:lstStyle/>
          <a:p>
            <a:r>
              <a:rPr lang="en-US" sz="2800" dirty="0">
                <a:latin typeface="Georgia" panose="02040502050405020303" pitchFamily="18" charset="0"/>
              </a:rPr>
              <a:t>The IoT Functional Model aims at describing mainly the Functional </a:t>
            </a:r>
            <a:r>
              <a:rPr lang="en-US" sz="2800" dirty="0" smtClean="0">
                <a:latin typeface="Georgia" panose="02040502050405020303" pitchFamily="18" charset="0"/>
              </a:rPr>
              <a:t>Groups (</a:t>
            </a:r>
            <a:r>
              <a:rPr lang="en-US" sz="2800" dirty="0">
                <a:latin typeface="Georgia" panose="02040502050405020303" pitchFamily="18" charset="0"/>
              </a:rPr>
              <a:t>FG) and their interaction with the ARM, while the Functional View of </a:t>
            </a:r>
            <a:r>
              <a:rPr lang="en-US" sz="2800" dirty="0" smtClean="0">
                <a:latin typeface="Georgia" panose="02040502050405020303" pitchFamily="18" charset="0"/>
              </a:rPr>
              <a:t>a Reference </a:t>
            </a:r>
            <a:r>
              <a:rPr lang="en-US" sz="2800" dirty="0">
                <a:latin typeface="Georgia" panose="02040502050405020303" pitchFamily="18" charset="0"/>
              </a:rPr>
              <a:t>Architecture describes the functional components of an FG</a:t>
            </a:r>
            <a:r>
              <a:rPr lang="en-US" sz="2800" dirty="0" smtClean="0">
                <a:latin typeface="Georgia" panose="02040502050405020303" pitchFamily="18" charset="0"/>
              </a:rPr>
              <a:t>, interfaces</a:t>
            </a:r>
            <a:r>
              <a:rPr lang="en-US" sz="2800" dirty="0">
                <a:latin typeface="Georgia" panose="02040502050405020303" pitchFamily="18" charset="0"/>
              </a:rPr>
              <a:t>, and interactions between the components.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dirty="0" smtClean="0">
                <a:latin typeface="Georgia" panose="02040502050405020303" pitchFamily="18" charset="0"/>
              </a:rPr>
              <a:t>The </a:t>
            </a:r>
            <a:r>
              <a:rPr lang="en-US" sz="2800" dirty="0">
                <a:latin typeface="Georgia" panose="02040502050405020303" pitchFamily="18" charset="0"/>
              </a:rPr>
              <a:t>Functional </a:t>
            </a:r>
            <a:r>
              <a:rPr lang="en-US" sz="2800" dirty="0" smtClean="0">
                <a:latin typeface="Georgia" panose="02040502050405020303" pitchFamily="18" charset="0"/>
              </a:rPr>
              <a:t>View is </a:t>
            </a:r>
            <a:r>
              <a:rPr lang="en-US" sz="2800" dirty="0">
                <a:latin typeface="Georgia" panose="02040502050405020303" pitchFamily="18" charset="0"/>
              </a:rPr>
              <a:t>typically derived from the Functional Model in conjunction with </a:t>
            </a:r>
            <a:r>
              <a:rPr lang="en-US" sz="2800" dirty="0" smtClean="0">
                <a:latin typeface="Georgia" panose="02040502050405020303" pitchFamily="18" charset="0"/>
              </a:rPr>
              <a:t>high level</a:t>
            </a:r>
            <a:endParaRPr lang="en-US" sz="2800" dirty="0">
              <a:latin typeface="Georgia" panose="02040502050405020303" pitchFamily="18" charset="0"/>
            </a:endParaRPr>
          </a:p>
          <a:p>
            <a:r>
              <a:rPr lang="en-IN" sz="2800" dirty="0">
                <a:latin typeface="Georgia" panose="02040502050405020303" pitchFamily="18" charset="0"/>
              </a:rPr>
              <a:t>requirements.</a:t>
            </a:r>
            <a:endParaRPr lang="en-IN" sz="2800" dirty="0">
              <a:latin typeface="Georgia" panose="02040502050405020303" pitchFamily="18" charset="0"/>
            </a:endParaRPr>
          </a:p>
        </p:txBody>
      </p:sp>
    </p:spTree>
    <p:extLst>
      <p:ext uri="{BB962C8B-B14F-4D97-AF65-F5344CB8AC3E}">
        <p14:creationId xmlns:p14="http://schemas.microsoft.com/office/powerpoint/2010/main" val="1660535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7632848"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753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496944" cy="6124754"/>
          </a:xfrm>
          <a:prstGeom prst="rect">
            <a:avLst/>
          </a:prstGeom>
        </p:spPr>
        <p:txBody>
          <a:bodyPr wrap="square">
            <a:spAutoFit/>
          </a:bodyPr>
          <a:lstStyle/>
          <a:p>
            <a:r>
              <a:rPr lang="en-US" sz="2800" dirty="0">
                <a:latin typeface="Georgia" panose="02040502050405020303" pitchFamily="18" charset="0"/>
              </a:rPr>
              <a:t>The Application, Virtual Entity, IoT Service, and Device FGs are </a:t>
            </a:r>
            <a:r>
              <a:rPr lang="en-US" sz="2800" dirty="0" smtClean="0">
                <a:latin typeface="Georgia" panose="02040502050405020303" pitchFamily="18" charset="0"/>
              </a:rPr>
              <a:t>generated by </a:t>
            </a:r>
            <a:r>
              <a:rPr lang="en-US" sz="2800" dirty="0">
                <a:latin typeface="Georgia" panose="02040502050405020303" pitchFamily="18" charset="0"/>
              </a:rPr>
              <a:t>starting from the User, Virtual Entity, Resource, Service, </a:t>
            </a:r>
            <a:r>
              <a:rPr lang="en-US" sz="2800" dirty="0" smtClean="0">
                <a:latin typeface="Georgia" panose="02040502050405020303" pitchFamily="18" charset="0"/>
              </a:rPr>
              <a:t>and Device </a:t>
            </a:r>
            <a:r>
              <a:rPr lang="en-US" sz="2800" dirty="0">
                <a:latin typeface="Georgia" panose="02040502050405020303" pitchFamily="18" charset="0"/>
              </a:rPr>
              <a:t>classes from the IoT Domain Model. The need for </a:t>
            </a:r>
            <a:r>
              <a:rPr lang="en-US" sz="2800" dirty="0" smtClean="0">
                <a:latin typeface="Georgia" panose="02040502050405020303" pitchFamily="18" charset="0"/>
              </a:rPr>
              <a:t>communicating</a:t>
            </a:r>
          </a:p>
          <a:p>
            <a:endParaRPr lang="en-US" sz="2800" dirty="0">
              <a:latin typeface="Georgia" panose="02040502050405020303" pitchFamily="18" charset="0"/>
            </a:endParaRPr>
          </a:p>
          <a:p>
            <a:r>
              <a:rPr lang="en-US" sz="2800" dirty="0">
                <a:latin typeface="Georgia" panose="02040502050405020303" pitchFamily="18" charset="0"/>
              </a:rPr>
              <a:t>Devices and digital artifacts was the motivation for the </a:t>
            </a:r>
            <a:r>
              <a:rPr lang="en-US" sz="2800" dirty="0" smtClean="0">
                <a:latin typeface="Georgia" panose="02040502050405020303" pitchFamily="18" charset="0"/>
              </a:rPr>
              <a:t>Communication </a:t>
            </a:r>
            <a:r>
              <a:rPr lang="en-IN" sz="2800" dirty="0" smtClean="0">
                <a:latin typeface="Georgia" panose="02040502050405020303" pitchFamily="18" charset="0"/>
              </a:rPr>
              <a:t>FG.</a:t>
            </a:r>
          </a:p>
          <a:p>
            <a:endParaRPr lang="en-IN" sz="2800" dirty="0" smtClean="0">
              <a:latin typeface="Georgia" panose="02040502050405020303" pitchFamily="18" charset="0"/>
            </a:endParaRPr>
          </a:p>
          <a:p>
            <a:r>
              <a:rPr lang="en-US" sz="2800" dirty="0">
                <a:latin typeface="Georgia" panose="02040502050405020303" pitchFamily="18" charset="0"/>
              </a:rPr>
              <a:t>The figure shows the </a:t>
            </a:r>
            <a:r>
              <a:rPr lang="en-US" sz="2800" dirty="0" smtClean="0">
                <a:latin typeface="Georgia" panose="02040502050405020303" pitchFamily="18" charset="0"/>
              </a:rPr>
              <a:t>flow of </a:t>
            </a:r>
            <a:r>
              <a:rPr lang="en-US" sz="2800" dirty="0">
                <a:latin typeface="Georgia" panose="02040502050405020303" pitchFamily="18" charset="0"/>
              </a:rPr>
              <a:t>information between FGs apart from the cases of the Management and</a:t>
            </a:r>
          </a:p>
          <a:p>
            <a:r>
              <a:rPr lang="en-US" sz="2800" dirty="0">
                <a:latin typeface="Georgia" panose="02040502050405020303" pitchFamily="18" charset="0"/>
              </a:rPr>
              <a:t>Security FGs that have information flowing from/to all other FGs, but </a:t>
            </a:r>
            <a:r>
              <a:rPr lang="en-US" sz="2800" dirty="0" smtClean="0">
                <a:latin typeface="Georgia" panose="02040502050405020303" pitchFamily="18" charset="0"/>
              </a:rPr>
              <a:t>these flows </a:t>
            </a:r>
            <a:r>
              <a:rPr lang="en-US" sz="2800" dirty="0">
                <a:latin typeface="Georgia" panose="02040502050405020303" pitchFamily="18" charset="0"/>
              </a:rPr>
              <a:t>are omitted for clarity purposes.</a:t>
            </a:r>
            <a:endParaRPr lang="en-IN" sz="2800" dirty="0">
              <a:latin typeface="Georgia" panose="02040502050405020303" pitchFamily="18" charset="0"/>
            </a:endParaRPr>
          </a:p>
        </p:txBody>
      </p:sp>
    </p:spTree>
    <p:extLst>
      <p:ext uri="{BB962C8B-B14F-4D97-AF65-F5344CB8AC3E}">
        <p14:creationId xmlns:p14="http://schemas.microsoft.com/office/powerpoint/2010/main" val="2328506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640960" cy="4401205"/>
          </a:xfrm>
          <a:prstGeom prst="rect">
            <a:avLst/>
          </a:prstGeom>
        </p:spPr>
        <p:txBody>
          <a:bodyPr wrap="square">
            <a:spAutoFit/>
          </a:bodyPr>
          <a:lstStyle/>
          <a:p>
            <a:r>
              <a:rPr lang="en-IN" sz="2800" b="1" dirty="0" smtClean="0">
                <a:latin typeface="Georgia" panose="02040502050405020303" pitchFamily="18" charset="0"/>
              </a:rPr>
              <a:t>FG- 1 Device </a:t>
            </a:r>
            <a:r>
              <a:rPr lang="en-IN" sz="2800" b="1" dirty="0">
                <a:latin typeface="Georgia" panose="02040502050405020303" pitchFamily="18" charset="0"/>
              </a:rPr>
              <a:t>functional </a:t>
            </a:r>
            <a:r>
              <a:rPr lang="en-IN" sz="2800" b="1" dirty="0" smtClean="0">
                <a:latin typeface="Georgia" panose="02040502050405020303" pitchFamily="18" charset="0"/>
              </a:rPr>
              <a:t>group</a:t>
            </a:r>
          </a:p>
          <a:p>
            <a:endParaRPr lang="en-IN" sz="2800" dirty="0">
              <a:latin typeface="Georgia" panose="02040502050405020303" pitchFamily="18" charset="0"/>
            </a:endParaRPr>
          </a:p>
          <a:p>
            <a:r>
              <a:rPr lang="en-US" sz="2800" dirty="0">
                <a:latin typeface="Georgia" panose="02040502050405020303" pitchFamily="18" charset="0"/>
              </a:rPr>
              <a:t>The Device FG contains all the possible functionality hosted by the </a:t>
            </a:r>
            <a:r>
              <a:rPr lang="en-US" sz="2800" dirty="0" smtClean="0">
                <a:latin typeface="Georgia" panose="02040502050405020303" pitchFamily="18" charset="0"/>
              </a:rPr>
              <a:t>physical Devices </a:t>
            </a:r>
            <a:r>
              <a:rPr lang="en-US" sz="2800" dirty="0">
                <a:latin typeface="Georgia" panose="02040502050405020303" pitchFamily="18" charset="0"/>
              </a:rPr>
              <a:t>that are used for instrumenting the Physical Entities.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dirty="0" smtClean="0">
                <a:latin typeface="Georgia" panose="02040502050405020303" pitchFamily="18" charset="0"/>
              </a:rPr>
              <a:t>This Device </a:t>
            </a:r>
            <a:r>
              <a:rPr lang="en-US" sz="2800" dirty="0">
                <a:latin typeface="Georgia" panose="02040502050405020303" pitchFamily="18" charset="0"/>
              </a:rPr>
              <a:t>functionality includes sensing, actuation, processing, storage, </a:t>
            </a:r>
            <a:r>
              <a:rPr lang="en-US" sz="2800" dirty="0" smtClean="0">
                <a:latin typeface="Georgia" panose="02040502050405020303" pitchFamily="18" charset="0"/>
              </a:rPr>
              <a:t>and identification </a:t>
            </a:r>
            <a:r>
              <a:rPr lang="en-US" sz="2800" dirty="0">
                <a:latin typeface="Georgia" panose="02040502050405020303" pitchFamily="18" charset="0"/>
              </a:rPr>
              <a:t>components, the sophistication of which depends on </a:t>
            </a:r>
            <a:r>
              <a:rPr lang="en-US" sz="2800" dirty="0" smtClean="0">
                <a:latin typeface="Georgia" panose="02040502050405020303" pitchFamily="18" charset="0"/>
              </a:rPr>
              <a:t>the </a:t>
            </a:r>
            <a:r>
              <a:rPr lang="en-IN" sz="2800" dirty="0" smtClean="0">
                <a:latin typeface="Georgia" panose="02040502050405020303" pitchFamily="18" charset="0"/>
              </a:rPr>
              <a:t>Device </a:t>
            </a:r>
            <a:r>
              <a:rPr lang="en-IN" sz="2800" dirty="0">
                <a:latin typeface="Georgia" panose="02040502050405020303" pitchFamily="18" charset="0"/>
              </a:rPr>
              <a:t>capabilities.</a:t>
            </a:r>
            <a:endParaRPr lang="en-IN" sz="2800" dirty="0">
              <a:latin typeface="Georgia" panose="02040502050405020303" pitchFamily="18" charset="0"/>
            </a:endParaRPr>
          </a:p>
        </p:txBody>
      </p:sp>
    </p:spTree>
    <p:extLst>
      <p:ext uri="{BB962C8B-B14F-4D97-AF65-F5344CB8AC3E}">
        <p14:creationId xmlns:p14="http://schemas.microsoft.com/office/powerpoint/2010/main" val="959255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4801"/>
            <a:ext cx="8424936" cy="4832092"/>
          </a:xfrm>
          <a:prstGeom prst="rect">
            <a:avLst/>
          </a:prstGeom>
        </p:spPr>
        <p:txBody>
          <a:bodyPr wrap="square">
            <a:spAutoFit/>
          </a:bodyPr>
          <a:lstStyle/>
          <a:p>
            <a:r>
              <a:rPr lang="en-IN" sz="2800" b="1" dirty="0" smtClean="0">
                <a:latin typeface="Georgia" panose="02040502050405020303" pitchFamily="18" charset="0"/>
              </a:rPr>
              <a:t>FG-2 Communication </a:t>
            </a:r>
            <a:r>
              <a:rPr lang="en-IN" sz="2800" b="1" dirty="0">
                <a:latin typeface="Georgia" panose="02040502050405020303" pitchFamily="18" charset="0"/>
              </a:rPr>
              <a:t>functional </a:t>
            </a:r>
            <a:r>
              <a:rPr lang="en-IN" sz="2800" b="1" dirty="0" smtClean="0">
                <a:latin typeface="Georgia" panose="02040502050405020303" pitchFamily="18" charset="0"/>
              </a:rPr>
              <a:t>group</a:t>
            </a:r>
          </a:p>
          <a:p>
            <a:endParaRPr lang="en-IN" sz="2800" dirty="0">
              <a:latin typeface="Georgia" panose="02040502050405020303" pitchFamily="18" charset="0"/>
            </a:endParaRPr>
          </a:p>
          <a:p>
            <a:r>
              <a:rPr lang="en-US" sz="2800" dirty="0">
                <a:latin typeface="Georgia" panose="02040502050405020303" pitchFamily="18" charset="0"/>
              </a:rPr>
              <a:t>The Communication FG abstracts all the possible communication </a:t>
            </a:r>
            <a:r>
              <a:rPr lang="en-US" sz="2800" dirty="0" smtClean="0">
                <a:latin typeface="Georgia" panose="02040502050405020303" pitchFamily="18" charset="0"/>
              </a:rPr>
              <a:t>mechanisms used </a:t>
            </a:r>
            <a:r>
              <a:rPr lang="en-US" sz="2800" dirty="0">
                <a:latin typeface="Georgia" panose="02040502050405020303" pitchFamily="18" charset="0"/>
              </a:rPr>
              <a:t>by the relevant Devices in an actual system in order to transfer </a:t>
            </a:r>
            <a:r>
              <a:rPr lang="en-US" sz="2800" dirty="0" smtClean="0">
                <a:latin typeface="Georgia" panose="02040502050405020303" pitchFamily="18" charset="0"/>
              </a:rPr>
              <a:t>information to </a:t>
            </a:r>
            <a:r>
              <a:rPr lang="en-US" sz="2800" dirty="0">
                <a:latin typeface="Georgia" panose="02040502050405020303" pitchFamily="18" charset="0"/>
              </a:rPr>
              <a:t>the digital world components or other Devices. </a:t>
            </a:r>
            <a:endParaRPr lang="en-US" sz="2800" dirty="0" smtClean="0">
              <a:latin typeface="Georgia" panose="02040502050405020303" pitchFamily="18" charset="0"/>
            </a:endParaRPr>
          </a:p>
          <a:p>
            <a:endParaRPr lang="en-US" sz="2800" dirty="0">
              <a:latin typeface="Georgia" panose="02040502050405020303" pitchFamily="18" charset="0"/>
            </a:endParaRPr>
          </a:p>
          <a:p>
            <a:r>
              <a:rPr lang="en-US" sz="2800" dirty="0" smtClean="0">
                <a:latin typeface="Georgia" panose="02040502050405020303" pitchFamily="18" charset="0"/>
              </a:rPr>
              <a:t>Examples </a:t>
            </a:r>
            <a:r>
              <a:rPr lang="en-US" sz="2800" dirty="0">
                <a:latin typeface="Georgia" panose="02040502050405020303" pitchFamily="18" charset="0"/>
              </a:rPr>
              <a:t>of such </a:t>
            </a:r>
            <a:r>
              <a:rPr lang="en-US" sz="2800" dirty="0" smtClean="0">
                <a:latin typeface="Georgia" panose="02040502050405020303" pitchFamily="18" charset="0"/>
              </a:rPr>
              <a:t>functions include </a:t>
            </a:r>
            <a:r>
              <a:rPr lang="en-US" sz="2800" dirty="0">
                <a:latin typeface="Georgia" panose="02040502050405020303" pitchFamily="18" charset="0"/>
              </a:rPr>
              <a:t>wired bus or wireless mesh technologies through which sensor</a:t>
            </a:r>
          </a:p>
          <a:p>
            <a:r>
              <a:rPr lang="en-US" sz="2800" dirty="0">
                <a:latin typeface="Georgia" panose="02040502050405020303" pitchFamily="18" charset="0"/>
              </a:rPr>
              <a:t>Devices are connected to Internet Gateway Devices.</a:t>
            </a:r>
            <a:endParaRPr lang="en-IN" sz="2800" dirty="0">
              <a:latin typeface="Georgia" panose="02040502050405020303" pitchFamily="18" charset="0"/>
            </a:endParaRPr>
          </a:p>
        </p:txBody>
      </p:sp>
    </p:spTree>
    <p:extLst>
      <p:ext uri="{BB962C8B-B14F-4D97-AF65-F5344CB8AC3E}">
        <p14:creationId xmlns:p14="http://schemas.microsoft.com/office/powerpoint/2010/main" val="2512727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89679"/>
            <a:ext cx="8712968" cy="4832092"/>
          </a:xfrm>
          <a:prstGeom prst="rect">
            <a:avLst/>
          </a:prstGeom>
        </p:spPr>
        <p:txBody>
          <a:bodyPr wrap="square">
            <a:spAutoFit/>
          </a:bodyPr>
          <a:lstStyle/>
          <a:p>
            <a:r>
              <a:rPr lang="en-IN" sz="2800" b="1" dirty="0" smtClean="0">
                <a:latin typeface="Georgia" panose="02040502050405020303" pitchFamily="18" charset="0"/>
              </a:rPr>
              <a:t>FG-3 IoT </a:t>
            </a:r>
            <a:r>
              <a:rPr lang="en-IN" sz="2800" b="1" dirty="0">
                <a:latin typeface="Georgia" panose="02040502050405020303" pitchFamily="18" charset="0"/>
              </a:rPr>
              <a:t>Service functional </a:t>
            </a:r>
            <a:r>
              <a:rPr lang="en-IN" sz="2800" b="1" dirty="0" smtClean="0">
                <a:latin typeface="Georgia" panose="02040502050405020303" pitchFamily="18" charset="0"/>
              </a:rPr>
              <a:t>group</a:t>
            </a:r>
          </a:p>
          <a:p>
            <a:endParaRPr lang="en-IN" sz="2800" b="1" dirty="0">
              <a:latin typeface="Georgia" panose="02040502050405020303" pitchFamily="18" charset="0"/>
            </a:endParaRPr>
          </a:p>
          <a:p>
            <a:r>
              <a:rPr lang="en-US" sz="2800" dirty="0">
                <a:latin typeface="Georgia" panose="02040502050405020303" pitchFamily="18" charset="0"/>
              </a:rPr>
              <a:t>The IoT Service FG corresponds mainly to the Service class from the </a:t>
            </a:r>
            <a:r>
              <a:rPr lang="en-US" sz="2800" dirty="0" smtClean="0">
                <a:latin typeface="Georgia" panose="02040502050405020303" pitchFamily="18" charset="0"/>
              </a:rPr>
              <a:t>IoT Domain </a:t>
            </a:r>
            <a:r>
              <a:rPr lang="en-US" sz="2800" dirty="0">
                <a:latin typeface="Georgia" panose="02040502050405020303" pitchFamily="18" charset="0"/>
              </a:rPr>
              <a:t>Model, and contains single IoT Services exposed by </a:t>
            </a:r>
            <a:r>
              <a:rPr lang="en-US" sz="2800" dirty="0" smtClean="0">
                <a:latin typeface="Georgia" panose="02040502050405020303" pitchFamily="18" charset="0"/>
              </a:rPr>
              <a:t>Resources hosted </a:t>
            </a:r>
            <a:r>
              <a:rPr lang="en-US" sz="2800" dirty="0">
                <a:latin typeface="Georgia" panose="02040502050405020303" pitchFamily="18" charset="0"/>
              </a:rPr>
              <a:t>on Devices or in the Network (e.g. processing or storage Resources</a:t>
            </a:r>
            <a:r>
              <a:rPr lang="en-US" sz="2800" dirty="0" smtClean="0">
                <a:latin typeface="Georgia" panose="02040502050405020303" pitchFamily="18" charset="0"/>
              </a:rPr>
              <a:t>).</a:t>
            </a:r>
          </a:p>
          <a:p>
            <a:endParaRPr lang="en-US" sz="2800" dirty="0">
              <a:latin typeface="Georgia" panose="02040502050405020303" pitchFamily="18" charset="0"/>
            </a:endParaRPr>
          </a:p>
          <a:p>
            <a:r>
              <a:rPr lang="en-US" sz="2800" dirty="0">
                <a:latin typeface="Georgia" panose="02040502050405020303" pitchFamily="18" charset="0"/>
              </a:rPr>
              <a:t>Support functions such as directory services, which allow discovery </a:t>
            </a:r>
            <a:r>
              <a:rPr lang="en-US" sz="2800" dirty="0" smtClean="0">
                <a:latin typeface="Georgia" panose="02040502050405020303" pitchFamily="18" charset="0"/>
              </a:rPr>
              <a:t>of Services </a:t>
            </a:r>
            <a:r>
              <a:rPr lang="en-US" sz="2800" dirty="0">
                <a:latin typeface="Georgia" panose="02040502050405020303" pitchFamily="18" charset="0"/>
              </a:rPr>
              <a:t>and resolution to Resources, are also part of this FG.</a:t>
            </a:r>
            <a:endParaRPr lang="en-IN" sz="2800" dirty="0">
              <a:latin typeface="Georgia" panose="02040502050405020303" pitchFamily="18" charset="0"/>
            </a:endParaRPr>
          </a:p>
        </p:txBody>
      </p:sp>
    </p:spTree>
    <p:extLst>
      <p:ext uri="{BB962C8B-B14F-4D97-AF65-F5344CB8AC3E}">
        <p14:creationId xmlns:p14="http://schemas.microsoft.com/office/powerpoint/2010/main" val="333654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640960" cy="4401205"/>
          </a:xfrm>
          <a:prstGeom prst="rect">
            <a:avLst/>
          </a:prstGeom>
          <a:noFill/>
        </p:spPr>
        <p:txBody>
          <a:bodyPr wrap="square" rtlCol="0">
            <a:spAutoFit/>
          </a:bodyPr>
          <a:lstStyle/>
          <a:p>
            <a:pPr algn="just"/>
            <a:r>
              <a:rPr lang="en-US" sz="2800" dirty="0" smtClean="0">
                <a:latin typeface="Georgia" panose="02040502050405020303" pitchFamily="18" charset="0"/>
              </a:rPr>
              <a:t>A working system that captures and operates on the domain and information model contains concepts and entities of its own, and these need to be described in a separate model, the functional model.</a:t>
            </a:r>
          </a:p>
          <a:p>
            <a:pPr algn="just"/>
            <a:endParaRPr lang="en-US" sz="2800" dirty="0">
              <a:latin typeface="Georgia" panose="02040502050405020303" pitchFamily="18" charset="0"/>
            </a:endParaRPr>
          </a:p>
          <a:p>
            <a:pPr algn="just"/>
            <a:r>
              <a:rPr lang="en-IN" sz="2800" dirty="0">
                <a:latin typeface="Georgia" panose="02040502050405020303" pitchFamily="18" charset="0"/>
              </a:rPr>
              <a:t>An </a:t>
            </a:r>
            <a:r>
              <a:rPr lang="en-IN" sz="2800" dirty="0" smtClean="0">
                <a:latin typeface="Georgia" panose="02040502050405020303" pitchFamily="18" charset="0"/>
              </a:rPr>
              <a:t>M2M </a:t>
            </a:r>
            <a:r>
              <a:rPr lang="en-US" sz="2800" dirty="0" smtClean="0">
                <a:latin typeface="Georgia" panose="02040502050405020303" pitchFamily="18" charset="0"/>
              </a:rPr>
              <a:t>and </a:t>
            </a:r>
            <a:r>
              <a:rPr lang="en-US" sz="2800" dirty="0">
                <a:latin typeface="Georgia" panose="02040502050405020303" pitchFamily="18" charset="0"/>
              </a:rPr>
              <a:t>IoT system contain communicating entities, and therefore the </a:t>
            </a:r>
            <a:r>
              <a:rPr lang="en-US" sz="2800" dirty="0" smtClean="0">
                <a:latin typeface="Georgia" panose="02040502050405020303" pitchFamily="18" charset="0"/>
              </a:rPr>
              <a:t>corresponding communication </a:t>
            </a:r>
            <a:r>
              <a:rPr lang="en-US" sz="2800" dirty="0">
                <a:latin typeface="Georgia" panose="02040502050405020303" pitchFamily="18" charset="0"/>
              </a:rPr>
              <a:t>model needs to capture the communication </a:t>
            </a:r>
            <a:r>
              <a:rPr lang="en-US" sz="2800" dirty="0" smtClean="0">
                <a:latin typeface="Georgia" panose="02040502050405020303" pitchFamily="18" charset="0"/>
              </a:rPr>
              <a:t>interactions </a:t>
            </a:r>
            <a:r>
              <a:rPr lang="en-IN" sz="2800" dirty="0" smtClean="0">
                <a:latin typeface="Georgia" panose="02040502050405020303" pitchFamily="18" charset="0"/>
              </a:rPr>
              <a:t>of </a:t>
            </a:r>
            <a:r>
              <a:rPr lang="en-IN" sz="2800" dirty="0">
                <a:latin typeface="Georgia" panose="02040502050405020303" pitchFamily="18" charset="0"/>
              </a:rPr>
              <a:t>these entities.</a:t>
            </a:r>
            <a:endParaRPr lang="en-IN" sz="2800" dirty="0" smtClean="0">
              <a:latin typeface="Georgia" panose="02040502050405020303" pitchFamily="18" charset="0"/>
            </a:endParaRPr>
          </a:p>
          <a:p>
            <a:pPr algn="just"/>
            <a:endParaRPr lang="en-IN" sz="2800" dirty="0">
              <a:latin typeface="Georgia" panose="02040502050405020303" pitchFamily="18" charset="0"/>
            </a:endParaRPr>
          </a:p>
        </p:txBody>
      </p:sp>
    </p:spTree>
    <p:extLst>
      <p:ext uri="{BB962C8B-B14F-4D97-AF65-F5344CB8AC3E}">
        <p14:creationId xmlns:p14="http://schemas.microsoft.com/office/powerpoint/2010/main" val="366154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352928" cy="6555641"/>
          </a:xfrm>
          <a:prstGeom prst="rect">
            <a:avLst/>
          </a:prstGeom>
        </p:spPr>
        <p:txBody>
          <a:bodyPr wrap="square">
            <a:spAutoFit/>
          </a:bodyPr>
          <a:lstStyle/>
          <a:p>
            <a:r>
              <a:rPr lang="en-IN" sz="2800" b="1" dirty="0" smtClean="0">
                <a:latin typeface="Georgia" panose="02040502050405020303" pitchFamily="18" charset="0"/>
              </a:rPr>
              <a:t>FG-4 Virtual </a:t>
            </a:r>
            <a:r>
              <a:rPr lang="en-IN" sz="2800" b="1" dirty="0">
                <a:latin typeface="Georgia" panose="02040502050405020303" pitchFamily="18" charset="0"/>
              </a:rPr>
              <a:t>Entity functional group</a:t>
            </a:r>
          </a:p>
          <a:p>
            <a:r>
              <a:rPr lang="en-US" sz="2800" dirty="0">
                <a:latin typeface="Georgia" panose="02040502050405020303" pitchFamily="18" charset="0"/>
              </a:rPr>
              <a:t>The Virtual Entity FG corresponds to the Virtual Entity class in the </a:t>
            </a:r>
            <a:r>
              <a:rPr lang="en-US" sz="2800" dirty="0" smtClean="0">
                <a:latin typeface="Georgia" panose="02040502050405020303" pitchFamily="18" charset="0"/>
              </a:rPr>
              <a:t>IoT Domain </a:t>
            </a:r>
            <a:r>
              <a:rPr lang="en-US" sz="2800" dirty="0">
                <a:latin typeface="Georgia" panose="02040502050405020303" pitchFamily="18" charset="0"/>
              </a:rPr>
              <a:t>Model, and contains the necessary functionality to manage associations</a:t>
            </a:r>
          </a:p>
          <a:p>
            <a:r>
              <a:rPr lang="en-US" sz="2800" dirty="0">
                <a:latin typeface="Georgia" panose="02040502050405020303" pitchFamily="18" charset="0"/>
              </a:rPr>
              <a:t>between Virtual Entities with themselves as well as </a:t>
            </a:r>
            <a:r>
              <a:rPr lang="en-US" sz="2800" dirty="0" smtClean="0">
                <a:latin typeface="Georgia" panose="02040502050405020303" pitchFamily="18" charset="0"/>
              </a:rPr>
              <a:t>associations between </a:t>
            </a:r>
            <a:r>
              <a:rPr lang="en-US" sz="2800" dirty="0">
                <a:latin typeface="Georgia" panose="02040502050405020303" pitchFamily="18" charset="0"/>
              </a:rPr>
              <a:t>Virtual Entities and related IoT Services, i.e. the </a:t>
            </a:r>
            <a:r>
              <a:rPr lang="en-US" sz="2800" dirty="0" smtClean="0">
                <a:latin typeface="Georgia" panose="02040502050405020303" pitchFamily="18" charset="0"/>
              </a:rPr>
              <a:t>Association objects </a:t>
            </a:r>
            <a:r>
              <a:rPr lang="en-US" sz="2800" dirty="0">
                <a:latin typeface="Georgia" panose="02040502050405020303" pitchFamily="18" charset="0"/>
              </a:rPr>
              <a:t>for the IoT Information Model</a:t>
            </a:r>
            <a:r>
              <a:rPr lang="en-US" sz="2800" dirty="0" smtClean="0">
                <a:latin typeface="Georgia" panose="02040502050405020303" pitchFamily="18" charset="0"/>
              </a:rPr>
              <a:t>.</a:t>
            </a:r>
          </a:p>
          <a:p>
            <a:r>
              <a:rPr lang="en-US" sz="2800" dirty="0" smtClean="0">
                <a:latin typeface="Georgia" panose="02040502050405020303" pitchFamily="18" charset="0"/>
              </a:rPr>
              <a:t>An </a:t>
            </a:r>
            <a:r>
              <a:rPr lang="en-US" sz="2800" dirty="0">
                <a:latin typeface="Georgia" panose="02040502050405020303" pitchFamily="18" charset="0"/>
              </a:rPr>
              <a:t>example of a dynamic association between Virtual Entities is a </a:t>
            </a:r>
            <a:r>
              <a:rPr lang="en-US" sz="2800" dirty="0" smtClean="0">
                <a:latin typeface="Georgia" panose="02040502050405020303" pitchFamily="18" charset="0"/>
              </a:rPr>
              <a:t>car moving </a:t>
            </a:r>
            <a:r>
              <a:rPr lang="en-US" sz="2800" dirty="0">
                <a:latin typeface="Georgia" panose="02040502050405020303" pitchFamily="18" charset="0"/>
              </a:rPr>
              <a:t>from one block of a city to another (the car is one Virtual Entity</a:t>
            </a:r>
          </a:p>
          <a:p>
            <a:r>
              <a:rPr lang="en-US" sz="2800" dirty="0">
                <a:latin typeface="Georgia" panose="02040502050405020303" pitchFamily="18" charset="0"/>
              </a:rPr>
              <a:t>while the city block is another). A major difference between IoT </a:t>
            </a:r>
            <a:r>
              <a:rPr lang="en-US" sz="2800" dirty="0" smtClean="0">
                <a:latin typeface="Georgia" panose="02040502050405020303" pitchFamily="18" charset="0"/>
              </a:rPr>
              <a:t>Services and </a:t>
            </a:r>
            <a:r>
              <a:rPr lang="en-US" sz="2800" dirty="0">
                <a:latin typeface="Georgia" panose="02040502050405020303" pitchFamily="18" charset="0"/>
              </a:rPr>
              <a:t>Virtual Entity Services is the semantics of the requests and responses</a:t>
            </a:r>
          </a:p>
          <a:p>
            <a:r>
              <a:rPr lang="en-IN" sz="2800" dirty="0">
                <a:latin typeface="Georgia" panose="02040502050405020303" pitchFamily="18" charset="0"/>
              </a:rPr>
              <a:t>to/from these services.</a:t>
            </a:r>
            <a:endParaRPr lang="en-IN" sz="2800" dirty="0">
              <a:latin typeface="Georgia" panose="02040502050405020303" pitchFamily="18" charset="0"/>
            </a:endParaRPr>
          </a:p>
        </p:txBody>
      </p:sp>
    </p:spTree>
    <p:extLst>
      <p:ext uri="{BB962C8B-B14F-4D97-AF65-F5344CB8AC3E}">
        <p14:creationId xmlns:p14="http://schemas.microsoft.com/office/powerpoint/2010/main" val="1061054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856984" cy="5693866"/>
          </a:xfrm>
          <a:prstGeom prst="rect">
            <a:avLst/>
          </a:prstGeom>
        </p:spPr>
        <p:txBody>
          <a:bodyPr wrap="square">
            <a:spAutoFit/>
          </a:bodyPr>
          <a:lstStyle/>
          <a:p>
            <a:r>
              <a:rPr lang="en-US" sz="2800" b="1" dirty="0" smtClean="0">
                <a:latin typeface="Georgia" panose="02040502050405020303" pitchFamily="18" charset="0"/>
              </a:rPr>
              <a:t>FG-5 IoT </a:t>
            </a:r>
            <a:r>
              <a:rPr lang="en-US" sz="2800" b="1" dirty="0">
                <a:latin typeface="Georgia" panose="02040502050405020303" pitchFamily="18" charset="0"/>
              </a:rPr>
              <a:t>Service Organization functional </a:t>
            </a:r>
            <a:r>
              <a:rPr lang="en-US" sz="2800" b="1" dirty="0" smtClean="0">
                <a:latin typeface="Georgia" panose="02040502050405020303" pitchFamily="18" charset="0"/>
              </a:rPr>
              <a:t>group</a:t>
            </a:r>
          </a:p>
          <a:p>
            <a:endParaRPr lang="en-US" sz="2800" dirty="0">
              <a:latin typeface="Georgia" panose="02040502050405020303" pitchFamily="18" charset="0"/>
            </a:endParaRPr>
          </a:p>
          <a:p>
            <a:r>
              <a:rPr lang="en-US" sz="2800" dirty="0">
                <a:latin typeface="Georgia" panose="02040502050405020303" pitchFamily="18" charset="0"/>
              </a:rPr>
              <a:t>The purpose of the IoT Service Organization FG is to host all </a:t>
            </a:r>
            <a:r>
              <a:rPr lang="en-US" sz="2800" dirty="0" smtClean="0">
                <a:latin typeface="Georgia" panose="02040502050405020303" pitchFamily="18" charset="0"/>
              </a:rPr>
              <a:t>functional components </a:t>
            </a:r>
            <a:r>
              <a:rPr lang="en-US" sz="2800" dirty="0">
                <a:latin typeface="Georgia" panose="02040502050405020303" pitchFamily="18" charset="0"/>
              </a:rPr>
              <a:t>that support the composition and orchestration of IoT and</a:t>
            </a:r>
          </a:p>
          <a:p>
            <a:r>
              <a:rPr lang="en-US" sz="2800" dirty="0">
                <a:latin typeface="Georgia" panose="02040502050405020303" pitchFamily="18" charset="0"/>
              </a:rPr>
              <a:t>Virtual Entity services. </a:t>
            </a:r>
            <a:endParaRPr lang="en-US" sz="2800" dirty="0" smtClean="0">
              <a:latin typeface="Georgia" panose="02040502050405020303" pitchFamily="18" charset="0"/>
            </a:endParaRPr>
          </a:p>
          <a:p>
            <a:endParaRPr lang="en-US" sz="2800" dirty="0">
              <a:latin typeface="Georgia" panose="02040502050405020303" pitchFamily="18" charset="0"/>
            </a:endParaRPr>
          </a:p>
          <a:p>
            <a:r>
              <a:rPr lang="en-US" sz="2800" dirty="0" smtClean="0">
                <a:latin typeface="Georgia" panose="02040502050405020303" pitchFamily="18" charset="0"/>
              </a:rPr>
              <a:t>Moreover</a:t>
            </a:r>
            <a:r>
              <a:rPr lang="en-US" sz="2800" dirty="0">
                <a:latin typeface="Georgia" panose="02040502050405020303" pitchFamily="18" charset="0"/>
              </a:rPr>
              <a:t>, this FG acts as a service hub </a:t>
            </a:r>
            <a:r>
              <a:rPr lang="en-US" sz="2800" dirty="0" smtClean="0">
                <a:latin typeface="Georgia" panose="02040502050405020303" pitchFamily="18" charset="0"/>
              </a:rPr>
              <a:t>between several </a:t>
            </a:r>
            <a:r>
              <a:rPr lang="en-US" sz="2800" dirty="0">
                <a:latin typeface="Georgia" panose="02040502050405020303" pitchFamily="18" charset="0"/>
              </a:rPr>
              <a:t>other functional groups such as the IoT Process Management </a:t>
            </a:r>
            <a:r>
              <a:rPr lang="en-US" sz="2800" dirty="0" smtClean="0">
                <a:latin typeface="Georgia" panose="02040502050405020303" pitchFamily="18" charset="0"/>
              </a:rPr>
              <a:t>FG when</a:t>
            </a:r>
            <a:r>
              <a:rPr lang="en-US" sz="2800" dirty="0">
                <a:latin typeface="Georgia" panose="02040502050405020303" pitchFamily="18" charset="0"/>
              </a:rPr>
              <a:t>, for example, service requests from Applications or the IoT </a:t>
            </a:r>
            <a:r>
              <a:rPr lang="en-US" sz="2800" dirty="0" smtClean="0">
                <a:latin typeface="Georgia" panose="02040502050405020303" pitchFamily="18" charset="0"/>
              </a:rPr>
              <a:t>Process Management </a:t>
            </a:r>
            <a:r>
              <a:rPr lang="en-US" sz="2800" dirty="0">
                <a:latin typeface="Georgia" panose="02040502050405020303" pitchFamily="18" charset="0"/>
              </a:rPr>
              <a:t>are directed to the Resources implementing the </a:t>
            </a:r>
            <a:r>
              <a:rPr lang="en-US" sz="2800" dirty="0" smtClean="0">
                <a:latin typeface="Georgia" panose="02040502050405020303" pitchFamily="18" charset="0"/>
              </a:rPr>
              <a:t>necessary </a:t>
            </a:r>
            <a:r>
              <a:rPr lang="en-IN" sz="2800" dirty="0" smtClean="0">
                <a:latin typeface="Georgia" panose="02040502050405020303" pitchFamily="18" charset="0"/>
              </a:rPr>
              <a:t>Services</a:t>
            </a:r>
            <a:r>
              <a:rPr lang="en-IN" sz="2800" dirty="0">
                <a:latin typeface="Georgia" panose="02040502050405020303" pitchFamily="18" charset="0"/>
              </a:rPr>
              <a:t>.</a:t>
            </a:r>
            <a:endParaRPr lang="en-IN" sz="2800" dirty="0">
              <a:latin typeface="Georgia" panose="02040502050405020303" pitchFamily="18" charset="0"/>
            </a:endParaRPr>
          </a:p>
        </p:txBody>
      </p:sp>
    </p:spTree>
    <p:extLst>
      <p:ext uri="{BB962C8B-B14F-4D97-AF65-F5344CB8AC3E}">
        <p14:creationId xmlns:p14="http://schemas.microsoft.com/office/powerpoint/2010/main" val="1983632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712968" cy="3108543"/>
          </a:xfrm>
          <a:prstGeom prst="rect">
            <a:avLst/>
          </a:prstGeom>
        </p:spPr>
        <p:txBody>
          <a:bodyPr wrap="square">
            <a:spAutoFit/>
          </a:bodyPr>
          <a:lstStyle/>
          <a:p>
            <a:r>
              <a:rPr lang="en-US" sz="2800" b="1" dirty="0" smtClean="0">
                <a:latin typeface="Georgia" panose="02040502050405020303" pitchFamily="18" charset="0"/>
              </a:rPr>
              <a:t>FG-6 IoT </a:t>
            </a:r>
            <a:r>
              <a:rPr lang="en-US" sz="2800" b="1" dirty="0">
                <a:latin typeface="Georgia" panose="02040502050405020303" pitchFamily="18" charset="0"/>
              </a:rPr>
              <a:t>Process Management functional group</a:t>
            </a:r>
          </a:p>
          <a:p>
            <a:r>
              <a:rPr lang="en-US" sz="2800" dirty="0">
                <a:latin typeface="Georgia" panose="02040502050405020303" pitchFamily="18" charset="0"/>
              </a:rPr>
              <a:t>The IoT Process Management FG is a collection of functionalities that </a:t>
            </a:r>
            <a:r>
              <a:rPr lang="en-US" sz="2800" dirty="0" smtClean="0">
                <a:latin typeface="Georgia" panose="02040502050405020303" pitchFamily="18" charset="0"/>
              </a:rPr>
              <a:t>allows smooth </a:t>
            </a:r>
            <a:r>
              <a:rPr lang="en-US" sz="2800" dirty="0">
                <a:latin typeface="Georgia" panose="02040502050405020303" pitchFamily="18" charset="0"/>
              </a:rPr>
              <a:t>integration of IoT-related services (IoT Services, Virtual </a:t>
            </a:r>
            <a:r>
              <a:rPr lang="en-US" sz="2800" dirty="0" smtClean="0">
                <a:latin typeface="Georgia" panose="02040502050405020303" pitchFamily="18" charset="0"/>
              </a:rPr>
              <a:t>Entity Services</a:t>
            </a:r>
            <a:r>
              <a:rPr lang="en-US" sz="2800" dirty="0">
                <a:latin typeface="Georgia" panose="02040502050405020303" pitchFamily="18" charset="0"/>
              </a:rPr>
              <a:t>, Composed Services) with the Enterprise (Business) Processes.</a:t>
            </a:r>
            <a:endParaRPr lang="en-IN" sz="2800" dirty="0">
              <a:latin typeface="Georgia" panose="02040502050405020303" pitchFamily="18" charset="0"/>
            </a:endParaRPr>
          </a:p>
        </p:txBody>
      </p:sp>
    </p:spTree>
    <p:extLst>
      <p:ext uri="{BB962C8B-B14F-4D97-AF65-F5344CB8AC3E}">
        <p14:creationId xmlns:p14="http://schemas.microsoft.com/office/powerpoint/2010/main" val="750049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280920" cy="5262979"/>
          </a:xfrm>
          <a:prstGeom prst="rect">
            <a:avLst/>
          </a:prstGeom>
        </p:spPr>
        <p:txBody>
          <a:bodyPr wrap="square">
            <a:spAutoFit/>
          </a:bodyPr>
          <a:lstStyle/>
          <a:p>
            <a:r>
              <a:rPr lang="en-IN" sz="2800" b="1" dirty="0" smtClean="0">
                <a:latin typeface="Georgia" panose="02040502050405020303" pitchFamily="18" charset="0"/>
              </a:rPr>
              <a:t>FG-7 Management </a:t>
            </a:r>
            <a:r>
              <a:rPr lang="en-IN" sz="2800" b="1" dirty="0">
                <a:latin typeface="Georgia" panose="02040502050405020303" pitchFamily="18" charset="0"/>
              </a:rPr>
              <a:t>functional </a:t>
            </a:r>
            <a:r>
              <a:rPr lang="en-IN" sz="2800" b="1" dirty="0" smtClean="0">
                <a:latin typeface="Georgia" panose="02040502050405020303" pitchFamily="18" charset="0"/>
              </a:rPr>
              <a:t>group</a:t>
            </a:r>
          </a:p>
          <a:p>
            <a:endParaRPr lang="en-IN" sz="2800" dirty="0">
              <a:latin typeface="Georgia" panose="02040502050405020303" pitchFamily="18" charset="0"/>
            </a:endParaRPr>
          </a:p>
          <a:p>
            <a:r>
              <a:rPr lang="en-US" sz="2800" dirty="0">
                <a:latin typeface="Georgia" panose="02040502050405020303" pitchFamily="18" charset="0"/>
              </a:rPr>
              <a:t>The Management FG includes the necessary functions for enabling </a:t>
            </a:r>
            <a:r>
              <a:rPr lang="en-US" sz="2800" dirty="0" smtClean="0">
                <a:latin typeface="Georgia" panose="02040502050405020303" pitchFamily="18" charset="0"/>
              </a:rPr>
              <a:t>fault and </a:t>
            </a:r>
            <a:r>
              <a:rPr lang="en-US" sz="2800" dirty="0">
                <a:latin typeface="Georgia" panose="02040502050405020303" pitchFamily="18" charset="0"/>
              </a:rPr>
              <a:t>performance monitoring of the system, configuration for enabling </a:t>
            </a:r>
            <a:r>
              <a:rPr lang="en-US" sz="2800" dirty="0" smtClean="0">
                <a:latin typeface="Georgia" panose="02040502050405020303" pitchFamily="18" charset="0"/>
              </a:rPr>
              <a:t>the system </a:t>
            </a:r>
            <a:r>
              <a:rPr lang="en-US" sz="2800" dirty="0">
                <a:latin typeface="Georgia" panose="02040502050405020303" pitchFamily="18" charset="0"/>
              </a:rPr>
              <a:t>to be flexible to changing User demands, and accounting </a:t>
            </a:r>
            <a:r>
              <a:rPr lang="en-US" sz="2800" dirty="0" smtClean="0">
                <a:latin typeface="Georgia" panose="02040502050405020303" pitchFamily="18" charset="0"/>
              </a:rPr>
              <a:t>for enabling </a:t>
            </a:r>
            <a:r>
              <a:rPr lang="en-US" sz="2800" dirty="0">
                <a:latin typeface="Georgia" panose="02040502050405020303" pitchFamily="18" charset="0"/>
              </a:rPr>
              <a:t>subsequent billing for the usage of the system. Support </a:t>
            </a:r>
            <a:r>
              <a:rPr lang="en-US" sz="2800" dirty="0" smtClean="0">
                <a:latin typeface="Georgia" panose="02040502050405020303" pitchFamily="18" charset="0"/>
              </a:rPr>
              <a:t>functions such </a:t>
            </a:r>
            <a:r>
              <a:rPr lang="en-US" sz="2800" dirty="0">
                <a:latin typeface="Georgia" panose="02040502050405020303" pitchFamily="18" charset="0"/>
              </a:rPr>
              <a:t>as management of ownership, administrative domain, rules and rights</a:t>
            </a:r>
          </a:p>
          <a:p>
            <a:r>
              <a:rPr lang="en-US" sz="2800" dirty="0">
                <a:latin typeface="Georgia" panose="02040502050405020303" pitchFamily="18" charset="0"/>
              </a:rPr>
              <a:t>of functional components, and information stores are also included in </a:t>
            </a:r>
            <a:r>
              <a:rPr lang="en-US" sz="2800" dirty="0" smtClean="0">
                <a:latin typeface="Georgia" panose="02040502050405020303" pitchFamily="18" charset="0"/>
              </a:rPr>
              <a:t>the </a:t>
            </a:r>
            <a:r>
              <a:rPr lang="en-IN" sz="2800" dirty="0" smtClean="0">
                <a:latin typeface="Georgia" panose="02040502050405020303" pitchFamily="18" charset="0"/>
              </a:rPr>
              <a:t>Management </a:t>
            </a:r>
            <a:r>
              <a:rPr lang="en-IN" sz="2800" dirty="0">
                <a:latin typeface="Georgia" panose="02040502050405020303" pitchFamily="18" charset="0"/>
              </a:rPr>
              <a:t>FG.</a:t>
            </a:r>
            <a:endParaRPr lang="en-IN" sz="2800" dirty="0">
              <a:latin typeface="Georgia" panose="02040502050405020303" pitchFamily="18" charset="0"/>
            </a:endParaRPr>
          </a:p>
        </p:txBody>
      </p:sp>
    </p:spTree>
    <p:extLst>
      <p:ext uri="{BB962C8B-B14F-4D97-AF65-F5344CB8AC3E}">
        <p14:creationId xmlns:p14="http://schemas.microsoft.com/office/powerpoint/2010/main" val="2324743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352928" cy="6124754"/>
          </a:xfrm>
          <a:prstGeom prst="rect">
            <a:avLst/>
          </a:prstGeom>
        </p:spPr>
        <p:txBody>
          <a:bodyPr wrap="square">
            <a:spAutoFit/>
          </a:bodyPr>
          <a:lstStyle/>
          <a:p>
            <a:r>
              <a:rPr lang="en-IN" sz="2800" b="1" dirty="0" smtClean="0">
                <a:latin typeface="Georgia" panose="02040502050405020303" pitchFamily="18" charset="0"/>
              </a:rPr>
              <a:t>FG-8 : Security </a:t>
            </a:r>
            <a:r>
              <a:rPr lang="en-IN" sz="2800" b="1" dirty="0">
                <a:latin typeface="Georgia" panose="02040502050405020303" pitchFamily="18" charset="0"/>
              </a:rPr>
              <a:t>functional </a:t>
            </a:r>
            <a:r>
              <a:rPr lang="en-IN" sz="2800" b="1" dirty="0" smtClean="0">
                <a:latin typeface="Georgia" panose="02040502050405020303" pitchFamily="18" charset="0"/>
              </a:rPr>
              <a:t>group</a:t>
            </a:r>
          </a:p>
          <a:p>
            <a:endParaRPr lang="en-IN" sz="2800" b="1" dirty="0">
              <a:latin typeface="Georgia" panose="02040502050405020303" pitchFamily="18" charset="0"/>
            </a:endParaRPr>
          </a:p>
          <a:p>
            <a:r>
              <a:rPr lang="en-US" sz="2800" dirty="0">
                <a:latin typeface="Georgia" panose="02040502050405020303" pitchFamily="18" charset="0"/>
              </a:rPr>
              <a:t>The Security FG contains the functional components that ensure the </a:t>
            </a:r>
            <a:r>
              <a:rPr lang="en-US" sz="2800" dirty="0" smtClean="0">
                <a:latin typeface="Georgia" panose="02040502050405020303" pitchFamily="18" charset="0"/>
              </a:rPr>
              <a:t>secure operation </a:t>
            </a:r>
            <a:r>
              <a:rPr lang="en-US" sz="2800" dirty="0">
                <a:latin typeface="Georgia" panose="02040502050405020303" pitchFamily="18" charset="0"/>
              </a:rPr>
              <a:t>of the system as well as the management of privacy.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dirty="0" smtClean="0">
                <a:latin typeface="Georgia" panose="02040502050405020303" pitchFamily="18" charset="0"/>
              </a:rPr>
              <a:t>The Security  FG </a:t>
            </a:r>
            <a:r>
              <a:rPr lang="en-US" sz="2800" dirty="0">
                <a:latin typeface="Georgia" panose="02040502050405020303" pitchFamily="18" charset="0"/>
              </a:rPr>
              <a:t>contains </a:t>
            </a:r>
            <a:r>
              <a:rPr lang="en-US" sz="2800" dirty="0" smtClean="0">
                <a:latin typeface="Georgia" panose="02040502050405020303" pitchFamily="18" charset="0"/>
              </a:rPr>
              <a:t>components </a:t>
            </a:r>
            <a:r>
              <a:rPr lang="en-US" sz="2800" dirty="0">
                <a:latin typeface="Georgia" panose="02040502050405020303" pitchFamily="18" charset="0"/>
              </a:rPr>
              <a:t>for Authentication of Users (</a:t>
            </a:r>
            <a:r>
              <a:rPr lang="en-US" sz="2800" dirty="0" smtClean="0">
                <a:latin typeface="Georgia" panose="02040502050405020303" pitchFamily="18" charset="0"/>
              </a:rPr>
              <a:t>Applications, Humans</a:t>
            </a:r>
            <a:r>
              <a:rPr lang="en-US" sz="2800" dirty="0">
                <a:latin typeface="Georgia" panose="02040502050405020303" pitchFamily="18" charset="0"/>
              </a:rPr>
              <a:t>), Authorization of access to Services by Users, secure </a:t>
            </a:r>
            <a:r>
              <a:rPr lang="en-US" sz="2800" dirty="0" smtClean="0">
                <a:latin typeface="Georgia" panose="02040502050405020303" pitchFamily="18" charset="0"/>
              </a:rPr>
              <a:t>communication (</a:t>
            </a:r>
            <a:r>
              <a:rPr lang="en-US" sz="2800" dirty="0">
                <a:latin typeface="Georgia" panose="02040502050405020303" pitchFamily="18" charset="0"/>
              </a:rPr>
              <a:t>ensuring integrity and confidentiality of messages) between entities of</a:t>
            </a:r>
          </a:p>
          <a:p>
            <a:r>
              <a:rPr lang="en-US" sz="2800" dirty="0">
                <a:latin typeface="Georgia" panose="02040502050405020303" pitchFamily="18" charset="0"/>
              </a:rPr>
              <a:t>the system such as Devices, Services, Applications, and last but not least</a:t>
            </a:r>
            <a:r>
              <a:rPr lang="en-US" sz="2800" dirty="0" smtClean="0">
                <a:latin typeface="Georgia" panose="02040502050405020303" pitchFamily="18" charset="0"/>
              </a:rPr>
              <a:t>, assurance </a:t>
            </a:r>
            <a:r>
              <a:rPr lang="en-US" sz="2800" dirty="0">
                <a:latin typeface="Georgia" panose="02040502050405020303" pitchFamily="18" charset="0"/>
              </a:rPr>
              <a:t>of privacy of sensitive information relating to Human Users</a:t>
            </a:r>
            <a:endParaRPr lang="en-IN" sz="2800" dirty="0">
              <a:latin typeface="Georgia" panose="02040502050405020303" pitchFamily="18" charset="0"/>
            </a:endParaRPr>
          </a:p>
        </p:txBody>
      </p:sp>
    </p:spTree>
    <p:extLst>
      <p:ext uri="{BB962C8B-B14F-4D97-AF65-F5344CB8AC3E}">
        <p14:creationId xmlns:p14="http://schemas.microsoft.com/office/powerpoint/2010/main" val="917937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496944" cy="6124754"/>
          </a:xfrm>
          <a:prstGeom prst="rect">
            <a:avLst/>
          </a:prstGeom>
        </p:spPr>
        <p:txBody>
          <a:bodyPr wrap="square">
            <a:spAutoFit/>
          </a:bodyPr>
          <a:lstStyle/>
          <a:p>
            <a:r>
              <a:rPr lang="en-IN" sz="2800" b="1" dirty="0" smtClean="0">
                <a:latin typeface="Georgia" panose="02040502050405020303" pitchFamily="18" charset="0"/>
              </a:rPr>
              <a:t>FG-9 Application </a:t>
            </a:r>
            <a:r>
              <a:rPr lang="en-IN" sz="2800" b="1" dirty="0">
                <a:latin typeface="Georgia" panose="02040502050405020303" pitchFamily="18" charset="0"/>
              </a:rPr>
              <a:t>functional </a:t>
            </a:r>
            <a:r>
              <a:rPr lang="en-IN" sz="2800" b="1" dirty="0" smtClean="0">
                <a:latin typeface="Georgia" panose="02040502050405020303" pitchFamily="18" charset="0"/>
              </a:rPr>
              <a:t>group</a:t>
            </a:r>
          </a:p>
          <a:p>
            <a:endParaRPr lang="en-IN" sz="2800" b="1" dirty="0">
              <a:latin typeface="Georgia" panose="02040502050405020303" pitchFamily="18" charset="0"/>
            </a:endParaRPr>
          </a:p>
          <a:p>
            <a:r>
              <a:rPr lang="en-US" sz="2800" dirty="0">
                <a:latin typeface="Georgia" panose="02040502050405020303" pitchFamily="18" charset="0"/>
              </a:rPr>
              <a:t>The Application FG is just a placeholder that represents all the </a:t>
            </a:r>
            <a:r>
              <a:rPr lang="en-US" sz="2800" dirty="0" smtClean="0">
                <a:latin typeface="Georgia" panose="02040502050405020303" pitchFamily="18" charset="0"/>
              </a:rPr>
              <a:t>needed logic </a:t>
            </a:r>
            <a:r>
              <a:rPr lang="en-US" sz="2800" dirty="0">
                <a:latin typeface="Georgia" panose="02040502050405020303" pitchFamily="18" charset="0"/>
              </a:rPr>
              <a:t>for creating an IoT application. The applications typically contain</a:t>
            </a:r>
          </a:p>
          <a:p>
            <a:r>
              <a:rPr lang="en-US" sz="2800" dirty="0">
                <a:latin typeface="Georgia" panose="02040502050405020303" pitchFamily="18" charset="0"/>
              </a:rPr>
              <a:t>custom logic tailored to a specific domain such as a Smart Grid.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dirty="0" smtClean="0">
                <a:latin typeface="Georgia" panose="02040502050405020303" pitchFamily="18" charset="0"/>
              </a:rPr>
              <a:t>An application can </a:t>
            </a:r>
            <a:r>
              <a:rPr lang="en-US" sz="2800" dirty="0">
                <a:latin typeface="Georgia" panose="02040502050405020303" pitchFamily="18" charset="0"/>
              </a:rPr>
              <a:t>also be a part of a bigger ICT system that employs IoT </a:t>
            </a:r>
            <a:r>
              <a:rPr lang="en-US" sz="2800" dirty="0" smtClean="0">
                <a:latin typeface="Georgia" panose="02040502050405020303" pitchFamily="18" charset="0"/>
              </a:rPr>
              <a:t>services such </a:t>
            </a:r>
            <a:r>
              <a:rPr lang="en-US" sz="2800" dirty="0">
                <a:latin typeface="Georgia" panose="02040502050405020303" pitchFamily="18" charset="0"/>
              </a:rPr>
              <a:t>as a supply chain system that uses RFID readers to track the </a:t>
            </a:r>
            <a:r>
              <a:rPr lang="en-US" sz="2800" dirty="0" smtClean="0">
                <a:latin typeface="Georgia" panose="02040502050405020303" pitchFamily="18" charset="0"/>
              </a:rPr>
              <a:t>movement of </a:t>
            </a:r>
            <a:r>
              <a:rPr lang="en-US" sz="2800" dirty="0">
                <a:latin typeface="Georgia" panose="02040502050405020303" pitchFamily="18" charset="0"/>
              </a:rPr>
              <a:t>goods within a </a:t>
            </a:r>
            <a:r>
              <a:rPr lang="en-US" sz="2800" dirty="0" smtClean="0">
                <a:latin typeface="Georgia" panose="02040502050405020303" pitchFamily="18" charset="0"/>
              </a:rPr>
              <a:t> factory </a:t>
            </a:r>
            <a:r>
              <a:rPr lang="en-US" sz="2800" dirty="0">
                <a:latin typeface="Georgia" panose="02040502050405020303" pitchFamily="18" charset="0"/>
              </a:rPr>
              <a:t>in order to update the Enterprise </a:t>
            </a:r>
            <a:r>
              <a:rPr lang="en-US" sz="2800" dirty="0" smtClean="0">
                <a:latin typeface="Georgia" panose="02040502050405020303" pitchFamily="18" charset="0"/>
              </a:rPr>
              <a:t>Resource </a:t>
            </a:r>
            <a:r>
              <a:rPr lang="en-IN" sz="2800" dirty="0" smtClean="0">
                <a:latin typeface="Georgia" panose="02040502050405020303" pitchFamily="18" charset="0"/>
              </a:rPr>
              <a:t>Planning </a:t>
            </a:r>
            <a:r>
              <a:rPr lang="en-IN" sz="2800" dirty="0">
                <a:latin typeface="Georgia" panose="02040502050405020303" pitchFamily="18" charset="0"/>
              </a:rPr>
              <a:t>(ERP) system</a:t>
            </a:r>
            <a:endParaRPr lang="en-IN" sz="2800" dirty="0">
              <a:latin typeface="Georgia" panose="02040502050405020303" pitchFamily="18" charset="0"/>
            </a:endParaRPr>
          </a:p>
        </p:txBody>
      </p:sp>
    </p:spTree>
    <p:extLst>
      <p:ext uri="{BB962C8B-B14F-4D97-AF65-F5344CB8AC3E}">
        <p14:creationId xmlns:p14="http://schemas.microsoft.com/office/powerpoint/2010/main" val="360573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640960" cy="6740307"/>
          </a:xfrm>
          <a:prstGeom prst="rect">
            <a:avLst/>
          </a:prstGeom>
        </p:spPr>
        <p:txBody>
          <a:bodyPr wrap="square">
            <a:spAutoFit/>
          </a:bodyPr>
          <a:lstStyle/>
          <a:p>
            <a:pPr algn="ctr"/>
            <a:r>
              <a:rPr lang="en-IN" sz="2400" b="1" dirty="0">
                <a:latin typeface="Georgia" panose="02040502050405020303" pitchFamily="18" charset="0"/>
              </a:rPr>
              <a:t>Communication </a:t>
            </a:r>
            <a:r>
              <a:rPr lang="en-IN" sz="2400" b="1" dirty="0" smtClean="0">
                <a:latin typeface="Georgia" panose="02040502050405020303" pitchFamily="18" charset="0"/>
              </a:rPr>
              <a:t>model</a:t>
            </a:r>
          </a:p>
          <a:p>
            <a:pPr algn="ctr"/>
            <a:endParaRPr lang="en-IN" sz="2400" b="1" dirty="0">
              <a:latin typeface="Georgia" panose="02040502050405020303" pitchFamily="18" charset="0"/>
            </a:endParaRPr>
          </a:p>
          <a:p>
            <a:pPr algn="just"/>
            <a:r>
              <a:rPr lang="en-US" sz="2400" dirty="0">
                <a:latin typeface="Georgia" panose="02040502050405020303" pitchFamily="18" charset="0"/>
              </a:rPr>
              <a:t>The communication model for an IoT Reference Model consists of </a:t>
            </a:r>
            <a:r>
              <a:rPr lang="en-US" sz="2400" dirty="0" smtClean="0">
                <a:latin typeface="Georgia" panose="02040502050405020303" pitchFamily="18" charset="0"/>
              </a:rPr>
              <a:t>the identification </a:t>
            </a:r>
            <a:r>
              <a:rPr lang="en-US" sz="2400" dirty="0">
                <a:latin typeface="Georgia" panose="02040502050405020303" pitchFamily="18" charset="0"/>
              </a:rPr>
              <a:t>of the endpoints of interactions, traffic patterns (e.g. </a:t>
            </a:r>
            <a:r>
              <a:rPr lang="en-US" sz="2400" dirty="0" smtClean="0">
                <a:latin typeface="Georgia" panose="02040502050405020303" pitchFamily="18" charset="0"/>
              </a:rPr>
              <a:t>unicast vs</a:t>
            </a:r>
            <a:r>
              <a:rPr lang="en-US" sz="2400" dirty="0">
                <a:latin typeface="Georgia" panose="02040502050405020303" pitchFamily="18" charset="0"/>
              </a:rPr>
              <a:t>. multicast), and general properties of the underlying technologies </a:t>
            </a:r>
            <a:r>
              <a:rPr lang="en-US" sz="2400" dirty="0" smtClean="0">
                <a:latin typeface="Georgia" panose="02040502050405020303" pitchFamily="18" charset="0"/>
              </a:rPr>
              <a:t>used </a:t>
            </a:r>
            <a:r>
              <a:rPr lang="en-IN" sz="2400" dirty="0" smtClean="0">
                <a:latin typeface="Georgia" panose="02040502050405020303" pitchFamily="18" charset="0"/>
              </a:rPr>
              <a:t>for </a:t>
            </a:r>
            <a:r>
              <a:rPr lang="en-IN" sz="2400" dirty="0">
                <a:latin typeface="Georgia" panose="02040502050405020303" pitchFamily="18" charset="0"/>
              </a:rPr>
              <a:t>enabling such interactions</a:t>
            </a:r>
            <a:r>
              <a:rPr lang="en-IN" sz="2400" dirty="0" smtClean="0">
                <a:latin typeface="Georgia" panose="02040502050405020303" pitchFamily="18" charset="0"/>
              </a:rPr>
              <a:t>.</a:t>
            </a:r>
          </a:p>
          <a:p>
            <a:pPr algn="just"/>
            <a:endParaRPr lang="en-IN" sz="2400" dirty="0" smtClean="0">
              <a:latin typeface="Georgia" panose="02040502050405020303" pitchFamily="18" charset="0"/>
            </a:endParaRPr>
          </a:p>
          <a:p>
            <a:pPr algn="just"/>
            <a:r>
              <a:rPr lang="en-US" sz="2400" dirty="0">
                <a:latin typeface="Georgia" panose="02040502050405020303" pitchFamily="18" charset="0"/>
              </a:rPr>
              <a:t>The potential communicating endpoints or entities are the Users</a:t>
            </a:r>
            <a:r>
              <a:rPr lang="en-US" sz="2400" dirty="0" smtClean="0">
                <a:latin typeface="Georgia" panose="02040502050405020303" pitchFamily="18" charset="0"/>
              </a:rPr>
              <a:t>, Resources</a:t>
            </a:r>
            <a:r>
              <a:rPr lang="en-US" sz="2400" dirty="0">
                <a:latin typeface="Georgia" panose="02040502050405020303" pitchFamily="18" charset="0"/>
              </a:rPr>
              <a:t>, and Devices from the IoT Domain Model. Users </a:t>
            </a:r>
            <a:r>
              <a:rPr lang="en-US" sz="2400" dirty="0" smtClean="0">
                <a:latin typeface="Georgia" panose="02040502050405020303" pitchFamily="18" charset="0"/>
              </a:rPr>
              <a:t>include Human </a:t>
            </a:r>
            <a:r>
              <a:rPr lang="en-US" sz="2400" dirty="0">
                <a:latin typeface="Georgia" panose="02040502050405020303" pitchFamily="18" charset="0"/>
              </a:rPr>
              <a:t>Users and Active Digital Artifacts (Services, internal system components</a:t>
            </a:r>
            <a:r>
              <a:rPr lang="en-US" sz="2400" dirty="0" smtClean="0">
                <a:latin typeface="Georgia" panose="02040502050405020303" pitchFamily="18" charset="0"/>
              </a:rPr>
              <a:t>, </a:t>
            </a:r>
            <a:r>
              <a:rPr lang="en-IN" sz="2400" dirty="0" smtClean="0">
                <a:latin typeface="Georgia" panose="02040502050405020303" pitchFamily="18" charset="0"/>
              </a:rPr>
              <a:t>external </a:t>
            </a:r>
            <a:r>
              <a:rPr lang="en-IN" sz="2400" dirty="0">
                <a:latin typeface="Georgia" panose="02040502050405020303" pitchFamily="18" charset="0"/>
              </a:rPr>
              <a:t>applications). Devices with a </a:t>
            </a:r>
            <a:r>
              <a:rPr lang="en-IN" sz="2400" dirty="0" smtClean="0">
                <a:latin typeface="Georgia" panose="02040502050405020303" pitchFamily="18" charset="0"/>
              </a:rPr>
              <a:t>Human Machine Interface </a:t>
            </a:r>
            <a:r>
              <a:rPr lang="en-US" sz="2400" dirty="0" smtClean="0">
                <a:latin typeface="Georgia" panose="02040502050405020303" pitchFamily="18" charset="0"/>
              </a:rPr>
              <a:t>mediate </a:t>
            </a:r>
            <a:r>
              <a:rPr lang="en-US" sz="2400" dirty="0">
                <a:latin typeface="Georgia" panose="02040502050405020303" pitchFamily="18" charset="0"/>
              </a:rPr>
              <a:t>the interactions between a Human User and the physical world</a:t>
            </a:r>
          </a:p>
          <a:p>
            <a:pPr algn="just"/>
            <a:r>
              <a:rPr lang="en-IN" sz="2400" dirty="0">
                <a:latin typeface="Georgia" panose="02040502050405020303" pitchFamily="18" charset="0"/>
              </a:rPr>
              <a:t>(e.g. keyboards, mice, pens, touch screens, buttons, microphones, cameras</a:t>
            </a:r>
            <a:r>
              <a:rPr lang="en-IN" sz="2400" dirty="0" smtClean="0">
                <a:latin typeface="Georgia" panose="02040502050405020303" pitchFamily="18" charset="0"/>
              </a:rPr>
              <a:t>, </a:t>
            </a:r>
            <a:r>
              <a:rPr lang="en-US" sz="2400" dirty="0" smtClean="0">
                <a:latin typeface="Georgia" panose="02040502050405020303" pitchFamily="18" charset="0"/>
              </a:rPr>
              <a:t>eye </a:t>
            </a:r>
            <a:r>
              <a:rPr lang="en-US" sz="2400" dirty="0">
                <a:latin typeface="Georgia" panose="02040502050405020303" pitchFamily="18" charset="0"/>
              </a:rPr>
              <a:t>tracking, and brain wave interfaces, etc.), and therefore the </a:t>
            </a:r>
            <a:r>
              <a:rPr lang="en-US" sz="2400" dirty="0" smtClean="0">
                <a:latin typeface="Georgia" panose="02040502050405020303" pitchFamily="18" charset="0"/>
              </a:rPr>
              <a:t>Human User </a:t>
            </a:r>
            <a:r>
              <a:rPr lang="en-US" sz="2400" dirty="0">
                <a:latin typeface="Georgia" panose="02040502050405020303" pitchFamily="18" charset="0"/>
              </a:rPr>
              <a:t>is not a communication model endpoint.</a:t>
            </a:r>
            <a:endParaRPr lang="en-IN" sz="2400" dirty="0">
              <a:latin typeface="Georgia" panose="02040502050405020303" pitchFamily="18" charset="0"/>
            </a:endParaRPr>
          </a:p>
        </p:txBody>
      </p:sp>
    </p:spTree>
    <p:extLst>
      <p:ext uri="{BB962C8B-B14F-4D97-AF65-F5344CB8AC3E}">
        <p14:creationId xmlns:p14="http://schemas.microsoft.com/office/powerpoint/2010/main" val="412648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8424936" cy="5262979"/>
          </a:xfrm>
          <a:prstGeom prst="rect">
            <a:avLst/>
          </a:prstGeom>
        </p:spPr>
        <p:txBody>
          <a:bodyPr wrap="square">
            <a:spAutoFit/>
          </a:bodyPr>
          <a:lstStyle/>
          <a:p>
            <a:r>
              <a:rPr lang="en-IN" sz="2800" dirty="0">
                <a:latin typeface="Georgia" panose="02040502050405020303" pitchFamily="18" charset="0"/>
              </a:rPr>
              <a:t>The </a:t>
            </a:r>
            <a:r>
              <a:rPr lang="en-IN" sz="2800" dirty="0" smtClean="0">
                <a:latin typeface="Georgia" panose="02040502050405020303" pitchFamily="18" charset="0"/>
              </a:rPr>
              <a:t>User to-</a:t>
            </a:r>
            <a:r>
              <a:rPr lang="en-US" sz="2800" dirty="0" smtClean="0">
                <a:latin typeface="Georgia" panose="02040502050405020303" pitchFamily="18" charset="0"/>
              </a:rPr>
              <a:t>Service </a:t>
            </a:r>
            <a:r>
              <a:rPr lang="en-US" sz="2800" dirty="0">
                <a:latin typeface="Georgia" panose="02040502050405020303" pitchFamily="18" charset="0"/>
              </a:rPr>
              <a:t>and Service-to-Service communication is typically </a:t>
            </a:r>
            <a:r>
              <a:rPr lang="en-US" sz="2800" dirty="0" smtClean="0">
                <a:latin typeface="Georgia" panose="02040502050405020303" pitchFamily="18" charset="0"/>
              </a:rPr>
              <a:t>based on </a:t>
            </a:r>
            <a:r>
              <a:rPr lang="en-US" sz="2800" dirty="0">
                <a:latin typeface="Georgia" panose="02040502050405020303" pitchFamily="18" charset="0"/>
              </a:rPr>
              <a:t>Internet protocols today as described in Chapter 5, apart from the </a:t>
            </a:r>
            <a:r>
              <a:rPr lang="en-US" sz="2800" dirty="0" smtClean="0">
                <a:latin typeface="Georgia" panose="02040502050405020303" pitchFamily="18" charset="0"/>
              </a:rPr>
              <a:t>case of </a:t>
            </a:r>
            <a:r>
              <a:rPr lang="en-US" sz="2800" dirty="0">
                <a:latin typeface="Georgia" panose="02040502050405020303" pitchFamily="18" charset="0"/>
              </a:rPr>
              <a:t>Service-to-Service interactions when one or both Services are hosted</a:t>
            </a:r>
          </a:p>
          <a:p>
            <a:r>
              <a:rPr lang="en-US" sz="2800" dirty="0">
                <a:latin typeface="Georgia" panose="02040502050405020303" pitchFamily="18" charset="0"/>
              </a:rPr>
              <a:t>on constrained/low-end Devices such as embedded systems.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dirty="0" smtClean="0">
                <a:latin typeface="Georgia" panose="02040502050405020303" pitchFamily="18" charset="0"/>
              </a:rPr>
              <a:t>Typically, constrained </a:t>
            </a:r>
            <a:r>
              <a:rPr lang="en-US" sz="2800" dirty="0">
                <a:latin typeface="Georgia" panose="02040502050405020303" pitchFamily="18" charset="0"/>
              </a:rPr>
              <a:t>Devices have a different communication stack from </a:t>
            </a:r>
            <a:r>
              <a:rPr lang="en-US" sz="2800" dirty="0" smtClean="0">
                <a:latin typeface="Georgia" panose="02040502050405020303" pitchFamily="18" charset="0"/>
              </a:rPr>
              <a:t>the ones </a:t>
            </a:r>
            <a:r>
              <a:rPr lang="en-US" sz="2800" dirty="0">
                <a:latin typeface="Georgia" panose="02040502050405020303" pitchFamily="18" charset="0"/>
              </a:rPr>
              <a:t>used for the Internet-type of networks</a:t>
            </a:r>
            <a:r>
              <a:rPr lang="en-US" sz="2800" dirty="0" smtClean="0">
                <a:latin typeface="Georgia" panose="02040502050405020303" pitchFamily="18" charset="0"/>
              </a:rPr>
              <a:t>.</a:t>
            </a:r>
          </a:p>
          <a:p>
            <a:r>
              <a:rPr lang="en-IN" sz="2800" dirty="0" smtClean="0"/>
              <a:t>.</a:t>
            </a:r>
            <a:endParaRPr lang="en-IN" sz="2800" dirty="0">
              <a:latin typeface="Georgia" panose="02040502050405020303" pitchFamily="18" charset="0"/>
            </a:endParaRPr>
          </a:p>
        </p:txBody>
      </p:sp>
    </p:spTree>
    <p:extLst>
      <p:ext uri="{BB962C8B-B14F-4D97-AF65-F5344CB8AC3E}">
        <p14:creationId xmlns:p14="http://schemas.microsoft.com/office/powerpoint/2010/main" val="3987335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280920" cy="3539430"/>
          </a:xfrm>
          <a:prstGeom prst="rect">
            <a:avLst/>
          </a:prstGeom>
        </p:spPr>
        <p:txBody>
          <a:bodyPr wrap="square">
            <a:spAutoFit/>
          </a:bodyPr>
          <a:lstStyle/>
          <a:p>
            <a:r>
              <a:rPr lang="en-US" sz="2800" dirty="0">
                <a:latin typeface="Georgia" panose="02040502050405020303" pitchFamily="18" charset="0"/>
              </a:rPr>
              <a:t>Device to host Resources or Services results in moving the </a:t>
            </a:r>
            <a:r>
              <a:rPr lang="en-US" sz="2800" dirty="0" smtClean="0">
                <a:latin typeface="Georgia" panose="02040502050405020303" pitchFamily="18" charset="0"/>
              </a:rPr>
              <a:t>corresponding Resources </a:t>
            </a:r>
            <a:r>
              <a:rPr lang="en-US" sz="2800" dirty="0">
                <a:latin typeface="Georgia" panose="02040502050405020303" pitchFamily="18" charset="0"/>
              </a:rPr>
              <a:t>and/or Services out of the Device and into more powerful</a:t>
            </a:r>
          </a:p>
          <a:p>
            <a:r>
              <a:rPr lang="en-US" sz="2800" dirty="0">
                <a:latin typeface="Georgia" panose="02040502050405020303" pitchFamily="18" charset="0"/>
              </a:rPr>
              <a:t>Devices or machines in the cloud. </a:t>
            </a:r>
            <a:endParaRPr lang="en-US" sz="2800" dirty="0" smtClean="0">
              <a:latin typeface="Georgia" panose="02040502050405020303" pitchFamily="18" charset="0"/>
            </a:endParaRPr>
          </a:p>
          <a:p>
            <a:endParaRPr lang="en-US" sz="2800" dirty="0">
              <a:latin typeface="Georgia" panose="02040502050405020303" pitchFamily="18" charset="0"/>
            </a:endParaRPr>
          </a:p>
          <a:p>
            <a:r>
              <a:rPr lang="en-US" sz="2800" dirty="0" smtClean="0">
                <a:latin typeface="Georgia" panose="02040502050405020303" pitchFamily="18" charset="0"/>
              </a:rPr>
              <a:t>Then </a:t>
            </a:r>
            <a:r>
              <a:rPr lang="en-US" sz="2800" dirty="0">
                <a:latin typeface="Georgia" panose="02040502050405020303" pitchFamily="18" charset="0"/>
              </a:rPr>
              <a:t>the Resource-to-Device or </a:t>
            </a:r>
            <a:r>
              <a:rPr lang="en-US" sz="2800" dirty="0" smtClean="0">
                <a:latin typeface="Georgia" panose="02040502050405020303" pitchFamily="18" charset="0"/>
              </a:rPr>
              <a:t>the Service-to-Resource </a:t>
            </a:r>
            <a:r>
              <a:rPr lang="en-US" sz="2800" dirty="0">
                <a:latin typeface="Georgia" panose="02040502050405020303" pitchFamily="18" charset="0"/>
              </a:rPr>
              <a:t>communication needs to involve multiple types </a:t>
            </a:r>
            <a:r>
              <a:rPr lang="en-US" sz="2800" dirty="0" smtClean="0">
                <a:latin typeface="Georgia" panose="02040502050405020303" pitchFamily="18" charset="0"/>
              </a:rPr>
              <a:t>of </a:t>
            </a:r>
            <a:r>
              <a:rPr lang="en-IN" sz="2800" dirty="0" smtClean="0">
                <a:latin typeface="Georgia" panose="02040502050405020303" pitchFamily="18" charset="0"/>
              </a:rPr>
              <a:t>communication </a:t>
            </a:r>
            <a:r>
              <a:rPr lang="en-IN" sz="2800" dirty="0">
                <a:latin typeface="Georgia" panose="02040502050405020303" pitchFamily="18" charset="0"/>
              </a:rPr>
              <a:t>stacks</a:t>
            </a:r>
          </a:p>
        </p:txBody>
      </p:sp>
    </p:spTree>
    <p:extLst>
      <p:ext uri="{BB962C8B-B14F-4D97-AF65-F5344CB8AC3E}">
        <p14:creationId xmlns:p14="http://schemas.microsoft.com/office/powerpoint/2010/main" val="76598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496944" cy="6555641"/>
          </a:xfrm>
          <a:prstGeom prst="rect">
            <a:avLst/>
          </a:prstGeom>
        </p:spPr>
        <p:txBody>
          <a:bodyPr wrap="square">
            <a:spAutoFit/>
          </a:bodyPr>
          <a:lstStyle/>
          <a:p>
            <a:pPr algn="ctr"/>
            <a:r>
              <a:rPr lang="en-US" sz="2800" b="1" dirty="0">
                <a:latin typeface="Georgia" panose="02040502050405020303" pitchFamily="18" charset="0"/>
              </a:rPr>
              <a:t>Safety, privacy, trust, security </a:t>
            </a:r>
            <a:r>
              <a:rPr lang="en-US" sz="2800" b="1" dirty="0" smtClean="0">
                <a:latin typeface="Georgia" panose="02040502050405020303" pitchFamily="18" charset="0"/>
              </a:rPr>
              <a:t>model</a:t>
            </a:r>
          </a:p>
          <a:p>
            <a:pPr algn="ctr"/>
            <a:endParaRPr lang="en-US" sz="2800" b="1" dirty="0">
              <a:latin typeface="Georgia" panose="02040502050405020303" pitchFamily="18" charset="0"/>
            </a:endParaRPr>
          </a:p>
          <a:p>
            <a:r>
              <a:rPr lang="en-US" sz="2800" dirty="0">
                <a:latin typeface="Georgia" panose="02040502050405020303" pitchFamily="18" charset="0"/>
              </a:rPr>
              <a:t>An IoT system enables interactions between Human Users and </a:t>
            </a:r>
            <a:r>
              <a:rPr lang="en-US" sz="2800" dirty="0" smtClean="0">
                <a:latin typeface="Georgia" panose="02040502050405020303" pitchFamily="18" charset="0"/>
              </a:rPr>
              <a:t>Active Digital </a:t>
            </a:r>
            <a:r>
              <a:rPr lang="en-US" sz="2800" dirty="0">
                <a:latin typeface="Georgia" panose="02040502050405020303" pitchFamily="18" charset="0"/>
              </a:rPr>
              <a:t>Artifacts (Machine Users) with the physical environment.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dirty="0" smtClean="0">
                <a:latin typeface="Georgia" panose="02040502050405020303" pitchFamily="18" charset="0"/>
              </a:rPr>
              <a:t>The fact that </a:t>
            </a:r>
            <a:r>
              <a:rPr lang="en-US" sz="2800" dirty="0">
                <a:latin typeface="Georgia" panose="02040502050405020303" pitchFamily="18" charset="0"/>
              </a:rPr>
              <a:t>Human Users are part of the system that could potentially </a:t>
            </a:r>
            <a:r>
              <a:rPr lang="en-US" sz="2800" dirty="0" smtClean="0">
                <a:latin typeface="Georgia" panose="02040502050405020303" pitchFamily="18" charset="0"/>
              </a:rPr>
              <a:t>harm humans </a:t>
            </a:r>
            <a:r>
              <a:rPr lang="en-US" sz="2800" dirty="0">
                <a:latin typeface="Georgia" panose="02040502050405020303" pitchFamily="18" charset="0"/>
              </a:rPr>
              <a:t>if malfunctioning, or expose private information, motivates </a:t>
            </a:r>
            <a:r>
              <a:rPr lang="en-US" sz="2800" dirty="0" smtClean="0">
                <a:latin typeface="Georgia" panose="02040502050405020303" pitchFamily="18" charset="0"/>
              </a:rPr>
              <a:t>the Safety </a:t>
            </a:r>
            <a:r>
              <a:rPr lang="en-US" sz="2800" dirty="0">
                <a:latin typeface="Georgia" panose="02040502050405020303" pitchFamily="18" charset="0"/>
              </a:rPr>
              <a:t>and Privacy needs for the IoT Reference Model and Architecture</a:t>
            </a:r>
            <a:r>
              <a:rPr lang="en-US" sz="2800" dirty="0" smtClean="0">
                <a:latin typeface="Georgia" panose="02040502050405020303" pitchFamily="18" charset="0"/>
              </a:rPr>
              <a:t>.</a:t>
            </a:r>
          </a:p>
          <a:p>
            <a:endParaRPr lang="en-US" sz="2800" dirty="0">
              <a:latin typeface="Georgia" panose="02040502050405020303" pitchFamily="18" charset="0"/>
            </a:endParaRPr>
          </a:p>
          <a:p>
            <a:r>
              <a:rPr lang="en-US" sz="2800" dirty="0">
                <a:latin typeface="Georgia" panose="02040502050405020303" pitchFamily="18" charset="0"/>
              </a:rPr>
              <a:t>The Trust and Security Model are needed in every ICT system with </a:t>
            </a:r>
            <a:r>
              <a:rPr lang="en-US" sz="2800" dirty="0" smtClean="0">
                <a:latin typeface="Georgia" panose="02040502050405020303" pitchFamily="18" charset="0"/>
              </a:rPr>
              <a:t>the objective </a:t>
            </a:r>
            <a:r>
              <a:rPr lang="en-US" sz="2800" dirty="0">
                <a:latin typeface="Georgia" panose="02040502050405020303" pitchFamily="18" charset="0"/>
              </a:rPr>
              <a:t>to protect the digital world.</a:t>
            </a:r>
            <a:endParaRPr lang="en-IN" sz="2800" dirty="0">
              <a:latin typeface="Georgia" panose="02040502050405020303" pitchFamily="18" charset="0"/>
            </a:endParaRPr>
          </a:p>
        </p:txBody>
      </p:sp>
    </p:spTree>
    <p:extLst>
      <p:ext uri="{BB962C8B-B14F-4D97-AF65-F5344CB8AC3E}">
        <p14:creationId xmlns:p14="http://schemas.microsoft.com/office/powerpoint/2010/main" val="243239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8928992" cy="6124754"/>
          </a:xfrm>
          <a:prstGeom prst="rect">
            <a:avLst/>
          </a:prstGeom>
          <a:noFill/>
        </p:spPr>
        <p:txBody>
          <a:bodyPr wrap="square" rtlCol="0">
            <a:spAutoFit/>
          </a:bodyPr>
          <a:lstStyle/>
          <a:p>
            <a:pPr algn="just"/>
            <a:r>
              <a:rPr lang="en-US" sz="2800" dirty="0">
                <a:latin typeface="Georgia" panose="02040502050405020303" pitchFamily="18" charset="0"/>
              </a:rPr>
              <a:t>A System Architecture is a </a:t>
            </a:r>
            <a:r>
              <a:rPr lang="en-US" sz="2800" dirty="0" smtClean="0">
                <a:latin typeface="Georgia" panose="02040502050405020303" pitchFamily="18" charset="0"/>
              </a:rPr>
              <a:t>communication tool </a:t>
            </a:r>
            <a:r>
              <a:rPr lang="en-US" sz="2800" dirty="0">
                <a:latin typeface="Georgia" panose="02040502050405020303" pitchFamily="18" charset="0"/>
              </a:rPr>
              <a:t>for different stakeholders of the system. Developers, component </a:t>
            </a:r>
            <a:r>
              <a:rPr lang="en-US" sz="2800" dirty="0" smtClean="0">
                <a:latin typeface="Georgia" panose="02040502050405020303" pitchFamily="18" charset="0"/>
              </a:rPr>
              <a:t>and system </a:t>
            </a:r>
            <a:r>
              <a:rPr lang="en-US" sz="2800" dirty="0">
                <a:latin typeface="Georgia" panose="02040502050405020303" pitchFamily="18" charset="0"/>
              </a:rPr>
              <a:t>managers, partners, suppliers, and customers have different </a:t>
            </a:r>
            <a:r>
              <a:rPr lang="en-US" sz="2800" dirty="0" smtClean="0">
                <a:latin typeface="Georgia" panose="02040502050405020303" pitchFamily="18" charset="0"/>
              </a:rPr>
              <a:t>views of </a:t>
            </a:r>
            <a:r>
              <a:rPr lang="en-US" sz="2800" dirty="0">
                <a:latin typeface="Georgia" panose="02040502050405020303" pitchFamily="18" charset="0"/>
              </a:rPr>
              <a:t>a single system based on their requirements and their specific </a:t>
            </a:r>
            <a:r>
              <a:rPr lang="en-US" sz="2800" dirty="0" smtClean="0">
                <a:latin typeface="Georgia" panose="02040502050405020303" pitchFamily="18" charset="0"/>
              </a:rPr>
              <a:t>interactions with </a:t>
            </a:r>
            <a:r>
              <a:rPr lang="en-US" sz="2800" dirty="0">
                <a:latin typeface="Georgia" panose="02040502050405020303" pitchFamily="18" charset="0"/>
              </a:rPr>
              <a:t>the system. As a result, describing an architecture for M2M </a:t>
            </a:r>
            <a:r>
              <a:rPr lang="en-US" sz="2800" dirty="0" smtClean="0">
                <a:latin typeface="Georgia" panose="02040502050405020303" pitchFamily="18" charset="0"/>
              </a:rPr>
              <a:t>and IoT </a:t>
            </a:r>
            <a:r>
              <a:rPr lang="en-US" sz="2800" dirty="0">
                <a:latin typeface="Georgia" panose="02040502050405020303" pitchFamily="18" charset="0"/>
              </a:rPr>
              <a:t>systems involves the presentation of the multiple facets of the systems</a:t>
            </a:r>
          </a:p>
          <a:p>
            <a:pPr algn="just"/>
            <a:r>
              <a:rPr lang="en-US" sz="2800" dirty="0">
                <a:latin typeface="Georgia" panose="02040502050405020303" pitchFamily="18" charset="0"/>
              </a:rPr>
              <a:t>in order to satisfy the different </a:t>
            </a:r>
            <a:r>
              <a:rPr lang="en-US" sz="2800" dirty="0" smtClean="0">
                <a:latin typeface="Georgia" panose="02040502050405020303" pitchFamily="18" charset="0"/>
              </a:rPr>
              <a:t>stakeholders</a:t>
            </a:r>
          </a:p>
          <a:p>
            <a:r>
              <a:rPr lang="en-IN" sz="2800" dirty="0">
                <a:latin typeface="Georgia" panose="02040502050405020303" pitchFamily="18" charset="0"/>
              </a:rPr>
              <a:t>A Reference </a:t>
            </a:r>
            <a:r>
              <a:rPr lang="en-IN" sz="2800" dirty="0" smtClean="0">
                <a:latin typeface="Georgia" panose="02040502050405020303" pitchFamily="18" charset="0"/>
              </a:rPr>
              <a:t>Architecture  </a:t>
            </a:r>
            <a:r>
              <a:rPr lang="en-US" sz="2800" dirty="0" smtClean="0">
                <a:latin typeface="Georgia" panose="02040502050405020303" pitchFamily="18" charset="0"/>
              </a:rPr>
              <a:t>captures </a:t>
            </a:r>
            <a:r>
              <a:rPr lang="en-US" sz="2800" dirty="0">
                <a:latin typeface="Georgia" panose="02040502050405020303" pitchFamily="18" charset="0"/>
              </a:rPr>
              <a:t>the essential parts of an architecture, such as design principles</a:t>
            </a:r>
            <a:r>
              <a:rPr lang="en-US" sz="2800" dirty="0" smtClean="0">
                <a:latin typeface="Georgia" panose="02040502050405020303" pitchFamily="18" charset="0"/>
              </a:rPr>
              <a:t>, guidelines</a:t>
            </a:r>
            <a:r>
              <a:rPr lang="en-US" sz="2800" dirty="0">
                <a:latin typeface="Georgia" panose="02040502050405020303" pitchFamily="18" charset="0"/>
              </a:rPr>
              <a:t>, and required parts (such as entities), to monitor and </a:t>
            </a:r>
            <a:r>
              <a:rPr lang="en-US" sz="2800" dirty="0" smtClean="0">
                <a:latin typeface="Georgia" panose="02040502050405020303" pitchFamily="18" charset="0"/>
              </a:rPr>
              <a:t>interact with </a:t>
            </a:r>
            <a:r>
              <a:rPr lang="en-US" sz="2800" dirty="0">
                <a:latin typeface="Georgia" panose="02040502050405020303" pitchFamily="18" charset="0"/>
              </a:rPr>
              <a:t>the physical world for the case of an IoT Reference Architecture</a:t>
            </a:r>
            <a:endParaRPr lang="en-IN" sz="2800" dirty="0">
              <a:latin typeface="Georgia" panose="02040502050405020303" pitchFamily="18" charset="0"/>
            </a:endParaRPr>
          </a:p>
        </p:txBody>
      </p:sp>
    </p:spTree>
    <p:extLst>
      <p:ext uri="{BB962C8B-B14F-4D97-AF65-F5344CB8AC3E}">
        <p14:creationId xmlns:p14="http://schemas.microsoft.com/office/powerpoint/2010/main" val="1169807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496944" cy="6740307"/>
          </a:xfrm>
          <a:prstGeom prst="rect">
            <a:avLst/>
          </a:prstGeom>
        </p:spPr>
        <p:txBody>
          <a:bodyPr wrap="square">
            <a:spAutoFit/>
          </a:bodyPr>
          <a:lstStyle/>
          <a:p>
            <a:r>
              <a:rPr lang="en-IN" sz="2400" b="1" dirty="0" smtClean="0">
                <a:latin typeface="Georgia" panose="02040502050405020303" pitchFamily="18" charset="0"/>
              </a:rPr>
              <a:t>A. Safety</a:t>
            </a:r>
            <a:endParaRPr lang="en-IN" sz="2400" b="1" dirty="0">
              <a:latin typeface="Georgia" panose="02040502050405020303" pitchFamily="18" charset="0"/>
            </a:endParaRPr>
          </a:p>
          <a:p>
            <a:r>
              <a:rPr lang="en-US" sz="2400" dirty="0">
                <a:latin typeface="Georgia" panose="02040502050405020303" pitchFamily="18" charset="0"/>
              </a:rPr>
              <a:t>System safety is highly application- or application domain-specific, and </a:t>
            </a:r>
            <a:r>
              <a:rPr lang="en-US" sz="2400" dirty="0" smtClean="0">
                <a:latin typeface="Georgia" panose="02040502050405020303" pitchFamily="18" charset="0"/>
              </a:rPr>
              <a:t>is typically </a:t>
            </a:r>
            <a:r>
              <a:rPr lang="en-US" sz="2400" dirty="0">
                <a:latin typeface="Georgia" panose="02040502050405020303" pitchFamily="18" charset="0"/>
              </a:rPr>
              <a:t>closely related to an IoT system that includes actuators that </a:t>
            </a:r>
            <a:r>
              <a:rPr lang="en-US" sz="2400" dirty="0" smtClean="0">
                <a:latin typeface="Georgia" panose="02040502050405020303" pitchFamily="18" charset="0"/>
              </a:rPr>
              <a:t>could potentially </a:t>
            </a:r>
            <a:r>
              <a:rPr lang="en-US" sz="2400" dirty="0">
                <a:latin typeface="Georgia" panose="02040502050405020303" pitchFamily="18" charset="0"/>
              </a:rPr>
              <a:t>harm animate objects (humans, animals</a:t>
            </a:r>
            <a:r>
              <a:rPr lang="en-US" sz="2400" dirty="0" smtClean="0">
                <a:latin typeface="Georgia" panose="02040502050405020303" pitchFamily="18" charset="0"/>
              </a:rPr>
              <a:t>).</a:t>
            </a:r>
          </a:p>
          <a:p>
            <a:r>
              <a:rPr lang="en-US" sz="2400" dirty="0" smtClean="0">
                <a:latin typeface="Georgia" panose="02040502050405020303" pitchFamily="18" charset="0"/>
              </a:rPr>
              <a:t> </a:t>
            </a:r>
            <a:r>
              <a:rPr lang="en-US" sz="2400" dirty="0">
                <a:latin typeface="Georgia" panose="02040502050405020303" pitchFamily="18" charset="0"/>
              </a:rPr>
              <a:t>For example, </a:t>
            </a:r>
            <a:r>
              <a:rPr lang="en-US" sz="2400" dirty="0" smtClean="0">
                <a:latin typeface="Georgia" panose="02040502050405020303" pitchFamily="18" charset="0"/>
              </a:rPr>
              <a:t>the  operation </a:t>
            </a:r>
            <a:r>
              <a:rPr lang="en-US" sz="2400" dirty="0">
                <a:latin typeface="Georgia" panose="02040502050405020303" pitchFamily="18" charset="0"/>
              </a:rPr>
              <a:t>of an IoT system controlling an elevator could harm humans if </a:t>
            </a:r>
            <a:r>
              <a:rPr lang="en-US" sz="2400" dirty="0" smtClean="0">
                <a:latin typeface="Georgia" panose="02040502050405020303" pitchFamily="18" charset="0"/>
              </a:rPr>
              <a:t>it allowed </a:t>
            </a:r>
            <a:r>
              <a:rPr lang="en-US" sz="2400" dirty="0">
                <a:latin typeface="Georgia" panose="02040502050405020303" pitchFamily="18" charset="0"/>
              </a:rPr>
              <a:t>the elevator doors to open with a normal user interaction </a:t>
            </a:r>
            <a:r>
              <a:rPr lang="en-US" sz="2400" dirty="0" smtClean="0">
                <a:latin typeface="Georgia" panose="02040502050405020303" pitchFamily="18" charset="0"/>
              </a:rPr>
              <a:t>when the </a:t>
            </a:r>
            <a:r>
              <a:rPr lang="en-US" sz="2400" dirty="0">
                <a:latin typeface="Georgia" panose="02040502050405020303" pitchFamily="18" charset="0"/>
              </a:rPr>
              <a:t>elevator room is not behind the doors</a:t>
            </a:r>
            <a:r>
              <a:rPr lang="en-US" sz="2400" dirty="0" smtClean="0">
                <a:latin typeface="Georgia" panose="02040502050405020303" pitchFamily="18" charset="0"/>
              </a:rPr>
              <a:t>.</a:t>
            </a:r>
          </a:p>
          <a:p>
            <a:r>
              <a:rPr lang="en-US" sz="2400" dirty="0">
                <a:latin typeface="Georgia" panose="02040502050405020303" pitchFamily="18" charset="0"/>
              </a:rPr>
              <a:t>A system designer of such critical systems typically follows</a:t>
            </a:r>
          </a:p>
          <a:p>
            <a:r>
              <a:rPr lang="en-US" sz="2400" dirty="0">
                <a:latin typeface="Georgia" panose="02040502050405020303" pitchFamily="18" charset="0"/>
              </a:rPr>
              <a:t>an iterative process with two steps: (a) identification of hazards </a:t>
            </a:r>
            <a:r>
              <a:rPr lang="en-US" sz="2400" dirty="0" smtClean="0">
                <a:latin typeface="Georgia" panose="02040502050405020303" pitchFamily="18" charset="0"/>
              </a:rPr>
              <a:t>followed by</a:t>
            </a:r>
            <a:r>
              <a:rPr lang="en-US" sz="2400" dirty="0">
                <a:latin typeface="Georgia" panose="02040502050405020303" pitchFamily="18" charset="0"/>
              </a:rPr>
              <a:t>, (b) the mitigation plan. </a:t>
            </a:r>
            <a:endParaRPr lang="en-US" sz="2400" dirty="0" smtClean="0">
              <a:latin typeface="Georgia" panose="02040502050405020303" pitchFamily="18" charset="0"/>
            </a:endParaRPr>
          </a:p>
          <a:p>
            <a:r>
              <a:rPr lang="en-US" sz="2400" dirty="0" smtClean="0">
                <a:latin typeface="Georgia" panose="02040502050405020303" pitchFamily="18" charset="0"/>
              </a:rPr>
              <a:t>This </a:t>
            </a:r>
            <a:r>
              <a:rPr lang="en-US" sz="2400" dirty="0">
                <a:latin typeface="Georgia" panose="02040502050405020303" pitchFamily="18" charset="0"/>
              </a:rPr>
              <a:t>process is very similar to the threat </a:t>
            </a:r>
            <a:r>
              <a:rPr lang="en-US" sz="2400" dirty="0" smtClean="0">
                <a:latin typeface="Georgia" panose="02040502050405020303" pitchFamily="18" charset="0"/>
              </a:rPr>
              <a:t>model and </a:t>
            </a:r>
            <a:r>
              <a:rPr lang="en-US" sz="2400" dirty="0">
                <a:latin typeface="Georgia" panose="02040502050405020303" pitchFamily="18" charset="0"/>
              </a:rPr>
              <a:t>mitigation plan that a security designer performs for an ICT system</a:t>
            </a:r>
            <a:r>
              <a:rPr lang="en-US" sz="2400" dirty="0" smtClean="0">
                <a:latin typeface="Georgia" panose="02040502050405020303" pitchFamily="18" charset="0"/>
              </a:rPr>
              <a:t>.  Not </a:t>
            </a:r>
            <a:r>
              <a:rPr lang="en-US" sz="2400" dirty="0">
                <a:latin typeface="Georgia" panose="02040502050405020303" pitchFamily="18" charset="0"/>
              </a:rPr>
              <a:t>all hazards or mitigation steps include IoT technology, but a </a:t>
            </a:r>
            <a:r>
              <a:rPr lang="en-US" sz="2400" dirty="0" smtClean="0">
                <a:latin typeface="Georgia" panose="02040502050405020303" pitchFamily="18" charset="0"/>
              </a:rPr>
              <a:t>system designer </a:t>
            </a:r>
            <a:r>
              <a:rPr lang="en-US" sz="2400" dirty="0">
                <a:latin typeface="Georgia" panose="02040502050405020303" pitchFamily="18" charset="0"/>
              </a:rPr>
              <a:t>could add safety assertions in relevant points in the </a:t>
            </a:r>
            <a:r>
              <a:rPr lang="en-US" sz="2400" dirty="0" smtClean="0">
                <a:latin typeface="Georgia" panose="02040502050405020303" pitchFamily="18" charset="0"/>
              </a:rPr>
              <a:t>interaction between </a:t>
            </a:r>
            <a:r>
              <a:rPr lang="en-US" sz="2400" dirty="0">
                <a:latin typeface="Georgia" panose="02040502050405020303" pitchFamily="18" charset="0"/>
              </a:rPr>
              <a:t>Users, Services, Resources, and Devices.</a:t>
            </a:r>
            <a:endParaRPr lang="en-IN" sz="2400" dirty="0">
              <a:latin typeface="Georgia" panose="02040502050405020303" pitchFamily="18" charset="0"/>
            </a:endParaRPr>
          </a:p>
        </p:txBody>
      </p:sp>
    </p:spTree>
    <p:extLst>
      <p:ext uri="{BB962C8B-B14F-4D97-AF65-F5344CB8AC3E}">
        <p14:creationId xmlns:p14="http://schemas.microsoft.com/office/powerpoint/2010/main" val="28864999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2656"/>
            <a:ext cx="8640960" cy="6555641"/>
          </a:xfrm>
          <a:prstGeom prst="rect">
            <a:avLst/>
          </a:prstGeom>
        </p:spPr>
        <p:txBody>
          <a:bodyPr wrap="square">
            <a:spAutoFit/>
          </a:bodyPr>
          <a:lstStyle/>
          <a:p>
            <a:r>
              <a:rPr lang="en-IN" sz="2800" b="1" dirty="0" smtClean="0">
                <a:latin typeface="Georgia" panose="02040502050405020303" pitchFamily="18" charset="0"/>
              </a:rPr>
              <a:t>B. Privacy</a:t>
            </a:r>
          </a:p>
          <a:p>
            <a:r>
              <a:rPr lang="en-US" sz="2800" dirty="0" smtClean="0">
                <a:latin typeface="Georgia" panose="02040502050405020303" pitchFamily="18" charset="0"/>
              </a:rPr>
              <a:t>It depends </a:t>
            </a:r>
            <a:r>
              <a:rPr lang="en-US" sz="2800" dirty="0">
                <a:latin typeface="Georgia" panose="02040502050405020303" pitchFamily="18" charset="0"/>
              </a:rPr>
              <a:t>on the following functional components: Identity Management</a:t>
            </a:r>
            <a:r>
              <a:rPr lang="en-US" sz="2800" dirty="0" smtClean="0">
                <a:latin typeface="Georgia" panose="02040502050405020303" pitchFamily="18" charset="0"/>
              </a:rPr>
              <a:t>, Authentication</a:t>
            </a:r>
            <a:r>
              <a:rPr lang="en-US" sz="2800" dirty="0">
                <a:latin typeface="Georgia" panose="02040502050405020303" pitchFamily="18" charset="0"/>
              </a:rPr>
              <a:t>, Authorization, and Trust &amp; Reputation. </a:t>
            </a:r>
            <a:endParaRPr lang="en-US" sz="2800" dirty="0" smtClean="0">
              <a:latin typeface="Georgia" panose="02040502050405020303" pitchFamily="18" charset="0"/>
            </a:endParaRPr>
          </a:p>
          <a:p>
            <a:r>
              <a:rPr lang="en-US" sz="2800" dirty="0" smtClean="0">
                <a:latin typeface="Georgia" panose="02040502050405020303" pitchFamily="18" charset="0"/>
              </a:rPr>
              <a:t>Identity Management </a:t>
            </a:r>
            <a:r>
              <a:rPr lang="en-US" sz="2800" dirty="0">
                <a:latin typeface="Georgia" panose="02040502050405020303" pitchFamily="18" charset="0"/>
              </a:rPr>
              <a:t>offers the derivation of several identities of different </a:t>
            </a:r>
            <a:r>
              <a:rPr lang="en-US" sz="2800" dirty="0" smtClean="0">
                <a:latin typeface="Georgia" panose="02040502050405020303" pitchFamily="18" charset="0"/>
              </a:rPr>
              <a:t>types for </a:t>
            </a:r>
            <a:r>
              <a:rPr lang="en-US" sz="2800" dirty="0">
                <a:latin typeface="Georgia" panose="02040502050405020303" pitchFamily="18" charset="0"/>
              </a:rPr>
              <a:t>the same architectural entity with the objective to protect the </a:t>
            </a:r>
            <a:r>
              <a:rPr lang="en-US" sz="2800" dirty="0" smtClean="0">
                <a:latin typeface="Georgia" panose="02040502050405020303" pitchFamily="18" charset="0"/>
              </a:rPr>
              <a:t>original User </a:t>
            </a:r>
            <a:r>
              <a:rPr lang="en-US" sz="2800" dirty="0">
                <a:latin typeface="Georgia" panose="02040502050405020303" pitchFamily="18" charset="0"/>
              </a:rPr>
              <a:t>identity for anonymization purposes. Authentication is a function </a:t>
            </a:r>
            <a:r>
              <a:rPr lang="en-US" sz="2800" dirty="0" smtClean="0">
                <a:latin typeface="Georgia" panose="02040502050405020303" pitchFamily="18" charset="0"/>
              </a:rPr>
              <a:t>that allows </a:t>
            </a:r>
            <a:r>
              <a:rPr lang="en-US" sz="2800" dirty="0">
                <a:latin typeface="Georgia" panose="02040502050405020303" pitchFamily="18" charset="0"/>
              </a:rPr>
              <a:t>the verification of the </a:t>
            </a:r>
            <a:r>
              <a:rPr lang="en-US" sz="2800" dirty="0" smtClean="0">
                <a:latin typeface="Georgia" panose="02040502050405020303" pitchFamily="18" charset="0"/>
              </a:rPr>
              <a:t>identity </a:t>
            </a:r>
            <a:r>
              <a:rPr lang="en-US" sz="2800" dirty="0">
                <a:latin typeface="Georgia" panose="02040502050405020303" pitchFamily="18" charset="0"/>
              </a:rPr>
              <a:t>of a User whether this is the original</a:t>
            </a:r>
          </a:p>
          <a:p>
            <a:r>
              <a:rPr lang="en-US" sz="2800" dirty="0">
                <a:latin typeface="Georgia" panose="02040502050405020303" pitchFamily="18" charset="0"/>
              </a:rPr>
              <a:t>or some derived identity.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dirty="0" smtClean="0">
                <a:latin typeface="Georgia" panose="02040502050405020303" pitchFamily="18" charset="0"/>
              </a:rPr>
              <a:t>Authorization </a:t>
            </a:r>
            <a:r>
              <a:rPr lang="en-US" sz="2800" dirty="0">
                <a:latin typeface="Georgia" panose="02040502050405020303" pitchFamily="18" charset="0"/>
              </a:rPr>
              <a:t>is the function that asserts and</a:t>
            </a:r>
          </a:p>
          <a:p>
            <a:r>
              <a:rPr lang="en-US" sz="2800" dirty="0">
                <a:latin typeface="Georgia" panose="02040502050405020303" pitchFamily="18" charset="0"/>
              </a:rPr>
              <a:t>enforces access rights when Users (Services, Human Users) interact </a:t>
            </a:r>
            <a:r>
              <a:rPr lang="en-US" sz="2800" dirty="0" smtClean="0">
                <a:latin typeface="Georgia" panose="02040502050405020303" pitchFamily="18" charset="0"/>
              </a:rPr>
              <a:t>with </a:t>
            </a:r>
            <a:r>
              <a:rPr lang="en-IN" sz="2800" dirty="0" smtClean="0">
                <a:latin typeface="Georgia" panose="02040502050405020303" pitchFamily="18" charset="0"/>
              </a:rPr>
              <a:t>Services</a:t>
            </a:r>
            <a:r>
              <a:rPr lang="en-IN" sz="2800" dirty="0">
                <a:latin typeface="Georgia" panose="02040502050405020303" pitchFamily="18" charset="0"/>
              </a:rPr>
              <a:t>, Resources, and Devices.</a:t>
            </a:r>
            <a:endParaRPr lang="en-IN" sz="2800" dirty="0">
              <a:latin typeface="Georgia" panose="02040502050405020303" pitchFamily="18" charset="0"/>
            </a:endParaRPr>
          </a:p>
        </p:txBody>
      </p:sp>
    </p:spTree>
    <p:extLst>
      <p:ext uri="{BB962C8B-B14F-4D97-AF65-F5344CB8AC3E}">
        <p14:creationId xmlns:p14="http://schemas.microsoft.com/office/powerpoint/2010/main" val="2214176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78655"/>
            <a:ext cx="8352928" cy="4401205"/>
          </a:xfrm>
          <a:prstGeom prst="rect">
            <a:avLst/>
          </a:prstGeom>
        </p:spPr>
        <p:txBody>
          <a:bodyPr wrap="square">
            <a:spAutoFit/>
          </a:bodyPr>
          <a:lstStyle/>
          <a:p>
            <a:r>
              <a:rPr lang="en-IN" sz="2800" b="1" dirty="0" smtClean="0">
                <a:latin typeface="Georgia" panose="02040502050405020303" pitchFamily="18" charset="0"/>
              </a:rPr>
              <a:t>C. Trust</a:t>
            </a:r>
            <a:endParaRPr lang="en-IN" sz="2800" b="1" dirty="0">
              <a:latin typeface="Georgia" panose="02040502050405020303" pitchFamily="18" charset="0"/>
            </a:endParaRPr>
          </a:p>
          <a:p>
            <a:r>
              <a:rPr lang="en-US" sz="2800" dirty="0">
                <a:latin typeface="Georgia" panose="02040502050405020303" pitchFamily="18" charset="0"/>
              </a:rPr>
              <a:t>According to the Internet Engineering Task Force (IETF) Internet </a:t>
            </a:r>
            <a:r>
              <a:rPr lang="en-US" sz="2800" dirty="0" smtClean="0">
                <a:latin typeface="Georgia" panose="02040502050405020303" pitchFamily="18" charset="0"/>
              </a:rPr>
              <a:t>Security Glossary </a:t>
            </a:r>
            <a:r>
              <a:rPr lang="en-US" sz="2800" dirty="0">
                <a:latin typeface="Georgia" panose="02040502050405020303" pitchFamily="18" charset="0"/>
              </a:rPr>
              <a:t>(</a:t>
            </a:r>
            <a:r>
              <a:rPr lang="en-US" sz="2800" dirty="0" err="1">
                <a:latin typeface="Georgia" panose="02040502050405020303" pitchFamily="18" charset="0"/>
              </a:rPr>
              <a:t>Shirey</a:t>
            </a:r>
            <a:r>
              <a:rPr lang="en-US" sz="2800" dirty="0">
                <a:latin typeface="Georgia" panose="02040502050405020303" pitchFamily="18" charset="0"/>
              </a:rPr>
              <a:t> 2007), “Generally, an entity is said to ‘trust’ a second entity</a:t>
            </a:r>
          </a:p>
          <a:p>
            <a:r>
              <a:rPr lang="en-US" sz="2800" dirty="0">
                <a:latin typeface="Georgia" panose="02040502050405020303" pitchFamily="18" charset="0"/>
              </a:rPr>
              <a:t>when the first entity makes the assumption that the second entity will </a:t>
            </a:r>
            <a:r>
              <a:rPr lang="en-US" sz="2800" dirty="0" smtClean="0">
                <a:latin typeface="Georgia" panose="02040502050405020303" pitchFamily="18" charset="0"/>
              </a:rPr>
              <a:t>behave exactly </a:t>
            </a:r>
            <a:r>
              <a:rPr lang="en-US" sz="2800" dirty="0">
                <a:latin typeface="Georgia" panose="02040502050405020303" pitchFamily="18" charset="0"/>
              </a:rPr>
              <a:t>as the first entity expects.” </a:t>
            </a:r>
            <a:endParaRPr lang="en-US" sz="2800" dirty="0" smtClean="0">
              <a:latin typeface="Georgia" panose="02040502050405020303" pitchFamily="18" charset="0"/>
            </a:endParaRPr>
          </a:p>
          <a:p>
            <a:endParaRPr lang="en-US" sz="2800" dirty="0">
              <a:latin typeface="Georgia" panose="02040502050405020303" pitchFamily="18" charset="0"/>
            </a:endParaRPr>
          </a:p>
          <a:p>
            <a:r>
              <a:rPr lang="en-US" sz="2800" dirty="0" smtClean="0">
                <a:latin typeface="Georgia" panose="02040502050405020303" pitchFamily="18" charset="0"/>
              </a:rPr>
              <a:t>This </a:t>
            </a:r>
            <a:r>
              <a:rPr lang="en-US" sz="2800" dirty="0">
                <a:latin typeface="Georgia" panose="02040502050405020303" pitchFamily="18" charset="0"/>
              </a:rPr>
              <a:t>definition includes an “expectation</a:t>
            </a:r>
            <a:r>
              <a:rPr lang="en-US" sz="2800" dirty="0" smtClean="0">
                <a:latin typeface="Georgia" panose="02040502050405020303" pitchFamily="18" charset="0"/>
              </a:rPr>
              <a:t>” which </a:t>
            </a:r>
            <a:r>
              <a:rPr lang="en-US" sz="2800" dirty="0">
                <a:latin typeface="Georgia" panose="02040502050405020303" pitchFamily="18" charset="0"/>
              </a:rPr>
              <a:t>is difficult to capture in a technical context.</a:t>
            </a:r>
            <a:endParaRPr lang="en-IN" sz="2800" dirty="0">
              <a:latin typeface="Georgia" panose="02040502050405020303" pitchFamily="18" charset="0"/>
            </a:endParaRPr>
          </a:p>
        </p:txBody>
      </p:sp>
    </p:spTree>
    <p:extLst>
      <p:ext uri="{BB962C8B-B14F-4D97-AF65-F5344CB8AC3E}">
        <p14:creationId xmlns:p14="http://schemas.microsoft.com/office/powerpoint/2010/main" val="24947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060" y="260648"/>
            <a:ext cx="8583404" cy="3539430"/>
          </a:xfrm>
          <a:prstGeom prst="rect">
            <a:avLst/>
          </a:prstGeom>
        </p:spPr>
        <p:txBody>
          <a:bodyPr wrap="square">
            <a:spAutoFit/>
          </a:bodyPr>
          <a:lstStyle/>
          <a:p>
            <a:r>
              <a:rPr lang="en-IN" sz="2800" b="1" dirty="0" smtClean="0">
                <a:latin typeface="Georgia" panose="02040502050405020303" pitchFamily="18" charset="0"/>
              </a:rPr>
              <a:t>D. Security</a:t>
            </a:r>
          </a:p>
          <a:p>
            <a:endParaRPr lang="en-IN" sz="2800" dirty="0">
              <a:latin typeface="Georgia" panose="02040502050405020303" pitchFamily="18" charset="0"/>
            </a:endParaRPr>
          </a:p>
          <a:p>
            <a:r>
              <a:rPr lang="en-US" sz="2800" dirty="0">
                <a:latin typeface="Georgia" panose="02040502050405020303" pitchFamily="18" charset="0"/>
              </a:rPr>
              <a:t>The Security Model for IoT consists of communication security </a:t>
            </a:r>
            <a:r>
              <a:rPr lang="en-US" sz="2800" dirty="0" smtClean="0">
                <a:latin typeface="Georgia" panose="02040502050405020303" pitchFamily="18" charset="0"/>
              </a:rPr>
              <a:t>that focuses </a:t>
            </a:r>
            <a:r>
              <a:rPr lang="en-US" sz="2800" dirty="0">
                <a:latin typeface="Georgia" panose="02040502050405020303" pitchFamily="18" charset="0"/>
              </a:rPr>
              <a:t>mostly on the confidentiality and integrity protection of interacting</a:t>
            </a:r>
          </a:p>
          <a:p>
            <a:r>
              <a:rPr lang="en-US" sz="2800" dirty="0">
                <a:latin typeface="Georgia" panose="02040502050405020303" pitchFamily="18" charset="0"/>
              </a:rPr>
              <a:t>entities and functional components such as Identity </a:t>
            </a:r>
            <a:r>
              <a:rPr lang="en-US" sz="2800">
                <a:latin typeface="Georgia" panose="02040502050405020303" pitchFamily="18" charset="0"/>
              </a:rPr>
              <a:t>Management</a:t>
            </a:r>
            <a:r>
              <a:rPr lang="en-US" sz="2800" smtClean="0">
                <a:latin typeface="Georgia" panose="02040502050405020303" pitchFamily="18" charset="0"/>
              </a:rPr>
              <a:t>, Authentication</a:t>
            </a:r>
            <a:r>
              <a:rPr lang="en-US" sz="2800" dirty="0">
                <a:latin typeface="Georgia" panose="02040502050405020303" pitchFamily="18" charset="0"/>
              </a:rPr>
              <a:t>, Authorization, and Trust </a:t>
            </a:r>
            <a:r>
              <a:rPr lang="en-US" sz="2800">
                <a:latin typeface="Georgia" panose="02040502050405020303" pitchFamily="18" charset="0"/>
              </a:rPr>
              <a:t>&amp; </a:t>
            </a:r>
            <a:r>
              <a:rPr lang="en-US" sz="2800" smtClean="0">
                <a:latin typeface="Georgia" panose="02040502050405020303" pitchFamily="18" charset="0"/>
              </a:rPr>
              <a:t>Reputation.</a:t>
            </a:r>
            <a:endParaRPr lang="en-IN" sz="2800" dirty="0">
              <a:latin typeface="Georgia" panose="02040502050405020303" pitchFamily="18" charset="0"/>
            </a:endParaRPr>
          </a:p>
        </p:txBody>
      </p:sp>
    </p:spTree>
    <p:extLst>
      <p:ext uri="{BB962C8B-B14F-4D97-AF65-F5344CB8AC3E}">
        <p14:creationId xmlns:p14="http://schemas.microsoft.com/office/powerpoint/2010/main" val="386165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8280919"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750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332656"/>
            <a:ext cx="8856984" cy="5262979"/>
          </a:xfrm>
          <a:prstGeom prst="rect">
            <a:avLst/>
          </a:prstGeom>
          <a:noFill/>
        </p:spPr>
        <p:txBody>
          <a:bodyPr wrap="square" rtlCol="0">
            <a:spAutoFit/>
          </a:bodyPr>
          <a:lstStyle/>
          <a:p>
            <a:pPr algn="ctr"/>
            <a:r>
              <a:rPr lang="en-IN" sz="2800" b="1" dirty="0">
                <a:latin typeface="Georgia" panose="02040502050405020303" pitchFamily="18" charset="0"/>
              </a:rPr>
              <a:t>IoT domain model</a:t>
            </a:r>
          </a:p>
          <a:p>
            <a:pPr algn="just"/>
            <a:r>
              <a:rPr lang="en-US" sz="2800" dirty="0">
                <a:latin typeface="Georgia" panose="02040502050405020303" pitchFamily="18" charset="0"/>
              </a:rPr>
              <a:t>A domain model defines the main concepts of a specific area of interest</a:t>
            </a:r>
            <a:r>
              <a:rPr lang="en-US" sz="2800" dirty="0" smtClean="0">
                <a:latin typeface="Georgia" panose="02040502050405020303" pitchFamily="18" charset="0"/>
              </a:rPr>
              <a:t>, in </a:t>
            </a:r>
            <a:r>
              <a:rPr lang="en-US" sz="2800" dirty="0">
                <a:latin typeface="Georgia" panose="02040502050405020303" pitchFamily="18" charset="0"/>
              </a:rPr>
              <a:t>this case the IoT. These concepts are expected to remain </a:t>
            </a:r>
            <a:r>
              <a:rPr lang="en-US" sz="2800" dirty="0" smtClean="0">
                <a:latin typeface="Georgia" panose="02040502050405020303" pitchFamily="18" charset="0"/>
              </a:rPr>
              <a:t>unchanged over </a:t>
            </a:r>
            <a:r>
              <a:rPr lang="en-US" sz="2800" dirty="0">
                <a:latin typeface="Georgia" panose="02040502050405020303" pitchFamily="18" charset="0"/>
              </a:rPr>
              <a:t>the course of time, even if the details of an ARM may undergo </a:t>
            </a:r>
            <a:r>
              <a:rPr lang="en-US" sz="2800" dirty="0" smtClean="0">
                <a:latin typeface="Georgia" panose="02040502050405020303" pitchFamily="18" charset="0"/>
              </a:rPr>
              <a:t>continuous transformation </a:t>
            </a:r>
            <a:r>
              <a:rPr lang="en-US" sz="2800" dirty="0">
                <a:latin typeface="Georgia" panose="02040502050405020303" pitchFamily="18" charset="0"/>
              </a:rPr>
              <a:t>or evolution over time. The domain model </a:t>
            </a:r>
            <a:r>
              <a:rPr lang="en-US" sz="2800" dirty="0" smtClean="0">
                <a:latin typeface="Georgia" panose="02040502050405020303" pitchFamily="18" charset="0"/>
              </a:rPr>
              <a:t>captures the </a:t>
            </a:r>
            <a:r>
              <a:rPr lang="en-US" sz="2800" dirty="0">
                <a:latin typeface="Georgia" panose="02040502050405020303" pitchFamily="18" charset="0"/>
              </a:rPr>
              <a:t>basic attributes of the main concepts and the relationship </a:t>
            </a:r>
            <a:r>
              <a:rPr lang="en-US" sz="2800" dirty="0" smtClean="0">
                <a:latin typeface="Georgia" panose="02040502050405020303" pitchFamily="18" charset="0"/>
              </a:rPr>
              <a:t>between these </a:t>
            </a:r>
            <a:r>
              <a:rPr lang="en-US" sz="2800" dirty="0">
                <a:latin typeface="Georgia" panose="02040502050405020303" pitchFamily="18" charset="0"/>
              </a:rPr>
              <a:t>concepts. A domain model also serves as a tool for </a:t>
            </a:r>
            <a:r>
              <a:rPr lang="en-US" sz="2800" dirty="0" smtClean="0">
                <a:latin typeface="Georgia" panose="02040502050405020303" pitchFamily="18" charset="0"/>
              </a:rPr>
              <a:t>human </a:t>
            </a:r>
            <a:r>
              <a:rPr lang="en-US" sz="2800" dirty="0">
                <a:latin typeface="Georgia" panose="02040502050405020303" pitchFamily="18" charset="0"/>
              </a:rPr>
              <a:t>communication between people working in the domain in question </a:t>
            </a:r>
            <a:r>
              <a:rPr lang="en-US" sz="2800" dirty="0" smtClean="0">
                <a:latin typeface="Georgia" panose="02040502050405020303" pitchFamily="18" charset="0"/>
              </a:rPr>
              <a:t>and between </a:t>
            </a:r>
            <a:r>
              <a:rPr lang="en-US" sz="2800" dirty="0">
                <a:latin typeface="Georgia" panose="02040502050405020303" pitchFamily="18" charset="0"/>
              </a:rPr>
              <a:t>people who work across different domains.</a:t>
            </a:r>
            <a:endParaRPr lang="en-IN" sz="2800" dirty="0">
              <a:latin typeface="Georgia" panose="02040502050405020303" pitchFamily="18" charset="0"/>
            </a:endParaRPr>
          </a:p>
        </p:txBody>
      </p:sp>
    </p:spTree>
    <p:extLst>
      <p:ext uri="{BB962C8B-B14F-4D97-AF65-F5344CB8AC3E}">
        <p14:creationId xmlns:p14="http://schemas.microsoft.com/office/powerpoint/2010/main" val="23959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640960" cy="5693866"/>
          </a:xfrm>
          <a:prstGeom prst="rect">
            <a:avLst/>
          </a:prstGeom>
          <a:noFill/>
        </p:spPr>
        <p:txBody>
          <a:bodyPr wrap="square" rtlCol="0">
            <a:spAutoFit/>
          </a:bodyPr>
          <a:lstStyle/>
          <a:p>
            <a:pPr algn="ctr"/>
            <a:r>
              <a:rPr lang="en-IN" sz="2800" b="1" dirty="0">
                <a:latin typeface="Georgia" panose="02040502050405020303" pitchFamily="18" charset="0"/>
              </a:rPr>
              <a:t>Model notation and semantics</a:t>
            </a:r>
          </a:p>
          <a:p>
            <a:r>
              <a:rPr lang="en-US" sz="2800" dirty="0">
                <a:latin typeface="Georgia" panose="02040502050405020303" pitchFamily="18" charset="0"/>
              </a:rPr>
              <a:t>For the purposes of the description of the domain model, we use </a:t>
            </a:r>
            <a:r>
              <a:rPr lang="en-US" sz="2800" dirty="0" smtClean="0">
                <a:latin typeface="Georgia" panose="02040502050405020303" pitchFamily="18" charset="0"/>
              </a:rPr>
              <a:t>the Unified </a:t>
            </a:r>
            <a:r>
              <a:rPr lang="en-US" sz="2800" dirty="0">
                <a:latin typeface="Georgia" panose="02040502050405020303" pitchFamily="18" charset="0"/>
              </a:rPr>
              <a:t>Modeling Language (UML) </a:t>
            </a:r>
            <a:endParaRPr lang="en-US" sz="2800" dirty="0" smtClean="0">
              <a:latin typeface="Georgia" panose="02040502050405020303" pitchFamily="18" charset="0"/>
            </a:endParaRPr>
          </a:p>
          <a:p>
            <a:endParaRPr lang="en-US" sz="2800" dirty="0">
              <a:latin typeface="Georgia" panose="02040502050405020303" pitchFamily="18" charset="0"/>
            </a:endParaRPr>
          </a:p>
          <a:p>
            <a:r>
              <a:rPr lang="en-US" sz="2800" dirty="0" smtClean="0">
                <a:latin typeface="Georgia" panose="02040502050405020303" pitchFamily="18" charset="0"/>
              </a:rPr>
              <a:t>Class diagrams </a:t>
            </a:r>
            <a:r>
              <a:rPr lang="en-US" sz="2800" dirty="0">
                <a:latin typeface="Georgia" panose="02040502050405020303" pitchFamily="18" charset="0"/>
              </a:rPr>
              <a:t>in order to present the relationships between the main </a:t>
            </a:r>
            <a:r>
              <a:rPr lang="en-US" sz="2800" dirty="0" smtClean="0">
                <a:latin typeface="Georgia" panose="02040502050405020303" pitchFamily="18" charset="0"/>
              </a:rPr>
              <a:t>concepts of </a:t>
            </a:r>
            <a:r>
              <a:rPr lang="en-US" sz="2800" dirty="0">
                <a:latin typeface="Georgia" panose="02040502050405020303" pitchFamily="18" charset="0"/>
              </a:rPr>
              <a:t>the IoT domain model. The Class diagrams consist of boxes that </a:t>
            </a:r>
            <a:r>
              <a:rPr lang="en-US" sz="2800" dirty="0" smtClean="0">
                <a:latin typeface="Georgia" panose="02040502050405020303" pitchFamily="18" charset="0"/>
              </a:rPr>
              <a:t>represent the </a:t>
            </a:r>
            <a:r>
              <a:rPr lang="en-US" sz="2800" dirty="0">
                <a:latin typeface="Georgia" panose="02040502050405020303" pitchFamily="18" charset="0"/>
              </a:rPr>
              <a:t>different classes of the model connected with each other </a:t>
            </a:r>
            <a:r>
              <a:rPr lang="en-US" sz="2800" dirty="0" smtClean="0">
                <a:latin typeface="Georgia" panose="02040502050405020303" pitchFamily="18" charset="0"/>
              </a:rPr>
              <a:t>through typically </a:t>
            </a:r>
            <a:r>
              <a:rPr lang="en-US" sz="2800" dirty="0">
                <a:latin typeface="Georgia" panose="02040502050405020303" pitchFamily="18" charset="0"/>
              </a:rPr>
              <a:t>continuous lines or arrows, which represent relationships </a:t>
            </a:r>
            <a:r>
              <a:rPr lang="en-US" sz="2800" dirty="0" smtClean="0">
                <a:latin typeface="Georgia" panose="02040502050405020303" pitchFamily="18" charset="0"/>
              </a:rPr>
              <a:t>between the </a:t>
            </a:r>
            <a:r>
              <a:rPr lang="en-US" sz="2800" dirty="0">
                <a:latin typeface="Georgia" panose="02040502050405020303" pitchFamily="18" charset="0"/>
              </a:rPr>
              <a:t>respective classes. Each class is a descriptor of a set of objects </a:t>
            </a:r>
            <a:r>
              <a:rPr lang="en-US" sz="2800" dirty="0" smtClean="0">
                <a:latin typeface="Georgia" panose="02040502050405020303" pitchFamily="18" charset="0"/>
              </a:rPr>
              <a:t>that have </a:t>
            </a:r>
            <a:r>
              <a:rPr lang="en-US" sz="2800" dirty="0">
                <a:latin typeface="Georgia" panose="02040502050405020303" pitchFamily="18" charset="0"/>
              </a:rPr>
              <a:t>similar structure, behavior, and relationships</a:t>
            </a:r>
            <a:endParaRPr lang="en-IN" sz="2800" dirty="0">
              <a:latin typeface="Georgia" panose="02040502050405020303" pitchFamily="18" charset="0"/>
            </a:endParaRPr>
          </a:p>
        </p:txBody>
      </p:sp>
    </p:spTree>
    <p:extLst>
      <p:ext uri="{BB962C8B-B14F-4D97-AF65-F5344CB8AC3E}">
        <p14:creationId xmlns:p14="http://schemas.microsoft.com/office/powerpoint/2010/main" val="152455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260649"/>
            <a:ext cx="8424936"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421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3491</Words>
  <Application>Microsoft Office PowerPoint</Application>
  <PresentationFormat>On-screen Show (4:3)</PresentationFormat>
  <Paragraphs>190</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IoT Reference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Main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42</cp:revision>
  <dcterms:created xsi:type="dcterms:W3CDTF">2022-06-28T05:18:21Z</dcterms:created>
  <dcterms:modified xsi:type="dcterms:W3CDTF">2022-06-29T04:05:19Z</dcterms:modified>
</cp:coreProperties>
</file>