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CB71D4B-4C8C-4150-B64F-05C7588869B7}"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0C449-5CD8-4FEE-A1ED-12388B6A736C}" type="slidenum">
              <a:rPr lang="en-IN" smtClean="0"/>
              <a:t>‹#›</a:t>
            </a:fld>
            <a:endParaRPr lang="en-IN"/>
          </a:p>
        </p:txBody>
      </p:sp>
    </p:spTree>
    <p:extLst>
      <p:ext uri="{BB962C8B-B14F-4D97-AF65-F5344CB8AC3E}">
        <p14:creationId xmlns:p14="http://schemas.microsoft.com/office/powerpoint/2010/main" val="222788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B71D4B-4C8C-4150-B64F-05C7588869B7}"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0C449-5CD8-4FEE-A1ED-12388B6A736C}" type="slidenum">
              <a:rPr lang="en-IN" smtClean="0"/>
              <a:t>‹#›</a:t>
            </a:fld>
            <a:endParaRPr lang="en-IN"/>
          </a:p>
        </p:txBody>
      </p:sp>
    </p:spTree>
    <p:extLst>
      <p:ext uri="{BB962C8B-B14F-4D97-AF65-F5344CB8AC3E}">
        <p14:creationId xmlns:p14="http://schemas.microsoft.com/office/powerpoint/2010/main" val="327842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B71D4B-4C8C-4150-B64F-05C7588869B7}"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0C449-5CD8-4FEE-A1ED-12388B6A736C}" type="slidenum">
              <a:rPr lang="en-IN" smtClean="0"/>
              <a:t>‹#›</a:t>
            </a:fld>
            <a:endParaRPr lang="en-IN"/>
          </a:p>
        </p:txBody>
      </p:sp>
    </p:spTree>
    <p:extLst>
      <p:ext uri="{BB962C8B-B14F-4D97-AF65-F5344CB8AC3E}">
        <p14:creationId xmlns:p14="http://schemas.microsoft.com/office/powerpoint/2010/main" val="1681893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B71D4B-4C8C-4150-B64F-05C7588869B7}"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0C449-5CD8-4FEE-A1ED-12388B6A736C}" type="slidenum">
              <a:rPr lang="en-IN" smtClean="0"/>
              <a:t>‹#›</a:t>
            </a:fld>
            <a:endParaRPr lang="en-IN"/>
          </a:p>
        </p:txBody>
      </p:sp>
    </p:spTree>
    <p:extLst>
      <p:ext uri="{BB962C8B-B14F-4D97-AF65-F5344CB8AC3E}">
        <p14:creationId xmlns:p14="http://schemas.microsoft.com/office/powerpoint/2010/main" val="388478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B71D4B-4C8C-4150-B64F-05C7588869B7}" type="datetimeFigureOut">
              <a:rPr lang="en-IN" smtClean="0"/>
              <a:t>25-06-2022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A0C449-5CD8-4FEE-A1ED-12388B6A736C}" type="slidenum">
              <a:rPr lang="en-IN" smtClean="0"/>
              <a:t>‹#›</a:t>
            </a:fld>
            <a:endParaRPr lang="en-IN"/>
          </a:p>
        </p:txBody>
      </p:sp>
    </p:spTree>
    <p:extLst>
      <p:ext uri="{BB962C8B-B14F-4D97-AF65-F5344CB8AC3E}">
        <p14:creationId xmlns:p14="http://schemas.microsoft.com/office/powerpoint/2010/main" val="6586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CB71D4B-4C8C-4150-B64F-05C7588869B7}" type="datetimeFigureOut">
              <a:rPr lang="en-IN" smtClean="0"/>
              <a:t>25-06-2022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A0C449-5CD8-4FEE-A1ED-12388B6A736C}" type="slidenum">
              <a:rPr lang="en-IN" smtClean="0"/>
              <a:t>‹#›</a:t>
            </a:fld>
            <a:endParaRPr lang="en-IN"/>
          </a:p>
        </p:txBody>
      </p:sp>
    </p:spTree>
    <p:extLst>
      <p:ext uri="{BB962C8B-B14F-4D97-AF65-F5344CB8AC3E}">
        <p14:creationId xmlns:p14="http://schemas.microsoft.com/office/powerpoint/2010/main" val="357175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CB71D4B-4C8C-4150-B64F-05C7588869B7}" type="datetimeFigureOut">
              <a:rPr lang="en-IN" smtClean="0"/>
              <a:t>25-06-2022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A0C449-5CD8-4FEE-A1ED-12388B6A736C}" type="slidenum">
              <a:rPr lang="en-IN" smtClean="0"/>
              <a:t>‹#›</a:t>
            </a:fld>
            <a:endParaRPr lang="en-IN"/>
          </a:p>
        </p:txBody>
      </p:sp>
    </p:spTree>
    <p:extLst>
      <p:ext uri="{BB962C8B-B14F-4D97-AF65-F5344CB8AC3E}">
        <p14:creationId xmlns:p14="http://schemas.microsoft.com/office/powerpoint/2010/main" val="390780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CB71D4B-4C8C-4150-B64F-05C7588869B7}" type="datetimeFigureOut">
              <a:rPr lang="en-IN" smtClean="0"/>
              <a:t>25-06-2022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A0C449-5CD8-4FEE-A1ED-12388B6A736C}" type="slidenum">
              <a:rPr lang="en-IN" smtClean="0"/>
              <a:t>‹#›</a:t>
            </a:fld>
            <a:endParaRPr lang="en-IN"/>
          </a:p>
        </p:txBody>
      </p:sp>
    </p:spTree>
    <p:extLst>
      <p:ext uri="{BB962C8B-B14F-4D97-AF65-F5344CB8AC3E}">
        <p14:creationId xmlns:p14="http://schemas.microsoft.com/office/powerpoint/2010/main" val="330516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71D4B-4C8C-4150-B64F-05C7588869B7}" type="datetimeFigureOut">
              <a:rPr lang="en-IN" smtClean="0"/>
              <a:t>25-06-2022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A0C449-5CD8-4FEE-A1ED-12388B6A736C}" type="slidenum">
              <a:rPr lang="en-IN" smtClean="0"/>
              <a:t>‹#›</a:t>
            </a:fld>
            <a:endParaRPr lang="en-IN"/>
          </a:p>
        </p:txBody>
      </p:sp>
    </p:spTree>
    <p:extLst>
      <p:ext uri="{BB962C8B-B14F-4D97-AF65-F5344CB8AC3E}">
        <p14:creationId xmlns:p14="http://schemas.microsoft.com/office/powerpoint/2010/main" val="1574675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B71D4B-4C8C-4150-B64F-05C7588869B7}" type="datetimeFigureOut">
              <a:rPr lang="en-IN" smtClean="0"/>
              <a:t>25-06-2022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A0C449-5CD8-4FEE-A1ED-12388B6A736C}" type="slidenum">
              <a:rPr lang="en-IN" smtClean="0"/>
              <a:t>‹#›</a:t>
            </a:fld>
            <a:endParaRPr lang="en-IN"/>
          </a:p>
        </p:txBody>
      </p:sp>
    </p:spTree>
    <p:extLst>
      <p:ext uri="{BB962C8B-B14F-4D97-AF65-F5344CB8AC3E}">
        <p14:creationId xmlns:p14="http://schemas.microsoft.com/office/powerpoint/2010/main" val="212029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B71D4B-4C8C-4150-B64F-05C7588869B7}" type="datetimeFigureOut">
              <a:rPr lang="en-IN" smtClean="0"/>
              <a:t>25-06-2022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A0C449-5CD8-4FEE-A1ED-12388B6A736C}" type="slidenum">
              <a:rPr lang="en-IN" smtClean="0"/>
              <a:t>‹#›</a:t>
            </a:fld>
            <a:endParaRPr lang="en-IN"/>
          </a:p>
        </p:txBody>
      </p:sp>
    </p:spTree>
    <p:extLst>
      <p:ext uri="{BB962C8B-B14F-4D97-AF65-F5344CB8AC3E}">
        <p14:creationId xmlns:p14="http://schemas.microsoft.com/office/powerpoint/2010/main" val="3327891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71D4B-4C8C-4150-B64F-05C7588869B7}" type="datetimeFigureOut">
              <a:rPr lang="en-IN" smtClean="0"/>
              <a:t>25-06-2022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0C449-5CD8-4FEE-A1ED-12388B6A736C}" type="slidenum">
              <a:rPr lang="en-IN" smtClean="0"/>
              <a:t>‹#›</a:t>
            </a:fld>
            <a:endParaRPr lang="en-IN"/>
          </a:p>
        </p:txBody>
      </p:sp>
    </p:spTree>
    <p:extLst>
      <p:ext uri="{BB962C8B-B14F-4D97-AF65-F5344CB8AC3E}">
        <p14:creationId xmlns:p14="http://schemas.microsoft.com/office/powerpoint/2010/main" val="437404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II</a:t>
            </a:r>
            <a:endParaRPr lang="en-IN" dirty="0"/>
          </a:p>
        </p:txBody>
      </p:sp>
      <p:sp>
        <p:nvSpPr>
          <p:cNvPr id="3" name="Subtitle 2"/>
          <p:cNvSpPr>
            <a:spLocks noGrp="1"/>
          </p:cNvSpPr>
          <p:nvPr>
            <p:ph type="subTitle" idx="1"/>
          </p:nvPr>
        </p:nvSpPr>
        <p:spPr/>
        <p:txBody>
          <a:bodyPr/>
          <a:lstStyle/>
          <a:p>
            <a:r>
              <a:rPr lang="en-US" dirty="0" smtClean="0"/>
              <a:t>IoT Architecture</a:t>
            </a:r>
          </a:p>
          <a:p>
            <a:endParaRPr lang="en-IN" dirty="0"/>
          </a:p>
        </p:txBody>
      </p:sp>
    </p:spTree>
    <p:extLst>
      <p:ext uri="{BB962C8B-B14F-4D97-AF65-F5344CB8AC3E}">
        <p14:creationId xmlns:p14="http://schemas.microsoft.com/office/powerpoint/2010/main" val="2932174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856984"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Georgia" panose="02040502050405020303" pitchFamily="18" charset="0"/>
              </a:rPr>
              <a:t>This </a:t>
            </a:r>
            <a:r>
              <a:rPr lang="en-US" sz="2800" dirty="0">
                <a:latin typeface="Georgia" panose="02040502050405020303" pitchFamily="18" charset="0"/>
              </a:rPr>
              <a:t>high-level architecture is a combination of both a functional and topological view showing some functional groups (FG) clearly associated with pieces of physical infrastructure (e.g. M2M Devices, Gateways). </a:t>
            </a:r>
          </a:p>
          <a:p>
            <a:pPr marL="285750" indent="-285750">
              <a:buFont typeface="Arial" panose="020B0604020202020204" pitchFamily="34" charset="0"/>
              <a:buChar char="•"/>
            </a:pPr>
            <a:r>
              <a:rPr lang="en-US" sz="2800" dirty="0" smtClean="0">
                <a:latin typeface="Georgia" panose="02040502050405020303" pitchFamily="18" charset="0"/>
              </a:rPr>
              <a:t>There </a:t>
            </a:r>
            <a:r>
              <a:rPr lang="en-US" sz="2800" dirty="0">
                <a:latin typeface="Georgia" panose="02040502050405020303" pitchFamily="18" charset="0"/>
              </a:rPr>
              <a:t>are two main domains, a network domain and a device and gateway domain. </a:t>
            </a:r>
          </a:p>
          <a:p>
            <a:pPr marL="285750" indent="-285750">
              <a:buFont typeface="Arial" panose="020B0604020202020204" pitchFamily="34" charset="0"/>
              <a:buChar char="•"/>
            </a:pPr>
            <a:r>
              <a:rPr lang="en-US" sz="2800" dirty="0" smtClean="0">
                <a:latin typeface="Georgia" panose="02040502050405020303" pitchFamily="18" charset="0"/>
              </a:rPr>
              <a:t>The </a:t>
            </a:r>
            <a:r>
              <a:rPr lang="en-US" sz="2800" dirty="0">
                <a:latin typeface="Georgia" panose="02040502050405020303" pitchFamily="18" charset="0"/>
              </a:rPr>
              <a:t>boundary between these conceptually separated domains is the topological border between the physical devices and gateways and the physical communication infrastructure (Access network). </a:t>
            </a:r>
          </a:p>
          <a:p>
            <a:endParaRPr lang="en-IN" sz="2800" dirty="0">
              <a:latin typeface="Georgia" panose="02040502050405020303" pitchFamily="18" charset="0"/>
            </a:endParaRPr>
          </a:p>
        </p:txBody>
      </p:sp>
    </p:spTree>
    <p:extLst>
      <p:ext uri="{BB962C8B-B14F-4D97-AF65-F5344CB8AC3E}">
        <p14:creationId xmlns:p14="http://schemas.microsoft.com/office/powerpoint/2010/main" val="641512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39"/>
            <a:ext cx="8856984" cy="6001643"/>
          </a:xfrm>
          <a:prstGeom prst="rect">
            <a:avLst/>
          </a:prstGeom>
          <a:noFill/>
        </p:spPr>
        <p:txBody>
          <a:bodyPr wrap="square" rtlCol="0">
            <a:spAutoFit/>
          </a:bodyPr>
          <a:lstStyle/>
          <a:p>
            <a:r>
              <a:rPr lang="en-US" sz="2400" dirty="0" smtClean="0">
                <a:latin typeface="Georgia" panose="02040502050405020303" pitchFamily="18" charset="0"/>
              </a:rPr>
              <a:t> </a:t>
            </a:r>
            <a:r>
              <a:rPr lang="en-US" sz="2400" b="1" dirty="0">
                <a:latin typeface="Georgia" panose="02040502050405020303" pitchFamily="18" charset="0"/>
              </a:rPr>
              <a:t>The Device and Gateway Domain contains the following functional/topological entities: </a:t>
            </a:r>
            <a:endParaRPr lang="en-US" sz="2400" dirty="0">
              <a:latin typeface="Georgia" panose="02040502050405020303" pitchFamily="18" charset="0"/>
            </a:endParaRPr>
          </a:p>
          <a:p>
            <a:pPr marL="285750" indent="-285750">
              <a:buFont typeface="Arial" panose="020B0604020202020204" pitchFamily="34" charset="0"/>
              <a:buChar char="•"/>
            </a:pPr>
            <a:r>
              <a:rPr lang="en-IN" sz="2400" dirty="0" smtClean="0">
                <a:latin typeface="Georgia" panose="02040502050405020303" pitchFamily="18" charset="0"/>
              </a:rPr>
              <a:t> </a:t>
            </a:r>
            <a:r>
              <a:rPr lang="en-IN" sz="2400" b="1" dirty="0">
                <a:latin typeface="Georgia" panose="02040502050405020303" pitchFamily="18" charset="0"/>
              </a:rPr>
              <a:t>M2M Device: </a:t>
            </a:r>
            <a:endParaRPr lang="en-IN" sz="2400" dirty="0">
              <a:latin typeface="Georgia" panose="02040502050405020303" pitchFamily="18" charset="0"/>
            </a:endParaRPr>
          </a:p>
          <a:p>
            <a:pPr marL="342900" indent="-342900">
              <a:buFont typeface="+mj-lt"/>
              <a:buAutoNum type="arabicPeriod"/>
            </a:pPr>
            <a:r>
              <a:rPr lang="en-US" sz="2400" dirty="0" smtClean="0">
                <a:latin typeface="Georgia" panose="02040502050405020303" pitchFamily="18" charset="0"/>
              </a:rPr>
              <a:t> </a:t>
            </a:r>
            <a:r>
              <a:rPr lang="en-US" sz="2400" dirty="0">
                <a:latin typeface="Georgia" panose="02040502050405020303" pitchFamily="18" charset="0"/>
              </a:rPr>
              <a:t>This is the device of interest for an M2M scenario, for example, a device with a temperature sensor. </a:t>
            </a:r>
          </a:p>
          <a:p>
            <a:pPr marL="342900" indent="-342900">
              <a:buFont typeface="+mj-lt"/>
              <a:buAutoNum type="arabicPeriod"/>
            </a:pPr>
            <a:r>
              <a:rPr lang="en-IN" sz="2400" dirty="0" smtClean="0">
                <a:latin typeface="Georgia" panose="02040502050405020303" pitchFamily="18" charset="0"/>
              </a:rPr>
              <a:t> </a:t>
            </a:r>
            <a:r>
              <a:rPr lang="en-IN" sz="2400" dirty="0">
                <a:latin typeface="Georgia" panose="02040502050405020303" pitchFamily="18" charset="0"/>
              </a:rPr>
              <a:t>An M2M Device contains M2M Applications and M2M Service Capabilities. </a:t>
            </a:r>
          </a:p>
          <a:p>
            <a:pPr marL="342900" indent="-342900">
              <a:buFont typeface="+mj-lt"/>
              <a:buAutoNum type="arabicPeriod"/>
            </a:pPr>
            <a:r>
              <a:rPr lang="en-US" sz="2400" dirty="0" smtClean="0">
                <a:latin typeface="Georgia" panose="02040502050405020303" pitchFamily="18" charset="0"/>
              </a:rPr>
              <a:t> </a:t>
            </a:r>
            <a:r>
              <a:rPr lang="en-US" sz="2400" dirty="0">
                <a:latin typeface="Georgia" panose="02040502050405020303" pitchFamily="18" charset="0"/>
              </a:rPr>
              <a:t>An M2M device connects to the Network Domain either directly or through an M2M Gateway: </a:t>
            </a:r>
          </a:p>
          <a:p>
            <a:endParaRPr lang="en-IN" sz="2400" dirty="0">
              <a:latin typeface="Georgia" panose="02040502050405020303" pitchFamily="18" charset="0"/>
            </a:endParaRPr>
          </a:p>
          <a:p>
            <a:r>
              <a:rPr lang="en-US" sz="2400" dirty="0">
                <a:latin typeface="Georgia" panose="02040502050405020303" pitchFamily="18" charset="0"/>
              </a:rPr>
              <a:t>• </a:t>
            </a:r>
            <a:r>
              <a:rPr lang="en-US" sz="2400" b="1" dirty="0">
                <a:latin typeface="Georgia" panose="02040502050405020303" pitchFamily="18" charset="0"/>
              </a:rPr>
              <a:t>Direct connection</a:t>
            </a:r>
            <a:r>
              <a:rPr lang="en-US" sz="2400" dirty="0">
                <a:latin typeface="Georgia" panose="02040502050405020303" pitchFamily="18" charset="0"/>
              </a:rPr>
              <a:t>: The M2M Device is capable of performing registration, authentication, authorization, management, and provisioning to the Network Domain. Direct connection also means that the M2M device contains the appropriate physical layer to be able to communicate with the Access Network. </a:t>
            </a:r>
            <a:endParaRPr lang="en-IN" sz="2400" dirty="0">
              <a:latin typeface="Georgia" panose="02040502050405020303" pitchFamily="18" charset="0"/>
            </a:endParaRPr>
          </a:p>
        </p:txBody>
      </p:sp>
    </p:spTree>
    <p:extLst>
      <p:ext uri="{BB962C8B-B14F-4D97-AF65-F5344CB8AC3E}">
        <p14:creationId xmlns:p14="http://schemas.microsoft.com/office/powerpoint/2010/main" val="3812210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640960" cy="5693866"/>
          </a:xfrm>
          <a:prstGeom prst="rect">
            <a:avLst/>
          </a:prstGeom>
          <a:noFill/>
        </p:spPr>
        <p:txBody>
          <a:bodyPr wrap="square" rtlCol="0">
            <a:spAutoFit/>
          </a:bodyPr>
          <a:lstStyle/>
          <a:p>
            <a:r>
              <a:rPr lang="en-US" sz="2800" dirty="0" smtClean="0">
                <a:latin typeface="Georgia" panose="02040502050405020303" pitchFamily="18" charset="0"/>
              </a:rPr>
              <a:t> </a:t>
            </a:r>
            <a:r>
              <a:rPr lang="en-US" sz="2800" dirty="0">
                <a:latin typeface="Georgia" panose="02040502050405020303" pitchFamily="18" charset="0"/>
              </a:rPr>
              <a:t>• </a:t>
            </a:r>
            <a:r>
              <a:rPr lang="en-US" sz="2800" b="1" dirty="0">
                <a:latin typeface="Georgia" panose="02040502050405020303" pitchFamily="18" charset="0"/>
              </a:rPr>
              <a:t>Through one or more M2M Gateway</a:t>
            </a:r>
            <a:r>
              <a:rPr lang="en-US" sz="2800" dirty="0">
                <a:latin typeface="Georgia" panose="02040502050405020303" pitchFamily="18" charset="0"/>
              </a:rPr>
              <a:t>: M2M device does not have the appropriate physical layer, compatible with the Access Network technology, and therefore it needs a network domain proxy. </a:t>
            </a:r>
            <a:endParaRPr lang="en-US" sz="2800" dirty="0" smtClean="0">
              <a:latin typeface="Georgia" panose="02040502050405020303" pitchFamily="18" charset="0"/>
            </a:endParaRPr>
          </a:p>
          <a:p>
            <a:endParaRPr lang="en-US" sz="2800" dirty="0">
              <a:latin typeface="Georgia" panose="02040502050405020303" pitchFamily="18" charset="0"/>
            </a:endParaRPr>
          </a:p>
          <a:p>
            <a:r>
              <a:rPr lang="en-US" sz="2800" dirty="0" smtClean="0">
                <a:latin typeface="Georgia" panose="02040502050405020303" pitchFamily="18" charset="0"/>
              </a:rPr>
              <a:t>Moreover</a:t>
            </a:r>
            <a:r>
              <a:rPr lang="en-US" sz="2800" dirty="0">
                <a:latin typeface="Georgia" panose="02040502050405020303" pitchFamily="18" charset="0"/>
              </a:rPr>
              <a:t>, a number of M2M devices may form their own local M2M Area Network that typically employs a different networking technology from the Access Network. The M2M Gateway acts as a proxy for the Network Domain and performs the procedures of authentication, authorization, management, and provisioning. An M2M Device could connect through multiple M2M Gateways </a:t>
            </a:r>
            <a:endParaRPr lang="en-IN" sz="2800" dirty="0">
              <a:latin typeface="Georgia" panose="02040502050405020303" pitchFamily="18" charset="0"/>
            </a:endParaRPr>
          </a:p>
        </p:txBody>
      </p:sp>
    </p:spTree>
    <p:extLst>
      <p:ext uri="{BB962C8B-B14F-4D97-AF65-F5344CB8AC3E}">
        <p14:creationId xmlns:p14="http://schemas.microsoft.com/office/powerpoint/2010/main" val="4252258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0"/>
            <a:ext cx="8784976" cy="7417415"/>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latin typeface="Georgia" panose="02040502050405020303" pitchFamily="18" charset="0"/>
              </a:rPr>
              <a:t> </a:t>
            </a:r>
            <a:r>
              <a:rPr lang="en-IN" sz="2800" b="1" dirty="0">
                <a:latin typeface="Georgia" panose="02040502050405020303" pitchFamily="18" charset="0"/>
              </a:rPr>
              <a:t>M2M Area Network: </a:t>
            </a:r>
            <a:endParaRPr lang="en-IN" sz="2800" dirty="0">
              <a:latin typeface="Georgia" panose="02040502050405020303" pitchFamily="18" charset="0"/>
            </a:endParaRPr>
          </a:p>
          <a:p>
            <a:pPr marL="342900" indent="-342900">
              <a:buFont typeface="+mj-lt"/>
              <a:buAutoNum type="arabicPeriod"/>
            </a:pPr>
            <a:r>
              <a:rPr lang="en-US" sz="2800" dirty="0" smtClean="0">
                <a:latin typeface="Georgia" panose="02040502050405020303" pitchFamily="18" charset="0"/>
              </a:rPr>
              <a:t> </a:t>
            </a:r>
            <a:r>
              <a:rPr lang="en-US" sz="2800" dirty="0">
                <a:latin typeface="Georgia" panose="02040502050405020303" pitchFamily="18" charset="0"/>
              </a:rPr>
              <a:t>This is a local area network (LAN) or a Personal Area Network (PAN) and provides connectivity between M2M Devices and M2M Gateways. </a:t>
            </a:r>
          </a:p>
          <a:p>
            <a:pPr marL="342900" indent="-342900">
              <a:buFont typeface="+mj-lt"/>
              <a:buAutoNum type="arabicPeriod"/>
            </a:pPr>
            <a:r>
              <a:rPr lang="en-IN" sz="2800" dirty="0" smtClean="0">
                <a:latin typeface="Georgia" panose="02040502050405020303" pitchFamily="18" charset="0"/>
              </a:rPr>
              <a:t>Typical </a:t>
            </a:r>
            <a:r>
              <a:rPr lang="en-IN" sz="2800" dirty="0">
                <a:latin typeface="Georgia" panose="02040502050405020303" pitchFamily="18" charset="0"/>
              </a:rPr>
              <a:t>networking technologies are IEEE 802.15.1 (Bluetooth), IEEE 802.15.4 (ZigBee, IETF 6LoWPAN/ROLL/</a:t>
            </a:r>
            <a:r>
              <a:rPr lang="en-IN" sz="2800" dirty="0" err="1">
                <a:latin typeface="Georgia" panose="02040502050405020303" pitchFamily="18" charset="0"/>
              </a:rPr>
              <a:t>CoRE</a:t>
            </a:r>
            <a:r>
              <a:rPr lang="en-IN" sz="2800" dirty="0">
                <a:latin typeface="Georgia" panose="02040502050405020303" pitchFamily="18" charset="0"/>
              </a:rPr>
              <a:t>), MBUS, KNX (wired or wireless) PLC, etc. </a:t>
            </a:r>
          </a:p>
          <a:p>
            <a:pPr marL="457200" indent="-457200">
              <a:buFont typeface="Arial" panose="020B0604020202020204" pitchFamily="34" charset="0"/>
              <a:buChar char="•"/>
            </a:pPr>
            <a:r>
              <a:rPr lang="en-IN" sz="2800" b="1" dirty="0" smtClean="0"/>
              <a:t>M2M </a:t>
            </a:r>
            <a:r>
              <a:rPr lang="en-IN" sz="2800" b="1" dirty="0"/>
              <a:t>Gateway: </a:t>
            </a:r>
            <a:endParaRPr lang="en-IN" sz="2800" dirty="0"/>
          </a:p>
          <a:p>
            <a:pPr marL="457200" indent="-457200">
              <a:buFont typeface="Arial" panose="020B0604020202020204" pitchFamily="34" charset="0"/>
              <a:buChar char="•"/>
            </a:pPr>
            <a:r>
              <a:rPr lang="en-US" sz="2800" dirty="0" smtClean="0"/>
              <a:t> </a:t>
            </a:r>
            <a:r>
              <a:rPr lang="en-US" sz="2800" dirty="0"/>
              <a:t>The device that provides connectivity for M2M Devices in an M2M Area Network towards the Network Domain. </a:t>
            </a:r>
          </a:p>
          <a:p>
            <a:pPr marL="457200" indent="-457200">
              <a:buFont typeface="Arial" panose="020B0604020202020204" pitchFamily="34" charset="0"/>
              <a:buChar char="•"/>
            </a:pPr>
            <a:r>
              <a:rPr lang="en-US" sz="2800" dirty="0" smtClean="0"/>
              <a:t> </a:t>
            </a:r>
            <a:r>
              <a:rPr lang="en-US" sz="2800" dirty="0"/>
              <a:t>The M2M Gateway contains M2M Applications and M2M Service Capabilities. </a:t>
            </a:r>
          </a:p>
          <a:p>
            <a:pPr marL="457200" indent="-457200">
              <a:buFont typeface="Arial" panose="020B0604020202020204" pitchFamily="34" charset="0"/>
              <a:buChar char="•"/>
            </a:pPr>
            <a:r>
              <a:rPr lang="en-US" sz="2800" dirty="0" smtClean="0"/>
              <a:t> </a:t>
            </a:r>
            <a:r>
              <a:rPr lang="en-US" sz="2800" dirty="0"/>
              <a:t>The M2M Gateway may also provide services to other legacy devices that are not visible to the Network Domain. </a:t>
            </a:r>
          </a:p>
          <a:p>
            <a:endParaRPr lang="en-IN" sz="2800" dirty="0">
              <a:latin typeface="Georgia" panose="02040502050405020303" pitchFamily="18" charset="0"/>
            </a:endParaRPr>
          </a:p>
        </p:txBody>
      </p:sp>
    </p:spTree>
    <p:extLst>
      <p:ext uri="{BB962C8B-B14F-4D97-AF65-F5344CB8AC3E}">
        <p14:creationId xmlns:p14="http://schemas.microsoft.com/office/powerpoint/2010/main" val="2879429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856984" cy="6001643"/>
          </a:xfrm>
          <a:prstGeom prst="rect">
            <a:avLst/>
          </a:prstGeom>
          <a:noFill/>
        </p:spPr>
        <p:txBody>
          <a:bodyPr wrap="square" rtlCol="0">
            <a:spAutoFit/>
          </a:bodyPr>
          <a:lstStyle/>
          <a:p>
            <a:r>
              <a:rPr lang="en-US" sz="2400" b="1" dirty="0">
                <a:latin typeface="Georgia" panose="02040502050405020303" pitchFamily="18" charset="0"/>
              </a:rPr>
              <a:t>The Network Domain contains the following functional/topological entities: </a:t>
            </a:r>
            <a:endParaRPr lang="en-US" sz="2400" dirty="0">
              <a:latin typeface="Georgia" panose="02040502050405020303" pitchFamily="18" charset="0"/>
            </a:endParaRPr>
          </a:p>
          <a:p>
            <a:r>
              <a:rPr lang="en-IN" sz="2400" dirty="0">
                <a:latin typeface="Georgia" panose="02040502050405020303" pitchFamily="18" charset="0"/>
              </a:rPr>
              <a:t> </a:t>
            </a:r>
            <a:r>
              <a:rPr lang="en-IN" sz="2400" b="1" dirty="0">
                <a:latin typeface="Georgia" panose="02040502050405020303" pitchFamily="18" charset="0"/>
              </a:rPr>
              <a:t>Access Network: </a:t>
            </a:r>
            <a:endParaRPr lang="en-IN" sz="2400" dirty="0">
              <a:latin typeface="Georgia" panose="02040502050405020303" pitchFamily="18" charset="0"/>
            </a:endParaRPr>
          </a:p>
          <a:p>
            <a:r>
              <a:rPr lang="en-US" sz="2400" dirty="0">
                <a:latin typeface="Georgia" panose="02040502050405020303" pitchFamily="18" charset="0"/>
              </a:rPr>
              <a:t> This is the network that allows the devices in the Device and Gateway Domain to communicate with the Core Network. </a:t>
            </a:r>
          </a:p>
          <a:p>
            <a:r>
              <a:rPr lang="en-IN" sz="2400" dirty="0">
                <a:latin typeface="Georgia" panose="02040502050405020303" pitchFamily="18" charset="0"/>
              </a:rPr>
              <a:t> Example Access Network Technologies are fixed (</a:t>
            </a:r>
            <a:r>
              <a:rPr lang="en-IN" sz="2400" dirty="0" err="1">
                <a:latin typeface="Georgia" panose="02040502050405020303" pitchFamily="18" charset="0"/>
              </a:rPr>
              <a:t>xDSL</a:t>
            </a:r>
            <a:r>
              <a:rPr lang="en-IN" sz="2400" dirty="0">
                <a:latin typeface="Georgia" panose="02040502050405020303" pitchFamily="18" charset="0"/>
              </a:rPr>
              <a:t>, HFC) and wireless (Satellite, GERAN, UTRAN, E-UTRAN W-LAN, WiMAX). </a:t>
            </a:r>
          </a:p>
          <a:p>
            <a:r>
              <a:rPr lang="en-IN" sz="2400" dirty="0">
                <a:latin typeface="Georgia" panose="02040502050405020303" pitchFamily="18" charset="0"/>
              </a:rPr>
              <a:t> </a:t>
            </a:r>
            <a:r>
              <a:rPr lang="en-IN" sz="2400" b="1" dirty="0">
                <a:latin typeface="Georgia" panose="02040502050405020303" pitchFamily="18" charset="0"/>
              </a:rPr>
              <a:t>Core Network: </a:t>
            </a:r>
            <a:endParaRPr lang="en-IN" sz="2400" dirty="0">
              <a:latin typeface="Georgia" panose="02040502050405020303" pitchFamily="18" charset="0"/>
            </a:endParaRPr>
          </a:p>
          <a:p>
            <a:r>
              <a:rPr lang="en-US" sz="2400" dirty="0">
                <a:latin typeface="Georgia" panose="02040502050405020303" pitchFamily="18" charset="0"/>
              </a:rPr>
              <a:t> Examples of Core Networks are 3GPP Core Network and ETSI TISPAN Core Network. It provides the following functions: </a:t>
            </a:r>
          </a:p>
          <a:p>
            <a:endParaRPr lang="en-IN" sz="2400" dirty="0">
              <a:latin typeface="Georgia" panose="02040502050405020303" pitchFamily="18" charset="0"/>
            </a:endParaRPr>
          </a:p>
          <a:p>
            <a:r>
              <a:rPr lang="en-IN" sz="2400" dirty="0">
                <a:latin typeface="Georgia" panose="02040502050405020303" pitchFamily="18" charset="0"/>
              </a:rPr>
              <a:t>• IP connectivity. </a:t>
            </a:r>
          </a:p>
          <a:p>
            <a:r>
              <a:rPr lang="en-IN" sz="2400" dirty="0">
                <a:latin typeface="Georgia" panose="02040502050405020303" pitchFamily="18" charset="0"/>
              </a:rPr>
              <a:t>• Service and Network control. </a:t>
            </a:r>
          </a:p>
          <a:p>
            <a:r>
              <a:rPr lang="en-IN" sz="2400" dirty="0">
                <a:latin typeface="Georgia" panose="02040502050405020303" pitchFamily="18" charset="0"/>
              </a:rPr>
              <a:t>• Interconnection with other networks. </a:t>
            </a:r>
          </a:p>
          <a:p>
            <a:r>
              <a:rPr lang="en-IN" sz="2400" dirty="0">
                <a:latin typeface="Georgia" panose="02040502050405020303" pitchFamily="18" charset="0"/>
              </a:rPr>
              <a:t>• Roaming. </a:t>
            </a:r>
          </a:p>
        </p:txBody>
      </p:sp>
    </p:spTree>
    <p:extLst>
      <p:ext uri="{BB962C8B-B14F-4D97-AF65-F5344CB8AC3E}">
        <p14:creationId xmlns:p14="http://schemas.microsoft.com/office/powerpoint/2010/main" val="4140009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60648"/>
            <a:ext cx="8856984" cy="6370975"/>
          </a:xfrm>
          <a:prstGeom prst="rect">
            <a:avLst/>
          </a:prstGeom>
          <a:noFill/>
        </p:spPr>
        <p:txBody>
          <a:bodyPr wrap="square" rtlCol="0">
            <a:spAutoFit/>
          </a:bodyPr>
          <a:lstStyle/>
          <a:p>
            <a:endParaRPr lang="en-IN" sz="2400" dirty="0">
              <a:latin typeface="Georgia" panose="02040502050405020303" pitchFamily="18" charset="0"/>
            </a:endParaRPr>
          </a:p>
          <a:p>
            <a:r>
              <a:rPr lang="en-IN" sz="2400" b="1" dirty="0">
                <a:latin typeface="Georgia" panose="02040502050405020303" pitchFamily="18" charset="0"/>
              </a:rPr>
              <a:t>M2M Service Capabilities: </a:t>
            </a:r>
            <a:endParaRPr lang="en-IN" sz="2400" dirty="0">
              <a:latin typeface="Georgia" panose="02040502050405020303" pitchFamily="18" charset="0"/>
            </a:endParaRPr>
          </a:p>
          <a:p>
            <a:r>
              <a:rPr lang="en-US" sz="2400" dirty="0">
                <a:latin typeface="Georgia" panose="02040502050405020303" pitchFamily="18" charset="0"/>
              </a:rPr>
              <a:t> These are functions exposed to different M2M Applications through a set of open interfaces. </a:t>
            </a:r>
          </a:p>
          <a:p>
            <a:r>
              <a:rPr lang="en-US" sz="2400" dirty="0">
                <a:latin typeface="Georgia" panose="02040502050405020303" pitchFamily="18" charset="0"/>
              </a:rPr>
              <a:t> These functions use underlying Core Network functions, and their objective is to abstract the network functions for the sake of simpler applications</a:t>
            </a:r>
            <a:r>
              <a:rPr lang="en-US" sz="2400" dirty="0" smtClean="0">
                <a:latin typeface="Georgia" panose="02040502050405020303" pitchFamily="18" charset="0"/>
              </a:rPr>
              <a:t>.</a:t>
            </a:r>
          </a:p>
          <a:p>
            <a:r>
              <a:rPr lang="en-US" sz="2400" dirty="0" smtClean="0">
                <a:latin typeface="Georgia" panose="02040502050405020303" pitchFamily="18" charset="0"/>
              </a:rPr>
              <a:t> </a:t>
            </a:r>
            <a:endParaRPr lang="en-US" sz="2400" dirty="0">
              <a:latin typeface="Georgia" panose="02040502050405020303" pitchFamily="18" charset="0"/>
            </a:endParaRPr>
          </a:p>
          <a:p>
            <a:r>
              <a:rPr lang="en-IN" sz="2400" b="1" dirty="0" smtClean="0">
                <a:latin typeface="Georgia" panose="02040502050405020303" pitchFamily="18" charset="0"/>
              </a:rPr>
              <a:t>M2M </a:t>
            </a:r>
            <a:r>
              <a:rPr lang="en-IN" sz="2400" b="1" dirty="0">
                <a:latin typeface="Georgia" panose="02040502050405020303" pitchFamily="18" charset="0"/>
              </a:rPr>
              <a:t>Applications: </a:t>
            </a:r>
            <a:endParaRPr lang="en-IN" sz="2400" dirty="0">
              <a:latin typeface="Georgia" panose="02040502050405020303" pitchFamily="18" charset="0"/>
            </a:endParaRPr>
          </a:p>
          <a:p>
            <a:r>
              <a:rPr lang="en-US" sz="2400" dirty="0">
                <a:latin typeface="Georgia" panose="02040502050405020303" pitchFamily="18" charset="0"/>
              </a:rPr>
              <a:t> These are the specific M2M applications (e.g. smart metering) that utilize the M2M Service Capabilities through the open interfaces </a:t>
            </a:r>
            <a:endParaRPr lang="en-US" sz="2400" dirty="0" smtClean="0">
              <a:latin typeface="Georgia" panose="02040502050405020303" pitchFamily="18" charset="0"/>
            </a:endParaRPr>
          </a:p>
          <a:p>
            <a:endParaRPr lang="en-US" sz="2400" dirty="0">
              <a:latin typeface="Georgia" panose="02040502050405020303" pitchFamily="18" charset="0"/>
            </a:endParaRPr>
          </a:p>
          <a:p>
            <a:r>
              <a:rPr lang="en-IN" sz="2400" b="1" dirty="0" smtClean="0">
                <a:latin typeface="Georgia" panose="02040502050405020303" pitchFamily="18" charset="0"/>
              </a:rPr>
              <a:t>Network </a:t>
            </a:r>
            <a:r>
              <a:rPr lang="en-IN" sz="2400" b="1" dirty="0">
                <a:latin typeface="Georgia" panose="02040502050405020303" pitchFamily="18" charset="0"/>
              </a:rPr>
              <a:t>Management Functions: </a:t>
            </a:r>
            <a:endParaRPr lang="en-IN" sz="2400" dirty="0">
              <a:latin typeface="Georgia" panose="02040502050405020303" pitchFamily="18" charset="0"/>
            </a:endParaRPr>
          </a:p>
          <a:p>
            <a:r>
              <a:rPr lang="en-US" sz="2400" dirty="0" smtClean="0">
                <a:latin typeface="Georgia" panose="02040502050405020303" pitchFamily="18" charset="0"/>
              </a:rPr>
              <a:t>These </a:t>
            </a:r>
            <a:r>
              <a:rPr lang="en-US" sz="2400" dirty="0">
                <a:latin typeface="Georgia" panose="02040502050405020303" pitchFamily="18" charset="0"/>
              </a:rPr>
              <a:t>are all the necessary functions to manage the Access and Core Network (e.g. Provisioning, Fault Management, etc.). </a:t>
            </a:r>
          </a:p>
          <a:p>
            <a:endParaRPr lang="en-IN" sz="2400" dirty="0">
              <a:latin typeface="Georgia" panose="02040502050405020303" pitchFamily="18" charset="0"/>
            </a:endParaRPr>
          </a:p>
        </p:txBody>
      </p:sp>
    </p:spTree>
    <p:extLst>
      <p:ext uri="{BB962C8B-B14F-4D97-AF65-F5344CB8AC3E}">
        <p14:creationId xmlns:p14="http://schemas.microsoft.com/office/powerpoint/2010/main" val="3013447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84976" cy="4524315"/>
          </a:xfrm>
          <a:prstGeom prst="rect">
            <a:avLst/>
          </a:prstGeom>
          <a:noFill/>
        </p:spPr>
        <p:txBody>
          <a:bodyPr wrap="square" rtlCol="0">
            <a:spAutoFit/>
          </a:bodyPr>
          <a:lstStyle/>
          <a:p>
            <a:endParaRPr lang="en-IN" sz="2400" dirty="0">
              <a:latin typeface="Georgia" panose="02040502050405020303" pitchFamily="18" charset="0"/>
            </a:endParaRPr>
          </a:p>
          <a:p>
            <a:r>
              <a:rPr lang="en-IN" sz="2400" dirty="0" smtClean="0">
                <a:latin typeface="Georgia" panose="02040502050405020303" pitchFamily="18" charset="0"/>
              </a:rPr>
              <a:t> </a:t>
            </a:r>
            <a:r>
              <a:rPr lang="en-IN" sz="2400" b="1" dirty="0">
                <a:latin typeface="Georgia" panose="02040502050405020303" pitchFamily="18" charset="0"/>
              </a:rPr>
              <a:t>M2M Management Functions: </a:t>
            </a:r>
            <a:endParaRPr lang="en-IN" sz="2400" dirty="0">
              <a:latin typeface="Georgia" panose="02040502050405020303" pitchFamily="18" charset="0"/>
            </a:endParaRPr>
          </a:p>
          <a:p>
            <a:r>
              <a:rPr lang="en-US" sz="2400" dirty="0">
                <a:latin typeface="Georgia" panose="02040502050405020303" pitchFamily="18" charset="0"/>
              </a:rPr>
              <a:t> These are the necessary functions required to manage the M2M Service Capabilities on the Network Domain. </a:t>
            </a:r>
          </a:p>
          <a:p>
            <a:r>
              <a:rPr lang="en-US" sz="2400" dirty="0">
                <a:latin typeface="Georgia" panose="02040502050405020303" pitchFamily="18" charset="0"/>
              </a:rPr>
              <a:t> There are two M2M Management functions: </a:t>
            </a:r>
          </a:p>
          <a:p>
            <a:r>
              <a:rPr lang="en-US" sz="2400" b="1" dirty="0" smtClean="0">
                <a:latin typeface="Georgia" panose="02040502050405020303" pitchFamily="18" charset="0"/>
              </a:rPr>
              <a:t>M2M </a:t>
            </a:r>
            <a:r>
              <a:rPr lang="en-US" sz="2400" b="1" dirty="0">
                <a:latin typeface="Georgia" panose="02040502050405020303" pitchFamily="18" charset="0"/>
              </a:rPr>
              <a:t>Service Bootstrap Function (MSBF): </a:t>
            </a:r>
            <a:r>
              <a:rPr lang="en-US" sz="2400" dirty="0">
                <a:latin typeface="Georgia" panose="02040502050405020303" pitchFamily="18" charset="0"/>
              </a:rPr>
              <a:t>The MSBF facilitates the bootstrapping of permanent M2M service layer security credentials in the M2M Device or Gateway and the M2M Service Capabilities in the Network Domain. </a:t>
            </a:r>
            <a:endParaRPr lang="en-US" sz="2400" dirty="0" smtClean="0">
              <a:latin typeface="Georgia" panose="02040502050405020303" pitchFamily="18" charset="0"/>
            </a:endParaRPr>
          </a:p>
          <a:p>
            <a:r>
              <a:rPr lang="en-US" sz="2400" dirty="0" smtClean="0">
                <a:latin typeface="Georgia" panose="02040502050405020303" pitchFamily="18" charset="0"/>
              </a:rPr>
              <a:t> </a:t>
            </a:r>
            <a:r>
              <a:rPr lang="en-US" sz="2400" b="1" dirty="0">
                <a:latin typeface="Georgia" panose="02040502050405020303" pitchFamily="18" charset="0"/>
              </a:rPr>
              <a:t>M2M Authentication Server (MAS): </a:t>
            </a:r>
            <a:r>
              <a:rPr lang="en-US" sz="2400" dirty="0">
                <a:latin typeface="Georgia" panose="02040502050405020303" pitchFamily="18" charset="0"/>
              </a:rPr>
              <a:t>This is the safe execution environment where permanent security credentials such as the M2M Root Key are stored. </a:t>
            </a:r>
            <a:endParaRPr lang="en-IN" sz="2400" dirty="0">
              <a:latin typeface="Georgia" panose="02040502050405020303" pitchFamily="18" charset="0"/>
            </a:endParaRPr>
          </a:p>
        </p:txBody>
      </p:sp>
    </p:spTree>
    <p:extLst>
      <p:ext uri="{BB962C8B-B14F-4D97-AF65-F5344CB8AC3E}">
        <p14:creationId xmlns:p14="http://schemas.microsoft.com/office/powerpoint/2010/main" val="2163336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784976" cy="523220"/>
          </a:xfrm>
          <a:prstGeom prst="rect">
            <a:avLst/>
          </a:prstGeom>
          <a:noFill/>
        </p:spPr>
        <p:txBody>
          <a:bodyPr wrap="square" rtlCol="0">
            <a:spAutoFit/>
          </a:bodyPr>
          <a:lstStyle/>
          <a:p>
            <a:r>
              <a:rPr lang="en-IN" sz="2800" i="1" dirty="0">
                <a:latin typeface="Georgia" panose="02040502050405020303" pitchFamily="18" charset="0"/>
              </a:rPr>
              <a:t>OneM2M Functional Architecture</a:t>
            </a:r>
            <a:endParaRPr lang="en-IN" sz="2800" dirty="0">
              <a:latin typeface="Georgia" panose="02040502050405020303"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32013"/>
            <a:ext cx="7848871" cy="572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8213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4024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7856"/>
            <a:ext cx="8640960" cy="6740307"/>
          </a:xfrm>
          <a:prstGeom prst="rect">
            <a:avLst/>
          </a:prstGeom>
          <a:noFill/>
        </p:spPr>
        <p:txBody>
          <a:bodyPr wrap="square" rtlCol="0">
            <a:spAutoFit/>
          </a:bodyPr>
          <a:lstStyle/>
          <a:p>
            <a:r>
              <a:rPr lang="en-IN" sz="2400" b="1" dirty="0">
                <a:latin typeface="Georgia" panose="02040502050405020303" pitchFamily="18" charset="0"/>
              </a:rPr>
              <a:t>Application Entity </a:t>
            </a:r>
            <a:r>
              <a:rPr lang="en-IN" sz="2400" dirty="0">
                <a:latin typeface="Georgia" panose="02040502050405020303" pitchFamily="18" charset="0"/>
              </a:rPr>
              <a:t>(AE) represents an </a:t>
            </a:r>
            <a:r>
              <a:rPr lang="en-IN" sz="2400" dirty="0" smtClean="0">
                <a:latin typeface="Georgia" panose="02040502050405020303" pitchFamily="18" charset="0"/>
              </a:rPr>
              <a:t>instantiation </a:t>
            </a:r>
            <a:r>
              <a:rPr lang="en-US" sz="2400" dirty="0" smtClean="0">
                <a:latin typeface="Georgia" panose="02040502050405020303" pitchFamily="18" charset="0"/>
              </a:rPr>
              <a:t>of </a:t>
            </a:r>
            <a:r>
              <a:rPr lang="en-US" sz="2400" dirty="0">
                <a:latin typeface="Georgia" panose="02040502050405020303" pitchFamily="18" charset="0"/>
              </a:rPr>
              <a:t>application logic for end-to-end M2M solutions. </a:t>
            </a:r>
            <a:r>
              <a:rPr lang="en-US" sz="2400" dirty="0" smtClean="0">
                <a:latin typeface="Georgia" panose="02040502050405020303" pitchFamily="18" charset="0"/>
              </a:rPr>
              <a:t>Each AE </a:t>
            </a:r>
            <a:r>
              <a:rPr lang="en-US" sz="2400" dirty="0">
                <a:latin typeface="Georgia" panose="02040502050405020303" pitchFamily="18" charset="0"/>
              </a:rPr>
              <a:t>is identified with a unique AE-ID. For example, </a:t>
            </a:r>
            <a:r>
              <a:rPr lang="en-US" sz="2400" dirty="0" smtClean="0">
                <a:latin typeface="Georgia" panose="02040502050405020303" pitchFamily="18" charset="0"/>
              </a:rPr>
              <a:t>an AE </a:t>
            </a:r>
            <a:r>
              <a:rPr lang="en-US" sz="2400" dirty="0">
                <a:latin typeface="Georgia" panose="02040502050405020303" pitchFamily="18" charset="0"/>
              </a:rPr>
              <a:t>can be an instance of application for fleet tracking</a:t>
            </a:r>
            <a:r>
              <a:rPr lang="en-US" sz="2400" dirty="0" smtClean="0">
                <a:latin typeface="Georgia" panose="02040502050405020303" pitchFamily="18" charset="0"/>
              </a:rPr>
              <a:t>, </a:t>
            </a:r>
            <a:r>
              <a:rPr lang="en-IN" sz="2400" dirty="0" smtClean="0">
                <a:latin typeface="Georgia" panose="02040502050405020303" pitchFamily="18" charset="0"/>
              </a:rPr>
              <a:t>remote </a:t>
            </a:r>
            <a:r>
              <a:rPr lang="en-IN" sz="2400" dirty="0">
                <a:latin typeface="Georgia" panose="02040502050405020303" pitchFamily="18" charset="0"/>
              </a:rPr>
              <a:t>blood sugar monitoring, power metering, etc.</a:t>
            </a:r>
          </a:p>
          <a:p>
            <a:r>
              <a:rPr lang="en-IN" sz="2400" b="1" dirty="0">
                <a:latin typeface="Georgia" panose="02040502050405020303" pitchFamily="18" charset="0"/>
              </a:rPr>
              <a:t>Common Services Entity </a:t>
            </a:r>
            <a:r>
              <a:rPr lang="en-IN" sz="2400" dirty="0">
                <a:latin typeface="Georgia" panose="02040502050405020303" pitchFamily="18" charset="0"/>
              </a:rPr>
              <a:t>(CSE) represents </a:t>
            </a:r>
            <a:r>
              <a:rPr lang="en-IN" sz="2400" dirty="0" smtClean="0">
                <a:latin typeface="Georgia" panose="02040502050405020303" pitchFamily="18" charset="0"/>
              </a:rPr>
              <a:t>an </a:t>
            </a:r>
            <a:r>
              <a:rPr lang="en-US" sz="2400" dirty="0" smtClean="0">
                <a:latin typeface="Georgia" panose="02040502050405020303" pitchFamily="18" charset="0"/>
              </a:rPr>
              <a:t>instantiation </a:t>
            </a:r>
            <a:r>
              <a:rPr lang="en-US" sz="2400" dirty="0">
                <a:latin typeface="Georgia" panose="02040502050405020303" pitchFamily="18" charset="0"/>
              </a:rPr>
              <a:t>of a set of </a:t>
            </a:r>
            <a:r>
              <a:rPr lang="en-US" sz="2400" i="1" dirty="0">
                <a:latin typeface="Georgia" panose="02040502050405020303" pitchFamily="18" charset="0"/>
              </a:rPr>
              <a:t>Common Services Functions </a:t>
            </a:r>
            <a:r>
              <a:rPr lang="en-US" sz="2400" dirty="0" smtClean="0">
                <a:latin typeface="Georgia" panose="02040502050405020303" pitchFamily="18" charset="0"/>
              </a:rPr>
              <a:t>of the </a:t>
            </a:r>
            <a:r>
              <a:rPr lang="en-US" sz="2400" dirty="0">
                <a:latin typeface="Georgia" panose="02040502050405020303" pitchFamily="18" charset="0"/>
              </a:rPr>
              <a:t>M2M environments, where each CSE is </a:t>
            </a:r>
            <a:r>
              <a:rPr lang="en-US" sz="2400" dirty="0" smtClean="0">
                <a:latin typeface="Georgia" panose="02040502050405020303" pitchFamily="18" charset="0"/>
              </a:rPr>
              <a:t>identified with </a:t>
            </a:r>
            <a:r>
              <a:rPr lang="en-US" sz="2400" dirty="0">
                <a:latin typeface="Georgia" panose="02040502050405020303" pitchFamily="18" charset="0"/>
              </a:rPr>
              <a:t>a unique CSE-ID. Such service functions </a:t>
            </a:r>
            <a:r>
              <a:rPr lang="en-US" sz="2400" dirty="0" smtClean="0">
                <a:latin typeface="Georgia" panose="02040502050405020303" pitchFamily="18" charset="0"/>
              </a:rPr>
              <a:t>are exposed </a:t>
            </a:r>
            <a:r>
              <a:rPr lang="en-US" sz="2400" dirty="0">
                <a:latin typeface="Georgia" panose="02040502050405020303" pitchFamily="18" charset="0"/>
              </a:rPr>
              <a:t>to other entities through reference points, </a:t>
            </a:r>
            <a:r>
              <a:rPr lang="en-US" sz="2400" dirty="0" smtClean="0">
                <a:latin typeface="Georgia" panose="02040502050405020303" pitchFamily="18" charset="0"/>
              </a:rPr>
              <a:t>where one </a:t>
            </a:r>
            <a:r>
              <a:rPr lang="en-US" sz="2400" dirty="0">
                <a:latin typeface="Georgia" panose="02040502050405020303" pitchFamily="18" charset="0"/>
              </a:rPr>
              <a:t>of them is used for accessing Underlying </a:t>
            </a:r>
            <a:r>
              <a:rPr lang="en-US" sz="2400" dirty="0" smtClean="0">
                <a:latin typeface="Georgia" panose="02040502050405020303" pitchFamily="18" charset="0"/>
              </a:rPr>
              <a:t>Network </a:t>
            </a:r>
            <a:r>
              <a:rPr lang="en-US" sz="2400" dirty="0">
                <a:latin typeface="Georgia" panose="02040502050405020303" pitchFamily="18" charset="0"/>
              </a:rPr>
              <a:t>Service Entities. Service functions offered by </a:t>
            </a:r>
            <a:r>
              <a:rPr lang="en-US" sz="2400" dirty="0" smtClean="0">
                <a:latin typeface="Georgia" panose="02040502050405020303" pitchFamily="18" charset="0"/>
              </a:rPr>
              <a:t>CSE </a:t>
            </a:r>
            <a:r>
              <a:rPr lang="en-IN" sz="2400" dirty="0" smtClean="0">
                <a:latin typeface="Georgia" panose="02040502050405020303" pitchFamily="18" charset="0"/>
              </a:rPr>
              <a:t>include </a:t>
            </a:r>
            <a:r>
              <a:rPr lang="en-IN" sz="2400" dirty="0">
                <a:latin typeface="Georgia" panose="02040502050405020303" pitchFamily="18" charset="0"/>
              </a:rPr>
              <a:t>Data Management, Device Management, </a:t>
            </a:r>
            <a:r>
              <a:rPr lang="en-IN" sz="2400" dirty="0" smtClean="0">
                <a:latin typeface="Georgia" panose="02040502050405020303" pitchFamily="18" charset="0"/>
              </a:rPr>
              <a:t>M2M Subscription </a:t>
            </a:r>
            <a:r>
              <a:rPr lang="en-IN" sz="2400" dirty="0">
                <a:latin typeface="Georgia" panose="02040502050405020303" pitchFamily="18" charset="0"/>
              </a:rPr>
              <a:t>Management and Location Services. </a:t>
            </a:r>
            <a:r>
              <a:rPr lang="en-IN" sz="2400" dirty="0" smtClean="0">
                <a:latin typeface="Georgia" panose="02040502050405020303" pitchFamily="18" charset="0"/>
              </a:rPr>
              <a:t>Such </a:t>
            </a:r>
            <a:r>
              <a:rPr lang="en-US" sz="2400" dirty="0" smtClean="0">
                <a:latin typeface="Georgia" panose="02040502050405020303" pitchFamily="18" charset="0"/>
              </a:rPr>
              <a:t>"</a:t>
            </a:r>
            <a:r>
              <a:rPr lang="en-US" sz="2400" dirty="0">
                <a:latin typeface="Georgia" panose="02040502050405020303" pitchFamily="18" charset="0"/>
              </a:rPr>
              <a:t>sub-functions" may be logically and </a:t>
            </a:r>
            <a:r>
              <a:rPr lang="en-US" sz="2400" dirty="0" smtClean="0">
                <a:latin typeface="Georgia" panose="02040502050405020303" pitchFamily="18" charset="0"/>
              </a:rPr>
              <a:t>informatively conceptualized </a:t>
            </a:r>
            <a:r>
              <a:rPr lang="en-US" sz="2400" dirty="0">
                <a:latin typeface="Georgia" panose="02040502050405020303" pitchFamily="18" charset="0"/>
              </a:rPr>
              <a:t>as </a:t>
            </a:r>
            <a:r>
              <a:rPr lang="en-US" sz="2400" i="1" dirty="0">
                <a:latin typeface="Georgia" panose="02040502050405020303" pitchFamily="18" charset="0"/>
              </a:rPr>
              <a:t>Common Services Functions </a:t>
            </a:r>
            <a:r>
              <a:rPr lang="en-US" sz="2400" dirty="0">
                <a:latin typeface="Georgia" panose="02040502050405020303" pitchFamily="18" charset="0"/>
              </a:rPr>
              <a:t>(CSFs</a:t>
            </a:r>
            <a:r>
              <a:rPr lang="en-US" sz="2400" dirty="0" smtClean="0">
                <a:latin typeface="Georgia" panose="02040502050405020303" pitchFamily="18" charset="0"/>
              </a:rPr>
              <a:t>). </a:t>
            </a:r>
          </a:p>
          <a:p>
            <a:r>
              <a:rPr lang="en-US" sz="2400" dirty="0" smtClean="0">
                <a:latin typeface="Georgia" panose="02040502050405020303" pitchFamily="18" charset="0"/>
              </a:rPr>
              <a:t>The </a:t>
            </a:r>
            <a:r>
              <a:rPr lang="en-US" sz="2400" dirty="0">
                <a:latin typeface="Georgia" panose="02040502050405020303" pitchFamily="18" charset="0"/>
              </a:rPr>
              <a:t>normative Resources which implement the </a:t>
            </a:r>
            <a:r>
              <a:rPr lang="en-US" sz="2400" dirty="0" smtClean="0">
                <a:latin typeface="Georgia" panose="02040502050405020303" pitchFamily="18" charset="0"/>
              </a:rPr>
              <a:t>service functions </a:t>
            </a:r>
            <a:r>
              <a:rPr lang="en-US" sz="2400" dirty="0">
                <a:latin typeface="Georgia" panose="02040502050405020303" pitchFamily="18" charset="0"/>
              </a:rPr>
              <a:t>in a CSE can be mandatory or optional.</a:t>
            </a:r>
            <a:endParaRPr lang="en-IN" sz="2400" dirty="0">
              <a:latin typeface="Georgia" panose="02040502050405020303" pitchFamily="18" charset="0"/>
            </a:endParaRPr>
          </a:p>
        </p:txBody>
      </p:sp>
    </p:spTree>
    <p:extLst>
      <p:ext uri="{BB962C8B-B14F-4D97-AF65-F5344CB8AC3E}">
        <p14:creationId xmlns:p14="http://schemas.microsoft.com/office/powerpoint/2010/main" val="2655299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24336"/>
            <a:ext cx="8640960" cy="7417415"/>
          </a:xfrm>
          <a:prstGeom prst="rect">
            <a:avLst/>
          </a:prstGeom>
          <a:noFill/>
        </p:spPr>
        <p:txBody>
          <a:bodyPr wrap="square" rtlCol="0">
            <a:spAutoFit/>
          </a:bodyPr>
          <a:lstStyle/>
          <a:p>
            <a:r>
              <a:rPr lang="en-IN" sz="2800" b="1" dirty="0">
                <a:latin typeface="Georgia" panose="02040502050405020303" pitchFamily="18" charset="0"/>
              </a:rPr>
              <a:t>Standardizing the IoT</a:t>
            </a:r>
            <a:endParaRPr lang="en-IN" sz="2800" dirty="0">
              <a:latin typeface="Georgia" panose="02040502050405020303" pitchFamily="18" charset="0"/>
            </a:endParaRPr>
          </a:p>
          <a:p>
            <a:pPr algn="just"/>
            <a:r>
              <a:rPr lang="en-IN" sz="2800" dirty="0">
                <a:latin typeface="Georgia" panose="02040502050405020303" pitchFamily="18" charset="0"/>
              </a:rPr>
              <a:t>Smart objects produce large volumes of data. This data needs to be managed, processed, transferred and stored securely. Standardization is key to achieving universally accepted specifications and protocols for true interoperability between devices and applications</a:t>
            </a:r>
            <a:r>
              <a:rPr lang="en-IN" sz="2800" dirty="0" smtClean="0">
                <a:latin typeface="Georgia" panose="02040502050405020303" pitchFamily="18" charset="0"/>
              </a:rPr>
              <a:t>.</a:t>
            </a:r>
          </a:p>
          <a:p>
            <a:pPr algn="just"/>
            <a:endParaRPr lang="en-IN" sz="2800" dirty="0">
              <a:latin typeface="Georgia" panose="02040502050405020303" pitchFamily="18" charset="0"/>
            </a:endParaRPr>
          </a:p>
          <a:p>
            <a:pPr algn="just"/>
            <a:r>
              <a:rPr lang="en-IN" sz="2800" dirty="0">
                <a:latin typeface="Georgia" panose="02040502050405020303" pitchFamily="18" charset="0"/>
              </a:rPr>
              <a:t>The use of standards:</a:t>
            </a:r>
          </a:p>
          <a:p>
            <a:pPr marL="514350" lvl="0" indent="-514350" algn="just">
              <a:buFont typeface="+mj-lt"/>
              <a:buAutoNum type="arabicParenR"/>
            </a:pPr>
            <a:r>
              <a:rPr lang="en-IN" sz="2800" dirty="0">
                <a:latin typeface="Georgia" panose="02040502050405020303" pitchFamily="18" charset="0"/>
              </a:rPr>
              <a:t>ensures interoperable and cost-effective solutions</a:t>
            </a:r>
          </a:p>
          <a:p>
            <a:pPr marL="514350" lvl="0" indent="-514350" algn="just">
              <a:buFont typeface="+mj-lt"/>
              <a:buAutoNum type="arabicParenR"/>
            </a:pPr>
            <a:r>
              <a:rPr lang="en-IN" sz="2800" dirty="0">
                <a:latin typeface="Georgia" panose="02040502050405020303" pitchFamily="18" charset="0"/>
              </a:rPr>
              <a:t>opens up opportunities in new areas</a:t>
            </a:r>
          </a:p>
          <a:p>
            <a:pPr marL="514350" lvl="0" indent="-514350" algn="just">
              <a:buFont typeface="+mj-lt"/>
              <a:buAutoNum type="arabicParenR"/>
            </a:pPr>
            <a:r>
              <a:rPr lang="en-IN" sz="2800" dirty="0">
                <a:latin typeface="Georgia" panose="02040502050405020303" pitchFamily="18" charset="0"/>
              </a:rPr>
              <a:t>allows the market to reach its full potential</a:t>
            </a:r>
          </a:p>
          <a:p>
            <a:pPr algn="just"/>
            <a:r>
              <a:rPr lang="en-IN" sz="2800" dirty="0">
                <a:latin typeface="Georgia" panose="02040502050405020303" pitchFamily="18" charset="0"/>
              </a:rPr>
              <a:t>The more things are connected, the greater the security risk. So, security standards are also needed to protect the individuals, businesses and governments which will use the IoT.</a:t>
            </a:r>
          </a:p>
          <a:p>
            <a:endParaRPr lang="en-IN" sz="2800" dirty="0">
              <a:latin typeface="Georgia" panose="02040502050405020303" pitchFamily="18" charset="0"/>
            </a:endParaRPr>
          </a:p>
        </p:txBody>
      </p:sp>
    </p:spTree>
    <p:extLst>
      <p:ext uri="{BB962C8B-B14F-4D97-AF65-F5344CB8AC3E}">
        <p14:creationId xmlns:p14="http://schemas.microsoft.com/office/powerpoint/2010/main" val="81327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12968" cy="2677656"/>
          </a:xfrm>
          <a:prstGeom prst="rect">
            <a:avLst/>
          </a:prstGeom>
          <a:noFill/>
        </p:spPr>
        <p:txBody>
          <a:bodyPr wrap="square" rtlCol="0">
            <a:spAutoFit/>
          </a:bodyPr>
          <a:lstStyle/>
          <a:p>
            <a:r>
              <a:rPr lang="en-US" sz="2400" b="1" dirty="0">
                <a:latin typeface="Georgia" panose="02040502050405020303" pitchFamily="18" charset="0"/>
              </a:rPr>
              <a:t>Network Services Entity </a:t>
            </a:r>
            <a:r>
              <a:rPr lang="en-US" sz="2400" dirty="0">
                <a:latin typeface="Georgia" panose="02040502050405020303" pitchFamily="18" charset="0"/>
              </a:rPr>
              <a:t>(NSE) is an </a:t>
            </a:r>
            <a:r>
              <a:rPr lang="en-US" sz="2400" dirty="0" smtClean="0">
                <a:latin typeface="Georgia" panose="02040502050405020303" pitchFamily="18" charset="0"/>
              </a:rPr>
              <a:t>underlying entity </a:t>
            </a:r>
            <a:r>
              <a:rPr lang="en-US" sz="2400" dirty="0">
                <a:latin typeface="Georgia" panose="02040502050405020303" pitchFamily="18" charset="0"/>
              </a:rPr>
              <a:t>which provides services from the </a:t>
            </a:r>
            <a:r>
              <a:rPr lang="en-US" sz="2400" dirty="0" smtClean="0">
                <a:latin typeface="Georgia" panose="02040502050405020303" pitchFamily="18" charset="0"/>
              </a:rPr>
              <a:t>underlying network </a:t>
            </a:r>
            <a:r>
              <a:rPr lang="en-US" sz="2400" dirty="0">
                <a:latin typeface="Georgia" panose="02040502050405020303" pitchFamily="18" charset="0"/>
              </a:rPr>
              <a:t>to CSEs. However, even though </a:t>
            </a:r>
            <a:r>
              <a:rPr lang="en-US" sz="2400" dirty="0" smtClean="0">
                <a:latin typeface="Georgia" panose="02040502050405020303" pitchFamily="18" charset="0"/>
              </a:rPr>
              <a:t>underlying networks </a:t>
            </a:r>
            <a:r>
              <a:rPr lang="en-US" sz="2400" dirty="0">
                <a:latin typeface="Georgia" panose="02040502050405020303" pitchFamily="18" charset="0"/>
              </a:rPr>
              <a:t>provide data transport services between </a:t>
            </a:r>
            <a:r>
              <a:rPr lang="en-US" sz="2400" dirty="0" smtClean="0">
                <a:latin typeface="Georgia" panose="02040502050405020303" pitchFamily="18" charset="0"/>
              </a:rPr>
              <a:t>entities in </a:t>
            </a:r>
            <a:r>
              <a:rPr lang="en-US" sz="2400" dirty="0">
                <a:latin typeface="Georgia" panose="02040502050405020303" pitchFamily="18" charset="0"/>
              </a:rPr>
              <a:t>the OneM2M System, such data transport services </a:t>
            </a:r>
            <a:r>
              <a:rPr lang="en-US" sz="2400" dirty="0" smtClean="0">
                <a:latin typeface="Georgia" panose="02040502050405020303" pitchFamily="18" charset="0"/>
              </a:rPr>
              <a:t>are not </a:t>
            </a:r>
            <a:r>
              <a:rPr lang="en-US" sz="2400" dirty="0">
                <a:latin typeface="Georgia" panose="02040502050405020303" pitchFamily="18" charset="0"/>
              </a:rPr>
              <a:t>included in the NSE. NSE provides services of </a:t>
            </a:r>
            <a:r>
              <a:rPr lang="en-US" sz="2400" dirty="0" smtClean="0">
                <a:latin typeface="Georgia" panose="02040502050405020303" pitchFamily="18" charset="0"/>
              </a:rPr>
              <a:t>device </a:t>
            </a:r>
            <a:r>
              <a:rPr lang="en-IN" sz="2400" dirty="0" smtClean="0">
                <a:latin typeface="Georgia" panose="02040502050405020303" pitchFamily="18" charset="0"/>
              </a:rPr>
              <a:t>management</a:t>
            </a:r>
            <a:r>
              <a:rPr lang="en-IN" sz="2400" dirty="0">
                <a:latin typeface="Georgia" panose="02040502050405020303" pitchFamily="18" charset="0"/>
              </a:rPr>
              <a:t>, location services and device triggering.</a:t>
            </a:r>
          </a:p>
        </p:txBody>
      </p:sp>
      <p:sp>
        <p:nvSpPr>
          <p:cNvPr id="3" name="TextBox 2"/>
          <p:cNvSpPr txBox="1"/>
          <p:nvPr/>
        </p:nvSpPr>
        <p:spPr>
          <a:xfrm>
            <a:off x="323528" y="3356992"/>
            <a:ext cx="8568952" cy="2677656"/>
          </a:xfrm>
          <a:prstGeom prst="rect">
            <a:avLst/>
          </a:prstGeom>
          <a:noFill/>
        </p:spPr>
        <p:txBody>
          <a:bodyPr wrap="square" rtlCol="0">
            <a:spAutoFit/>
          </a:bodyPr>
          <a:lstStyle/>
          <a:p>
            <a:r>
              <a:rPr lang="en-US" sz="2400" b="1" dirty="0">
                <a:latin typeface="Georgia" panose="02040502050405020303" pitchFamily="18" charset="0"/>
              </a:rPr>
              <a:t>OneM2M supports four basic types of Nodes</a:t>
            </a:r>
            <a:r>
              <a:rPr lang="en-US" sz="2400" b="1" dirty="0" smtClean="0">
                <a:latin typeface="Georgia" panose="02040502050405020303" pitchFamily="18" charset="0"/>
              </a:rPr>
              <a:t>:</a:t>
            </a:r>
          </a:p>
          <a:p>
            <a:endParaRPr lang="en-US" sz="2400" b="1" dirty="0">
              <a:latin typeface="Georgia" panose="02040502050405020303" pitchFamily="18" charset="0"/>
            </a:endParaRPr>
          </a:p>
          <a:p>
            <a:r>
              <a:rPr lang="en-IN" sz="2400" i="1" dirty="0">
                <a:latin typeface="Georgia" panose="02040502050405020303" pitchFamily="18" charset="0"/>
              </a:rPr>
              <a:t>Application Service Node</a:t>
            </a:r>
            <a:r>
              <a:rPr lang="en-IN" sz="2400" dirty="0">
                <a:latin typeface="Georgia" panose="02040502050405020303" pitchFamily="18" charset="0"/>
              </a:rPr>
              <a:t>, </a:t>
            </a:r>
            <a:r>
              <a:rPr lang="en-IN" sz="2400" i="1" dirty="0">
                <a:latin typeface="Georgia" panose="02040502050405020303" pitchFamily="18" charset="0"/>
              </a:rPr>
              <a:t>Application Dedicated Node</a:t>
            </a:r>
            <a:r>
              <a:rPr lang="en-IN" sz="2400" dirty="0" smtClean="0">
                <a:latin typeface="Georgia" panose="02040502050405020303" pitchFamily="18" charset="0"/>
              </a:rPr>
              <a:t>, </a:t>
            </a:r>
            <a:r>
              <a:rPr lang="en-US" sz="2400" i="1" dirty="0" smtClean="0">
                <a:latin typeface="Georgia" panose="02040502050405020303" pitchFamily="18" charset="0"/>
              </a:rPr>
              <a:t>Middle </a:t>
            </a:r>
            <a:r>
              <a:rPr lang="en-US" sz="2400" i="1" dirty="0">
                <a:latin typeface="Georgia" panose="02040502050405020303" pitchFamily="18" charset="0"/>
              </a:rPr>
              <a:t>Node </a:t>
            </a:r>
            <a:r>
              <a:rPr lang="en-US" sz="2400" dirty="0">
                <a:latin typeface="Georgia" panose="02040502050405020303" pitchFamily="18" charset="0"/>
              </a:rPr>
              <a:t>and </a:t>
            </a:r>
            <a:r>
              <a:rPr lang="en-US" sz="2400" i="1" dirty="0">
                <a:latin typeface="Georgia" panose="02040502050405020303" pitchFamily="18" charset="0"/>
              </a:rPr>
              <a:t>Infrastructure Node</a:t>
            </a:r>
            <a:r>
              <a:rPr lang="en-US" sz="2400" dirty="0">
                <a:latin typeface="Georgia" panose="02040502050405020303" pitchFamily="18" charset="0"/>
              </a:rPr>
              <a:t>. </a:t>
            </a:r>
            <a:endParaRPr lang="en-US" sz="2400" dirty="0" smtClean="0">
              <a:latin typeface="Georgia" panose="02040502050405020303" pitchFamily="18" charset="0"/>
            </a:endParaRPr>
          </a:p>
          <a:p>
            <a:endParaRPr lang="en-US" sz="2400" dirty="0" smtClean="0">
              <a:latin typeface="Georgia" panose="02040502050405020303" pitchFamily="18" charset="0"/>
            </a:endParaRPr>
          </a:p>
          <a:p>
            <a:r>
              <a:rPr lang="en-US" sz="2400" dirty="0" smtClean="0">
                <a:latin typeface="Georgia" panose="02040502050405020303" pitchFamily="18" charset="0"/>
              </a:rPr>
              <a:t>As functional objects</a:t>
            </a:r>
            <a:r>
              <a:rPr lang="en-US" sz="2400" dirty="0">
                <a:latin typeface="Georgia" panose="02040502050405020303" pitchFamily="18" charset="0"/>
              </a:rPr>
              <a:t>, such Nodes may or may not be mapped </a:t>
            </a:r>
            <a:r>
              <a:rPr lang="en-US" sz="2400" dirty="0" smtClean="0">
                <a:latin typeface="Georgia" panose="02040502050405020303" pitchFamily="18" charset="0"/>
              </a:rPr>
              <a:t>to </a:t>
            </a:r>
            <a:r>
              <a:rPr lang="en-IN" sz="2400" dirty="0" smtClean="0">
                <a:latin typeface="Georgia" panose="02040502050405020303" pitchFamily="18" charset="0"/>
              </a:rPr>
              <a:t>physical </a:t>
            </a:r>
            <a:r>
              <a:rPr lang="en-IN" sz="2400" dirty="0">
                <a:latin typeface="Georgia" panose="02040502050405020303" pitchFamily="18" charset="0"/>
              </a:rPr>
              <a:t>objects.</a:t>
            </a:r>
          </a:p>
        </p:txBody>
      </p:sp>
    </p:spTree>
    <p:extLst>
      <p:ext uri="{BB962C8B-B14F-4D97-AF65-F5344CB8AC3E}">
        <p14:creationId xmlns:p14="http://schemas.microsoft.com/office/powerpoint/2010/main" val="2163535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40"/>
            <a:ext cx="9036496" cy="5262979"/>
          </a:xfrm>
          <a:prstGeom prst="rect">
            <a:avLst/>
          </a:prstGeom>
          <a:noFill/>
        </p:spPr>
        <p:txBody>
          <a:bodyPr wrap="square" rtlCol="0">
            <a:spAutoFit/>
          </a:bodyPr>
          <a:lstStyle/>
          <a:p>
            <a:r>
              <a:rPr lang="en-IN" sz="2400" b="1" dirty="0">
                <a:latin typeface="Georgia" panose="02040502050405020303" pitchFamily="18" charset="0"/>
              </a:rPr>
              <a:t>Application Service Node </a:t>
            </a:r>
            <a:r>
              <a:rPr lang="en-IN" sz="2400" dirty="0">
                <a:latin typeface="Georgia" panose="02040502050405020303" pitchFamily="18" charset="0"/>
              </a:rPr>
              <a:t>(ASN) contains one </a:t>
            </a:r>
            <a:r>
              <a:rPr lang="en-IN" sz="2400" dirty="0" smtClean="0">
                <a:latin typeface="Georgia" panose="02040502050405020303" pitchFamily="18" charset="0"/>
              </a:rPr>
              <a:t>CSE </a:t>
            </a:r>
            <a:r>
              <a:rPr lang="en-US" sz="2400" dirty="0" smtClean="0">
                <a:latin typeface="Georgia" panose="02040502050405020303" pitchFamily="18" charset="0"/>
              </a:rPr>
              <a:t>and </a:t>
            </a:r>
            <a:r>
              <a:rPr lang="en-US" sz="2400" dirty="0">
                <a:latin typeface="Georgia" panose="02040502050405020303" pitchFamily="18" charset="0"/>
              </a:rPr>
              <a:t>contains at least one AE. There may be zero or </a:t>
            </a:r>
            <a:r>
              <a:rPr lang="en-US" sz="2400" dirty="0" smtClean="0">
                <a:latin typeface="Georgia" panose="02040502050405020303" pitchFamily="18" charset="0"/>
              </a:rPr>
              <a:t>more ASNs </a:t>
            </a:r>
            <a:r>
              <a:rPr lang="en-US" sz="2400" dirty="0">
                <a:latin typeface="Georgia" panose="02040502050405020303" pitchFamily="18" charset="0"/>
              </a:rPr>
              <a:t>in the Field Domain of an M2M System. An </a:t>
            </a:r>
            <a:r>
              <a:rPr lang="en-US" sz="2400" dirty="0" smtClean="0">
                <a:latin typeface="Georgia" panose="02040502050405020303" pitchFamily="18" charset="0"/>
              </a:rPr>
              <a:t>ASN may </a:t>
            </a:r>
            <a:r>
              <a:rPr lang="en-US" sz="2400" dirty="0">
                <a:latin typeface="Georgia" panose="02040502050405020303" pitchFamily="18" charset="0"/>
              </a:rPr>
              <a:t>communicate with either exactly one Middle </a:t>
            </a:r>
            <a:r>
              <a:rPr lang="en-US" sz="2400" dirty="0" smtClean="0">
                <a:latin typeface="Georgia" panose="02040502050405020303" pitchFamily="18" charset="0"/>
              </a:rPr>
              <a:t>Node or </a:t>
            </a:r>
            <a:r>
              <a:rPr lang="en-US" sz="2400" dirty="0">
                <a:latin typeface="Georgia" panose="02040502050405020303" pitchFamily="18" charset="0"/>
              </a:rPr>
              <a:t>exactly one Infrastructure Node. An ASN </a:t>
            </a:r>
            <a:r>
              <a:rPr lang="en-US" sz="2400" dirty="0" smtClean="0">
                <a:latin typeface="Georgia" panose="02040502050405020303" pitchFamily="18" charset="0"/>
              </a:rPr>
              <a:t>also communicates </a:t>
            </a:r>
            <a:r>
              <a:rPr lang="en-US" sz="2400" dirty="0">
                <a:latin typeface="Georgia" panose="02040502050405020303" pitchFamily="18" charset="0"/>
              </a:rPr>
              <a:t>with NSE. Physically, an ASN </a:t>
            </a:r>
            <a:r>
              <a:rPr lang="en-US" sz="2400" dirty="0" smtClean="0">
                <a:latin typeface="Georgia" panose="02040502050405020303" pitchFamily="18" charset="0"/>
              </a:rPr>
              <a:t>could reside </a:t>
            </a:r>
            <a:r>
              <a:rPr lang="en-US" sz="2400" dirty="0">
                <a:latin typeface="Georgia" panose="02040502050405020303" pitchFamily="18" charset="0"/>
              </a:rPr>
              <a:t>in an M2M Device</a:t>
            </a:r>
            <a:r>
              <a:rPr lang="en-US" sz="2400" dirty="0" smtClean="0">
                <a:latin typeface="Georgia" panose="02040502050405020303" pitchFamily="18" charset="0"/>
              </a:rPr>
              <a:t>.</a:t>
            </a:r>
          </a:p>
          <a:p>
            <a:endParaRPr lang="en-US" sz="2400" dirty="0" smtClean="0">
              <a:latin typeface="Georgia" panose="02040502050405020303" pitchFamily="18" charset="0"/>
            </a:endParaRPr>
          </a:p>
          <a:p>
            <a:r>
              <a:rPr lang="en-US" sz="2400" b="1" dirty="0">
                <a:latin typeface="Georgia" panose="02040502050405020303" pitchFamily="18" charset="0"/>
              </a:rPr>
              <a:t>Application Dedicated Node </a:t>
            </a:r>
            <a:r>
              <a:rPr lang="en-US" sz="2400" dirty="0">
                <a:latin typeface="Georgia" panose="02040502050405020303" pitchFamily="18" charset="0"/>
              </a:rPr>
              <a:t>(ADN) contains at </a:t>
            </a:r>
            <a:r>
              <a:rPr lang="en-US" sz="2400" dirty="0" smtClean="0">
                <a:latin typeface="Georgia" panose="02040502050405020303" pitchFamily="18" charset="0"/>
              </a:rPr>
              <a:t>least one </a:t>
            </a:r>
            <a:r>
              <a:rPr lang="en-US" sz="2400" dirty="0">
                <a:latin typeface="Georgia" panose="02040502050405020303" pitchFamily="18" charset="0"/>
              </a:rPr>
              <a:t>AE and does not contain a CSE. There may be </a:t>
            </a:r>
            <a:r>
              <a:rPr lang="en-US" sz="2400" dirty="0" smtClean="0">
                <a:latin typeface="Georgia" panose="02040502050405020303" pitchFamily="18" charset="0"/>
              </a:rPr>
              <a:t>zero or </a:t>
            </a:r>
            <a:r>
              <a:rPr lang="en-US" sz="2400" dirty="0">
                <a:latin typeface="Georgia" panose="02040502050405020303" pitchFamily="18" charset="0"/>
              </a:rPr>
              <a:t>more ADNs in the Field Domain of an M2M System</a:t>
            </a:r>
            <a:r>
              <a:rPr lang="en-US" sz="2400" dirty="0" smtClean="0">
                <a:latin typeface="Georgia" panose="02040502050405020303" pitchFamily="18" charset="0"/>
              </a:rPr>
              <a:t>.</a:t>
            </a:r>
          </a:p>
          <a:p>
            <a:endParaRPr lang="en-US" sz="2400" dirty="0">
              <a:latin typeface="Georgia" panose="02040502050405020303" pitchFamily="18" charset="0"/>
            </a:endParaRPr>
          </a:p>
          <a:p>
            <a:r>
              <a:rPr lang="en-US" sz="2400" dirty="0">
                <a:latin typeface="Georgia" panose="02040502050405020303" pitchFamily="18" charset="0"/>
              </a:rPr>
              <a:t>An ADN communicates with a Middle Node or </a:t>
            </a:r>
            <a:r>
              <a:rPr lang="en-US" sz="2400" dirty="0" smtClean="0">
                <a:latin typeface="Georgia" panose="02040502050405020303" pitchFamily="18" charset="0"/>
              </a:rPr>
              <a:t>an Infrastructure </a:t>
            </a:r>
            <a:r>
              <a:rPr lang="en-US" sz="2400" dirty="0">
                <a:latin typeface="Georgia" panose="02040502050405020303" pitchFamily="18" charset="0"/>
              </a:rPr>
              <a:t>Node. Physically, an ADN could reside in </a:t>
            </a:r>
            <a:r>
              <a:rPr lang="en-US" sz="2400" dirty="0" smtClean="0">
                <a:latin typeface="Georgia" panose="02040502050405020303" pitchFamily="18" charset="0"/>
              </a:rPr>
              <a:t>a </a:t>
            </a:r>
            <a:r>
              <a:rPr lang="en-IN" sz="2400" dirty="0" smtClean="0">
                <a:latin typeface="Georgia" panose="02040502050405020303" pitchFamily="18" charset="0"/>
              </a:rPr>
              <a:t>constrained </a:t>
            </a:r>
            <a:r>
              <a:rPr lang="en-IN" sz="2400" dirty="0">
                <a:latin typeface="Georgia" panose="02040502050405020303" pitchFamily="18" charset="0"/>
              </a:rPr>
              <a:t>M2M Device.</a:t>
            </a:r>
          </a:p>
        </p:txBody>
      </p:sp>
    </p:spTree>
    <p:extLst>
      <p:ext uri="{BB962C8B-B14F-4D97-AF65-F5344CB8AC3E}">
        <p14:creationId xmlns:p14="http://schemas.microsoft.com/office/powerpoint/2010/main" val="1343460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568952" cy="5262979"/>
          </a:xfrm>
          <a:prstGeom prst="rect">
            <a:avLst/>
          </a:prstGeom>
          <a:noFill/>
        </p:spPr>
        <p:txBody>
          <a:bodyPr wrap="square" rtlCol="0">
            <a:spAutoFit/>
          </a:bodyPr>
          <a:lstStyle/>
          <a:p>
            <a:pPr algn="just"/>
            <a:r>
              <a:rPr lang="en-US" sz="2400" b="1" dirty="0">
                <a:latin typeface="Georgia" panose="02040502050405020303" pitchFamily="18" charset="0"/>
              </a:rPr>
              <a:t>Middle Node </a:t>
            </a:r>
            <a:r>
              <a:rPr lang="en-US" sz="2400" dirty="0">
                <a:latin typeface="Georgia" panose="02040502050405020303" pitchFamily="18" charset="0"/>
              </a:rPr>
              <a:t>(MN) contains one CSE and zero </a:t>
            </a:r>
            <a:r>
              <a:rPr lang="en-US" sz="2400" dirty="0" smtClean="0">
                <a:latin typeface="Georgia" panose="02040502050405020303" pitchFamily="18" charset="0"/>
              </a:rPr>
              <a:t>or more </a:t>
            </a:r>
            <a:r>
              <a:rPr lang="en-US" sz="2400" dirty="0">
                <a:latin typeface="Georgia" panose="02040502050405020303" pitchFamily="18" charset="0"/>
              </a:rPr>
              <a:t>AEs. There may be zero or more MNs in the </a:t>
            </a:r>
            <a:r>
              <a:rPr lang="en-US" sz="2400" dirty="0" smtClean="0">
                <a:latin typeface="Georgia" panose="02040502050405020303" pitchFamily="18" charset="0"/>
              </a:rPr>
              <a:t>Field Domain </a:t>
            </a:r>
            <a:r>
              <a:rPr lang="en-US" sz="2400" dirty="0">
                <a:latin typeface="Georgia" panose="02040502050405020303" pitchFamily="18" charset="0"/>
              </a:rPr>
              <a:t>of an M2M System. A MN communicates with</a:t>
            </a:r>
          </a:p>
          <a:p>
            <a:pPr algn="just"/>
            <a:r>
              <a:rPr lang="en-US" sz="2400" dirty="0">
                <a:latin typeface="Georgia" panose="02040502050405020303" pitchFamily="18" charset="0"/>
              </a:rPr>
              <a:t>ASNs, ADNs, NSEs, other MNs and </a:t>
            </a:r>
            <a:r>
              <a:rPr lang="en-US" sz="2400" dirty="0" smtClean="0">
                <a:latin typeface="Georgia" panose="02040502050405020303" pitchFamily="18" charset="0"/>
              </a:rPr>
              <a:t>Infrastructure Nodes</a:t>
            </a:r>
            <a:r>
              <a:rPr lang="en-US" sz="2400" dirty="0">
                <a:latin typeface="Georgia" panose="02040502050405020303" pitchFamily="18" charset="0"/>
              </a:rPr>
              <a:t>. Physically, a MN could reside in an </a:t>
            </a:r>
            <a:r>
              <a:rPr lang="en-US" sz="2400" dirty="0" smtClean="0">
                <a:latin typeface="Georgia" panose="02040502050405020303" pitchFamily="18" charset="0"/>
              </a:rPr>
              <a:t>M2M </a:t>
            </a:r>
            <a:r>
              <a:rPr lang="en-IN" sz="2400" dirty="0" smtClean="0">
                <a:latin typeface="Georgia" panose="02040502050405020303" pitchFamily="18" charset="0"/>
              </a:rPr>
              <a:t>Gateway.</a:t>
            </a:r>
          </a:p>
          <a:p>
            <a:pPr algn="just"/>
            <a:endParaRPr lang="en-IN" sz="2400" dirty="0">
              <a:latin typeface="Georgia" panose="02040502050405020303" pitchFamily="18" charset="0"/>
            </a:endParaRPr>
          </a:p>
          <a:p>
            <a:pPr algn="just"/>
            <a:r>
              <a:rPr lang="en-US" sz="2400" b="1" dirty="0">
                <a:latin typeface="Georgia" panose="02040502050405020303" pitchFamily="18" charset="0"/>
              </a:rPr>
              <a:t>Infrastructure Node </a:t>
            </a:r>
            <a:r>
              <a:rPr lang="en-US" sz="2400" dirty="0">
                <a:latin typeface="Georgia" panose="02040502050405020303" pitchFamily="18" charset="0"/>
              </a:rPr>
              <a:t>(IN) contains one CSE </a:t>
            </a:r>
            <a:r>
              <a:rPr lang="en-US" sz="2400" dirty="0" smtClean="0">
                <a:latin typeface="Georgia" panose="02040502050405020303" pitchFamily="18" charset="0"/>
              </a:rPr>
              <a:t>and contains </a:t>
            </a:r>
            <a:r>
              <a:rPr lang="en-US" sz="2400" dirty="0">
                <a:latin typeface="Georgia" panose="02040502050405020303" pitchFamily="18" charset="0"/>
              </a:rPr>
              <a:t>zero or more AEs. There is exactly one logical </a:t>
            </a:r>
            <a:r>
              <a:rPr lang="en-US" sz="2400" dirty="0" smtClean="0">
                <a:latin typeface="Georgia" panose="02040502050405020303" pitchFamily="18" charset="0"/>
              </a:rPr>
              <a:t>IN in </a:t>
            </a:r>
            <a:r>
              <a:rPr lang="en-US" sz="2400" dirty="0">
                <a:latin typeface="Georgia" panose="02040502050405020303" pitchFamily="18" charset="0"/>
              </a:rPr>
              <a:t>the Infrastructure Domain per OneM2M </a:t>
            </a:r>
            <a:r>
              <a:rPr lang="en-US" sz="2400" dirty="0" smtClean="0">
                <a:latin typeface="Georgia" panose="02040502050405020303" pitchFamily="18" charset="0"/>
              </a:rPr>
              <a:t>Service Provider </a:t>
            </a:r>
            <a:r>
              <a:rPr lang="en-US" sz="2400" dirty="0">
                <a:latin typeface="Georgia" panose="02040502050405020303" pitchFamily="18" charset="0"/>
              </a:rPr>
              <a:t>of an M2M System. It may contain </a:t>
            </a:r>
            <a:r>
              <a:rPr lang="en-US" sz="2400" dirty="0" smtClean="0">
                <a:latin typeface="Georgia" panose="02040502050405020303" pitchFamily="18" charset="0"/>
              </a:rPr>
              <a:t>CSE functions </a:t>
            </a:r>
            <a:r>
              <a:rPr lang="en-US" sz="2400" dirty="0">
                <a:latin typeface="Georgia" panose="02040502050405020303" pitchFamily="18" charset="0"/>
              </a:rPr>
              <a:t>not applicable to other node types. An </a:t>
            </a:r>
            <a:r>
              <a:rPr lang="en-US" sz="2400" dirty="0" smtClean="0">
                <a:latin typeface="Georgia" panose="02040502050405020303" pitchFamily="18" charset="0"/>
              </a:rPr>
              <a:t>IN communicates </a:t>
            </a:r>
            <a:r>
              <a:rPr lang="en-US" sz="2400" dirty="0">
                <a:latin typeface="Georgia" panose="02040502050405020303" pitchFamily="18" charset="0"/>
              </a:rPr>
              <a:t>with one or more MNs, one or more ASNs</a:t>
            </a:r>
            <a:r>
              <a:rPr lang="en-US" sz="2400" dirty="0" smtClean="0">
                <a:latin typeface="Georgia" panose="02040502050405020303" pitchFamily="18" charset="0"/>
              </a:rPr>
              <a:t>, one </a:t>
            </a:r>
            <a:r>
              <a:rPr lang="en-US" sz="2400" dirty="0">
                <a:latin typeface="Georgia" panose="02040502050405020303" pitchFamily="18" charset="0"/>
              </a:rPr>
              <a:t>or more ADNs, NSEs and INs of other </a:t>
            </a:r>
            <a:r>
              <a:rPr lang="en-US" sz="2400" dirty="0" smtClean="0">
                <a:latin typeface="Georgia" panose="02040502050405020303" pitchFamily="18" charset="0"/>
              </a:rPr>
              <a:t>M2M Systems</a:t>
            </a:r>
            <a:r>
              <a:rPr lang="en-US" sz="2400" dirty="0">
                <a:latin typeface="Georgia" panose="02040502050405020303" pitchFamily="18" charset="0"/>
              </a:rPr>
              <a:t>. Physically, an Infrastructure Node could </a:t>
            </a:r>
            <a:r>
              <a:rPr lang="en-US" sz="2400" dirty="0" smtClean="0">
                <a:latin typeface="Georgia" panose="02040502050405020303" pitchFamily="18" charset="0"/>
              </a:rPr>
              <a:t>reside </a:t>
            </a:r>
            <a:r>
              <a:rPr lang="en-IN" sz="2400" dirty="0" smtClean="0">
                <a:latin typeface="Georgia" panose="02040502050405020303" pitchFamily="18" charset="0"/>
              </a:rPr>
              <a:t>in </a:t>
            </a:r>
            <a:r>
              <a:rPr lang="en-IN" sz="2400" dirty="0">
                <a:latin typeface="Georgia" panose="02040502050405020303" pitchFamily="18" charset="0"/>
              </a:rPr>
              <a:t>an M2M Service Infrastructure.</a:t>
            </a:r>
          </a:p>
        </p:txBody>
      </p:sp>
    </p:spTree>
    <p:extLst>
      <p:ext uri="{BB962C8B-B14F-4D97-AF65-F5344CB8AC3E}">
        <p14:creationId xmlns:p14="http://schemas.microsoft.com/office/powerpoint/2010/main" val="3004874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01" y="41711"/>
            <a:ext cx="8496944" cy="6740307"/>
          </a:xfrm>
          <a:prstGeom prst="rect">
            <a:avLst/>
          </a:prstGeom>
          <a:noFill/>
        </p:spPr>
        <p:txBody>
          <a:bodyPr wrap="square" rtlCol="0">
            <a:spAutoFit/>
          </a:bodyPr>
          <a:lstStyle/>
          <a:p>
            <a:r>
              <a:rPr lang="en-US" sz="2400" dirty="0">
                <a:latin typeface="Georgia" panose="02040502050405020303" pitchFamily="18" charset="0"/>
              </a:rPr>
              <a:t>Another type of Nodes is possible, a </a:t>
            </a:r>
            <a:r>
              <a:rPr lang="en-US" sz="2400" dirty="0" smtClean="0">
                <a:latin typeface="Georgia" panose="02040502050405020303" pitchFamily="18" charset="0"/>
              </a:rPr>
              <a:t>Non-oneM2M Node </a:t>
            </a:r>
            <a:r>
              <a:rPr lang="en-US" sz="2400" dirty="0">
                <a:latin typeface="Georgia" panose="02040502050405020303" pitchFamily="18" charset="0"/>
              </a:rPr>
              <a:t>(</a:t>
            </a:r>
            <a:r>
              <a:rPr lang="en-US" sz="2400" dirty="0" err="1">
                <a:latin typeface="Georgia" panose="02040502050405020303" pitchFamily="18" charset="0"/>
              </a:rPr>
              <a:t>NoDN</a:t>
            </a:r>
            <a:r>
              <a:rPr lang="en-US" sz="2400" dirty="0">
                <a:latin typeface="Georgia" panose="02040502050405020303" pitchFamily="18" charset="0"/>
              </a:rPr>
              <a:t>). It does not contain any of the </a:t>
            </a:r>
            <a:r>
              <a:rPr lang="en-US" sz="2400" dirty="0" smtClean="0">
                <a:latin typeface="Georgia" panose="02040502050405020303" pitchFamily="18" charset="0"/>
              </a:rPr>
              <a:t>OneM2M Entities</a:t>
            </a:r>
            <a:r>
              <a:rPr lang="en-US" sz="2400" dirty="0">
                <a:latin typeface="Georgia" panose="02040502050405020303" pitchFamily="18" charset="0"/>
              </a:rPr>
              <a:t>. Physically, </a:t>
            </a:r>
            <a:r>
              <a:rPr lang="en-US" sz="2400" dirty="0" err="1">
                <a:latin typeface="Georgia" panose="02040502050405020303" pitchFamily="18" charset="0"/>
              </a:rPr>
              <a:t>NoDNs</a:t>
            </a:r>
            <a:r>
              <a:rPr lang="en-US" sz="2400" dirty="0">
                <a:latin typeface="Georgia" panose="02040502050405020303" pitchFamily="18" charset="0"/>
              </a:rPr>
              <a:t> are devices attached to </a:t>
            </a:r>
            <a:r>
              <a:rPr lang="en-US" sz="2400" dirty="0" smtClean="0">
                <a:latin typeface="Georgia" panose="02040502050405020303" pitchFamily="18" charset="0"/>
              </a:rPr>
              <a:t>the OneM2M </a:t>
            </a:r>
            <a:r>
              <a:rPr lang="en-US" sz="2400" dirty="0">
                <a:latin typeface="Georgia" panose="02040502050405020303" pitchFamily="18" charset="0"/>
              </a:rPr>
              <a:t>system for interworking purposes, </a:t>
            </a:r>
            <a:r>
              <a:rPr lang="en-US" sz="2400" dirty="0" smtClean="0">
                <a:latin typeface="Georgia" panose="02040502050405020303" pitchFamily="18" charset="0"/>
              </a:rPr>
              <a:t>including management</a:t>
            </a:r>
            <a:r>
              <a:rPr lang="en-US" sz="2400" dirty="0">
                <a:latin typeface="Georgia" panose="02040502050405020303" pitchFamily="18" charset="0"/>
              </a:rPr>
              <a:t>. These nodes reside in Field Domain</a:t>
            </a:r>
            <a:r>
              <a:rPr lang="en-US" sz="2400" dirty="0" smtClean="0">
                <a:latin typeface="Georgia" panose="02040502050405020303" pitchFamily="18" charset="0"/>
              </a:rPr>
              <a:t>.</a:t>
            </a:r>
          </a:p>
          <a:p>
            <a:r>
              <a:rPr lang="en-US" sz="2400" dirty="0">
                <a:latin typeface="Georgia" panose="02040502050405020303" pitchFamily="18" charset="0"/>
              </a:rPr>
              <a:t>Two general kinds of OneM2M Nodes are supported</a:t>
            </a:r>
            <a:r>
              <a:rPr lang="en-US" sz="2400" dirty="0" smtClean="0">
                <a:latin typeface="Georgia" panose="02040502050405020303" pitchFamily="18" charset="0"/>
              </a:rPr>
              <a:t>, </a:t>
            </a:r>
            <a:r>
              <a:rPr lang="en-IN" sz="2400" dirty="0" smtClean="0">
                <a:latin typeface="Georgia" panose="02040502050405020303" pitchFamily="18" charset="0"/>
              </a:rPr>
              <a:t>a </a:t>
            </a:r>
            <a:r>
              <a:rPr lang="en-IN" sz="2400" i="1" dirty="0">
                <a:latin typeface="Georgia" panose="02040502050405020303" pitchFamily="18" charset="0"/>
              </a:rPr>
              <a:t>Common Services Entity-Capable Node </a:t>
            </a:r>
            <a:r>
              <a:rPr lang="en-IN" sz="2400" dirty="0">
                <a:latin typeface="Georgia" panose="02040502050405020303" pitchFamily="18" charset="0"/>
              </a:rPr>
              <a:t>and a </a:t>
            </a:r>
            <a:r>
              <a:rPr lang="en-IN" sz="2400" i="1" dirty="0" smtClean="0">
                <a:latin typeface="Georgia" panose="02040502050405020303" pitchFamily="18" charset="0"/>
              </a:rPr>
              <a:t>Non-Common </a:t>
            </a:r>
            <a:r>
              <a:rPr lang="en-IN" sz="2400" i="1" dirty="0">
                <a:latin typeface="Georgia" panose="02040502050405020303" pitchFamily="18" charset="0"/>
              </a:rPr>
              <a:t>Services Entity-Capable Node. </a:t>
            </a:r>
            <a:r>
              <a:rPr lang="en-IN" sz="2400" dirty="0">
                <a:latin typeface="Georgia" panose="02040502050405020303" pitchFamily="18" charset="0"/>
              </a:rPr>
              <a:t>A </a:t>
            </a:r>
            <a:r>
              <a:rPr lang="en-IN" sz="2400" dirty="0" smtClean="0">
                <a:latin typeface="Georgia" panose="02040502050405020303" pitchFamily="18" charset="0"/>
              </a:rPr>
              <a:t>Common </a:t>
            </a:r>
            <a:r>
              <a:rPr lang="en-US" sz="2400" dirty="0" smtClean="0">
                <a:latin typeface="Georgia" panose="02040502050405020303" pitchFamily="18" charset="0"/>
              </a:rPr>
              <a:t>Services </a:t>
            </a:r>
            <a:r>
              <a:rPr lang="en-US" sz="2400" dirty="0">
                <a:latin typeface="Georgia" panose="02040502050405020303" pitchFamily="18" charset="0"/>
              </a:rPr>
              <a:t>Entity-Capable Node is a functional entity </a:t>
            </a:r>
            <a:r>
              <a:rPr lang="en-US" sz="2400" dirty="0" smtClean="0">
                <a:latin typeface="Georgia" panose="02040502050405020303" pitchFamily="18" charset="0"/>
              </a:rPr>
              <a:t>that contains </a:t>
            </a:r>
            <a:r>
              <a:rPr lang="en-US" sz="2400" dirty="0">
                <a:latin typeface="Georgia" panose="02040502050405020303" pitchFamily="18" charset="0"/>
              </a:rPr>
              <a:t>one CSE and zero or more AEs. The </a:t>
            </a:r>
            <a:r>
              <a:rPr lang="en-US" sz="2400" dirty="0" smtClean="0">
                <a:latin typeface="Georgia" panose="02040502050405020303" pitchFamily="18" charset="0"/>
              </a:rPr>
              <a:t>Application Service </a:t>
            </a:r>
            <a:r>
              <a:rPr lang="en-US" sz="2400" dirty="0">
                <a:latin typeface="Georgia" panose="02040502050405020303" pitchFamily="18" charset="0"/>
              </a:rPr>
              <a:t>Node and Middle Node are examples of </a:t>
            </a:r>
            <a:r>
              <a:rPr lang="en-US" sz="2400" dirty="0" smtClean="0">
                <a:latin typeface="Georgia" panose="02040502050405020303" pitchFamily="18" charset="0"/>
              </a:rPr>
              <a:t>a </a:t>
            </a:r>
            <a:r>
              <a:rPr lang="en-IN" sz="2400" smtClean="0">
                <a:latin typeface="Georgia" panose="02040502050405020303" pitchFamily="18" charset="0"/>
              </a:rPr>
              <a:t>Common </a:t>
            </a:r>
            <a:r>
              <a:rPr lang="en-IN" sz="2400" dirty="0">
                <a:latin typeface="Georgia" panose="02040502050405020303" pitchFamily="18" charset="0"/>
              </a:rPr>
              <a:t>Services Entity-Capable Nodes</a:t>
            </a:r>
            <a:r>
              <a:rPr lang="en-IN" sz="2400">
                <a:latin typeface="Georgia" panose="02040502050405020303" pitchFamily="18" charset="0"/>
              </a:rPr>
              <a:t>. </a:t>
            </a:r>
            <a:endParaRPr lang="en-IN" sz="2400" smtClean="0">
              <a:latin typeface="Georgia" panose="02040502050405020303" pitchFamily="18" charset="0"/>
            </a:endParaRPr>
          </a:p>
          <a:p>
            <a:r>
              <a:rPr lang="en-IN" sz="2400" smtClean="0">
                <a:latin typeface="Georgia" panose="02040502050405020303" pitchFamily="18" charset="0"/>
              </a:rPr>
              <a:t>CSEs </a:t>
            </a:r>
            <a:r>
              <a:rPr lang="en-IN" sz="2400" dirty="0" smtClean="0">
                <a:latin typeface="Georgia" panose="02040502050405020303" pitchFamily="18" charset="0"/>
              </a:rPr>
              <a:t>resident </a:t>
            </a:r>
            <a:r>
              <a:rPr lang="en-US" sz="2400" dirty="0" smtClean="0">
                <a:latin typeface="Georgia" panose="02040502050405020303" pitchFamily="18" charset="0"/>
              </a:rPr>
              <a:t>in </a:t>
            </a:r>
            <a:r>
              <a:rPr lang="en-US" sz="2400" dirty="0">
                <a:latin typeface="Georgia" panose="02040502050405020303" pitchFamily="18" charset="0"/>
              </a:rPr>
              <a:t>different Nodes could not be identical and </a:t>
            </a:r>
            <a:r>
              <a:rPr lang="en-US" sz="2400" dirty="0" smtClean="0">
                <a:latin typeface="Georgia" panose="02040502050405020303" pitchFamily="18" charset="0"/>
              </a:rPr>
              <a:t>are dependent </a:t>
            </a:r>
            <a:r>
              <a:rPr lang="en-US" sz="2400" dirty="0">
                <a:latin typeface="Georgia" panose="02040502050405020303" pitchFamily="18" charset="0"/>
              </a:rPr>
              <a:t>on the services supported by the CSE in </a:t>
            </a:r>
            <a:r>
              <a:rPr lang="en-US" sz="2400" dirty="0" smtClean="0">
                <a:latin typeface="Georgia" panose="02040502050405020303" pitchFamily="18" charset="0"/>
              </a:rPr>
              <a:t>that </a:t>
            </a:r>
            <a:r>
              <a:rPr lang="en-IN" sz="2400" dirty="0" smtClean="0">
                <a:latin typeface="Georgia" panose="02040502050405020303" pitchFamily="18" charset="0"/>
              </a:rPr>
              <a:t>Node</a:t>
            </a:r>
            <a:r>
              <a:rPr lang="en-IN" sz="2400" dirty="0">
                <a:latin typeface="Georgia" panose="02040502050405020303" pitchFamily="18" charset="0"/>
              </a:rPr>
              <a:t>. A Non-Common Services Entity-Capable Node is </a:t>
            </a:r>
            <a:r>
              <a:rPr lang="en-IN" sz="2400" dirty="0" smtClean="0">
                <a:latin typeface="Georgia" panose="02040502050405020303" pitchFamily="18" charset="0"/>
              </a:rPr>
              <a:t>a </a:t>
            </a:r>
            <a:r>
              <a:rPr lang="en-US" sz="2400" dirty="0" smtClean="0">
                <a:latin typeface="Georgia" panose="02040502050405020303" pitchFamily="18" charset="0"/>
              </a:rPr>
              <a:t>functional </a:t>
            </a:r>
            <a:r>
              <a:rPr lang="en-US" sz="2400" dirty="0">
                <a:latin typeface="Georgia" panose="02040502050405020303" pitchFamily="18" charset="0"/>
              </a:rPr>
              <a:t>entity that contains one or more AEs and </a:t>
            </a:r>
            <a:r>
              <a:rPr lang="en-US" sz="2400" dirty="0" smtClean="0">
                <a:latin typeface="Georgia" panose="02040502050405020303" pitchFamily="18" charset="0"/>
              </a:rPr>
              <a:t>no CSE</a:t>
            </a:r>
            <a:r>
              <a:rPr lang="en-US" sz="2400" dirty="0">
                <a:latin typeface="Georgia" panose="02040502050405020303" pitchFamily="18" charset="0"/>
              </a:rPr>
              <a:t>. The Application Dedicated Node is an example of </a:t>
            </a:r>
            <a:r>
              <a:rPr lang="en-US" sz="2400" dirty="0" smtClean="0">
                <a:latin typeface="Georgia" panose="02040502050405020303" pitchFamily="18" charset="0"/>
              </a:rPr>
              <a:t>a </a:t>
            </a:r>
            <a:r>
              <a:rPr lang="en-IN" sz="2400" dirty="0" smtClean="0">
                <a:latin typeface="Georgia" panose="02040502050405020303" pitchFamily="18" charset="0"/>
              </a:rPr>
              <a:t>Non-Common </a:t>
            </a:r>
            <a:r>
              <a:rPr lang="en-IN" sz="2400" dirty="0">
                <a:latin typeface="Georgia" panose="02040502050405020303" pitchFamily="18" charset="0"/>
              </a:rPr>
              <a:t>Services Entity-Capable Node.</a:t>
            </a:r>
          </a:p>
        </p:txBody>
      </p:sp>
    </p:spTree>
    <p:extLst>
      <p:ext uri="{BB962C8B-B14F-4D97-AF65-F5344CB8AC3E}">
        <p14:creationId xmlns:p14="http://schemas.microsoft.com/office/powerpoint/2010/main" val="1394006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640960" cy="954107"/>
          </a:xfrm>
          <a:prstGeom prst="rect">
            <a:avLst/>
          </a:prstGeom>
          <a:noFill/>
        </p:spPr>
        <p:txBody>
          <a:bodyPr wrap="square" rtlCol="0">
            <a:spAutoFit/>
          </a:bodyPr>
          <a:lstStyle/>
          <a:p>
            <a:r>
              <a:rPr lang="en-IN" sz="2800" b="1" dirty="0">
                <a:latin typeface="Georgia" panose="02040502050405020303" pitchFamily="18" charset="0"/>
              </a:rPr>
              <a:t>European Telecommunications Standards Institute M2M/oneM2M</a:t>
            </a:r>
          </a:p>
        </p:txBody>
      </p:sp>
      <p:sp>
        <p:nvSpPr>
          <p:cNvPr id="3" name="TextBox 2"/>
          <p:cNvSpPr txBox="1"/>
          <p:nvPr/>
        </p:nvSpPr>
        <p:spPr>
          <a:xfrm>
            <a:off x="251520" y="1556792"/>
            <a:ext cx="8640960" cy="2677656"/>
          </a:xfrm>
          <a:prstGeom prst="rect">
            <a:avLst/>
          </a:prstGeom>
          <a:noFill/>
        </p:spPr>
        <p:txBody>
          <a:bodyPr wrap="square" rtlCol="0">
            <a:spAutoFit/>
          </a:bodyPr>
          <a:lstStyle/>
          <a:p>
            <a:pPr algn="just"/>
            <a:r>
              <a:rPr lang="en-IN" sz="2800" dirty="0">
                <a:latin typeface="Georgia" panose="02040502050405020303" pitchFamily="18" charset="0"/>
              </a:rPr>
              <a:t>The main ETSI IoT standardization activities are conducted at </a:t>
            </a:r>
            <a:r>
              <a:rPr lang="en-IN" sz="2800" b="1" dirty="0">
                <a:latin typeface="Georgia" panose="02040502050405020303" pitchFamily="18" charset="0"/>
              </a:rPr>
              <a:t>radio layer</a:t>
            </a:r>
            <a:r>
              <a:rPr lang="en-IN" sz="2800" dirty="0">
                <a:latin typeface="Georgia" panose="02040502050405020303" pitchFamily="18" charset="0"/>
              </a:rPr>
              <a:t> in </a:t>
            </a:r>
            <a:r>
              <a:rPr lang="en-IN" sz="2800" u="sng" dirty="0">
                <a:latin typeface="Georgia" panose="02040502050405020303" pitchFamily="18" charset="0"/>
              </a:rPr>
              <a:t>3GPP</a:t>
            </a:r>
            <a:r>
              <a:rPr lang="en-IN" sz="2800" dirty="0">
                <a:latin typeface="Georgia" panose="02040502050405020303" pitchFamily="18" charset="0"/>
              </a:rPr>
              <a:t> (LTE-M, NB-IoT and EC-GSM-IoT) and at </a:t>
            </a:r>
            <a:r>
              <a:rPr lang="en-IN" sz="2800" b="1" dirty="0">
                <a:latin typeface="Georgia" panose="02040502050405020303" pitchFamily="18" charset="0"/>
              </a:rPr>
              <a:t>service layer</a:t>
            </a:r>
            <a:r>
              <a:rPr lang="en-IN" sz="2800" dirty="0">
                <a:latin typeface="Georgia" panose="02040502050405020303" pitchFamily="18" charset="0"/>
              </a:rPr>
              <a:t> in </a:t>
            </a:r>
            <a:r>
              <a:rPr lang="en-IN" sz="2800" u="sng" dirty="0">
                <a:latin typeface="Georgia" panose="02040502050405020303" pitchFamily="18" charset="0"/>
              </a:rPr>
              <a:t>oneM2M</a:t>
            </a:r>
            <a:r>
              <a:rPr lang="en-IN" sz="2800" dirty="0">
                <a:latin typeface="Georgia" panose="02040502050405020303" pitchFamily="18" charset="0"/>
              </a:rPr>
              <a:t>. A wide range of technologies work together to connect things in the Internet of Things (IoT). ETSI is involved in standardizing many of these technologies:</a:t>
            </a:r>
          </a:p>
        </p:txBody>
      </p:sp>
    </p:spTree>
    <p:extLst>
      <p:ext uri="{BB962C8B-B14F-4D97-AF65-F5344CB8AC3E}">
        <p14:creationId xmlns:p14="http://schemas.microsoft.com/office/powerpoint/2010/main" val="284149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8640960" cy="3539430"/>
          </a:xfrm>
          <a:prstGeom prst="rect">
            <a:avLst/>
          </a:prstGeom>
          <a:noFill/>
        </p:spPr>
        <p:txBody>
          <a:bodyPr wrap="square" rtlCol="0">
            <a:spAutoFit/>
          </a:bodyPr>
          <a:lstStyle/>
          <a:p>
            <a:r>
              <a:rPr lang="en-IN" sz="2800" b="1" dirty="0">
                <a:latin typeface="Georgia" panose="02040502050405020303" pitchFamily="18" charset="0"/>
              </a:rPr>
              <a:t>Smart Machine-to-Machine (M2M) communications</a:t>
            </a:r>
          </a:p>
          <a:p>
            <a:pPr algn="just"/>
            <a:r>
              <a:rPr lang="en-IN" sz="2800" dirty="0">
                <a:latin typeface="Georgia" panose="02040502050405020303" pitchFamily="18" charset="0"/>
              </a:rPr>
              <a:t>ETSI is one of the founding partners in </a:t>
            </a:r>
            <a:r>
              <a:rPr lang="en-IN" sz="2800" u="sng" dirty="0">
                <a:latin typeface="Georgia" panose="02040502050405020303" pitchFamily="18" charset="0"/>
              </a:rPr>
              <a:t>oneM2M</a:t>
            </a:r>
            <a:r>
              <a:rPr lang="en-IN" sz="2800" dirty="0">
                <a:latin typeface="Georgia" panose="02040502050405020303" pitchFamily="18" charset="0"/>
              </a:rPr>
              <a:t>, the global standards initiative that covers requirements, architecture, Application Programming Interface (API) specifications, security solutions and interoperability for M2M and IoT technologies.</a:t>
            </a:r>
          </a:p>
          <a:p>
            <a:pPr algn="just"/>
            <a:endParaRPr lang="en-IN" sz="2800" dirty="0">
              <a:latin typeface="Georgia" panose="02040502050405020303" pitchFamily="18" charset="0"/>
            </a:endParaRPr>
          </a:p>
        </p:txBody>
      </p:sp>
      <p:sp>
        <p:nvSpPr>
          <p:cNvPr id="3" name="TextBox 2"/>
          <p:cNvSpPr txBox="1"/>
          <p:nvPr/>
        </p:nvSpPr>
        <p:spPr>
          <a:xfrm>
            <a:off x="251520" y="3789040"/>
            <a:ext cx="8640960" cy="2677656"/>
          </a:xfrm>
          <a:prstGeom prst="rect">
            <a:avLst/>
          </a:prstGeom>
          <a:noFill/>
        </p:spPr>
        <p:txBody>
          <a:bodyPr wrap="square" rtlCol="0">
            <a:spAutoFit/>
          </a:bodyPr>
          <a:lstStyle/>
          <a:p>
            <a:r>
              <a:rPr lang="en-IN" sz="2800" b="1" dirty="0">
                <a:latin typeface="Georgia" panose="02040502050405020303" pitchFamily="18" charset="0"/>
              </a:rPr>
              <a:t>IoT Semantic </a:t>
            </a:r>
            <a:r>
              <a:rPr lang="en-IN" sz="2800" b="1" dirty="0" smtClean="0">
                <a:latin typeface="Georgia" panose="02040502050405020303" pitchFamily="18" charset="0"/>
              </a:rPr>
              <a:t>Interoperability</a:t>
            </a:r>
          </a:p>
          <a:p>
            <a:endParaRPr lang="en-IN" sz="2800" b="1" dirty="0">
              <a:latin typeface="Georgia" panose="02040502050405020303" pitchFamily="18" charset="0"/>
            </a:endParaRPr>
          </a:p>
          <a:p>
            <a:r>
              <a:rPr lang="en-IN" sz="2800" b="1" u="sng" dirty="0">
                <a:latin typeface="Georgia" panose="02040502050405020303" pitchFamily="18" charset="0"/>
              </a:rPr>
              <a:t>SAREF</a:t>
            </a:r>
            <a:r>
              <a:rPr lang="en-IN" sz="2800" dirty="0">
                <a:latin typeface="Georgia" panose="02040502050405020303" pitchFamily="18" charset="0"/>
              </a:rPr>
              <a:t> is our </a:t>
            </a:r>
            <a:r>
              <a:rPr lang="en-IN" sz="2800" b="1" dirty="0">
                <a:latin typeface="Georgia" panose="02040502050405020303" pitchFamily="18" charset="0"/>
              </a:rPr>
              <a:t>S</a:t>
            </a:r>
            <a:r>
              <a:rPr lang="en-IN" sz="2800" dirty="0">
                <a:latin typeface="Georgia" panose="02040502050405020303" pitchFamily="18" charset="0"/>
              </a:rPr>
              <a:t>mart </a:t>
            </a:r>
            <a:r>
              <a:rPr lang="en-IN" sz="2800" b="1" dirty="0">
                <a:latin typeface="Georgia" panose="02040502050405020303" pitchFamily="18" charset="0"/>
              </a:rPr>
              <a:t>A</a:t>
            </a:r>
            <a:r>
              <a:rPr lang="en-IN" sz="2800" dirty="0">
                <a:latin typeface="Georgia" panose="02040502050405020303" pitchFamily="18" charset="0"/>
              </a:rPr>
              <a:t>pplications </a:t>
            </a:r>
            <a:r>
              <a:rPr lang="en-IN" sz="2800" b="1" dirty="0" err="1">
                <a:latin typeface="Georgia" panose="02040502050405020303" pitchFamily="18" charset="0"/>
              </a:rPr>
              <a:t>REF</a:t>
            </a:r>
            <a:r>
              <a:rPr lang="en-IN" sz="2800" dirty="0" err="1">
                <a:latin typeface="Georgia" panose="02040502050405020303" pitchFamily="18" charset="0"/>
              </a:rPr>
              <a:t>erence</a:t>
            </a:r>
            <a:r>
              <a:rPr lang="en-IN" sz="2800" dirty="0">
                <a:latin typeface="Georgia" panose="02040502050405020303" pitchFamily="18" charset="0"/>
              </a:rPr>
              <a:t> ontology that allows connected devices to exchange semantic information in many applications’ domains.</a:t>
            </a:r>
          </a:p>
          <a:p>
            <a:endParaRPr lang="en-IN" sz="2800" dirty="0">
              <a:latin typeface="Georgia" panose="02040502050405020303" pitchFamily="18" charset="0"/>
            </a:endParaRPr>
          </a:p>
        </p:txBody>
      </p:sp>
    </p:spTree>
    <p:extLst>
      <p:ext uri="{BB962C8B-B14F-4D97-AF65-F5344CB8AC3E}">
        <p14:creationId xmlns:p14="http://schemas.microsoft.com/office/powerpoint/2010/main" val="1243678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964488" cy="6124754"/>
          </a:xfrm>
          <a:prstGeom prst="rect">
            <a:avLst/>
          </a:prstGeom>
          <a:noFill/>
        </p:spPr>
        <p:txBody>
          <a:bodyPr wrap="square" rtlCol="0">
            <a:spAutoFit/>
          </a:bodyPr>
          <a:lstStyle/>
          <a:p>
            <a:pPr algn="just"/>
            <a:r>
              <a:rPr lang="en-IN" sz="2800" b="1" dirty="0">
                <a:latin typeface="Georgia" panose="02040502050405020303" pitchFamily="18" charset="0"/>
              </a:rPr>
              <a:t>Context Information Management (NGSI-LD)</a:t>
            </a:r>
          </a:p>
          <a:p>
            <a:pPr algn="just"/>
            <a:r>
              <a:rPr lang="en-IN" sz="2800" u="sng" dirty="0">
                <a:latin typeface="Georgia" panose="02040502050405020303" pitchFamily="18" charset="0"/>
              </a:rPr>
              <a:t>ETSI ISG CIM</a:t>
            </a:r>
            <a:r>
              <a:rPr lang="en-IN" sz="2800" dirty="0">
                <a:latin typeface="Georgia" panose="02040502050405020303" pitchFamily="18" charset="0"/>
              </a:rPr>
              <a:t> specifies protocols (NGSI-LD API) running ‘on top’ of IoT platforms and allowing exchange of data together with its context, this includes what is described by the data, what was measured, when, where, by what, the time of validity, ownership, and others. </a:t>
            </a:r>
            <a:endParaRPr lang="en-IN" sz="2800" dirty="0" smtClean="0">
              <a:latin typeface="Georgia" panose="02040502050405020303" pitchFamily="18" charset="0"/>
            </a:endParaRPr>
          </a:p>
          <a:p>
            <a:pPr algn="just"/>
            <a:endParaRPr lang="en-IN" sz="2800" dirty="0">
              <a:latin typeface="Georgia" panose="02040502050405020303" pitchFamily="18" charset="0"/>
            </a:endParaRPr>
          </a:p>
          <a:p>
            <a:pPr algn="just"/>
            <a:r>
              <a:rPr lang="en-IN" sz="2800" dirty="0" smtClean="0">
                <a:latin typeface="Georgia" panose="02040502050405020303" pitchFamily="18" charset="0"/>
              </a:rPr>
              <a:t>This </a:t>
            </a:r>
            <a:r>
              <a:rPr lang="en-IN" sz="2800" dirty="0">
                <a:latin typeface="Georgia" panose="02040502050405020303" pitchFamily="18" charset="0"/>
              </a:rPr>
              <a:t>is dramatically extending the interoperability of applications, helping smart cities (and other areas such as Smart Agriculture and Smart Manufacturing) to integrate their existing services and enable new third-party services.</a:t>
            </a:r>
          </a:p>
          <a:p>
            <a:pPr algn="just"/>
            <a:endParaRPr lang="en-IN" sz="2800" dirty="0">
              <a:latin typeface="Georgia" panose="02040502050405020303" pitchFamily="18" charset="0"/>
            </a:endParaRPr>
          </a:p>
        </p:txBody>
      </p:sp>
    </p:spTree>
    <p:extLst>
      <p:ext uri="{BB962C8B-B14F-4D97-AF65-F5344CB8AC3E}">
        <p14:creationId xmlns:p14="http://schemas.microsoft.com/office/powerpoint/2010/main" val="263505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60648"/>
            <a:ext cx="8784976" cy="6370975"/>
          </a:xfrm>
          <a:prstGeom prst="rect">
            <a:avLst/>
          </a:prstGeom>
          <a:noFill/>
        </p:spPr>
        <p:txBody>
          <a:bodyPr wrap="square" rtlCol="0">
            <a:spAutoFit/>
          </a:bodyPr>
          <a:lstStyle/>
          <a:p>
            <a:r>
              <a:rPr lang="en-IN" sz="2400" b="1" dirty="0">
                <a:latin typeface="Georgia" panose="02040502050405020303" pitchFamily="18" charset="0"/>
              </a:rPr>
              <a:t>Applications in the IoT</a:t>
            </a:r>
          </a:p>
          <a:p>
            <a:r>
              <a:rPr lang="en-IN" sz="2400" dirty="0">
                <a:latin typeface="Georgia" panose="02040502050405020303" pitchFamily="18" charset="0"/>
              </a:rPr>
              <a:t>Within ETSI we are addressing various applications of IoT/M2M technology:</a:t>
            </a:r>
          </a:p>
          <a:p>
            <a:pPr marL="457200" lvl="0" indent="-457200">
              <a:buFont typeface="+mj-lt"/>
              <a:buAutoNum type="alphaUcPeriod"/>
            </a:pPr>
            <a:r>
              <a:rPr lang="en-IN" sz="2400" u="sng" dirty="0">
                <a:latin typeface="Georgia" panose="02040502050405020303" pitchFamily="18" charset="0"/>
              </a:rPr>
              <a:t>Smart appliances</a:t>
            </a:r>
            <a:endParaRPr lang="en-IN" sz="2400" dirty="0">
              <a:latin typeface="Georgia" panose="02040502050405020303" pitchFamily="18" charset="0"/>
            </a:endParaRPr>
          </a:p>
          <a:p>
            <a:pPr marL="457200" lvl="0" indent="-457200">
              <a:buFont typeface="+mj-lt"/>
              <a:buAutoNum type="alphaUcPeriod"/>
            </a:pPr>
            <a:r>
              <a:rPr lang="en-IN" sz="2400" u="sng" dirty="0">
                <a:latin typeface="Georgia" panose="02040502050405020303" pitchFamily="18" charset="0"/>
              </a:rPr>
              <a:t>Smart grids and meters</a:t>
            </a:r>
            <a:endParaRPr lang="en-IN" sz="2400" dirty="0">
              <a:latin typeface="Georgia" panose="02040502050405020303" pitchFamily="18" charset="0"/>
            </a:endParaRPr>
          </a:p>
          <a:p>
            <a:pPr marL="457200" lvl="0" indent="-457200">
              <a:buFont typeface="+mj-lt"/>
              <a:buAutoNum type="alphaUcPeriod"/>
            </a:pPr>
            <a:r>
              <a:rPr lang="en-IN" sz="2400" u="sng" dirty="0">
                <a:latin typeface="Georgia" panose="02040502050405020303" pitchFamily="18" charset="0"/>
              </a:rPr>
              <a:t>Smart cities</a:t>
            </a:r>
            <a:r>
              <a:rPr lang="en-IN" sz="2400" dirty="0">
                <a:latin typeface="Georgia" panose="02040502050405020303" pitchFamily="18" charset="0"/>
              </a:rPr>
              <a:t> – including networking, energy efficiency and accessibility</a:t>
            </a:r>
          </a:p>
          <a:p>
            <a:pPr lvl="0"/>
            <a:r>
              <a:rPr lang="en-IN" sz="2400" dirty="0">
                <a:latin typeface="Georgia" panose="02040502050405020303" pitchFamily="18" charset="0"/>
              </a:rPr>
              <a:t>Smart Energy, Smart Environment, Smart Building, Smart Industry and Manufacturing, Smart </a:t>
            </a:r>
            <a:r>
              <a:rPr lang="en-IN" sz="2400" dirty="0" err="1">
                <a:latin typeface="Georgia" panose="02040502050405020303" pitchFamily="18" charset="0"/>
              </a:rPr>
              <a:t>Agri</a:t>
            </a:r>
            <a:r>
              <a:rPr lang="en-IN" sz="2400" dirty="0">
                <a:latin typeface="Georgia" panose="02040502050405020303" pitchFamily="18" charset="0"/>
              </a:rPr>
              <a:t>-Food, eHealth and Ageing-Well, Wearables, Smart Water, Smart Lift and Smart Escalators</a:t>
            </a:r>
          </a:p>
          <a:p>
            <a:pPr lvl="0"/>
            <a:r>
              <a:rPr lang="en-IN" sz="2400" u="sng" dirty="0" smtClean="0">
                <a:latin typeface="Georgia" panose="02040502050405020303" pitchFamily="18" charset="0"/>
              </a:rPr>
              <a:t>D. eHealth</a:t>
            </a:r>
            <a:endParaRPr lang="en-IN" sz="2400" dirty="0">
              <a:latin typeface="Georgia" panose="02040502050405020303" pitchFamily="18" charset="0"/>
            </a:endParaRPr>
          </a:p>
          <a:p>
            <a:pPr marL="800100" lvl="1" indent="-342900">
              <a:buFont typeface="Arial" panose="020B0604020202020204" pitchFamily="34" charset="0"/>
              <a:buChar char="•"/>
            </a:pPr>
            <a:r>
              <a:rPr lang="en-IN" sz="2400" dirty="0">
                <a:latin typeface="Georgia" panose="02040502050405020303" pitchFamily="18" charset="0"/>
              </a:rPr>
              <a:t>Telemedicine and the Internet Clinic</a:t>
            </a:r>
          </a:p>
          <a:p>
            <a:pPr marL="800100" lvl="1" indent="-342900">
              <a:buFont typeface="Arial" panose="020B0604020202020204" pitchFamily="34" charset="0"/>
              <a:buChar char="•"/>
            </a:pPr>
            <a:r>
              <a:rPr lang="en-IN" sz="2400" dirty="0">
                <a:latin typeface="Georgia" panose="02040502050405020303" pitchFamily="18" charset="0"/>
              </a:rPr>
              <a:t>Medical implants</a:t>
            </a:r>
          </a:p>
          <a:p>
            <a:pPr marL="800100" lvl="1" indent="-342900">
              <a:buFont typeface="Arial" panose="020B0604020202020204" pitchFamily="34" charset="0"/>
              <a:buChar char="•"/>
            </a:pPr>
            <a:r>
              <a:rPr lang="en-IN" sz="2400" dirty="0">
                <a:latin typeface="Georgia" panose="02040502050405020303" pitchFamily="18" charset="0"/>
              </a:rPr>
              <a:t>Body Area Networks</a:t>
            </a:r>
          </a:p>
          <a:p>
            <a:pPr marL="800100" lvl="1" indent="-342900">
              <a:buFont typeface="Arial" panose="020B0604020202020204" pitchFamily="34" charset="0"/>
              <a:buChar char="•"/>
            </a:pPr>
            <a:r>
              <a:rPr lang="en-IN" sz="2400" dirty="0">
                <a:latin typeface="Georgia" panose="02040502050405020303" pitchFamily="18" charset="0"/>
              </a:rPr>
              <a:t>Pandemic protection, contact tracing</a:t>
            </a:r>
          </a:p>
          <a:p>
            <a:endParaRPr lang="en-IN" sz="2400" dirty="0">
              <a:latin typeface="Georgia" panose="02040502050405020303" pitchFamily="18" charset="0"/>
            </a:endParaRPr>
          </a:p>
        </p:txBody>
      </p:sp>
    </p:spTree>
    <p:extLst>
      <p:ext uri="{BB962C8B-B14F-4D97-AF65-F5344CB8AC3E}">
        <p14:creationId xmlns:p14="http://schemas.microsoft.com/office/powerpoint/2010/main" val="324545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712968" cy="4832092"/>
          </a:xfrm>
          <a:prstGeom prst="rect">
            <a:avLst/>
          </a:prstGeom>
          <a:noFill/>
        </p:spPr>
        <p:txBody>
          <a:bodyPr wrap="square" rtlCol="0">
            <a:spAutoFit/>
          </a:bodyPr>
          <a:lstStyle/>
          <a:p>
            <a:pPr lvl="0"/>
            <a:r>
              <a:rPr lang="en-IN" sz="2800" dirty="0" smtClean="0">
                <a:latin typeface="Georgia" panose="02040502050405020303" pitchFamily="18" charset="0"/>
              </a:rPr>
              <a:t> E.</a:t>
            </a:r>
            <a:r>
              <a:rPr lang="en-IN" sz="2800" u="sng" dirty="0" smtClean="0">
                <a:latin typeface="Georgia" panose="02040502050405020303" pitchFamily="18" charset="0"/>
              </a:rPr>
              <a:t> Intelligent </a:t>
            </a:r>
            <a:r>
              <a:rPr lang="en-IN" sz="2800" u="sng" dirty="0">
                <a:latin typeface="Georgia" panose="02040502050405020303" pitchFamily="18" charset="0"/>
              </a:rPr>
              <a:t>Transport Systems</a:t>
            </a:r>
            <a:r>
              <a:rPr lang="en-IN" sz="2800" dirty="0">
                <a:latin typeface="Georgia" panose="02040502050405020303" pitchFamily="18" charset="0"/>
              </a:rPr>
              <a:t> – including telematics and all types of communications in vehicles, between vehicles and between vehicles and fixed locations. We also address the use of Information and Communications Technologies for rail, water and air transport, including navigation systems</a:t>
            </a:r>
            <a:r>
              <a:rPr lang="en-IN" sz="2800" dirty="0" smtClean="0">
                <a:latin typeface="Georgia" panose="02040502050405020303" pitchFamily="18" charset="0"/>
              </a:rPr>
              <a:t>.</a:t>
            </a:r>
          </a:p>
          <a:p>
            <a:pPr lvl="0"/>
            <a:endParaRPr lang="en-IN" sz="2800" dirty="0">
              <a:latin typeface="Georgia" panose="02040502050405020303" pitchFamily="18" charset="0"/>
            </a:endParaRPr>
          </a:p>
          <a:p>
            <a:pPr lvl="0"/>
            <a:r>
              <a:rPr lang="en-IN" sz="2800" dirty="0" smtClean="0">
                <a:latin typeface="Georgia" panose="02040502050405020303" pitchFamily="18" charset="0"/>
              </a:rPr>
              <a:t>F. </a:t>
            </a:r>
            <a:r>
              <a:rPr lang="en-IN" sz="2800" u="sng" dirty="0" smtClean="0">
                <a:latin typeface="Georgia" panose="02040502050405020303" pitchFamily="18" charset="0"/>
              </a:rPr>
              <a:t>Wireless </a:t>
            </a:r>
            <a:r>
              <a:rPr lang="en-IN" sz="2800" u="sng" dirty="0">
                <a:latin typeface="Georgia" panose="02040502050405020303" pitchFamily="18" charset="0"/>
              </a:rPr>
              <a:t>Industrial Automation </a:t>
            </a:r>
            <a:r>
              <a:rPr lang="en-IN" sz="2800" dirty="0">
                <a:latin typeface="Georgia" panose="02040502050405020303" pitchFamily="18" charset="0"/>
              </a:rPr>
              <a:t>– standards for radio equipment to be used in factories</a:t>
            </a:r>
          </a:p>
          <a:p>
            <a:endParaRPr lang="en-IN" sz="2800" dirty="0">
              <a:latin typeface="Georgia" panose="02040502050405020303" pitchFamily="18" charset="0"/>
            </a:endParaRPr>
          </a:p>
        </p:txBody>
      </p:sp>
    </p:spTree>
    <p:extLst>
      <p:ext uri="{BB962C8B-B14F-4D97-AF65-F5344CB8AC3E}">
        <p14:creationId xmlns:p14="http://schemas.microsoft.com/office/powerpoint/2010/main" val="1455958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712968" cy="5262979"/>
          </a:xfrm>
          <a:prstGeom prst="rect">
            <a:avLst/>
          </a:prstGeom>
          <a:noFill/>
        </p:spPr>
        <p:txBody>
          <a:bodyPr wrap="square" rtlCol="0">
            <a:spAutoFit/>
          </a:bodyPr>
          <a:lstStyle/>
          <a:p>
            <a:r>
              <a:rPr lang="en-IN" sz="2800" b="1" dirty="0">
                <a:latin typeface="Georgia" panose="02040502050405020303" pitchFamily="18" charset="0"/>
              </a:rPr>
              <a:t>oneM2M</a:t>
            </a:r>
          </a:p>
          <a:p>
            <a:pPr fontAlgn="base"/>
            <a:r>
              <a:rPr lang="en-IN" sz="2800" dirty="0">
                <a:latin typeface="Georgia" panose="02040502050405020303" pitchFamily="18" charset="0"/>
              </a:rPr>
              <a:t>The oneM2M global organization creates technical specifications to ensure that Machine-to-Machine Communications can effectively operate on a worldwide scale</a:t>
            </a:r>
            <a:r>
              <a:rPr lang="en-IN" sz="2800" dirty="0" smtClean="0">
                <a:latin typeface="Georgia" panose="02040502050405020303" pitchFamily="18" charset="0"/>
              </a:rPr>
              <a:t>.</a:t>
            </a:r>
          </a:p>
          <a:p>
            <a:pPr fontAlgn="base"/>
            <a:endParaRPr lang="en-IN" sz="2800" dirty="0">
              <a:latin typeface="Georgia" panose="02040502050405020303" pitchFamily="18" charset="0"/>
            </a:endParaRPr>
          </a:p>
          <a:p>
            <a:r>
              <a:rPr lang="en-IN" sz="2800" dirty="0">
                <a:latin typeface="Georgia" panose="02040502050405020303" pitchFamily="18" charset="0"/>
              </a:rPr>
              <a:t>Seven of the world's leading information and communications technology (ICT) Standards Development Organizations (SDOs) launched in July 2012 a new global organization to ensure the most efficient deployment of machine-to-machine (M2M) communications systems. </a:t>
            </a:r>
          </a:p>
        </p:txBody>
      </p:sp>
    </p:spTree>
    <p:extLst>
      <p:ext uri="{BB962C8B-B14F-4D97-AF65-F5344CB8AC3E}">
        <p14:creationId xmlns:p14="http://schemas.microsoft.com/office/powerpoint/2010/main" val="3546434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784976" cy="523220"/>
          </a:xfrm>
          <a:prstGeom prst="rect">
            <a:avLst/>
          </a:prstGeom>
          <a:noFill/>
        </p:spPr>
        <p:txBody>
          <a:bodyPr wrap="square" rtlCol="0">
            <a:spAutoFit/>
          </a:bodyPr>
          <a:lstStyle/>
          <a:p>
            <a:r>
              <a:rPr lang="en-IN" sz="2800" dirty="0" smtClean="0">
                <a:latin typeface="Georgia" panose="02040502050405020303" pitchFamily="18" charset="0"/>
              </a:rPr>
              <a:t> </a:t>
            </a:r>
            <a:r>
              <a:rPr lang="en-IN" sz="2800" b="1" dirty="0">
                <a:latin typeface="Georgia" panose="02040502050405020303" pitchFamily="18" charset="0"/>
              </a:rPr>
              <a:t>ETSI M2M high-level architecture </a:t>
            </a:r>
            <a:endParaRPr lang="en-IN" sz="2800" dirty="0">
              <a:latin typeface="Georgia" panose="02040502050405020303"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34365"/>
            <a:ext cx="8712968" cy="5730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0379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1554</Words>
  <Application>Microsoft Office PowerPoint</Application>
  <PresentationFormat>On-screen Show (4:3)</PresentationFormat>
  <Paragraphs>109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Unit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30</cp:revision>
  <dcterms:created xsi:type="dcterms:W3CDTF">2022-06-19T13:19:03Z</dcterms:created>
  <dcterms:modified xsi:type="dcterms:W3CDTF">2022-06-25T06:05:37Z</dcterms:modified>
</cp:coreProperties>
</file>