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4" r:id="rId7"/>
    <p:sldId id="261" r:id="rId8"/>
    <p:sldId id="265" r:id="rId9"/>
    <p:sldId id="263" r:id="rId10"/>
    <p:sldId id="266" r:id="rId11"/>
    <p:sldId id="262"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nkitabanerjee05/Cyclone-Predicting-Model-AICTE-AI-INTERNSHIP/tree/main"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Cyclone Prediction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BD66B86C-25CE-1F21-4E8B-2DF13180033C}"/>
              </a:ext>
            </a:extLst>
          </p:cNvPr>
          <p:cNvSpPr txBox="1"/>
          <p:nvPr/>
        </p:nvSpPr>
        <p:spPr>
          <a:xfrm>
            <a:off x="7285602" y="4007578"/>
            <a:ext cx="4612316" cy="338554"/>
          </a:xfrm>
          <a:prstGeom prst="rect">
            <a:avLst/>
          </a:prstGeom>
          <a:noFill/>
        </p:spPr>
        <p:txBody>
          <a:bodyPr wrap="square" rtlCol="0">
            <a:spAutoFit/>
          </a:bodyPr>
          <a:lstStyle/>
          <a:p>
            <a:r>
              <a:rPr lang="en-US" sz="1600" dirty="0">
                <a:solidFill>
                  <a:schemeClr val="bg1"/>
                </a:solidFill>
              </a:rPr>
              <a:t>Developed by : Ankita Banerjee</a:t>
            </a:r>
            <a:endParaRPr lang="en-IN" sz="1600" dirty="0">
              <a:solidFill>
                <a:schemeClr val="bg1"/>
              </a:solidFill>
            </a:endParaRPr>
          </a:p>
        </p:txBody>
      </p:sp>
      <p:sp>
        <p:nvSpPr>
          <p:cNvPr id="10" name="TextBox 9">
            <a:extLst>
              <a:ext uri="{FF2B5EF4-FFF2-40B4-BE49-F238E27FC236}">
                <a16:creationId xmlns:a16="http://schemas.microsoft.com/office/drawing/2014/main" id="{7AE74E9F-F449-2BC1-FF74-F529BF8E1A1C}"/>
              </a:ext>
            </a:extLst>
          </p:cNvPr>
          <p:cNvSpPr txBox="1"/>
          <p:nvPr/>
        </p:nvSpPr>
        <p:spPr>
          <a:xfrm>
            <a:off x="4357395" y="5448932"/>
            <a:ext cx="6783356" cy="584775"/>
          </a:xfrm>
          <a:prstGeom prst="rect">
            <a:avLst/>
          </a:prstGeom>
          <a:noFill/>
        </p:spPr>
        <p:txBody>
          <a:bodyPr wrap="square">
            <a:spAutoFit/>
          </a:bodyPr>
          <a:lstStyle/>
          <a:p>
            <a:r>
              <a:rPr lang="en-US" sz="1600" dirty="0">
                <a:solidFill>
                  <a:schemeClr val="bg1"/>
                </a:solidFill>
              </a:rPr>
              <a:t>AICTE Student ID: STU687797aee9bf21752668078 </a:t>
            </a:r>
          </a:p>
          <a:p>
            <a:r>
              <a:rPr lang="en-US" sz="1600" dirty="0">
                <a:solidFill>
                  <a:schemeClr val="bg1"/>
                </a:solidFill>
              </a:rPr>
              <a:t>AICTE Internship ID: INTERNSHIP_17513641056863b20937d78</a:t>
            </a:r>
            <a:endParaRPr lang="en-IN" sz="1600" dirty="0">
              <a:solidFill>
                <a:schemeClr val="bg1"/>
              </a:solidFill>
            </a:endParaRP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8D06FF-4597-4E66-4C81-B52BE33CD4A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0FD5680-872D-2200-BB39-FC0A6A72C8FE}"/>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877E863B-164B-7238-61B0-68F773F9A5A1}"/>
              </a:ext>
            </a:extLst>
          </p:cNvPr>
          <p:cNvPicPr>
            <a:picLocks noChangeAspect="1"/>
          </p:cNvPicPr>
          <p:nvPr/>
        </p:nvPicPr>
        <p:blipFill>
          <a:blip r:embed="rId2"/>
          <a:stretch>
            <a:fillRect/>
          </a:stretch>
        </p:blipFill>
        <p:spPr>
          <a:xfrm>
            <a:off x="1494064" y="2143026"/>
            <a:ext cx="9203871" cy="3595248"/>
          </a:xfrm>
          <a:prstGeom prst="rect">
            <a:avLst/>
          </a:prstGeom>
        </p:spPr>
      </p:pic>
    </p:spTree>
    <p:extLst>
      <p:ext uri="{BB962C8B-B14F-4D97-AF65-F5344CB8AC3E}">
        <p14:creationId xmlns:p14="http://schemas.microsoft.com/office/powerpoint/2010/main" val="2343698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4F325450-5D6B-F62A-CFBF-785496D12A1E}"/>
              </a:ext>
            </a:extLst>
          </p:cNvPr>
          <p:cNvSpPr txBox="1"/>
          <p:nvPr/>
        </p:nvSpPr>
        <p:spPr>
          <a:xfrm>
            <a:off x="1356167" y="1958993"/>
            <a:ext cx="9479665" cy="3252878"/>
          </a:xfrm>
          <a:prstGeom prst="rect">
            <a:avLst/>
          </a:prstGeom>
          <a:noFill/>
        </p:spPr>
        <p:txBody>
          <a:bodyPr wrap="square">
            <a:spAutoFit/>
          </a:bodyPr>
          <a:lstStyle/>
          <a:p>
            <a:pPr algn="just">
              <a:buNone/>
            </a:pPr>
            <a:r>
              <a:rPr lang="en-US" dirty="0"/>
              <a:t>This project successfully demonstrates the application of </a:t>
            </a:r>
            <a:r>
              <a:rPr lang="en-US" b="1" dirty="0"/>
              <a:t>machine learning for cyclone prediction</a:t>
            </a:r>
            <a:r>
              <a:rPr lang="en-US" dirty="0"/>
              <a:t> using meteorological factors such as rainfall, wind speed, humidity, and sea surface temperature. </a:t>
            </a:r>
          </a:p>
          <a:p>
            <a:pPr algn="just">
              <a:buNone/>
            </a:pPr>
            <a:r>
              <a:rPr lang="en-US" dirty="0"/>
              <a:t>Through </a:t>
            </a:r>
            <a:r>
              <a:rPr lang="en-US" b="1" dirty="0"/>
              <a:t>data preprocessing, exploratory analysis, and model training with </a:t>
            </a:r>
            <a:r>
              <a:rPr lang="en-US" b="1" dirty="0" err="1"/>
              <a:t>RandomForestClassifier</a:t>
            </a:r>
            <a:r>
              <a:rPr lang="en-US" dirty="0"/>
              <a:t>, the system can provide insights into the likelihood of cyclone occurrence. While the model shows promising results, its accuracy depends on the </a:t>
            </a:r>
            <a:r>
              <a:rPr lang="en-US" b="1" dirty="0"/>
              <a:t>quality and balance of the dataset</a:t>
            </a:r>
            <a:r>
              <a:rPr lang="en-US" dirty="0"/>
              <a:t>. </a:t>
            </a:r>
          </a:p>
          <a:p>
            <a:pPr algn="just">
              <a:buNone/>
            </a:pPr>
            <a:endParaRPr lang="en-US" dirty="0"/>
          </a:p>
          <a:p>
            <a:pPr algn="just">
              <a:buNone/>
            </a:pPr>
            <a:r>
              <a:rPr lang="en-US" dirty="0"/>
              <a:t>Future improvements can include integrating </a:t>
            </a:r>
            <a:r>
              <a:rPr lang="en-US" b="1" dirty="0"/>
              <a:t>real-time satellite data, advanced models (e.g., deep learning, ensemble methods)</a:t>
            </a:r>
            <a:r>
              <a:rPr lang="en-US" dirty="0"/>
              <a:t>, and expanding the dataset for more reliable and scalable predictions.</a:t>
            </a: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2" name="Rectangle 3">
            <a:extLst>
              <a:ext uri="{FF2B5EF4-FFF2-40B4-BE49-F238E27FC236}">
                <a16:creationId xmlns:a16="http://schemas.microsoft.com/office/drawing/2014/main" id="{559CE3CE-8BE2-A13E-BE42-99F8DD393988}"/>
              </a:ext>
            </a:extLst>
          </p:cNvPr>
          <p:cNvSpPr>
            <a:spLocks noChangeArrowheads="1"/>
          </p:cNvSpPr>
          <p:nvPr/>
        </p:nvSpPr>
        <p:spPr bwMode="auto">
          <a:xfrm>
            <a:off x="345440" y="1452615"/>
            <a:ext cx="7345680"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ClrTx/>
              <a:buFont typeface="Arial" panose="020B0604020202020204" pitchFamily="34" charset="0"/>
              <a:buChar char="•"/>
            </a:pPr>
            <a:r>
              <a:rPr lang="en-US" altLang="en-US" sz="1600" dirty="0">
                <a:solidFill>
                  <a:schemeClr val="tx1"/>
                </a:solidFill>
                <a:latin typeface="Arial" panose="020B0604020202020204" pitchFamily="34" charset="0"/>
              </a:rPr>
              <a:t>Understand and analyze cyclone-related datasets (wind speed, pressure, rainfall, sea surface temperature, etc.).</a:t>
            </a:r>
          </a:p>
          <a:p>
            <a:pPr eaLnBrk="0" fontAlgn="base" hangingPunct="0">
              <a:spcBef>
                <a:spcPct val="0"/>
              </a:spcBef>
              <a:spcAft>
                <a:spcPct val="0"/>
              </a:spcAft>
              <a:buClrTx/>
            </a:pPr>
            <a:endParaRPr lang="en-US" altLang="en-US" sz="1600" dirty="0">
              <a:solidFill>
                <a:schemeClr val="tx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Perform data preprocessing, feature engineering, and visualization to extract meaningful patterns.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dirty="0">
              <a:solidFill>
                <a:schemeClr val="tx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Apply machine learning techniques (Random Forest Classifier) to predict cyclone categories with accuracy.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dirty="0">
              <a:solidFill>
                <a:schemeClr val="tx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Evaluate model performance using metrics (accuracy, confusion matrix, classification report).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dirty="0">
              <a:solidFill>
                <a:schemeClr val="tx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Identify key environmental factors that influence cyclone intensity and impact.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dirty="0">
              <a:solidFill>
                <a:schemeClr val="tx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Build an interactive framework that allows user input for cyclone condition prediction.</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6D9C6A23-31A5-6D73-DF3B-0FFC193E887C}"/>
              </a:ext>
            </a:extLst>
          </p:cNvPr>
          <p:cNvSpPr txBox="1"/>
          <p:nvPr/>
        </p:nvSpPr>
        <p:spPr>
          <a:xfrm>
            <a:off x="695960" y="1801532"/>
            <a:ext cx="10800080" cy="4689104"/>
          </a:xfrm>
          <a:prstGeom prst="rect">
            <a:avLst/>
          </a:prstGeom>
          <a:noFill/>
        </p:spPr>
        <p:txBody>
          <a:bodyPr wrap="square" rtlCol="0">
            <a:spAutoFit/>
          </a:bodyPr>
          <a:lstStyle/>
          <a:p>
            <a:pPr marL="342900" indent="-342900">
              <a:buFont typeface="Arial" panose="020B0604020202020204" pitchFamily="34" charset="0"/>
              <a:buChar char="•"/>
            </a:pPr>
            <a:r>
              <a:rPr lang="en-IN" b="1" dirty="0"/>
              <a:t>Programming Language </a:t>
            </a:r>
            <a:r>
              <a:rPr lang="en-IN" dirty="0"/>
              <a:t>: </a:t>
            </a:r>
            <a:r>
              <a:rPr lang="en-IN" sz="1600" dirty="0"/>
              <a:t>Python (version 3.9.13)</a:t>
            </a:r>
          </a:p>
          <a:p>
            <a:endParaRPr lang="en-IN" sz="1600" dirty="0"/>
          </a:p>
          <a:p>
            <a:pPr marL="342900" indent="-342900">
              <a:buFont typeface="Arial" panose="020B0604020202020204" pitchFamily="34" charset="0"/>
              <a:buChar char="•"/>
            </a:pPr>
            <a:r>
              <a:rPr lang="en-IN" b="1" dirty="0"/>
              <a:t>Frameworks &amp; Libraries:</a:t>
            </a:r>
            <a:r>
              <a:rPr lang="en-IN" b="1" i="1" dirty="0"/>
              <a:t> </a:t>
            </a:r>
          </a:p>
          <a:p>
            <a:r>
              <a:rPr lang="en-IN" sz="1600" b="1" i="1" dirty="0"/>
              <a:t>	</a:t>
            </a:r>
            <a:r>
              <a:rPr lang="en-IN" sz="1600" b="1" dirty="0"/>
              <a:t>Machine Learning</a:t>
            </a:r>
            <a:r>
              <a:rPr lang="en-IN" sz="1600" dirty="0"/>
              <a:t>: Scikit-learn (</a:t>
            </a:r>
            <a:r>
              <a:rPr lang="en-IN" sz="1600" dirty="0" err="1"/>
              <a:t>RandomForestClassifier</a:t>
            </a:r>
            <a:r>
              <a:rPr lang="en-IN" sz="1600" dirty="0"/>
              <a:t>, preprocessing, evaluation)</a:t>
            </a:r>
          </a:p>
          <a:p>
            <a:r>
              <a:rPr lang="en-IN" sz="1600" dirty="0"/>
              <a:t>	</a:t>
            </a:r>
            <a:r>
              <a:rPr lang="en-IN" sz="1600" b="1" dirty="0"/>
              <a:t>Data Handling</a:t>
            </a:r>
            <a:r>
              <a:rPr lang="en-IN" sz="1600" dirty="0"/>
              <a:t>: Pandas, NumPy</a:t>
            </a:r>
          </a:p>
          <a:p>
            <a:r>
              <a:rPr lang="en-IN" sz="1600" dirty="0"/>
              <a:t>	</a:t>
            </a:r>
            <a:r>
              <a:rPr lang="en-IN" sz="1600" b="1" dirty="0"/>
              <a:t>Visualization</a:t>
            </a:r>
            <a:r>
              <a:rPr lang="en-IN" sz="1600" dirty="0"/>
              <a:t>: Matplotlib, Seaborn</a:t>
            </a:r>
          </a:p>
          <a:p>
            <a:r>
              <a:rPr lang="en-IN" sz="1600" dirty="0"/>
              <a:t>	</a:t>
            </a:r>
            <a:r>
              <a:rPr lang="en-IN" sz="1600" b="1" dirty="0"/>
              <a:t>Model Evaluation</a:t>
            </a:r>
            <a:r>
              <a:rPr lang="en-IN" sz="1600" dirty="0"/>
              <a:t>: Scikit-learn metrics (accuracy, classification report, confusion matrix)</a:t>
            </a:r>
          </a:p>
          <a:p>
            <a:pPr marL="342900" indent="-342900">
              <a:buFont typeface="Arial" panose="020B0604020202020204" pitchFamily="34" charset="0"/>
              <a:buChar char="•"/>
            </a:pPr>
            <a:endParaRPr lang="en-IN" b="1" dirty="0"/>
          </a:p>
          <a:p>
            <a:pPr marL="342900" indent="-342900">
              <a:buFont typeface="Arial" panose="020B0604020202020204" pitchFamily="34" charset="0"/>
              <a:buChar char="•"/>
            </a:pPr>
            <a:r>
              <a:rPr lang="en-US" b="1" dirty="0"/>
              <a:t>Environment: </a:t>
            </a:r>
            <a:r>
              <a:rPr lang="en-US" sz="1600" dirty="0" err="1"/>
              <a:t>Jupyter</a:t>
            </a:r>
            <a:r>
              <a:rPr lang="en-US" sz="1600" dirty="0"/>
              <a:t> Notebook (for development, experimentation, and visualization)</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b="1" dirty="0"/>
              <a:t>Dataset: </a:t>
            </a:r>
            <a:r>
              <a:rPr lang="en-US" sz="1600" dirty="0"/>
              <a:t>Synthetic cyclone dataset (400 rows) containing features such as wind speed, pressure, rainfall, sea surface temperature, duration, affected population, and economic damage</a:t>
            </a:r>
          </a:p>
          <a:p>
            <a:pPr marL="342900" indent="-342900">
              <a:buFont typeface="Arial" panose="020B0604020202020204" pitchFamily="34" charset="0"/>
              <a:buChar char="•"/>
            </a:pPr>
            <a:endParaRPr lang="en-IN" b="1" dirty="0"/>
          </a:p>
          <a:p>
            <a:pPr marL="342900" indent="-342900">
              <a:buFont typeface="Arial" panose="020B0604020202020204" pitchFamily="34" charset="0"/>
              <a:buChar char="•"/>
            </a:pPr>
            <a:r>
              <a:rPr lang="en-US" b="1" dirty="0"/>
              <a:t>Other Tools:</a:t>
            </a:r>
          </a:p>
          <a:p>
            <a:r>
              <a:rPr lang="en-US" b="1" dirty="0"/>
              <a:t>	</a:t>
            </a:r>
            <a:r>
              <a:rPr lang="en-US" sz="1600" dirty="0"/>
              <a:t>Git/GitHub (for version control and project management)</a:t>
            </a:r>
          </a:p>
          <a:p>
            <a:r>
              <a:rPr lang="en-US" sz="1600" dirty="0"/>
              <a:t>	PowerPoint</a:t>
            </a:r>
          </a:p>
          <a:p>
            <a:pPr marL="342900" indent="-342900">
              <a:buFont typeface="Arial" panose="020B0604020202020204" pitchFamily="34" charset="0"/>
              <a:buChar char="•"/>
            </a:pPr>
            <a:endParaRPr lang="en-IN" b="1"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C59A3A47-ADE9-9C13-9792-EC8873FC90B3}"/>
              </a:ext>
            </a:extLst>
          </p:cNvPr>
          <p:cNvSpPr txBox="1"/>
          <p:nvPr/>
        </p:nvSpPr>
        <p:spPr>
          <a:xfrm>
            <a:off x="949076" y="1501936"/>
            <a:ext cx="11049884" cy="1364541"/>
          </a:xfrm>
          <a:prstGeom prst="rect">
            <a:avLst/>
          </a:prstGeom>
          <a:noFill/>
        </p:spPr>
        <p:txBody>
          <a:bodyPr wrap="square">
            <a:spAutoFit/>
          </a:bodyPr>
          <a:lstStyle/>
          <a:p>
            <a:pPr>
              <a:buNone/>
            </a:pPr>
            <a:r>
              <a:rPr lang="en-US" sz="1800" b="1" dirty="0"/>
              <a:t>Problem Statement</a:t>
            </a:r>
            <a:endParaRPr lang="en-US" sz="1800" dirty="0"/>
          </a:p>
          <a:p>
            <a:pPr marL="285750" indent="-285750">
              <a:buFont typeface="Arial" panose="020B0604020202020204" pitchFamily="34" charset="0"/>
              <a:buChar char="•"/>
            </a:pPr>
            <a:r>
              <a:rPr lang="en-US" sz="1600" dirty="0"/>
              <a:t>Cyclones cause massive loss of life and property every year.</a:t>
            </a:r>
          </a:p>
          <a:p>
            <a:pPr marL="285750" indent="-285750">
              <a:buFont typeface="Arial" panose="020B0604020202020204" pitchFamily="34" charset="0"/>
              <a:buChar char="•"/>
            </a:pPr>
            <a:r>
              <a:rPr lang="en-US" sz="1600" dirty="0"/>
              <a:t>Early prediction of cyclone intensity and impact is essential for disaster preparedness and risk management.</a:t>
            </a:r>
          </a:p>
          <a:p>
            <a:pPr marL="285750" indent="-285750">
              <a:buFont typeface="Arial" panose="020B0604020202020204" pitchFamily="34" charset="0"/>
              <a:buChar char="•"/>
            </a:pPr>
            <a:r>
              <a:rPr lang="en-US" sz="1600" b="1" dirty="0"/>
              <a:t>Objective: </a:t>
            </a:r>
            <a:r>
              <a:rPr lang="en-US" sz="1600" dirty="0"/>
              <a:t>Develop a machine learning model to predict cyclone categories based on environmental and meteorological factors.</a:t>
            </a:r>
          </a:p>
        </p:txBody>
      </p:sp>
      <p:sp>
        <p:nvSpPr>
          <p:cNvPr id="6" name="TextBox 5">
            <a:extLst>
              <a:ext uri="{FF2B5EF4-FFF2-40B4-BE49-F238E27FC236}">
                <a16:creationId xmlns:a16="http://schemas.microsoft.com/office/drawing/2014/main" id="{654AE213-E190-3A30-A59D-F651D1FFA9B3}"/>
              </a:ext>
            </a:extLst>
          </p:cNvPr>
          <p:cNvSpPr txBox="1"/>
          <p:nvPr/>
        </p:nvSpPr>
        <p:spPr>
          <a:xfrm>
            <a:off x="922957" y="2926823"/>
            <a:ext cx="11303222" cy="1846659"/>
          </a:xfrm>
          <a:prstGeom prst="rect">
            <a:avLst/>
          </a:prstGeom>
          <a:noFill/>
        </p:spPr>
        <p:txBody>
          <a:bodyPr wrap="square">
            <a:spAutoFit/>
          </a:bodyPr>
          <a:lstStyle/>
          <a:p>
            <a:pPr>
              <a:buNone/>
            </a:pPr>
            <a:r>
              <a:rPr lang="en-US" sz="1800" b="1" dirty="0"/>
              <a:t>Data Collection</a:t>
            </a:r>
          </a:p>
          <a:p>
            <a:pPr marL="285750" indent="-285750">
              <a:buFont typeface="Arial" panose="020B0604020202020204" pitchFamily="34" charset="0"/>
              <a:buChar char="•"/>
            </a:pPr>
            <a:r>
              <a:rPr lang="en-US" sz="1600" dirty="0"/>
              <a:t>Dataset preprocessed and structured for modeling.</a:t>
            </a:r>
          </a:p>
          <a:p>
            <a:pPr marL="285750" indent="-285750">
              <a:buFont typeface="Arial" panose="020B0604020202020204" pitchFamily="34" charset="0"/>
              <a:buChar char="•"/>
            </a:pPr>
            <a:r>
              <a:rPr lang="en-US" sz="1600" dirty="0"/>
              <a:t>A synthetic dataset of 400 records was generated, containing features such as:</a:t>
            </a:r>
          </a:p>
          <a:p>
            <a:pPr marL="800100" lvl="1" indent="-342900">
              <a:buFont typeface="Wingdings" panose="05000000000000000000" pitchFamily="2" charset="2"/>
              <a:buChar char="ü"/>
            </a:pPr>
            <a:r>
              <a:rPr lang="en-US" sz="1600" dirty="0"/>
              <a:t>Year</a:t>
            </a:r>
          </a:p>
          <a:p>
            <a:pPr marL="800100" lvl="1" indent="-342900">
              <a:buFont typeface="Wingdings" panose="05000000000000000000" pitchFamily="2" charset="2"/>
              <a:buChar char="ü"/>
            </a:pPr>
            <a:r>
              <a:rPr lang="en-US" sz="1600" dirty="0"/>
              <a:t>Month</a:t>
            </a:r>
          </a:p>
          <a:p>
            <a:pPr marL="800100" lvl="1" indent="-342900">
              <a:buFont typeface="Wingdings" panose="05000000000000000000" pitchFamily="2" charset="2"/>
              <a:buChar char="ü"/>
            </a:pPr>
            <a:r>
              <a:rPr lang="en-US" sz="1600" dirty="0"/>
              <a:t>Max Wind Speed</a:t>
            </a:r>
          </a:p>
          <a:p>
            <a:pPr marL="800100" lvl="1" indent="-342900">
              <a:buFont typeface="Wingdings" panose="05000000000000000000" pitchFamily="2" charset="2"/>
              <a:buChar char="ü"/>
            </a:pPr>
            <a:r>
              <a:rPr lang="en-US" sz="1600" dirty="0"/>
              <a:t>Minimum Pressure</a:t>
            </a:r>
          </a:p>
        </p:txBody>
      </p:sp>
      <p:sp>
        <p:nvSpPr>
          <p:cNvPr id="8" name="TextBox 7">
            <a:extLst>
              <a:ext uri="{FF2B5EF4-FFF2-40B4-BE49-F238E27FC236}">
                <a16:creationId xmlns:a16="http://schemas.microsoft.com/office/drawing/2014/main" id="{DB237AFF-275F-A05B-3DCC-51378893138E}"/>
              </a:ext>
            </a:extLst>
          </p:cNvPr>
          <p:cNvSpPr txBox="1"/>
          <p:nvPr/>
        </p:nvSpPr>
        <p:spPr>
          <a:xfrm>
            <a:off x="4090782" y="3652679"/>
            <a:ext cx="3059541" cy="1077218"/>
          </a:xfrm>
          <a:prstGeom prst="rect">
            <a:avLst/>
          </a:prstGeom>
          <a:noFill/>
        </p:spPr>
        <p:txBody>
          <a:bodyPr wrap="square">
            <a:spAutoFit/>
          </a:bodyPr>
          <a:lstStyle/>
          <a:p>
            <a:pPr marL="342900" indent="-342900">
              <a:buFont typeface="Wingdings" panose="05000000000000000000" pitchFamily="2" charset="2"/>
              <a:buChar char="ü"/>
            </a:pPr>
            <a:r>
              <a:rPr lang="en-US" sz="1600" dirty="0"/>
              <a:t>Sea Surface Temperature</a:t>
            </a:r>
          </a:p>
          <a:p>
            <a:pPr marL="342900" indent="-342900">
              <a:buFont typeface="Wingdings" panose="05000000000000000000" pitchFamily="2" charset="2"/>
              <a:buChar char="ü"/>
            </a:pPr>
            <a:r>
              <a:rPr lang="en-US" sz="1600" dirty="0"/>
              <a:t>Rainfall</a:t>
            </a:r>
          </a:p>
          <a:p>
            <a:pPr marL="342900" indent="-342900">
              <a:buFont typeface="Wingdings" panose="05000000000000000000" pitchFamily="2" charset="2"/>
              <a:buChar char="ü"/>
            </a:pPr>
            <a:r>
              <a:rPr lang="en-US" sz="1600" dirty="0"/>
              <a:t>Humidity</a:t>
            </a:r>
          </a:p>
          <a:p>
            <a:pPr marL="342900" indent="-342900">
              <a:buFont typeface="Wingdings" panose="05000000000000000000" pitchFamily="2" charset="2"/>
              <a:buChar char="ü"/>
            </a:pPr>
            <a:r>
              <a:rPr lang="en-US" sz="1600" dirty="0"/>
              <a:t>Duration</a:t>
            </a:r>
            <a:endParaRPr lang="en-IN" sz="1600" dirty="0"/>
          </a:p>
        </p:txBody>
      </p:sp>
      <p:sp>
        <p:nvSpPr>
          <p:cNvPr id="10" name="TextBox 9">
            <a:extLst>
              <a:ext uri="{FF2B5EF4-FFF2-40B4-BE49-F238E27FC236}">
                <a16:creationId xmlns:a16="http://schemas.microsoft.com/office/drawing/2014/main" id="{33534FB2-61C1-2C7D-D1CA-A2C58AC95E68}"/>
              </a:ext>
            </a:extLst>
          </p:cNvPr>
          <p:cNvSpPr txBox="1"/>
          <p:nvPr/>
        </p:nvSpPr>
        <p:spPr>
          <a:xfrm>
            <a:off x="7416109" y="3652679"/>
            <a:ext cx="2272141" cy="830997"/>
          </a:xfrm>
          <a:prstGeom prst="rect">
            <a:avLst/>
          </a:prstGeom>
          <a:noFill/>
        </p:spPr>
        <p:txBody>
          <a:bodyPr wrap="square">
            <a:spAutoFit/>
          </a:bodyPr>
          <a:lstStyle/>
          <a:p>
            <a:pPr marL="285750" indent="-285750">
              <a:buFont typeface="Wingdings" panose="05000000000000000000" pitchFamily="2" charset="2"/>
              <a:buChar char="ü"/>
            </a:pPr>
            <a:r>
              <a:rPr lang="en-US" sz="1600" dirty="0"/>
              <a:t>Affected Population</a:t>
            </a:r>
          </a:p>
          <a:p>
            <a:pPr marL="285750" indent="-285750">
              <a:buFont typeface="Wingdings" panose="05000000000000000000" pitchFamily="2" charset="2"/>
              <a:buChar char="ü"/>
            </a:pPr>
            <a:r>
              <a:rPr lang="en-US" sz="1600" dirty="0"/>
              <a:t>Economic Damage</a:t>
            </a:r>
          </a:p>
          <a:p>
            <a:pPr marL="285750" indent="-285750">
              <a:buFont typeface="Wingdings" panose="05000000000000000000" pitchFamily="2" charset="2"/>
              <a:buChar char="ü"/>
            </a:pPr>
            <a:r>
              <a:rPr lang="en-US" sz="1600" dirty="0"/>
              <a:t>Category (target).</a:t>
            </a:r>
            <a:endParaRPr lang="en-IN" sz="1600" dirty="0"/>
          </a:p>
        </p:txBody>
      </p:sp>
      <p:sp>
        <p:nvSpPr>
          <p:cNvPr id="12" name="TextBox 11">
            <a:extLst>
              <a:ext uri="{FF2B5EF4-FFF2-40B4-BE49-F238E27FC236}">
                <a16:creationId xmlns:a16="http://schemas.microsoft.com/office/drawing/2014/main" id="{8EE6E91E-01FF-A960-5BC9-5D4986AD9D9E}"/>
              </a:ext>
            </a:extLst>
          </p:cNvPr>
          <p:cNvSpPr txBox="1"/>
          <p:nvPr/>
        </p:nvSpPr>
        <p:spPr>
          <a:xfrm>
            <a:off x="922957" y="4833828"/>
            <a:ext cx="11374342" cy="1354217"/>
          </a:xfrm>
          <a:prstGeom prst="rect">
            <a:avLst/>
          </a:prstGeom>
          <a:noFill/>
        </p:spPr>
        <p:txBody>
          <a:bodyPr wrap="square">
            <a:spAutoFit/>
          </a:bodyPr>
          <a:lstStyle/>
          <a:p>
            <a:pPr>
              <a:buNone/>
            </a:pPr>
            <a:r>
              <a:rPr lang="en-IN" sz="1800" b="1" dirty="0"/>
              <a:t>Data Preprocessing</a:t>
            </a:r>
            <a:endParaRPr lang="en-IN" sz="1800" dirty="0"/>
          </a:p>
          <a:p>
            <a:pPr marL="285750" indent="-285750">
              <a:buFont typeface="Arial" panose="020B0604020202020204" pitchFamily="34" charset="0"/>
              <a:buChar char="•"/>
            </a:pPr>
            <a:r>
              <a:rPr lang="en-IN" sz="1600" dirty="0"/>
              <a:t>Handled categorical features (e.g., Month, Category) using </a:t>
            </a:r>
            <a:r>
              <a:rPr lang="en-IN" sz="1600" b="1" dirty="0"/>
              <a:t>Label Encoding</a:t>
            </a:r>
            <a:r>
              <a:rPr lang="en-IN" sz="1600" dirty="0"/>
              <a:t>.</a:t>
            </a:r>
          </a:p>
          <a:p>
            <a:pPr marL="285750" indent="-285750">
              <a:buFont typeface="Arial" panose="020B0604020202020204" pitchFamily="34" charset="0"/>
              <a:buChar char="•"/>
            </a:pPr>
            <a:r>
              <a:rPr lang="en-IN" sz="1600" dirty="0"/>
              <a:t>Checked for missing values and outliers.</a:t>
            </a:r>
          </a:p>
          <a:p>
            <a:pPr marL="285750" indent="-285750">
              <a:buFont typeface="Arial" panose="020B0604020202020204" pitchFamily="34" charset="0"/>
              <a:buChar char="•"/>
            </a:pPr>
            <a:r>
              <a:rPr lang="en-IN" sz="1600" dirty="0"/>
              <a:t>Performed </a:t>
            </a:r>
            <a:r>
              <a:rPr lang="en-IN" sz="1600" b="1" dirty="0"/>
              <a:t>exploratory data analysis (EDA)</a:t>
            </a:r>
            <a:r>
              <a:rPr lang="en-IN" sz="1600" dirty="0"/>
              <a:t> using visualization tools (Seaborn, Matplotlib).</a:t>
            </a:r>
          </a:p>
          <a:p>
            <a:pPr marL="285750" indent="-285750">
              <a:buFont typeface="Arial" panose="020B0604020202020204" pitchFamily="34" charset="0"/>
              <a:buChar char="•"/>
            </a:pPr>
            <a:r>
              <a:rPr lang="en-IN" sz="1600" dirty="0"/>
              <a:t>Correlation analysis to identify relationships between features.</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B4E2DB8D-2992-17E3-6A7C-5BA28E99C902}"/>
              </a:ext>
            </a:extLst>
          </p:cNvPr>
          <p:cNvSpPr txBox="1"/>
          <p:nvPr/>
        </p:nvSpPr>
        <p:spPr>
          <a:xfrm>
            <a:off x="1158460" y="1846435"/>
            <a:ext cx="6298980" cy="1364541"/>
          </a:xfrm>
          <a:prstGeom prst="rect">
            <a:avLst/>
          </a:prstGeom>
          <a:noFill/>
        </p:spPr>
        <p:txBody>
          <a:bodyPr wrap="square">
            <a:spAutoFit/>
          </a:bodyPr>
          <a:lstStyle/>
          <a:p>
            <a:pPr>
              <a:buNone/>
            </a:pPr>
            <a:r>
              <a:rPr lang="en-US" b="1" dirty="0"/>
              <a:t>Model Selection</a:t>
            </a:r>
            <a:endParaRPr lang="en-US" dirty="0"/>
          </a:p>
          <a:p>
            <a:pPr marL="285750" indent="-285750">
              <a:buFont typeface="Arial" panose="020B0604020202020204" pitchFamily="34" charset="0"/>
              <a:buChar char="•"/>
            </a:pPr>
            <a:r>
              <a:rPr lang="en-US" sz="1600" dirty="0"/>
              <a:t>Chose </a:t>
            </a:r>
            <a:r>
              <a:rPr lang="en-US" sz="1600" b="1" dirty="0"/>
              <a:t>Random Forest Classifier</a:t>
            </a:r>
            <a:r>
              <a:rPr lang="en-US" sz="1600" dirty="0"/>
              <a:t> for classification because:</a:t>
            </a:r>
          </a:p>
          <a:p>
            <a:pPr marL="742950" lvl="1" indent="-285750">
              <a:buFont typeface="Arial" panose="020B0604020202020204" pitchFamily="34" charset="0"/>
              <a:buChar char="•"/>
            </a:pPr>
            <a:r>
              <a:rPr lang="en-US" sz="1600" dirty="0"/>
              <a:t>It handles high-dimensional data effectively.</a:t>
            </a:r>
          </a:p>
          <a:p>
            <a:pPr marL="742950" lvl="1" indent="-285750">
              <a:buFont typeface="Arial" panose="020B0604020202020204" pitchFamily="34" charset="0"/>
              <a:buChar char="•"/>
            </a:pPr>
            <a:r>
              <a:rPr lang="en-US" sz="1600" dirty="0"/>
              <a:t>It is robust against overfitting.</a:t>
            </a:r>
          </a:p>
          <a:p>
            <a:pPr marL="742950" lvl="1" indent="-285750">
              <a:buFont typeface="Arial" panose="020B0604020202020204" pitchFamily="34" charset="0"/>
              <a:buChar char="•"/>
            </a:pPr>
            <a:r>
              <a:rPr lang="en-US" sz="1600" dirty="0"/>
              <a:t>Provides feature importance to analyze key predictors.</a:t>
            </a:r>
          </a:p>
        </p:txBody>
      </p:sp>
      <p:sp>
        <p:nvSpPr>
          <p:cNvPr id="6" name="TextBox 5">
            <a:extLst>
              <a:ext uri="{FF2B5EF4-FFF2-40B4-BE49-F238E27FC236}">
                <a16:creationId xmlns:a16="http://schemas.microsoft.com/office/drawing/2014/main" id="{2A5F20CB-8A13-7AFE-ECDB-613742468A78}"/>
              </a:ext>
            </a:extLst>
          </p:cNvPr>
          <p:cNvSpPr txBox="1"/>
          <p:nvPr/>
        </p:nvSpPr>
        <p:spPr>
          <a:xfrm>
            <a:off x="1158460" y="3602889"/>
            <a:ext cx="8442740" cy="872098"/>
          </a:xfrm>
          <a:prstGeom prst="rect">
            <a:avLst/>
          </a:prstGeom>
          <a:noFill/>
        </p:spPr>
        <p:txBody>
          <a:bodyPr wrap="square">
            <a:spAutoFit/>
          </a:bodyPr>
          <a:lstStyle/>
          <a:p>
            <a:pPr>
              <a:buNone/>
            </a:pPr>
            <a:r>
              <a:rPr lang="en-IN" b="1" dirty="0"/>
              <a:t>Model Training</a:t>
            </a:r>
            <a:endParaRPr lang="en-IN" dirty="0"/>
          </a:p>
          <a:p>
            <a:pPr marL="285750" indent="-285750">
              <a:buFont typeface="Arial" panose="020B0604020202020204" pitchFamily="34" charset="0"/>
              <a:buChar char="•"/>
            </a:pPr>
            <a:r>
              <a:rPr lang="en-IN" sz="1600" dirty="0"/>
              <a:t>Split the dataset into </a:t>
            </a:r>
            <a:r>
              <a:rPr lang="en-IN" sz="1600" b="1" dirty="0"/>
              <a:t>training (70%)</a:t>
            </a:r>
            <a:r>
              <a:rPr lang="en-IN" sz="1600" dirty="0"/>
              <a:t> and </a:t>
            </a:r>
            <a:r>
              <a:rPr lang="en-IN" sz="1600" b="1" dirty="0"/>
              <a:t>testing (30%)</a:t>
            </a:r>
            <a:r>
              <a:rPr lang="en-IN" sz="1600" dirty="0"/>
              <a:t> sets.</a:t>
            </a:r>
          </a:p>
          <a:p>
            <a:pPr marL="285750" indent="-285750">
              <a:buFont typeface="Arial" panose="020B0604020202020204" pitchFamily="34" charset="0"/>
              <a:buChar char="•"/>
            </a:pPr>
            <a:r>
              <a:rPr lang="en-IN" sz="1600" dirty="0"/>
              <a:t>Trained the Random Forest model on training data.</a:t>
            </a:r>
          </a:p>
        </p:txBody>
      </p:sp>
      <p:sp>
        <p:nvSpPr>
          <p:cNvPr id="8" name="TextBox 7">
            <a:extLst>
              <a:ext uri="{FF2B5EF4-FFF2-40B4-BE49-F238E27FC236}">
                <a16:creationId xmlns:a16="http://schemas.microsoft.com/office/drawing/2014/main" id="{BD86B31B-5E71-A706-CAEF-D0E199DD57CA}"/>
              </a:ext>
            </a:extLst>
          </p:cNvPr>
          <p:cNvSpPr txBox="1"/>
          <p:nvPr/>
        </p:nvSpPr>
        <p:spPr>
          <a:xfrm>
            <a:off x="1158460" y="5017390"/>
            <a:ext cx="10169940" cy="1118319"/>
          </a:xfrm>
          <a:prstGeom prst="rect">
            <a:avLst/>
          </a:prstGeom>
          <a:noFill/>
        </p:spPr>
        <p:txBody>
          <a:bodyPr wrap="square">
            <a:spAutoFit/>
          </a:bodyPr>
          <a:lstStyle/>
          <a:p>
            <a:pPr>
              <a:buNone/>
            </a:pPr>
            <a:r>
              <a:rPr lang="en-US" b="1" dirty="0"/>
              <a:t>Testing &amp; Validation</a:t>
            </a:r>
            <a:endParaRPr lang="en-US" dirty="0"/>
          </a:p>
          <a:p>
            <a:pPr marL="285750" indent="-285750">
              <a:buFont typeface="Arial" panose="020B0604020202020204" pitchFamily="34" charset="0"/>
              <a:buChar char="•"/>
            </a:pPr>
            <a:r>
              <a:rPr lang="en-US" sz="1600" dirty="0"/>
              <a:t>Evaluated the trained model using the test set.</a:t>
            </a:r>
          </a:p>
          <a:p>
            <a:pPr marL="285750" indent="-285750">
              <a:buFont typeface="Arial" panose="020B0604020202020204" pitchFamily="34" charset="0"/>
              <a:buChar char="•"/>
            </a:pPr>
            <a:r>
              <a:rPr lang="en-US" sz="1600" dirty="0"/>
              <a:t>Used metrics such as </a:t>
            </a:r>
            <a:r>
              <a:rPr lang="en-US" sz="1600" b="1" dirty="0"/>
              <a:t>Accuracy, Confusion Matrix, and Classification Report</a:t>
            </a:r>
            <a:r>
              <a:rPr lang="en-US" sz="1600" dirty="0"/>
              <a:t>.</a:t>
            </a:r>
          </a:p>
          <a:p>
            <a:pPr marL="285750" indent="-285750">
              <a:buFont typeface="Arial" panose="020B0604020202020204" pitchFamily="34" charset="0"/>
              <a:buChar char="•"/>
            </a:pPr>
            <a:r>
              <a:rPr lang="en-US" sz="1600" dirty="0"/>
              <a:t>Achieved reliable prediction of cyclone categories.</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B29B2-B214-716E-AC5C-3FDE7C298E6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EEE40AB-747C-23A5-3EA9-C661B90C12D6}"/>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D856CC2E-099C-7CA9-9C07-B9EBFFC322DB}"/>
              </a:ext>
            </a:extLst>
          </p:cNvPr>
          <p:cNvSpPr txBox="1"/>
          <p:nvPr/>
        </p:nvSpPr>
        <p:spPr>
          <a:xfrm>
            <a:off x="508000" y="1628240"/>
            <a:ext cx="10932160" cy="4524315"/>
          </a:xfrm>
          <a:prstGeom prst="rect">
            <a:avLst/>
          </a:prstGeom>
          <a:noFill/>
        </p:spPr>
        <p:txBody>
          <a:bodyPr wrap="square">
            <a:spAutoFit/>
          </a:bodyPr>
          <a:lstStyle/>
          <a:p>
            <a:pPr algn="just">
              <a:buNone/>
            </a:pPr>
            <a:r>
              <a:rPr lang="en-US" sz="1600" dirty="0"/>
              <a:t>Cyclones are among the most devastating natural disasters, causing extensive loss of life, large-scale destruction of infrastructure, and significant economic damage. The unpredictability of their intensity and impact makes it difficult for governments, disaster management authorities, and local communities to prepare adequately. Traditional prediction methods often face challenges in handling large volumes of environmental data and may not always provide timely, accurate forecasts.</a:t>
            </a:r>
          </a:p>
          <a:p>
            <a:pPr algn="just">
              <a:buNone/>
            </a:pPr>
            <a:endParaRPr lang="en-US" sz="1600" dirty="0"/>
          </a:p>
          <a:p>
            <a:pPr algn="just">
              <a:buNone/>
            </a:pPr>
            <a:r>
              <a:rPr lang="en-US" sz="1600" dirty="0"/>
              <a:t>With the increasing availability of meteorological and environmental data, </a:t>
            </a:r>
            <a:r>
              <a:rPr lang="en-US" sz="1600" b="1" dirty="0"/>
              <a:t>machine learning (ML)</a:t>
            </a:r>
            <a:r>
              <a:rPr lang="en-US" sz="1600" dirty="0"/>
              <a:t> offers an opportunity to develop predictive models that can analyze complex patterns and relationships among multiple factors such as wind speed, atmospheric pressure, sea surface temperature, rainfall, and duration.</a:t>
            </a:r>
          </a:p>
          <a:p>
            <a:pPr algn="just">
              <a:buNone/>
            </a:pPr>
            <a:endParaRPr lang="en-US" sz="1600" dirty="0"/>
          </a:p>
          <a:p>
            <a:pPr algn="just">
              <a:buNone/>
            </a:pPr>
            <a:r>
              <a:rPr lang="en-US" sz="1600" dirty="0"/>
              <a:t>The key challenge lies in identifying </a:t>
            </a:r>
            <a:r>
              <a:rPr lang="en-US" sz="1600" b="1" dirty="0"/>
              <a:t>relevant features</a:t>
            </a:r>
            <a:r>
              <a:rPr lang="en-US" sz="1600" dirty="0"/>
              <a:t> that strongly influence cyclone intensity and building a model that can </a:t>
            </a:r>
            <a:r>
              <a:rPr lang="en-US" sz="1600" b="1" dirty="0"/>
              <a:t>reliably predict the category of a cyclone</a:t>
            </a:r>
            <a:r>
              <a:rPr lang="en-US" sz="1600" dirty="0"/>
              <a:t>. A well-trained predictive model can provide early warnings, assist policymakers in strategic planning, and support disaster management efforts to minimize loss of lives and property.</a:t>
            </a:r>
          </a:p>
          <a:p>
            <a:pPr algn="just">
              <a:buNone/>
            </a:pPr>
            <a:endParaRPr lang="en-US" sz="1600" dirty="0"/>
          </a:p>
          <a:p>
            <a:pPr algn="just">
              <a:buNone/>
            </a:pPr>
            <a:r>
              <a:rPr lang="en-US" sz="1600" dirty="0"/>
              <a:t>Therefore, the problem addressed in this project is:</a:t>
            </a:r>
          </a:p>
          <a:p>
            <a:pPr algn="just">
              <a:buNone/>
            </a:pPr>
            <a:endParaRPr lang="en-US" sz="1600" dirty="0"/>
          </a:p>
          <a:p>
            <a:pPr algn="just">
              <a:buNone/>
            </a:pPr>
            <a:r>
              <a:rPr lang="en-US" sz="1600" b="1" dirty="0"/>
              <a:t>How can machine learning techniques be applied to cyclone datasets to accurately predict cyclone categories and their potential impact, thereby enhancing disaster preparedness and climate risk management?</a:t>
            </a:r>
            <a:endParaRPr lang="en-US" sz="1600" dirty="0"/>
          </a:p>
        </p:txBody>
      </p:sp>
    </p:spTree>
    <p:extLst>
      <p:ext uri="{BB962C8B-B14F-4D97-AF65-F5344CB8AC3E}">
        <p14:creationId xmlns:p14="http://schemas.microsoft.com/office/powerpoint/2010/main" val="1784830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B9E2789B-9C8D-8E1D-B333-F98B0E6853A2}"/>
              </a:ext>
            </a:extLst>
          </p:cNvPr>
          <p:cNvSpPr txBox="1"/>
          <p:nvPr/>
        </p:nvSpPr>
        <p:spPr>
          <a:xfrm>
            <a:off x="1021009" y="1445841"/>
            <a:ext cx="10488248" cy="4185761"/>
          </a:xfrm>
          <a:prstGeom prst="rect">
            <a:avLst/>
          </a:prstGeom>
          <a:noFill/>
        </p:spPr>
        <p:txBody>
          <a:bodyPr wrap="square" rtlCol="0">
            <a:spAutoFit/>
          </a:bodyPr>
          <a:lstStyle/>
          <a:p>
            <a:pPr lvl="0" eaLnBrk="0" fontAlgn="base" hangingPunct="0">
              <a:spcBef>
                <a:spcPct val="0"/>
              </a:spcBef>
              <a:spcAft>
                <a:spcPct val="0"/>
              </a:spcAft>
              <a:buClrTx/>
              <a:buFontTx/>
              <a:buChar char="•"/>
            </a:pPr>
            <a:r>
              <a:rPr lang="en-US" altLang="en-US" sz="1800" b="1" dirty="0">
                <a:solidFill>
                  <a:schemeClr val="tx1"/>
                </a:solidFill>
                <a:latin typeface="Arial" panose="020B0604020202020204" pitchFamily="34" charset="0"/>
              </a:rPr>
              <a:t>Data Collection &amp; Preprocessing</a:t>
            </a:r>
            <a:br>
              <a:rPr lang="en-US" altLang="en-US" sz="2000" dirty="0">
                <a:solidFill>
                  <a:schemeClr val="tx1"/>
                </a:solidFill>
                <a:latin typeface="Arial" panose="020B0604020202020204" pitchFamily="34" charset="0"/>
              </a:rPr>
            </a:br>
            <a:r>
              <a:rPr lang="en-US" altLang="en-US" sz="1600" dirty="0">
                <a:solidFill>
                  <a:schemeClr val="tx1"/>
                </a:solidFill>
                <a:latin typeface="Arial" panose="020B0604020202020204" pitchFamily="34" charset="0"/>
              </a:rPr>
              <a:t>Collected cyclone dataset (400 records), handled missing values, label-encoded categorical features, and normalized data.</a:t>
            </a:r>
          </a:p>
          <a:p>
            <a:pPr lvl="0" eaLnBrk="0" fontAlgn="base" hangingPunct="0">
              <a:spcBef>
                <a:spcPct val="0"/>
              </a:spcBef>
              <a:spcAft>
                <a:spcPct val="0"/>
              </a:spcAft>
              <a:buClrTx/>
            </a:pPr>
            <a:endParaRPr lang="en-US" altLang="en-US" sz="16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1800" b="1" dirty="0">
                <a:solidFill>
                  <a:schemeClr val="tx1"/>
                </a:solidFill>
                <a:latin typeface="Arial" panose="020B0604020202020204" pitchFamily="34" charset="0"/>
              </a:rPr>
              <a:t>Exploratory Data Analysis (EDA)</a:t>
            </a:r>
            <a:br>
              <a:rPr lang="en-US" altLang="en-US" sz="2000" dirty="0">
                <a:solidFill>
                  <a:schemeClr val="tx1"/>
                </a:solidFill>
                <a:latin typeface="Arial" panose="020B0604020202020204" pitchFamily="34" charset="0"/>
              </a:rPr>
            </a:br>
            <a:r>
              <a:rPr lang="en-US" altLang="en-US" sz="1600" dirty="0">
                <a:solidFill>
                  <a:schemeClr val="tx1"/>
                </a:solidFill>
                <a:latin typeface="Arial" panose="020B0604020202020204" pitchFamily="34" charset="0"/>
              </a:rPr>
              <a:t>Visualized distributions, correlations, and feature interactions using histograms, heatmaps, and </a:t>
            </a:r>
            <a:r>
              <a:rPr lang="en-US" altLang="en-US" sz="1600" dirty="0" err="1">
                <a:solidFill>
                  <a:schemeClr val="tx1"/>
                </a:solidFill>
                <a:latin typeface="Arial" panose="020B0604020202020204" pitchFamily="34" charset="0"/>
              </a:rPr>
              <a:t>pairplots</a:t>
            </a:r>
            <a:r>
              <a:rPr lang="en-US" altLang="en-US" sz="1600" dirty="0">
                <a:solidFill>
                  <a:schemeClr val="tx1"/>
                </a:solidFill>
                <a:latin typeface="Arial" panose="020B0604020202020204" pitchFamily="34" charset="0"/>
              </a:rPr>
              <a:t>.</a:t>
            </a:r>
          </a:p>
          <a:p>
            <a:pPr lvl="0" eaLnBrk="0" fontAlgn="base" hangingPunct="0">
              <a:spcBef>
                <a:spcPct val="0"/>
              </a:spcBef>
              <a:spcAft>
                <a:spcPct val="0"/>
              </a:spcAft>
              <a:buClrTx/>
            </a:pPr>
            <a:endParaRPr lang="en-US" altLang="en-US" sz="16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1800" b="1" dirty="0">
                <a:solidFill>
                  <a:schemeClr val="tx1"/>
                </a:solidFill>
                <a:latin typeface="Arial" panose="020B0604020202020204" pitchFamily="34" charset="0"/>
              </a:rPr>
              <a:t>Model Development</a:t>
            </a:r>
            <a:br>
              <a:rPr lang="en-US" altLang="en-US" sz="2000" dirty="0">
                <a:solidFill>
                  <a:schemeClr val="tx1"/>
                </a:solidFill>
                <a:latin typeface="Arial" panose="020B0604020202020204" pitchFamily="34" charset="0"/>
              </a:rPr>
            </a:br>
            <a:r>
              <a:rPr lang="en-US" altLang="en-US" sz="1600" dirty="0">
                <a:solidFill>
                  <a:schemeClr val="tx1"/>
                </a:solidFill>
                <a:latin typeface="Arial" panose="020B0604020202020204" pitchFamily="34" charset="0"/>
              </a:rPr>
              <a:t>Applied </a:t>
            </a:r>
            <a:r>
              <a:rPr lang="en-US" altLang="en-US" sz="1600" b="1" dirty="0">
                <a:solidFill>
                  <a:schemeClr val="tx1"/>
                </a:solidFill>
                <a:latin typeface="Arial" panose="020B0604020202020204" pitchFamily="34" charset="0"/>
              </a:rPr>
              <a:t>Random Forest Classifier</a:t>
            </a:r>
            <a:r>
              <a:rPr lang="en-US" altLang="en-US" sz="1600" dirty="0">
                <a:solidFill>
                  <a:schemeClr val="tx1"/>
                </a:solidFill>
                <a:latin typeface="Arial" panose="020B0604020202020204" pitchFamily="34" charset="0"/>
              </a:rPr>
              <a:t>, split data into train (70%) and test (30%), and tuned hyperparameters.</a:t>
            </a:r>
          </a:p>
          <a:p>
            <a:pPr lvl="0" eaLnBrk="0" fontAlgn="base" hangingPunct="0">
              <a:spcBef>
                <a:spcPct val="0"/>
              </a:spcBef>
              <a:spcAft>
                <a:spcPct val="0"/>
              </a:spcAft>
              <a:buClrTx/>
            </a:pPr>
            <a:endParaRPr lang="en-US" altLang="en-US" sz="16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1800" b="1" dirty="0">
                <a:solidFill>
                  <a:schemeClr val="tx1"/>
                </a:solidFill>
                <a:latin typeface="Arial" panose="020B0604020202020204" pitchFamily="34" charset="0"/>
              </a:rPr>
              <a:t>User Interaction</a:t>
            </a:r>
            <a:br>
              <a:rPr lang="en-US" altLang="en-US" sz="2000" dirty="0">
                <a:solidFill>
                  <a:schemeClr val="tx1"/>
                </a:solidFill>
                <a:latin typeface="Arial" panose="020B0604020202020204" pitchFamily="34" charset="0"/>
              </a:rPr>
            </a:br>
            <a:r>
              <a:rPr lang="en-US" altLang="en-US" sz="1600" dirty="0">
                <a:solidFill>
                  <a:schemeClr val="tx1"/>
                </a:solidFill>
                <a:latin typeface="Arial" panose="020B0604020202020204" pitchFamily="34" charset="0"/>
              </a:rPr>
              <a:t>Designed an interactive interface where users can input cyclone parameters and get predicted categories.</a:t>
            </a:r>
          </a:p>
          <a:p>
            <a:pPr lvl="0" eaLnBrk="0" fontAlgn="base" hangingPunct="0">
              <a:spcBef>
                <a:spcPct val="0"/>
              </a:spcBef>
              <a:spcAft>
                <a:spcPct val="0"/>
              </a:spcAft>
              <a:buClrTx/>
            </a:pPr>
            <a:endParaRPr lang="en-US" altLang="en-US" sz="16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1800" b="1" dirty="0">
                <a:solidFill>
                  <a:schemeClr val="tx1"/>
                </a:solidFill>
                <a:latin typeface="Arial" panose="020B0604020202020204" pitchFamily="34" charset="0"/>
              </a:rPr>
              <a:t>Results &amp; Evaluation</a:t>
            </a:r>
            <a:br>
              <a:rPr lang="en-US" altLang="en-US" sz="2000" dirty="0">
                <a:solidFill>
                  <a:schemeClr val="tx1"/>
                </a:solidFill>
                <a:latin typeface="Arial" panose="020B0604020202020204" pitchFamily="34" charset="0"/>
              </a:rPr>
            </a:br>
            <a:r>
              <a:rPr lang="en-US" altLang="en-US" sz="1600" dirty="0">
                <a:solidFill>
                  <a:schemeClr val="tx1"/>
                </a:solidFill>
                <a:latin typeface="Arial" panose="020B0604020202020204" pitchFamily="34" charset="0"/>
              </a:rPr>
              <a:t>Achieved good accuracy; evaluated using confusion matrix, precision, recall, and F1-score.</a:t>
            </a:r>
            <a:br>
              <a:rPr lang="en-US" altLang="en-US" sz="1600" dirty="0">
                <a:solidFill>
                  <a:schemeClr val="tx1"/>
                </a:solidFill>
                <a:latin typeface="Arial" panose="020B0604020202020204" pitchFamily="34" charset="0"/>
              </a:rPr>
            </a:br>
            <a:r>
              <a:rPr lang="en-US" altLang="en-US" sz="1600" dirty="0">
                <a:solidFill>
                  <a:schemeClr val="tx1"/>
                </a:solidFill>
                <a:latin typeface="Arial" panose="020B0604020202020204" pitchFamily="34" charset="0"/>
              </a:rPr>
              <a:t>Key predictors: wind speed, pressure, rainfall, sea surface temperature.</a:t>
            </a:r>
          </a:p>
        </p:txBody>
      </p:sp>
      <p:sp>
        <p:nvSpPr>
          <p:cNvPr id="6" name="TextBox 5">
            <a:extLst>
              <a:ext uri="{FF2B5EF4-FFF2-40B4-BE49-F238E27FC236}">
                <a16:creationId xmlns:a16="http://schemas.microsoft.com/office/drawing/2014/main" id="{240DEA92-E8BD-BFBA-FDEE-4CA22D18458B}"/>
              </a:ext>
            </a:extLst>
          </p:cNvPr>
          <p:cNvSpPr txBox="1"/>
          <p:nvPr/>
        </p:nvSpPr>
        <p:spPr>
          <a:xfrm>
            <a:off x="1021009" y="5803588"/>
            <a:ext cx="10926502" cy="666977"/>
          </a:xfrm>
          <a:prstGeom prst="rect">
            <a:avLst/>
          </a:prstGeom>
          <a:noFill/>
        </p:spPr>
        <p:txBody>
          <a:bodyPr wrap="square" rtlCol="0">
            <a:spAutoFit/>
          </a:bodyPr>
          <a:lstStyle/>
          <a:p>
            <a:r>
              <a:rPr lang="en-IN" b="1" dirty="0" err="1">
                <a:solidFill>
                  <a:srgbClr val="002060"/>
                </a:solidFill>
              </a:rPr>
              <a:t>Github</a:t>
            </a:r>
            <a:r>
              <a:rPr lang="en-IN" b="1" dirty="0">
                <a:solidFill>
                  <a:srgbClr val="002060"/>
                </a:solidFill>
              </a:rPr>
              <a:t> link: </a:t>
            </a:r>
            <a:r>
              <a:rPr lang="en-IN" b="1" dirty="0">
                <a:solidFill>
                  <a:srgbClr val="002060"/>
                </a:solidFill>
                <a:hlinkClick r:id="rId2"/>
              </a:rPr>
              <a:t>https://github.com/ankitabanerjee05/Cyclone-Predicting-Model-AICTE-AI-INTERNSHIP/tree/main</a:t>
            </a:r>
            <a:endParaRPr lang="en-IN" b="1" dirty="0">
              <a:solidFill>
                <a:srgbClr val="002060"/>
              </a:solidFill>
            </a:endParaRPr>
          </a:p>
        </p:txBody>
      </p: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C0E87-E03E-849D-DF1B-6AE417F3519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8A3BEF7-4B9D-DAAA-0E93-E4CBA6DE5C24}"/>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935C5104-DD15-53A9-065C-73D3DB030857}"/>
              </a:ext>
            </a:extLst>
          </p:cNvPr>
          <p:cNvPicPr>
            <a:picLocks noChangeAspect="1"/>
          </p:cNvPicPr>
          <p:nvPr/>
        </p:nvPicPr>
        <p:blipFill>
          <a:blip r:embed="rId2"/>
          <a:stretch>
            <a:fillRect/>
          </a:stretch>
        </p:blipFill>
        <p:spPr>
          <a:xfrm>
            <a:off x="658820" y="2302570"/>
            <a:ext cx="5295194" cy="2726627"/>
          </a:xfrm>
          <a:prstGeom prst="rect">
            <a:avLst/>
          </a:prstGeom>
        </p:spPr>
      </p:pic>
      <p:pic>
        <p:nvPicPr>
          <p:cNvPr id="8" name="Picture 7">
            <a:extLst>
              <a:ext uri="{FF2B5EF4-FFF2-40B4-BE49-F238E27FC236}">
                <a16:creationId xmlns:a16="http://schemas.microsoft.com/office/drawing/2014/main" id="{171C8D5E-5FF4-0405-2776-DBABE91C7B0F}"/>
              </a:ext>
            </a:extLst>
          </p:cNvPr>
          <p:cNvPicPr>
            <a:picLocks noChangeAspect="1"/>
          </p:cNvPicPr>
          <p:nvPr/>
        </p:nvPicPr>
        <p:blipFill>
          <a:blip r:embed="rId3"/>
          <a:stretch>
            <a:fillRect/>
          </a:stretch>
        </p:blipFill>
        <p:spPr>
          <a:xfrm>
            <a:off x="6450907" y="2302570"/>
            <a:ext cx="5082273" cy="2726627"/>
          </a:xfrm>
          <a:prstGeom prst="rect">
            <a:avLst/>
          </a:prstGeom>
        </p:spPr>
      </p:pic>
    </p:spTree>
    <p:extLst>
      <p:ext uri="{BB962C8B-B14F-4D97-AF65-F5344CB8AC3E}">
        <p14:creationId xmlns:p14="http://schemas.microsoft.com/office/powerpoint/2010/main" val="1639140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9" name="Picture 8">
            <a:extLst>
              <a:ext uri="{FF2B5EF4-FFF2-40B4-BE49-F238E27FC236}">
                <a16:creationId xmlns:a16="http://schemas.microsoft.com/office/drawing/2014/main" id="{CD0C4C40-C3A9-E353-DC03-800BABB37480}"/>
              </a:ext>
            </a:extLst>
          </p:cNvPr>
          <p:cNvPicPr>
            <a:picLocks noChangeAspect="1"/>
          </p:cNvPicPr>
          <p:nvPr/>
        </p:nvPicPr>
        <p:blipFill>
          <a:blip r:embed="rId2"/>
          <a:stretch>
            <a:fillRect/>
          </a:stretch>
        </p:blipFill>
        <p:spPr>
          <a:xfrm>
            <a:off x="1502245" y="2033020"/>
            <a:ext cx="9187509" cy="3686646"/>
          </a:xfrm>
          <a:prstGeom prst="rect">
            <a:avLst/>
          </a:prstGeom>
        </p:spPr>
      </p:pic>
    </p:spTree>
    <p:extLst>
      <p:ext uri="{BB962C8B-B14F-4D97-AF65-F5344CB8AC3E}">
        <p14:creationId xmlns:p14="http://schemas.microsoft.com/office/powerpoint/2010/main" val="1635949419"/>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259</TotalTime>
  <Words>945</Words>
  <Application>Microsoft Office PowerPoint</Application>
  <PresentationFormat>Widescreen</PresentationFormat>
  <Paragraphs>101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Ankita Banerjee</cp:lastModifiedBy>
  <cp:revision>5</cp:revision>
  <dcterms:created xsi:type="dcterms:W3CDTF">2024-12-31T09:40:01Z</dcterms:created>
  <dcterms:modified xsi:type="dcterms:W3CDTF">2025-09-12T16:51:19Z</dcterms:modified>
</cp:coreProperties>
</file>