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46cf8b3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46cf8b3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46cf8b3b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46cf8b3b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46cf8b3b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46cf8b3b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5cf169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5cf169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46cf8b3b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46cf8b3b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46cf8b3b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46cf8b3b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45cf169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45cf169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45cf169d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45cf169d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45cf169d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45cf169d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45cf169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45cf169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46cf8b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46cf8b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45cf169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45cf169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8048722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8048722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80487228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80487228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8048722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8048722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46cf8b3b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46cf8b3b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8048722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8048722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8048722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8048722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8048722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8048722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46cf8b3b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46cf8b3b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46cf8b3b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46cf8b3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46cf8b3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46cf8b3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46cf8b3b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46cf8b3b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Mobile Price Range </a:t>
            </a:r>
            <a:r>
              <a:rPr b="1" lang="en-GB"/>
              <a:t>Analysis</a:t>
            </a:r>
            <a:endParaRPr b="1"/>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a:t>
            </a:r>
            <a:endParaRPr/>
          </a:p>
          <a:p>
            <a:pPr indent="0" lvl="0" marL="0" rtl="0" algn="l">
              <a:spcBef>
                <a:spcPts val="0"/>
              </a:spcBef>
              <a:spcAft>
                <a:spcPts val="0"/>
              </a:spcAft>
              <a:buNone/>
            </a:pPr>
            <a:r>
              <a:rPr lang="en-GB"/>
              <a:t>Ankita Bugga</a:t>
            </a:r>
            <a:endParaRPr/>
          </a:p>
          <a:p>
            <a:pPr indent="0" lvl="0" marL="0" rtl="0" algn="l">
              <a:spcBef>
                <a:spcPts val="0"/>
              </a:spcBef>
              <a:spcAft>
                <a:spcPts val="0"/>
              </a:spcAft>
              <a:buNone/>
            </a:pPr>
            <a:r>
              <a:rPr lang="en-GB"/>
              <a:t>Chaitali pandharpure</a:t>
            </a:r>
            <a:endParaRPr/>
          </a:p>
        </p:txBody>
      </p:sp>
      <p:pic>
        <p:nvPicPr>
          <p:cNvPr id="66" name="Google Shape;66;p13" title="File:Mobile phone evolution.jpg - Wikimedia Commons"/>
          <p:cNvPicPr preferRelativeResize="0"/>
          <p:nvPr/>
        </p:nvPicPr>
        <p:blipFill>
          <a:blip r:embed="rId3">
            <a:alphaModFix/>
          </a:blip>
          <a:stretch>
            <a:fillRect/>
          </a:stretch>
        </p:blipFill>
        <p:spPr>
          <a:xfrm>
            <a:off x="7196225" y="58700"/>
            <a:ext cx="1947775" cy="2306375"/>
          </a:xfrm>
          <a:prstGeom prst="rect">
            <a:avLst/>
          </a:prstGeom>
          <a:noFill/>
          <a:ln>
            <a:noFill/>
          </a:ln>
          <a:effectLst>
            <a:outerShdw blurRad="57150" rotWithShape="0" algn="bl" dir="5400000" dist="19050">
              <a:srgbClr val="000000">
                <a:alpha val="50000"/>
              </a:srgbClr>
            </a:outerShdw>
            <a:reflection blurRad="0" dir="0" dist="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View</a:t>
            </a:r>
            <a:endParaRPr/>
          </a:p>
        </p:txBody>
      </p:sp>
      <p:sp>
        <p:nvSpPr>
          <p:cNvPr id="126" name="Google Shape;126;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Display basic information : </a:t>
            </a:r>
            <a:r>
              <a:rPr lang="en-GB"/>
              <a:t>print(data.info())</a:t>
            </a:r>
            <a:endParaRPr/>
          </a:p>
          <a:p>
            <a:pPr indent="-323850" lvl="0" marL="457200" rtl="0" algn="l">
              <a:spcBef>
                <a:spcPts val="0"/>
              </a:spcBef>
              <a:spcAft>
                <a:spcPts val="0"/>
              </a:spcAft>
              <a:buSzPts val="1500"/>
              <a:buFont typeface="Times New Roman"/>
              <a:buChar char="★"/>
            </a:pPr>
            <a:r>
              <a:rPr lang="en-GB"/>
              <a:t>First few rows of the dataset: print(data.head())</a:t>
            </a:r>
            <a:endParaRPr/>
          </a:p>
          <a:p>
            <a:pPr indent="-323850" lvl="0" marL="457200" rtl="0" algn="l">
              <a:spcBef>
                <a:spcPts val="0"/>
              </a:spcBef>
              <a:spcAft>
                <a:spcPts val="0"/>
              </a:spcAft>
              <a:buSzPts val="1500"/>
              <a:buFont typeface="Times New Roman"/>
              <a:buChar char="★"/>
            </a:pPr>
            <a:r>
              <a:rPr lang="en-GB"/>
              <a:t>To print the column names present in the dataset : data.columns</a:t>
            </a:r>
            <a:endParaRPr/>
          </a:p>
          <a:p>
            <a:pPr indent="-323850" lvl="0" marL="457200" rtl="0" algn="l">
              <a:spcBef>
                <a:spcPts val="0"/>
              </a:spcBef>
              <a:spcAft>
                <a:spcPts val="0"/>
              </a:spcAft>
              <a:buSzPts val="1500"/>
              <a:buFont typeface="Times New Roman"/>
              <a:buChar char="★"/>
            </a:pPr>
            <a:r>
              <a:rPr lang="en-GB"/>
              <a:t>Check the shape of the DataFrame to understand its dimensions:print(data.shape)  </a:t>
            </a:r>
            <a:endParaRPr/>
          </a:p>
          <a:p>
            <a:pPr indent="0" lvl="0" marL="457200" rtl="0" algn="l">
              <a:spcBef>
                <a:spcPts val="1200"/>
              </a:spcBef>
              <a:spcAft>
                <a:spcPts val="0"/>
              </a:spcAft>
              <a:buNone/>
            </a:pPr>
            <a:r>
              <a:rPr lang="en-GB"/>
              <a:t># Outputs: (number_of_rows,number_of_columns)</a:t>
            </a:r>
            <a:endParaRPr/>
          </a:p>
          <a:p>
            <a:pPr indent="0" lvl="0" marL="45720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GB"/>
              <a:t>  </a:t>
            </a:r>
            <a:endParaRPr/>
          </a:p>
        </p:txBody>
      </p:sp>
      <p:pic>
        <p:nvPicPr>
          <p:cNvPr id="127" name="Google Shape;127;p22" title="File:Cartoon Businessman Presenting A Sales Data Graph.svg ..."/>
          <p:cNvPicPr preferRelativeResize="0"/>
          <p:nvPr/>
        </p:nvPicPr>
        <p:blipFill>
          <a:blip r:embed="rId3">
            <a:alphaModFix/>
          </a:blip>
          <a:stretch>
            <a:fillRect/>
          </a:stretch>
        </p:blipFill>
        <p:spPr>
          <a:xfrm>
            <a:off x="152400" y="1789649"/>
            <a:ext cx="3462176" cy="3201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Exploration </a:t>
            </a:r>
            <a:endParaRPr/>
          </a:p>
        </p:txBody>
      </p:sp>
      <p:sp>
        <p:nvSpPr>
          <p:cNvPr id="133" name="Google Shape;133;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GB" sz="1500"/>
              <a:t>The describe() method is used to generate summary statistics of the DataFrame.</a:t>
            </a:r>
            <a:endParaRPr b="1" sz="1500"/>
          </a:p>
          <a:p>
            <a:pPr indent="0" lvl="0" marL="0" rtl="0" algn="l">
              <a:spcBef>
                <a:spcPts val="1200"/>
              </a:spcBef>
              <a:spcAft>
                <a:spcPts val="0"/>
              </a:spcAft>
              <a:buNone/>
            </a:pPr>
            <a:r>
              <a:rPr lang="en-GB"/>
              <a:t>          This includes measures like mean, median,                               standard deviation, minimum and maximum values, and quartiles for numerical columns. </a:t>
            </a:r>
            <a:endParaRPr/>
          </a:p>
          <a:p>
            <a:pPr indent="0" lvl="0" marL="0" rtl="0" algn="l">
              <a:spcBef>
                <a:spcPts val="1200"/>
              </a:spcBef>
              <a:spcAft>
                <a:spcPts val="0"/>
              </a:spcAft>
              <a:buNone/>
            </a:pPr>
            <a:r>
              <a:rPr lang="en-GB"/>
              <a:t>print(data .describe())</a:t>
            </a:r>
            <a:endParaRPr/>
          </a:p>
          <a:p>
            <a:pPr indent="0" lvl="0" marL="0" rtl="0" algn="l">
              <a:spcBef>
                <a:spcPts val="1200"/>
              </a:spcBef>
              <a:spcAft>
                <a:spcPts val="1200"/>
              </a:spcAft>
              <a:buNone/>
            </a:pPr>
            <a:r>
              <a:t/>
            </a:r>
            <a:endParaRPr/>
          </a:p>
        </p:txBody>
      </p:sp>
      <p:pic>
        <p:nvPicPr>
          <p:cNvPr id="134" name="Google Shape;134;p23" title="File:2D data training SOM.gif - Wikimedia Commons"/>
          <p:cNvPicPr preferRelativeResize="0"/>
          <p:nvPr/>
        </p:nvPicPr>
        <p:blipFill>
          <a:blip r:embed="rId3">
            <a:alphaModFix/>
          </a:blip>
          <a:stretch>
            <a:fillRect/>
          </a:stretch>
        </p:blipFill>
        <p:spPr>
          <a:xfrm>
            <a:off x="5835387" y="2750125"/>
            <a:ext cx="1784975" cy="2251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53075" y="239950"/>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latin typeface="Arial"/>
                <a:ea typeface="Arial"/>
                <a:cs typeface="Arial"/>
                <a:sym typeface="Arial"/>
              </a:rPr>
              <a:t>Filtering Outliers</a:t>
            </a:r>
            <a:endParaRPr b="1" sz="2300">
              <a:latin typeface="Arial"/>
              <a:ea typeface="Arial"/>
              <a:cs typeface="Arial"/>
              <a:sym typeface="Arial"/>
            </a:endParaRPr>
          </a:p>
          <a:p>
            <a:pPr indent="0" lvl="0" marL="0" rtl="0" algn="l">
              <a:spcBef>
                <a:spcPts val="600"/>
              </a:spcBef>
              <a:spcAft>
                <a:spcPts val="0"/>
              </a:spcAft>
              <a:buNone/>
            </a:pPr>
            <a:r>
              <a:t/>
            </a:r>
            <a:endParaRPr/>
          </a:p>
        </p:txBody>
      </p:sp>
      <p:sp>
        <p:nvSpPr>
          <p:cNvPr id="140" name="Google Shape;140;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b="1" lang="en-GB" sz="1500">
                <a:latin typeface="Times New Roman"/>
                <a:ea typeface="Times New Roman"/>
                <a:cs typeface="Times New Roman"/>
                <a:sym typeface="Times New Roman"/>
              </a:rPr>
              <a:t>Unique values:</a:t>
            </a:r>
            <a:r>
              <a:rPr lang="en-GB" sz="1500">
                <a:latin typeface="Times New Roman"/>
                <a:ea typeface="Times New Roman"/>
                <a:cs typeface="Times New Roman"/>
                <a:sym typeface="Times New Roman"/>
              </a:rPr>
              <a:t> Here we are finding unique values in clock_speed column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a:t>Group by 'price_range' and apply multiple aggregation functions</a:t>
            </a:r>
            <a:endParaRPr/>
          </a:p>
          <a:p>
            <a:pPr indent="-311150" lvl="0" marL="457200" rtl="0" algn="l">
              <a:spcBef>
                <a:spcPts val="0"/>
              </a:spcBef>
              <a:spcAft>
                <a:spcPts val="0"/>
              </a:spcAft>
              <a:buSzPts val="1300"/>
              <a:buChar char="●"/>
            </a:pPr>
            <a:r>
              <a:rPr lang="en-GB"/>
              <a:t>Smallest Value: Here we can are finding minimum </a:t>
            </a:r>
            <a:r>
              <a:rPr lang="en-GB"/>
              <a:t>value</a:t>
            </a:r>
            <a:r>
              <a:rPr lang="en-GB"/>
              <a:t> for battery_power</a:t>
            </a:r>
            <a:endParaRPr/>
          </a:p>
          <a:p>
            <a:pPr indent="-311150" lvl="0" marL="457200" rtl="0" algn="l">
              <a:spcBef>
                <a:spcPts val="0"/>
              </a:spcBef>
              <a:spcAft>
                <a:spcPts val="0"/>
              </a:spcAft>
              <a:buSzPts val="1300"/>
              <a:buChar char="●"/>
            </a:pPr>
            <a:r>
              <a:rPr lang="en-GB"/>
              <a:t>Largest Values :</a:t>
            </a:r>
            <a:r>
              <a:rPr lang="en-GB"/>
              <a:t>Here we can are finding maximum value for battery_power</a:t>
            </a:r>
            <a:endParaRPr/>
          </a:p>
          <a:p>
            <a:pPr indent="-311150" lvl="0" marL="457200" rtl="0" algn="l">
              <a:spcBef>
                <a:spcPts val="0"/>
              </a:spcBef>
              <a:spcAft>
                <a:spcPts val="0"/>
              </a:spcAft>
              <a:buSzPts val="1300"/>
              <a:buChar char="●"/>
            </a:pPr>
            <a:r>
              <a:rPr b="1" lang="en-GB"/>
              <a:t> Conditional Filtering</a:t>
            </a:r>
            <a:r>
              <a:rPr lang="en-GB"/>
              <a:t>: Example: Filter rows where battery_power is greater than 1000</a:t>
            </a:r>
            <a:endParaRPr/>
          </a:p>
          <a:p>
            <a:pPr indent="0" lvl="0" marL="0" rtl="0" algn="l">
              <a:spcBef>
                <a:spcPts val="1200"/>
              </a:spcBef>
              <a:spcAft>
                <a:spcPts val="1200"/>
              </a:spcAft>
              <a:buNone/>
            </a:pPr>
            <a:r>
              <a:rPr lang="en-GB"/>
              <a:t> </a:t>
            </a:r>
            <a:endParaRPr/>
          </a:p>
        </p:txBody>
      </p:sp>
      <p:pic>
        <p:nvPicPr>
          <p:cNvPr id="141" name="Google Shape;141;p24"/>
          <p:cNvPicPr preferRelativeResize="0"/>
          <p:nvPr/>
        </p:nvPicPr>
        <p:blipFill>
          <a:blip r:embed="rId3">
            <a:alphaModFix/>
          </a:blip>
          <a:stretch>
            <a:fillRect/>
          </a:stretch>
        </p:blipFill>
        <p:spPr>
          <a:xfrm>
            <a:off x="1141975" y="2748850"/>
            <a:ext cx="1670250" cy="167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latin typeface="Times New Roman"/>
                <a:ea typeface="Times New Roman"/>
                <a:cs typeface="Times New Roman"/>
                <a:sym typeface="Times New Roman"/>
              </a:rPr>
              <a:t>Creating a pivot table</a:t>
            </a:r>
            <a:endParaRPr b="1" sz="23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47" name="Google Shape;147;p25"/>
          <p:cNvSpPr txBox="1"/>
          <p:nvPr>
            <p:ph idx="1" type="body"/>
          </p:nvPr>
        </p:nvSpPr>
        <p:spPr>
          <a:xfrm>
            <a:off x="4572000" y="216075"/>
            <a:ext cx="4166400" cy="440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715"/>
              <a:t>Pivot Table:</a:t>
            </a:r>
            <a:endParaRPr sz="4715"/>
          </a:p>
          <a:p>
            <a:pPr indent="0" lvl="0" marL="0" rtl="0" algn="l">
              <a:spcBef>
                <a:spcPts val="1200"/>
              </a:spcBef>
              <a:spcAft>
                <a:spcPts val="0"/>
              </a:spcAft>
              <a:buNone/>
            </a:pPr>
            <a:r>
              <a:rPr lang="en-GB" sz="4715"/>
              <a:t> # Load the data from the CSV file</a:t>
            </a:r>
            <a:endParaRPr sz="4715"/>
          </a:p>
          <a:p>
            <a:pPr indent="0" lvl="0" marL="0" rtl="0" algn="l">
              <a:spcBef>
                <a:spcPts val="1200"/>
              </a:spcBef>
              <a:spcAft>
                <a:spcPts val="0"/>
              </a:spcAft>
              <a:buNone/>
            </a:pPr>
            <a:r>
              <a:rPr lang="en-GB" sz="4715"/>
              <a:t>file_path = 'updated_data.csv'  # Replace with your actual file path</a:t>
            </a:r>
            <a:endParaRPr sz="4715"/>
          </a:p>
          <a:p>
            <a:pPr indent="0" lvl="0" marL="0" rtl="0" algn="l">
              <a:spcBef>
                <a:spcPts val="1200"/>
              </a:spcBef>
              <a:spcAft>
                <a:spcPts val="0"/>
              </a:spcAft>
              <a:buNone/>
            </a:pPr>
            <a:r>
              <a:rPr lang="en-GB" sz="4715"/>
              <a:t>df = pd.read_csv(file_path)</a:t>
            </a:r>
            <a:endParaRPr sz="4715"/>
          </a:p>
          <a:p>
            <a:pPr indent="0" lvl="0" marL="0" rtl="0" algn="l">
              <a:spcBef>
                <a:spcPts val="1200"/>
              </a:spcBef>
              <a:spcAft>
                <a:spcPts val="0"/>
              </a:spcAft>
              <a:buNone/>
            </a:pPr>
            <a:r>
              <a:rPr lang="en-GB" sz="4715"/>
              <a:t># Create a pivot table</a:t>
            </a:r>
            <a:endParaRPr sz="4715"/>
          </a:p>
          <a:p>
            <a:pPr indent="0" lvl="0" marL="0" rtl="0" algn="l">
              <a:spcBef>
                <a:spcPts val="1200"/>
              </a:spcBef>
              <a:spcAft>
                <a:spcPts val="0"/>
              </a:spcAft>
              <a:buNone/>
            </a:pPr>
            <a:r>
              <a:rPr lang="en-GB" sz="4715"/>
              <a:t># Example: Pivot table to find the average of 'px_height' and 'px_width' based on 'price_range' and 'four_g'</a:t>
            </a:r>
            <a:endParaRPr sz="4715"/>
          </a:p>
          <a:p>
            <a:pPr indent="0" lvl="0" marL="0" rtl="0" algn="l">
              <a:spcBef>
                <a:spcPts val="1200"/>
              </a:spcBef>
              <a:spcAft>
                <a:spcPts val="0"/>
              </a:spcAft>
              <a:buNone/>
            </a:pPr>
            <a:r>
              <a:rPr lang="en-GB" sz="4715"/>
              <a:t>pivot_table = pd.pivot_table(df, </a:t>
            </a:r>
            <a:endParaRPr sz="4715"/>
          </a:p>
          <a:p>
            <a:pPr indent="0" lvl="0" marL="0" rtl="0" algn="l">
              <a:spcBef>
                <a:spcPts val="1200"/>
              </a:spcBef>
              <a:spcAft>
                <a:spcPts val="0"/>
              </a:spcAft>
              <a:buNone/>
            </a:pPr>
            <a:r>
              <a:rPr lang="en-GB" sz="4715"/>
              <a:t>                             values=['px_height', 'px_width'],  # Columns to aggregate</a:t>
            </a:r>
            <a:endParaRPr sz="4715"/>
          </a:p>
          <a:p>
            <a:pPr indent="0" lvl="0" marL="0" rtl="0" algn="l">
              <a:spcBef>
                <a:spcPts val="1200"/>
              </a:spcBef>
              <a:spcAft>
                <a:spcPts val="0"/>
              </a:spcAft>
              <a:buNone/>
            </a:pPr>
            <a:r>
              <a:rPr lang="en-GB" sz="4715"/>
              <a:t>                             index=['price_range'],             # Rows (index)</a:t>
            </a:r>
            <a:endParaRPr sz="4715"/>
          </a:p>
          <a:p>
            <a:pPr indent="0" lvl="0" marL="0" rtl="0" algn="l">
              <a:spcBef>
                <a:spcPts val="1200"/>
              </a:spcBef>
              <a:spcAft>
                <a:spcPts val="0"/>
              </a:spcAft>
              <a:buNone/>
            </a:pPr>
            <a:r>
              <a:rPr lang="en-GB" sz="4715"/>
              <a:t>                             columns=['four_g'],                # Columns</a:t>
            </a:r>
            <a:endParaRPr sz="4715"/>
          </a:p>
          <a:p>
            <a:pPr indent="0" lvl="0" marL="0" rtl="0" algn="l">
              <a:spcBef>
                <a:spcPts val="1200"/>
              </a:spcBef>
              <a:spcAft>
                <a:spcPts val="0"/>
              </a:spcAft>
              <a:buNone/>
            </a:pPr>
            <a:r>
              <a:rPr lang="en-GB" sz="4715"/>
              <a:t>                             aggfunc='mean')                    # Aggregation function</a:t>
            </a:r>
            <a:endParaRPr sz="4715"/>
          </a:p>
          <a:p>
            <a:pPr indent="0" lvl="0" marL="0" rtl="0" algn="l">
              <a:spcBef>
                <a:spcPts val="1200"/>
              </a:spcBef>
              <a:spcAft>
                <a:spcPts val="0"/>
              </a:spcAft>
              <a:buNone/>
            </a:pPr>
            <a:r>
              <a:t/>
            </a:r>
            <a:endParaRPr sz="4715"/>
          </a:p>
          <a:p>
            <a:pPr indent="0" lvl="0" marL="0" rtl="0" algn="l">
              <a:spcBef>
                <a:spcPts val="1200"/>
              </a:spcBef>
              <a:spcAft>
                <a:spcPts val="0"/>
              </a:spcAft>
              <a:buNone/>
            </a:pPr>
            <a:r>
              <a:t/>
            </a:r>
            <a:endParaRPr/>
          </a:p>
          <a:p>
            <a:pPr indent="0" lvl="0" marL="0" rtl="0" algn="l">
              <a:spcBef>
                <a:spcPts val="1200"/>
              </a:spcBef>
              <a:spcAft>
                <a:spcPts val="0"/>
              </a:spcAft>
              <a:buNone/>
            </a:pP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978850" y="2716375"/>
            <a:ext cx="1828876" cy="1828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Visualization </a:t>
            </a:r>
            <a:endParaRPr/>
          </a:p>
        </p:txBody>
      </p:sp>
      <p:sp>
        <p:nvSpPr>
          <p:cNvPr id="154" name="Google Shape;154;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1700">
                <a:solidFill>
                  <a:srgbClr val="000000"/>
                </a:solidFill>
                <a:highlight>
                  <a:srgbClr val="FFFFFF"/>
                </a:highlight>
                <a:latin typeface="Times New Roman"/>
                <a:ea typeface="Times New Roman"/>
                <a:cs typeface="Times New Roman"/>
                <a:sym typeface="Times New Roman"/>
              </a:rPr>
              <a:t>Distribution of Price Range:</a:t>
            </a:r>
            <a:r>
              <a:rPr lang="en-GB" sz="1500">
                <a:solidFill>
                  <a:srgbClr val="000000"/>
                </a:solidFill>
                <a:highlight>
                  <a:srgbClr val="FFFFFF"/>
                </a:highlight>
                <a:latin typeface="Times New Roman"/>
                <a:ea typeface="Times New Roman"/>
                <a:cs typeface="Times New Roman"/>
                <a:sym typeface="Times New Roman"/>
              </a:rPr>
              <a:t>Here We are </a:t>
            </a:r>
            <a:r>
              <a:rPr lang="en-GB" sz="1500">
                <a:solidFill>
                  <a:srgbClr val="000000"/>
                </a:solidFill>
                <a:highlight>
                  <a:srgbClr val="FFFFFF"/>
                </a:highlight>
                <a:latin typeface="Times New Roman"/>
                <a:ea typeface="Times New Roman"/>
                <a:cs typeface="Times New Roman"/>
                <a:sym typeface="Times New Roman"/>
              </a:rPr>
              <a:t>analyzing medium cost , high cost and low cost as well as very high cost counts are counting from price range column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 </a:t>
            </a:r>
            <a:r>
              <a:rPr lang="en-GB" sz="1500">
                <a:solidFill>
                  <a:srgbClr val="000000"/>
                </a:solidFill>
                <a:highlight>
                  <a:srgbClr val="FFFFFF"/>
                </a:highlight>
                <a:latin typeface="Times New Roman"/>
                <a:ea typeface="Times New Roman"/>
                <a:cs typeface="Times New Roman"/>
                <a:sym typeface="Times New Roman"/>
              </a:rPr>
              <a:t>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4566400" y="1962125"/>
            <a:ext cx="4322949" cy="29261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Visualization </a:t>
            </a:r>
            <a:endParaRPr/>
          </a:p>
        </p:txBody>
      </p:sp>
      <p:sp>
        <p:nvSpPr>
          <p:cNvPr id="161" name="Google Shape;161;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600"/>
              </a:spcAft>
              <a:buNone/>
            </a:pPr>
            <a:r>
              <a:rPr b="1" lang="en-GB" sz="1700">
                <a:solidFill>
                  <a:srgbClr val="000000"/>
                </a:solidFill>
                <a:highlight>
                  <a:srgbClr val="FFFFFF"/>
                </a:highlight>
                <a:latin typeface="Times New Roman"/>
                <a:ea typeface="Times New Roman"/>
                <a:cs typeface="Times New Roman"/>
                <a:sym typeface="Times New Roman"/>
              </a:rPr>
              <a:t> Plot each Boolean column in a subplot</a:t>
            </a:r>
            <a:endParaRPr b="1" sz="1700">
              <a:solidFill>
                <a:srgbClr val="000000"/>
              </a:solidFill>
              <a:highlight>
                <a:srgbClr val="FFFFFF"/>
              </a:highlight>
              <a:latin typeface="Times New Roman"/>
              <a:ea typeface="Times New Roman"/>
              <a:cs typeface="Times New Roman"/>
              <a:sym typeface="Times New Roman"/>
            </a:endParaRPr>
          </a:p>
        </p:txBody>
      </p:sp>
      <p:pic>
        <p:nvPicPr>
          <p:cNvPr id="162" name="Google Shape;162;p27"/>
          <p:cNvPicPr preferRelativeResize="0"/>
          <p:nvPr/>
        </p:nvPicPr>
        <p:blipFill>
          <a:blip r:embed="rId3">
            <a:alphaModFix/>
          </a:blip>
          <a:stretch>
            <a:fillRect/>
          </a:stretch>
        </p:blipFill>
        <p:spPr>
          <a:xfrm>
            <a:off x="4623275" y="993900"/>
            <a:ext cx="4045650" cy="3436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1900">
                <a:latin typeface="Times New Roman"/>
                <a:ea typeface="Times New Roman"/>
                <a:cs typeface="Times New Roman"/>
                <a:sym typeface="Times New Roman"/>
              </a:rPr>
              <a:t>Average Clock Speed by Price Range:</a:t>
            </a:r>
            <a:endParaRPr b="1" sz="19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68" name="Google Shape;16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 Average Battery Power by Price Range:</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165466" y="1876000"/>
            <a:ext cx="3921584" cy="2508900"/>
          </a:xfrm>
          <a:prstGeom prst="rect">
            <a:avLst/>
          </a:prstGeom>
          <a:noFill/>
          <a:ln>
            <a:noFill/>
          </a:ln>
        </p:spPr>
      </p:pic>
      <p:pic>
        <p:nvPicPr>
          <p:cNvPr id="170" name="Google Shape;170;p28"/>
          <p:cNvPicPr preferRelativeResize="0"/>
          <p:nvPr/>
        </p:nvPicPr>
        <p:blipFill>
          <a:blip r:embed="rId4">
            <a:alphaModFix/>
          </a:blip>
          <a:stretch>
            <a:fillRect/>
          </a:stretch>
        </p:blipFill>
        <p:spPr>
          <a:xfrm>
            <a:off x="4571938" y="1559481"/>
            <a:ext cx="4311875" cy="31419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100">
                <a:latin typeface="Times New Roman"/>
                <a:ea typeface="Times New Roman"/>
                <a:cs typeface="Times New Roman"/>
                <a:sym typeface="Times New Roman"/>
              </a:rPr>
              <a:t>Histogram of Battery Power </a:t>
            </a:r>
            <a:endParaRPr b="1" sz="21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76" name="Google Shape;176;p29"/>
          <p:cNvSpPr txBox="1"/>
          <p:nvPr>
            <p:ph idx="1" type="body"/>
          </p:nvPr>
        </p:nvSpPr>
        <p:spPr>
          <a:xfrm>
            <a:off x="4632950"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600"/>
              </a:spcAft>
              <a:buNone/>
            </a:pPr>
            <a:r>
              <a:rPr b="1" lang="en-GB" sz="2000">
                <a:solidFill>
                  <a:srgbClr val="000000"/>
                </a:solidFill>
                <a:highlight>
                  <a:srgbClr val="FFFFFF"/>
                </a:highlight>
                <a:latin typeface="Times New Roman"/>
                <a:ea typeface="Times New Roman"/>
                <a:cs typeface="Times New Roman"/>
                <a:sym typeface="Times New Roman"/>
              </a:rPr>
              <a:t>Histogram of Clock Speed</a:t>
            </a:r>
            <a:endParaRPr sz="1000">
              <a:latin typeface="Times New Roman"/>
              <a:ea typeface="Times New Roman"/>
              <a:cs typeface="Times New Roman"/>
              <a:sym typeface="Times New Roman"/>
            </a:endParaRPr>
          </a:p>
        </p:txBody>
      </p:sp>
      <p:pic>
        <p:nvPicPr>
          <p:cNvPr id="177" name="Google Shape;177;p29"/>
          <p:cNvPicPr preferRelativeResize="0"/>
          <p:nvPr/>
        </p:nvPicPr>
        <p:blipFill>
          <a:blip r:embed="rId3">
            <a:alphaModFix/>
          </a:blip>
          <a:stretch>
            <a:fillRect/>
          </a:stretch>
        </p:blipFill>
        <p:spPr>
          <a:xfrm>
            <a:off x="174600" y="1453050"/>
            <a:ext cx="4044925" cy="2603025"/>
          </a:xfrm>
          <a:prstGeom prst="rect">
            <a:avLst/>
          </a:prstGeom>
          <a:noFill/>
          <a:ln>
            <a:noFill/>
          </a:ln>
        </p:spPr>
      </p:pic>
      <p:pic>
        <p:nvPicPr>
          <p:cNvPr id="178" name="Google Shape;178;p29"/>
          <p:cNvPicPr preferRelativeResize="0"/>
          <p:nvPr/>
        </p:nvPicPr>
        <p:blipFill>
          <a:blip r:embed="rId4">
            <a:alphaModFix/>
          </a:blip>
          <a:stretch>
            <a:fillRect/>
          </a:stretch>
        </p:blipFill>
        <p:spPr>
          <a:xfrm>
            <a:off x="4501450" y="1372225"/>
            <a:ext cx="4553750" cy="293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solidFill>
                  <a:srgbClr val="000000"/>
                </a:solidFill>
                <a:highlight>
                  <a:srgbClr val="FFFFFF"/>
                </a:highlight>
                <a:latin typeface="Arial"/>
                <a:ea typeface="Arial"/>
                <a:cs typeface="Arial"/>
                <a:sym typeface="Arial"/>
              </a:rPr>
              <a:t>hardware component in mobile</a:t>
            </a:r>
            <a:endParaRPr b="1" sz="23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184" name="Google Shape;184;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2300">
                <a:solidFill>
                  <a:srgbClr val="000000"/>
                </a:solidFill>
                <a:highlight>
                  <a:srgbClr val="FFFFFF"/>
                </a:highlight>
                <a:latin typeface="Arial"/>
                <a:ea typeface="Arial"/>
                <a:cs typeface="Arial"/>
                <a:sym typeface="Arial"/>
              </a:rPr>
              <a:t>Histogram of Mobile Weight</a:t>
            </a:r>
            <a:endParaRPr b="1" sz="23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120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152400" y="2277050"/>
            <a:ext cx="3427400" cy="2714049"/>
          </a:xfrm>
          <a:prstGeom prst="rect">
            <a:avLst/>
          </a:prstGeom>
          <a:noFill/>
          <a:ln>
            <a:noFill/>
          </a:ln>
        </p:spPr>
      </p:pic>
      <p:pic>
        <p:nvPicPr>
          <p:cNvPr id="186" name="Google Shape;186;p30"/>
          <p:cNvPicPr preferRelativeResize="0"/>
          <p:nvPr/>
        </p:nvPicPr>
        <p:blipFill>
          <a:blip r:embed="rId4">
            <a:alphaModFix/>
          </a:blip>
          <a:stretch>
            <a:fillRect/>
          </a:stretch>
        </p:blipFill>
        <p:spPr>
          <a:xfrm>
            <a:off x="4572000" y="1761625"/>
            <a:ext cx="4239075" cy="2907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t/>
            </a:r>
            <a:endParaRPr b="1" sz="20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92" name="Google Shape;192;p31"/>
          <p:cNvSpPr txBox="1"/>
          <p:nvPr>
            <p:ph idx="1" type="body"/>
          </p:nvPr>
        </p:nvSpPr>
        <p:spPr>
          <a:xfrm>
            <a:off x="4644675" y="310025"/>
            <a:ext cx="4166400" cy="42894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2000">
                <a:solidFill>
                  <a:srgbClr val="000000"/>
                </a:solidFill>
                <a:highlight>
                  <a:srgbClr val="FFFFFF"/>
                </a:highlight>
                <a:latin typeface="Times New Roman"/>
                <a:ea typeface="Times New Roman"/>
                <a:cs typeface="Times New Roman"/>
                <a:sym typeface="Times New Roman"/>
              </a:rPr>
              <a:t> Scatter Plot: RAM vs. Price Range</a:t>
            </a:r>
            <a:endParaRPr b="1" sz="20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193" name="Google Shape;193;p31"/>
          <p:cNvPicPr preferRelativeResize="0"/>
          <p:nvPr/>
        </p:nvPicPr>
        <p:blipFill>
          <a:blip r:embed="rId3">
            <a:alphaModFix/>
          </a:blip>
          <a:stretch>
            <a:fillRect/>
          </a:stretch>
        </p:blipFill>
        <p:spPr>
          <a:xfrm>
            <a:off x="4525850" y="1657325"/>
            <a:ext cx="3573450" cy="25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Importing Libraries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Loading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Transforming</a:t>
            </a:r>
            <a:r>
              <a:rPr lang="en-GB">
                <a:latin typeface="Times New Roman"/>
                <a:ea typeface="Times New Roman"/>
                <a:cs typeface="Times New Roman"/>
                <a:sym typeface="Times New Roman"/>
              </a:rPr>
              <a:t> Data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View</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Filtering Outliers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a:t>
            </a:r>
            <a:r>
              <a:rPr lang="en-GB">
                <a:latin typeface="Times New Roman"/>
                <a:ea typeface="Times New Roman"/>
                <a:cs typeface="Times New Roman"/>
                <a:sym typeface="Times New Roman"/>
              </a:rPr>
              <a:t>Visualization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pic>
        <p:nvPicPr>
          <p:cNvPr id="73" name="Google Shape;73;p14" title="File:Nokia mobile phones.jpg - Wikimedia Commons"/>
          <p:cNvPicPr preferRelativeResize="0"/>
          <p:nvPr/>
        </p:nvPicPr>
        <p:blipFill>
          <a:blip r:embed="rId3">
            <a:alphaModFix/>
          </a:blip>
          <a:stretch>
            <a:fillRect/>
          </a:stretch>
        </p:blipFill>
        <p:spPr>
          <a:xfrm>
            <a:off x="4336175" y="3232425"/>
            <a:ext cx="2496087" cy="19110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000">
                <a:latin typeface="Times New Roman"/>
                <a:ea typeface="Times New Roman"/>
                <a:cs typeface="Times New Roman"/>
                <a:sym typeface="Times New Roman"/>
              </a:rPr>
              <a:t>Average RAM by Price Range</a:t>
            </a:r>
            <a:endParaRPr b="1" sz="20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99" name="Google Shape;199;p32"/>
          <p:cNvSpPr txBox="1"/>
          <p:nvPr>
            <p:ph idx="1" type="body"/>
          </p:nvPr>
        </p:nvSpPr>
        <p:spPr>
          <a:xfrm>
            <a:off x="4644675" y="298275"/>
            <a:ext cx="4166400" cy="43014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1500">
                <a:solidFill>
                  <a:srgbClr val="000000"/>
                </a:solidFill>
                <a:highlight>
                  <a:srgbClr val="FFFFFF"/>
                </a:highlight>
                <a:latin typeface="Times New Roman"/>
                <a:ea typeface="Times New Roman"/>
                <a:cs typeface="Times New Roman"/>
                <a:sym typeface="Times New Roman"/>
              </a:rPr>
              <a:t>How does screen resolution (px_height and px_width) vary across different price_range values?</a:t>
            </a:r>
            <a:endParaRPr b="1" sz="15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sz="500"/>
          </a:p>
        </p:txBody>
      </p:sp>
      <p:pic>
        <p:nvPicPr>
          <p:cNvPr id="200" name="Google Shape;200;p32"/>
          <p:cNvPicPr preferRelativeResize="0"/>
          <p:nvPr/>
        </p:nvPicPr>
        <p:blipFill>
          <a:blip r:embed="rId3">
            <a:alphaModFix/>
          </a:blip>
          <a:stretch>
            <a:fillRect/>
          </a:stretch>
        </p:blipFill>
        <p:spPr>
          <a:xfrm>
            <a:off x="152400" y="1683975"/>
            <a:ext cx="3760424" cy="2806600"/>
          </a:xfrm>
          <a:prstGeom prst="rect">
            <a:avLst/>
          </a:prstGeom>
          <a:noFill/>
          <a:ln>
            <a:noFill/>
          </a:ln>
        </p:spPr>
      </p:pic>
      <p:pic>
        <p:nvPicPr>
          <p:cNvPr id="201" name="Google Shape;201;p32"/>
          <p:cNvPicPr preferRelativeResize="0"/>
          <p:nvPr/>
        </p:nvPicPr>
        <p:blipFill>
          <a:blip r:embed="rId4">
            <a:alphaModFix/>
          </a:blip>
          <a:stretch>
            <a:fillRect/>
          </a:stretch>
        </p:blipFill>
        <p:spPr>
          <a:xfrm>
            <a:off x="4531425" y="1832825"/>
            <a:ext cx="4166399" cy="26531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7" name="Google Shape;207;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 Methodology</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project will follow a structured approach:</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1. Data Collection:</a:t>
            </a:r>
            <a:r>
              <a:rPr lang="en-GB" sz="1200">
                <a:solidFill>
                  <a:srgbClr val="000000"/>
                </a:solidFill>
                <a:latin typeface="Arial"/>
                <a:ea typeface="Arial"/>
                <a:cs typeface="Arial"/>
                <a:sym typeface="Arial"/>
              </a:rPr>
              <a:t> The dataset will be sourced from a kaggle website.</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2. Data Preprocessing:</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Handle missing data using imputation techniques.</a:t>
            </a:r>
            <a:endParaRPr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Detect and remove outliers.</a:t>
            </a:r>
            <a:endParaRPr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 standardize the data if necessary.</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3. Exploratory Data Analysis (EDA):</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Use descriptive statistics to summarize the dataset.</a:t>
            </a:r>
            <a:endParaRPr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Create visualizations like histograms,  bar char and pie chart to understand feature distributions and relationships.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4. Visualization:</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Generate charts and graphs to visualize the findings.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5. Reporting:</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Compile the analysis, results, and insights into a comprehensive report.</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500"/>
              </a:spcBef>
              <a:spcAft>
                <a:spcPts val="0"/>
              </a:spcAft>
              <a:buNone/>
            </a:pPr>
            <a:r>
              <a:rPr b="1" lang="en-GB" sz="1800">
                <a:latin typeface="Arial"/>
                <a:ea typeface="Arial"/>
                <a:cs typeface="Arial"/>
                <a:sym typeface="Arial"/>
              </a:rPr>
              <a:t>Tools and Technologies</a:t>
            </a:r>
            <a:endParaRPr b="1" sz="1800">
              <a:latin typeface="Arial"/>
              <a:ea typeface="Arial"/>
              <a:cs typeface="Arial"/>
              <a:sym typeface="Arial"/>
            </a:endParaRPr>
          </a:p>
          <a:p>
            <a:pPr indent="0" lvl="0" marL="0" rtl="0" algn="l">
              <a:lnSpc>
                <a:spcPct val="115000"/>
              </a:lnSpc>
              <a:spcBef>
                <a:spcPts val="500"/>
              </a:spcBef>
              <a:spcAft>
                <a:spcPts val="0"/>
              </a:spcAft>
              <a:buNone/>
            </a:pPr>
            <a:r>
              <a:rPr lang="en-GB" sz="1200">
                <a:latin typeface="Arial"/>
                <a:ea typeface="Arial"/>
                <a:cs typeface="Arial"/>
                <a:sym typeface="Arial"/>
              </a:rPr>
              <a:t>The project will utilize the following tools and technologies:</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Programming Language:</a:t>
            </a:r>
            <a:r>
              <a:rPr lang="en-GB" sz="1200">
                <a:latin typeface="Arial"/>
                <a:ea typeface="Arial"/>
                <a:cs typeface="Arial"/>
                <a:sym typeface="Arial"/>
              </a:rPr>
              <a:t> Python</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Libraries:</a:t>
            </a:r>
            <a:r>
              <a:rPr lang="en-GB" sz="1200">
                <a:latin typeface="Arial"/>
                <a:ea typeface="Arial"/>
                <a:cs typeface="Arial"/>
                <a:sym typeface="Arial"/>
              </a:rPr>
              <a:t> Pandas, NumPy, Matplotlib</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IDE:</a:t>
            </a:r>
            <a:r>
              <a:rPr lang="en-GB" sz="1200">
                <a:latin typeface="Arial"/>
                <a:ea typeface="Arial"/>
                <a:cs typeface="Arial"/>
                <a:sym typeface="Arial"/>
              </a:rPr>
              <a:t> Jupyter Notebook or any Python-compatible Integrated Development Environment (IDE)</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Data Source:</a:t>
            </a:r>
            <a:r>
              <a:rPr lang="en-GB" sz="1200">
                <a:latin typeface="Arial"/>
                <a:ea typeface="Arial"/>
                <a:cs typeface="Arial"/>
                <a:sym typeface="Arial"/>
              </a:rPr>
              <a:t> kaggle website (mobile price range)</a:t>
            </a:r>
            <a:endParaRPr sz="1200">
              <a:latin typeface="Arial"/>
              <a:ea typeface="Arial"/>
              <a:cs typeface="Arial"/>
              <a:sym typeface="Arial"/>
            </a:endParaRPr>
          </a:p>
          <a:p>
            <a:pPr indent="0" lvl="0" marL="0" rtl="0" algn="l">
              <a:spcBef>
                <a:spcPts val="500"/>
              </a:spcBef>
              <a:spcAft>
                <a:spcPts val="0"/>
              </a:spcAft>
              <a:buNone/>
            </a:pPr>
            <a:r>
              <a:t/>
            </a:r>
            <a:endParaRPr/>
          </a:p>
        </p:txBody>
      </p:sp>
      <p:sp>
        <p:nvSpPr>
          <p:cNvPr id="213" name="Google Shape;213;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Expected Outcomes</a:t>
            </a:r>
            <a:endParaRPr b="1" sz="18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Identification of the most significant factors influencing mobile price range .</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Visualization of the data and model results to provide actionable insights for mobile industry.</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A comprehensive report documenting the analysis process, findings, and recommendations.</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b="1" sz="18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 Timeline</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project is expected to be completed within a [specific timeframe, e.g., 4 weeks], with the following milestones: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1: Data Collection and Preprocessing</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2: Exploratory Data Analysis and Feature Selection</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3: Evaluation</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4: Visualization, Reporting, and Final Submission</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25" name="Google Shape;225;p36"/>
          <p:cNvSpPr txBox="1"/>
          <p:nvPr>
            <p:ph idx="1" type="body"/>
          </p:nvPr>
        </p:nvSpPr>
        <p:spPr>
          <a:xfrm>
            <a:off x="4406025" y="86900"/>
            <a:ext cx="4685400" cy="499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605"/>
              <a:buNone/>
            </a:pPr>
            <a:r>
              <a:rPr lang="en-GB" sz="1005">
                <a:solidFill>
                  <a:srgbClr val="000000"/>
                </a:solidFill>
                <a:highlight>
                  <a:srgbClr val="FFFFFF"/>
                </a:highlight>
                <a:latin typeface="Times New Roman"/>
                <a:ea typeface="Times New Roman"/>
                <a:cs typeface="Times New Roman"/>
                <a:sym typeface="Times New Roman"/>
              </a:rPr>
              <a:t>The dataset provides a comprehensive overview of various mobile phone specifications, allowing analysis of how features like battery power, RAM, and camera quality vary across different price ranges. This data is useful for identifying trends and making informed decisions when comparing mobile phones within specific price segments.</a:t>
            </a:r>
            <a:endParaRPr sz="1005">
              <a:solidFill>
                <a:srgbClr val="000000"/>
              </a:solidFill>
              <a:highlight>
                <a:srgbClr val="FFFFFF"/>
              </a:highlight>
              <a:latin typeface="Times New Roman"/>
              <a:ea typeface="Times New Roman"/>
              <a:cs typeface="Times New Roman"/>
              <a:sym typeface="Times New Roman"/>
            </a:endParaRPr>
          </a:p>
          <a:p>
            <a:pPr indent="0" lvl="0" marL="76200" rtl="0" algn="l">
              <a:spcBef>
                <a:spcPts val="1400"/>
              </a:spcBef>
              <a:spcAft>
                <a:spcPts val="0"/>
              </a:spcAft>
              <a:buSzPts val="605"/>
              <a:buNone/>
            </a:pPr>
            <a:r>
              <a:t/>
            </a:r>
            <a:endParaRPr b="1" sz="1014">
              <a:solidFill>
                <a:srgbClr val="000000"/>
              </a:solidFill>
              <a:highlight>
                <a:srgbClr val="FFFFFF"/>
              </a:highlight>
              <a:latin typeface="Arial"/>
              <a:ea typeface="Arial"/>
              <a:cs typeface="Arial"/>
              <a:sym typeface="Arial"/>
            </a:endParaRPr>
          </a:p>
          <a:p>
            <a:pPr indent="0" lvl="0" marL="76200" marR="190500" rtl="0" algn="l">
              <a:spcBef>
                <a:spcPts val="400"/>
              </a:spcBef>
              <a:spcAft>
                <a:spcPts val="0"/>
              </a:spcAft>
              <a:buNone/>
            </a:pPr>
            <a:r>
              <a:rPr b="1" lang="en-GB" sz="1400">
                <a:solidFill>
                  <a:srgbClr val="000000"/>
                </a:solidFill>
                <a:latin typeface="Arial"/>
                <a:ea typeface="Arial"/>
                <a:cs typeface="Arial"/>
                <a:sym typeface="Arial"/>
              </a:rPr>
              <a:t>Practical Applications</a:t>
            </a:r>
            <a:endParaRPr b="1" sz="1400">
              <a:solidFill>
                <a:srgbClr val="000000"/>
              </a:solidFill>
              <a:latin typeface="Arial"/>
              <a:ea typeface="Arial"/>
              <a:cs typeface="Arial"/>
              <a:sym typeface="Arial"/>
            </a:endParaRPr>
          </a:p>
          <a:p>
            <a:pPr indent="0" lvl="0" marL="76200" marR="190500" rtl="0" algn="l">
              <a:spcBef>
                <a:spcPts val="0"/>
              </a:spcBef>
              <a:spcAft>
                <a:spcPts val="0"/>
              </a:spcAft>
              <a:buNone/>
            </a:pPr>
            <a:r>
              <a:t/>
            </a:r>
            <a:endParaRPr b="1" sz="1400">
              <a:solidFill>
                <a:srgbClr val="000000"/>
              </a:solidFill>
              <a:latin typeface="Arial"/>
              <a:ea typeface="Arial"/>
              <a:cs typeface="Arial"/>
              <a:sym typeface="Arial"/>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This dataset is valuable for:</a:t>
            </a:r>
            <a:endParaRPr sz="1100">
              <a:solidFill>
                <a:srgbClr val="000000"/>
              </a:solidFill>
              <a:latin typeface="Times New Roman"/>
              <a:ea typeface="Times New Roman"/>
              <a:cs typeface="Times New Roman"/>
              <a:sym typeface="Times New Roman"/>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Market Analysis: Understanding the distribution of features in different price categories.</a:t>
            </a:r>
            <a:endParaRPr sz="1100">
              <a:solidFill>
                <a:srgbClr val="000000"/>
              </a:solidFill>
              <a:latin typeface="Times New Roman"/>
              <a:ea typeface="Times New Roman"/>
              <a:cs typeface="Times New Roman"/>
              <a:sym typeface="Times New Roman"/>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Consumer Guidance: Assisting potential buyers in comparing models based on their preferences and budget.</a:t>
            </a:r>
            <a:endParaRPr sz="1100">
              <a:solidFill>
                <a:srgbClr val="000000"/>
              </a:solidFill>
              <a:latin typeface="Times New Roman"/>
              <a:ea typeface="Times New Roman"/>
              <a:cs typeface="Times New Roman"/>
              <a:sym typeface="Times New Roman"/>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Product Development: Helping manufacturers identify gaps in the market and innovate accordingly.</a:t>
            </a:r>
            <a:endParaRPr sz="11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GB"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indent="0" lvl="0" marL="63500" marR="25400" rtl="0" algn="l">
              <a:lnSpc>
                <a:spcPct val="14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2400"/>
              </a:spcBef>
              <a:spcAft>
                <a:spcPts val="600"/>
              </a:spcAft>
              <a:buSzPts val="605"/>
              <a:buNone/>
            </a:pPr>
            <a:r>
              <a:t/>
            </a:r>
            <a:endParaRPr b="1" sz="1465">
              <a:solidFill>
                <a:srgbClr val="000000"/>
              </a:solidFill>
              <a:highlight>
                <a:srgbClr val="FFFFFF"/>
              </a:highlight>
              <a:latin typeface="Arial"/>
              <a:ea typeface="Arial"/>
              <a:cs typeface="Arial"/>
              <a:sym typeface="Arial"/>
            </a:endParaRPr>
          </a:p>
        </p:txBody>
      </p:sp>
      <p:pic>
        <p:nvPicPr>
          <p:cNvPr id="226" name="Google Shape;226;p36" title="Conclusions - Free of Charge Creative Commons Highway Sign image"/>
          <p:cNvPicPr preferRelativeResize="0"/>
          <p:nvPr/>
        </p:nvPicPr>
        <p:blipFill>
          <a:blip r:embed="rId3">
            <a:alphaModFix/>
          </a:blip>
          <a:stretch>
            <a:fillRect/>
          </a:stretch>
        </p:blipFill>
        <p:spPr>
          <a:xfrm>
            <a:off x="0" y="1390400"/>
            <a:ext cx="4300350" cy="3753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43550" y="500925"/>
            <a:ext cx="3599400" cy="80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Problem Statement: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79" name="Google Shape;79;p15"/>
          <p:cNvSpPr txBox="1"/>
          <p:nvPr>
            <p:ph idx="1" type="body"/>
          </p:nvPr>
        </p:nvSpPr>
        <p:spPr>
          <a:xfrm>
            <a:off x="187050" y="1097475"/>
            <a:ext cx="3925500" cy="122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chemeClr val="lt1"/>
                </a:solidFill>
              </a:rPr>
              <a:t>In the competitive mobile phone market, understanding how various features and specifications influence the pricing of mobile devices is crucial for manufacturers and consumers alike. </a:t>
            </a:r>
            <a:endParaRPr>
              <a:solidFill>
                <a:schemeClr val="lt1"/>
              </a:solidFill>
            </a:endParaRPr>
          </a:p>
        </p:txBody>
      </p:sp>
      <p:sp>
        <p:nvSpPr>
          <p:cNvPr id="80" name="Google Shape;80;p15"/>
          <p:cNvSpPr txBox="1"/>
          <p:nvPr/>
        </p:nvSpPr>
        <p:spPr>
          <a:xfrm>
            <a:off x="4678075" y="200075"/>
            <a:ext cx="44889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Roboto"/>
                <a:ea typeface="Roboto"/>
                <a:cs typeface="Roboto"/>
                <a:sym typeface="Roboto"/>
              </a:rPr>
              <a:t>Purpose:</a:t>
            </a:r>
            <a:endParaRPr b="1" sz="18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Analyzing mobile price range data can serve several important purposes: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Market Understanding: It helps understand the distribution of mobile phone prices and the market segments that different price ranges represent. This information is useful for identifying trends and preferences among consumers.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Product Positioning: Manufacturers and retailers can use this analysis to determine where to position their products in the market. For example, identifying a gap in a specific price range can help in designing and pricing new models.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Competitive Analysis: By analyzing the pricing of various mobile phones, companies can gauge their competitive standing. This involves understanding how their products compare in terms of features and pricing against competitors.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Sales Strategy: It aids in developing effective sales strategies by identifying which price ranges are more attractive to consumers. This can help in targeting marketing efforts and promotions more effectively.</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 Price Prediction: For businesses and investors, predictive analysis of mobile phone prices can forecast future trends and guide decisions related to investments, inventory management, and product development.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 Consumer Behavior: Understanding how different features and price ranges influence consumer choices can provide valuable insights for improving product offerings and tailoring marketing strategies.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Objectives</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primary objectives of this project are: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The primary objectives of this project are:</a:t>
            </a:r>
            <a:endParaRPr b="1"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GB" sz="1100">
                <a:solidFill>
                  <a:srgbClr val="000000"/>
                </a:solidFill>
                <a:latin typeface="Arial"/>
                <a:ea typeface="Arial"/>
                <a:cs typeface="Arial"/>
                <a:sym typeface="Arial"/>
              </a:rPr>
              <a:t> To explore and understand the features of the mobile phone dataset.</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perform data preprocessing, including handling missing values and outliers.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identify the key factors that influence mobile phone pricing.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build predictive models that can accurately estimate mobile phone prices.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visualize the results and present actionable insights.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86" name="Google Shape;86;p16"/>
          <p:cNvSpPr txBox="1"/>
          <p:nvPr/>
        </p:nvSpPr>
        <p:spPr>
          <a:xfrm>
            <a:off x="401625" y="674075"/>
            <a:ext cx="3393900" cy="325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b="1" lang="en-GB" sz="1550">
                <a:solidFill>
                  <a:schemeClr val="lt1"/>
                </a:solidFill>
              </a:rPr>
              <a:t>Introduction</a:t>
            </a:r>
            <a:endParaRPr b="1" sz="1550">
              <a:solidFill>
                <a:schemeClr val="lt1"/>
              </a:solidFill>
            </a:endParaRPr>
          </a:p>
          <a:p>
            <a:pPr indent="0" lvl="0" marL="0" rtl="0" algn="l">
              <a:lnSpc>
                <a:spcPct val="115000"/>
              </a:lnSpc>
              <a:spcBef>
                <a:spcPts val="500"/>
              </a:spcBef>
              <a:spcAft>
                <a:spcPts val="0"/>
              </a:spcAft>
              <a:buNone/>
            </a:pPr>
            <a:r>
              <a:rPr lang="en-GB" sz="1550">
                <a:solidFill>
                  <a:schemeClr val="lt1"/>
                </a:solidFill>
                <a:latin typeface="SimSun"/>
                <a:ea typeface="SimSun"/>
                <a:cs typeface="SimSun"/>
                <a:sym typeface="SimSun"/>
              </a:rPr>
              <a:t>In analyzing mobile phones, several key specifications play a crucial role in defining their performance, user experience, and market positioning. Understanding these specifications helps both consumers and manufacturers make informed decisions.</a:t>
            </a:r>
            <a:endParaRPr sz="1550">
              <a:solidFill>
                <a:schemeClr val="lt1"/>
              </a:solidFill>
              <a:latin typeface="SimSun"/>
              <a:ea typeface="SimSun"/>
              <a:cs typeface="SimSun"/>
              <a:sym typeface="SimSun"/>
            </a:endParaRPr>
          </a:p>
          <a:p>
            <a:pPr indent="0" lvl="0" marL="0" rtl="0" algn="l">
              <a:spcBef>
                <a:spcPts val="500"/>
              </a:spcBef>
              <a:spcAft>
                <a:spcPts val="0"/>
              </a:spcAft>
              <a:buNone/>
            </a:pPr>
            <a:r>
              <a:t/>
            </a:r>
            <a:endParaRPr sz="13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Scope of Work</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project will involve the following tasks: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Data Exploration:</a:t>
            </a:r>
            <a:r>
              <a:rPr lang="en-GB" sz="1200">
                <a:solidFill>
                  <a:srgbClr val="000000"/>
                </a:solidFill>
                <a:latin typeface="Arial"/>
                <a:ea typeface="Arial"/>
                <a:cs typeface="Arial"/>
                <a:sym typeface="Arial"/>
              </a:rPr>
              <a:t> Understanding the dataset, including the features and target variable.</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Data Preprocessing:</a:t>
            </a:r>
            <a:r>
              <a:rPr lang="en-GB" sz="1200">
                <a:solidFill>
                  <a:srgbClr val="000000"/>
                </a:solidFill>
                <a:latin typeface="Arial"/>
                <a:ea typeface="Arial"/>
                <a:cs typeface="Arial"/>
                <a:sym typeface="Arial"/>
              </a:rPr>
              <a:t> Cleaning the dataset by handling missing values, removing outliers, and normalizing/standardizing the data.</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Feature Selection:</a:t>
            </a:r>
            <a:r>
              <a:rPr lang="en-GB" sz="1200">
                <a:solidFill>
                  <a:srgbClr val="000000"/>
                </a:solidFill>
                <a:latin typeface="Arial"/>
                <a:ea typeface="Arial"/>
                <a:cs typeface="Arial"/>
                <a:sym typeface="Arial"/>
              </a:rPr>
              <a:t> Identifying the most significant features influencing mobile price range.</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Data Visualization:</a:t>
            </a:r>
            <a:r>
              <a:rPr lang="en-GB" sz="1200">
                <a:solidFill>
                  <a:srgbClr val="000000"/>
                </a:solidFill>
                <a:latin typeface="Arial"/>
                <a:ea typeface="Arial"/>
                <a:cs typeface="Arial"/>
                <a:sym typeface="Arial"/>
              </a:rPr>
              <a:t> Using plots and graphs to visualize the relationship between features and mobile price  range .</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Interpretation of Results:</a:t>
            </a:r>
            <a:r>
              <a:rPr lang="en-GB" sz="1200">
                <a:solidFill>
                  <a:srgbClr val="000000"/>
                </a:solidFill>
                <a:latin typeface="Arial"/>
                <a:ea typeface="Arial"/>
                <a:cs typeface="Arial"/>
                <a:sym typeface="Arial"/>
              </a:rPr>
              <a:t> Analyzing the output of the models .</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Reporting:</a:t>
            </a:r>
            <a:r>
              <a:rPr lang="en-GB" sz="1200">
                <a:solidFill>
                  <a:srgbClr val="000000"/>
                </a:solidFill>
                <a:latin typeface="Arial"/>
                <a:ea typeface="Arial"/>
                <a:cs typeface="Arial"/>
                <a:sym typeface="Arial"/>
              </a:rPr>
              <a:t> Documenting the findings and preparing a final report.</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Importing Libraries </a:t>
            </a:r>
            <a:endParaRPr>
              <a:latin typeface="Times New Roman"/>
              <a:ea typeface="Times New Roman"/>
              <a:cs typeface="Times New Roman"/>
              <a:sym typeface="Times New Roman"/>
            </a:endParaRPr>
          </a:p>
        </p:txBody>
      </p:sp>
      <p:sp>
        <p:nvSpPr>
          <p:cNvPr id="98" name="Google Shape;98;p18"/>
          <p:cNvSpPr txBox="1"/>
          <p:nvPr>
            <p:ph idx="1" type="body"/>
          </p:nvPr>
        </p:nvSpPr>
        <p:spPr>
          <a:xfrm>
            <a:off x="4656400" y="453950"/>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GB" sz="1900">
                <a:solidFill>
                  <a:srgbClr val="188038"/>
                </a:solidFill>
                <a:latin typeface="Times New Roman"/>
                <a:ea typeface="Times New Roman"/>
                <a:cs typeface="Times New Roman"/>
                <a:sym typeface="Times New Roman"/>
              </a:rPr>
              <a:t>pandas</a:t>
            </a:r>
            <a:r>
              <a:rPr lang="en-GB" sz="1900">
                <a:solidFill>
                  <a:srgbClr val="000000"/>
                </a:solidFill>
                <a:latin typeface="Times New Roman"/>
                <a:ea typeface="Times New Roman"/>
                <a:cs typeface="Times New Roman"/>
                <a:sym typeface="Times New Roman"/>
              </a:rPr>
              <a:t>: Data manipulation and analysis.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188038"/>
                </a:solidFill>
                <a:latin typeface="Times New Roman"/>
                <a:ea typeface="Times New Roman"/>
                <a:cs typeface="Times New Roman"/>
                <a:sym typeface="Times New Roman"/>
              </a:rPr>
              <a:t>numpy</a:t>
            </a:r>
            <a:r>
              <a:rPr lang="en-GB" sz="1900">
                <a:solidFill>
                  <a:srgbClr val="000000"/>
                </a:solidFill>
                <a:latin typeface="Times New Roman"/>
                <a:ea typeface="Times New Roman"/>
                <a:cs typeface="Times New Roman"/>
                <a:sym typeface="Times New Roman"/>
              </a:rPr>
              <a:t>: Numerical computing with powerful array operations.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188038"/>
                </a:solidFill>
                <a:latin typeface="Times New Roman"/>
                <a:ea typeface="Times New Roman"/>
                <a:cs typeface="Times New Roman"/>
                <a:sym typeface="Times New Roman"/>
              </a:rPr>
              <a:t>matplotlib</a:t>
            </a:r>
            <a:r>
              <a:rPr lang="en-GB" sz="1900">
                <a:solidFill>
                  <a:srgbClr val="000000"/>
                </a:solidFill>
                <a:latin typeface="Times New Roman"/>
                <a:ea typeface="Times New Roman"/>
                <a:cs typeface="Times New Roman"/>
                <a:sym typeface="Times New Roman"/>
              </a:rPr>
              <a:t>: Data visualization.</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pic>
        <p:nvPicPr>
          <p:cNvPr id="99" name="Google Shape;99;p18" title="Vector clip art of square grey import icon | Free SVG"/>
          <p:cNvPicPr preferRelativeResize="0"/>
          <p:nvPr/>
        </p:nvPicPr>
        <p:blipFill>
          <a:blip r:embed="rId3">
            <a:alphaModFix/>
          </a:blip>
          <a:stretch>
            <a:fillRect/>
          </a:stretch>
        </p:blipFill>
        <p:spPr>
          <a:xfrm>
            <a:off x="5554250" y="2723675"/>
            <a:ext cx="1828875" cy="18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Load Data Set </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Loading the Dataset:</a:t>
            </a:r>
            <a:endParaRPr b="1" sz="1800">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Arial"/>
              <a:buChar char="●"/>
            </a:pPr>
            <a:r>
              <a:rPr lang="en-GB" sz="1800">
                <a:solidFill>
                  <a:srgbClr val="000000"/>
                </a:solidFill>
                <a:latin typeface="Times New Roman"/>
                <a:ea typeface="Times New Roman"/>
                <a:cs typeface="Times New Roman"/>
                <a:sym typeface="Times New Roman"/>
              </a:rPr>
              <a:t>The </a:t>
            </a:r>
            <a:r>
              <a:rPr lang="en-GB" sz="1800">
                <a:solidFill>
                  <a:srgbClr val="188038"/>
                </a:solidFill>
                <a:latin typeface="Times New Roman"/>
                <a:ea typeface="Times New Roman"/>
                <a:cs typeface="Times New Roman"/>
                <a:sym typeface="Times New Roman"/>
              </a:rPr>
              <a:t>pd.read_csv()</a:t>
            </a:r>
            <a:r>
              <a:rPr lang="en-GB" sz="1800">
                <a:solidFill>
                  <a:srgbClr val="000000"/>
                </a:solidFill>
                <a:latin typeface="Times New Roman"/>
                <a:ea typeface="Times New Roman"/>
                <a:cs typeface="Times New Roman"/>
                <a:sym typeface="Times New Roman"/>
              </a:rPr>
              <a:t> function is used to load the dataset from a CSV file located at the specified path (</a:t>
            </a:r>
            <a:r>
              <a:rPr lang="en-GB" sz="1800">
                <a:solidFill>
                  <a:srgbClr val="188038"/>
                </a:solidFill>
                <a:latin typeface="Times New Roman"/>
                <a:ea typeface="Times New Roman"/>
                <a:cs typeface="Times New Roman"/>
                <a:sym typeface="Times New Roman"/>
              </a:rPr>
              <a:t>'D:\\jn\\mobile\\train.csv'</a:t>
            </a:r>
            <a:r>
              <a:rPr lang="en-GB"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Times New Roman"/>
                <a:ea typeface="Times New Roman"/>
                <a:cs typeface="Times New Roman"/>
                <a:sym typeface="Times New Roman"/>
              </a:rPr>
              <a:t>The data is stored in a </a:t>
            </a:r>
            <a:r>
              <a:rPr lang="en-GB" sz="1800">
                <a:solidFill>
                  <a:srgbClr val="188038"/>
                </a:solidFill>
                <a:latin typeface="Times New Roman"/>
                <a:ea typeface="Times New Roman"/>
                <a:cs typeface="Times New Roman"/>
                <a:sym typeface="Times New Roman"/>
              </a:rPr>
              <a:t>pandas</a:t>
            </a:r>
            <a:r>
              <a:rPr lang="en-GB" sz="1800">
                <a:solidFill>
                  <a:srgbClr val="000000"/>
                </a:solidFill>
                <a:latin typeface="Times New Roman"/>
                <a:ea typeface="Times New Roman"/>
                <a:cs typeface="Times New Roman"/>
                <a:sym typeface="Times New Roman"/>
              </a:rPr>
              <a:t> DataFrame called </a:t>
            </a:r>
            <a:r>
              <a:rPr lang="en-GB" sz="1800">
                <a:solidFill>
                  <a:srgbClr val="188038"/>
                </a:solidFill>
                <a:latin typeface="Times New Roman"/>
                <a:ea typeface="Times New Roman"/>
                <a:cs typeface="Times New Roman"/>
                <a:sym typeface="Times New Roman"/>
              </a:rPr>
              <a:t>data</a:t>
            </a:r>
            <a:r>
              <a:rPr lang="en-GB" sz="1800">
                <a:solidFill>
                  <a:srgbClr val="000000"/>
                </a:solidFill>
                <a:latin typeface="Times New Roman"/>
                <a:ea typeface="Times New Roman"/>
                <a:cs typeface="Times New Roman"/>
                <a:sym typeface="Times New Roman"/>
              </a:rPr>
              <a:t>, which allows for easy manipulation and analysis of the dataset.</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6" name="Google Shape;106;p19" title="a loading circle with a gray circle in the center (Provided by Tenor)"/>
          <p:cNvPicPr preferRelativeResize="0"/>
          <p:nvPr/>
        </p:nvPicPr>
        <p:blipFill>
          <a:blip r:embed="rId3">
            <a:alphaModFix/>
          </a:blip>
          <a:stretch>
            <a:fillRect/>
          </a:stretch>
        </p:blipFill>
        <p:spPr>
          <a:xfrm>
            <a:off x="6039600" y="3665200"/>
            <a:ext cx="1376550" cy="137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a:t>
            </a:r>
            <a:endParaRPr/>
          </a:p>
        </p:txBody>
      </p:sp>
      <p:sp>
        <p:nvSpPr>
          <p:cNvPr id="112" name="Google Shape;112;p20"/>
          <p:cNvSpPr txBox="1"/>
          <p:nvPr>
            <p:ph idx="1" type="body"/>
          </p:nvPr>
        </p:nvSpPr>
        <p:spPr>
          <a:xfrm>
            <a:off x="4715125" y="522450"/>
            <a:ext cx="4247100" cy="442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044">
                <a:latin typeface="Times New Roman"/>
                <a:ea typeface="Times New Roman"/>
                <a:cs typeface="Times New Roman"/>
                <a:sym typeface="Times New Roman"/>
              </a:rPr>
              <a:t>Step 1 : </a:t>
            </a:r>
            <a:r>
              <a:rPr lang="en-GB" sz="6044">
                <a:latin typeface="Times New Roman"/>
                <a:ea typeface="Times New Roman"/>
                <a:cs typeface="Times New Roman"/>
                <a:sym typeface="Times New Roman"/>
              </a:rPr>
              <a:t>Convert</a:t>
            </a:r>
            <a:r>
              <a:rPr lang="en-GB" sz="6044">
                <a:latin typeface="Times New Roman"/>
                <a:ea typeface="Times New Roman"/>
                <a:cs typeface="Times New Roman"/>
                <a:sym typeface="Times New Roman"/>
              </a:rPr>
              <a:t>  Datatype</a:t>
            </a:r>
            <a:endParaRPr sz="6044">
              <a:latin typeface="Times New Roman"/>
              <a:ea typeface="Times New Roman"/>
              <a:cs typeface="Times New Roman"/>
              <a:sym typeface="Times New Roman"/>
            </a:endParaRPr>
          </a:p>
          <a:p>
            <a:pPr indent="-299060" lvl="0" marL="457200" rtl="0" algn="l">
              <a:spcBef>
                <a:spcPts val="1200"/>
              </a:spcBef>
              <a:spcAft>
                <a:spcPts val="0"/>
              </a:spcAft>
              <a:buSzPct val="107701"/>
              <a:buFont typeface="Times New Roman"/>
              <a:buChar char="➔"/>
            </a:pPr>
            <a:r>
              <a:rPr lang="en-GB" sz="4121">
                <a:latin typeface="Times New Roman"/>
                <a:ea typeface="Times New Roman"/>
                <a:cs typeface="Times New Roman"/>
                <a:sym typeface="Times New Roman"/>
              </a:rPr>
              <a:t> </a:t>
            </a:r>
            <a:r>
              <a:rPr lang="en-GB" sz="4721">
                <a:solidFill>
                  <a:srgbClr val="000000"/>
                </a:solidFill>
                <a:highlight>
                  <a:srgbClr val="FFFFFF"/>
                </a:highlight>
                <a:latin typeface="Times New Roman"/>
                <a:ea typeface="Times New Roman"/>
                <a:cs typeface="Times New Roman"/>
                <a:sym typeface="Times New Roman"/>
              </a:rPr>
              <a:t>Standardizing Data</a:t>
            </a:r>
            <a:r>
              <a:rPr lang="en-GB" sz="5121">
                <a:solidFill>
                  <a:srgbClr val="000000"/>
                </a:solidFill>
                <a:highlight>
                  <a:srgbClr val="FFFFFF"/>
                </a:highlight>
                <a:latin typeface="Times New Roman"/>
                <a:ea typeface="Times New Roman"/>
                <a:cs typeface="Times New Roman"/>
                <a:sym typeface="Times New Roman"/>
              </a:rPr>
              <a:t>:</a:t>
            </a:r>
            <a:r>
              <a:rPr lang="en-GB" sz="4521">
                <a:latin typeface="Times New Roman"/>
                <a:ea typeface="Times New Roman"/>
                <a:cs typeface="Times New Roman"/>
                <a:sym typeface="Times New Roman"/>
              </a:rPr>
              <a:t>Here we are changing </a:t>
            </a:r>
            <a:r>
              <a:rPr lang="en-GB" sz="4521">
                <a:latin typeface="Times New Roman"/>
                <a:ea typeface="Times New Roman"/>
                <a:cs typeface="Times New Roman"/>
                <a:sym typeface="Times New Roman"/>
              </a:rPr>
              <a:t>data types</a:t>
            </a:r>
            <a:r>
              <a:rPr lang="en-GB" sz="4521">
                <a:latin typeface="Times New Roman"/>
                <a:ea typeface="Times New Roman"/>
                <a:cs typeface="Times New Roman"/>
                <a:sym typeface="Times New Roman"/>
              </a:rPr>
              <a:t> as our preferences</a:t>
            </a:r>
            <a:endParaRPr sz="4521">
              <a:latin typeface="Times New Roman"/>
              <a:ea typeface="Times New Roman"/>
              <a:cs typeface="Times New Roman"/>
              <a:sym typeface="Times New Roman"/>
            </a:endParaRPr>
          </a:p>
          <a:p>
            <a:pPr indent="-300372" lvl="0" marL="457200" rtl="0" algn="l">
              <a:spcBef>
                <a:spcPts val="0"/>
              </a:spcBef>
              <a:spcAft>
                <a:spcPts val="0"/>
              </a:spcAft>
              <a:buSzPct val="100000"/>
              <a:buFont typeface="Times New Roman"/>
              <a:buChar char="➔"/>
            </a:pPr>
            <a:r>
              <a:rPr lang="en-GB" sz="4521">
                <a:latin typeface="Times New Roman"/>
                <a:ea typeface="Times New Roman"/>
                <a:cs typeface="Times New Roman"/>
                <a:sym typeface="Times New Roman"/>
              </a:rPr>
              <a:t>Vailadition Data : Convert Data types to float to boolean</a:t>
            </a:r>
            <a:endParaRPr sz="4521">
              <a:latin typeface="Times New Roman"/>
              <a:ea typeface="Times New Roman"/>
              <a:cs typeface="Times New Roman"/>
              <a:sym typeface="Times New Roman"/>
            </a:endParaRPr>
          </a:p>
          <a:p>
            <a:pPr indent="-300372" lvl="0" marL="457200" rtl="0" algn="l">
              <a:spcBef>
                <a:spcPts val="0"/>
              </a:spcBef>
              <a:spcAft>
                <a:spcPts val="0"/>
              </a:spcAft>
              <a:buSzPct val="100000"/>
              <a:buFont typeface="Times New Roman"/>
              <a:buChar char="➔"/>
            </a:pPr>
            <a:r>
              <a:rPr lang="en-GB" sz="4521">
                <a:latin typeface="Times New Roman"/>
                <a:ea typeface="Times New Roman"/>
                <a:cs typeface="Times New Roman"/>
                <a:sym typeface="Times New Roman"/>
              </a:rPr>
              <a:t>Replacing value: In price range column low cost ,medium cost and high cost as well as very high cost</a:t>
            </a:r>
            <a:endParaRPr sz="4521">
              <a:latin typeface="Times New Roman"/>
              <a:ea typeface="Times New Roman"/>
              <a:cs typeface="Times New Roman"/>
              <a:sym typeface="Times New Roman"/>
            </a:endParaRPr>
          </a:p>
          <a:p>
            <a:pPr indent="0" lvl="0" marL="0" rtl="0" algn="l">
              <a:spcBef>
                <a:spcPts val="1200"/>
              </a:spcBef>
              <a:spcAft>
                <a:spcPts val="0"/>
              </a:spcAft>
              <a:buNone/>
            </a:pPr>
            <a:r>
              <a:rPr lang="en-GB" sz="6121">
                <a:latin typeface="Times New Roman"/>
                <a:ea typeface="Times New Roman"/>
                <a:cs typeface="Times New Roman"/>
                <a:sym typeface="Times New Roman"/>
              </a:rPr>
              <a:t>Step 2 :Check Missing values: We can can check missing values    </a:t>
            </a:r>
            <a:endParaRPr sz="6121">
              <a:latin typeface="Times New Roman"/>
              <a:ea typeface="Times New Roman"/>
              <a:cs typeface="Times New Roman"/>
              <a:sym typeface="Times New Roman"/>
            </a:endParaRPr>
          </a:p>
          <a:p>
            <a:pPr indent="0" lvl="0" marL="914400" rtl="0" algn="l">
              <a:spcBef>
                <a:spcPts val="1200"/>
              </a:spcBef>
              <a:spcAft>
                <a:spcPts val="0"/>
              </a:spcAft>
              <a:buNone/>
            </a:pPr>
            <a:r>
              <a:rPr lang="en-GB" sz="4521">
                <a:latin typeface="Times New Roman"/>
                <a:ea typeface="Times New Roman"/>
                <a:cs typeface="Times New Roman"/>
                <a:sym typeface="Times New Roman"/>
              </a:rPr>
              <a:t> </a:t>
            </a:r>
            <a:r>
              <a:rPr lang="en-GB" sz="4521">
                <a:latin typeface="Times New Roman"/>
                <a:ea typeface="Times New Roman"/>
                <a:cs typeface="Times New Roman"/>
                <a:sym typeface="Times New Roman"/>
              </a:rPr>
              <a:t>#Check for missing values</a:t>
            </a:r>
            <a:endParaRPr sz="4521">
              <a:latin typeface="Times New Roman"/>
              <a:ea typeface="Times New Roman"/>
              <a:cs typeface="Times New Roman"/>
              <a:sym typeface="Times New Roman"/>
            </a:endParaRPr>
          </a:p>
          <a:p>
            <a:pPr indent="-300372" lvl="0" marL="914400" rtl="0" algn="l">
              <a:spcBef>
                <a:spcPts val="1200"/>
              </a:spcBef>
              <a:spcAft>
                <a:spcPts val="0"/>
              </a:spcAft>
              <a:buSzPct val="100000"/>
              <a:buFont typeface="Times New Roman"/>
              <a:buChar char="➔"/>
            </a:pPr>
            <a:r>
              <a:rPr lang="en-GB" sz="4521">
                <a:latin typeface="Times New Roman"/>
                <a:ea typeface="Times New Roman"/>
                <a:cs typeface="Times New Roman"/>
                <a:sym typeface="Times New Roman"/>
              </a:rPr>
              <a:t>missing_values = data.isnull().sum()</a:t>
            </a:r>
            <a:endParaRPr sz="4521">
              <a:latin typeface="Times New Roman"/>
              <a:ea typeface="Times New Roman"/>
              <a:cs typeface="Times New Roman"/>
              <a:sym typeface="Times New Roman"/>
            </a:endParaRPr>
          </a:p>
          <a:p>
            <a:pPr indent="-297595" lvl="0" marL="914400" rtl="0" algn="l">
              <a:spcBef>
                <a:spcPts val="0"/>
              </a:spcBef>
              <a:spcAft>
                <a:spcPts val="0"/>
              </a:spcAft>
              <a:buSzPct val="96130"/>
              <a:buFont typeface="Times New Roman"/>
              <a:buChar char="➔"/>
            </a:pPr>
            <a:r>
              <a:rPr lang="en-GB" sz="4521">
                <a:latin typeface="Times New Roman"/>
                <a:ea typeface="Times New Roman"/>
                <a:cs typeface="Times New Roman"/>
                <a:sym typeface="Times New Roman"/>
              </a:rPr>
              <a:t>print(missing_values)          </a:t>
            </a:r>
            <a:r>
              <a:rPr lang="en-GB"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a:p>
            <a:pPr indent="0" lvl="0" marL="0" rtl="0" algn="l">
              <a:spcBef>
                <a:spcPts val="1200"/>
              </a:spcBef>
              <a:spcAft>
                <a:spcPts val="0"/>
              </a:spcAft>
              <a:buNone/>
            </a:pPr>
            <a:r>
              <a:rPr lang="en-GB" sz="6100">
                <a:latin typeface="Times New Roman"/>
                <a:ea typeface="Times New Roman"/>
                <a:cs typeface="Times New Roman"/>
                <a:sym typeface="Times New Roman"/>
              </a:rPr>
              <a:t>Step 3: Handling Duplicates :</a:t>
            </a:r>
            <a:endParaRPr sz="6100">
              <a:latin typeface="Times New Roman"/>
              <a:ea typeface="Times New Roman"/>
              <a:cs typeface="Times New Roman"/>
              <a:sym typeface="Times New Roman"/>
            </a:endParaRPr>
          </a:p>
          <a:p>
            <a:pPr indent="0" lvl="0" marL="0" rtl="0" algn="l">
              <a:spcBef>
                <a:spcPts val="1200"/>
              </a:spcBef>
              <a:spcAft>
                <a:spcPts val="0"/>
              </a:spcAft>
              <a:buNone/>
            </a:pPr>
            <a:r>
              <a:rPr lang="en-GB" sz="6100">
                <a:latin typeface="Times New Roman"/>
                <a:ea typeface="Times New Roman"/>
                <a:cs typeface="Times New Roman"/>
                <a:sym typeface="Times New Roman"/>
              </a:rPr>
              <a:t>               </a:t>
            </a:r>
            <a:r>
              <a:rPr lang="en-GB" sz="4100">
                <a:latin typeface="Times New Roman"/>
                <a:ea typeface="Times New Roman"/>
                <a:cs typeface="Times New Roman"/>
                <a:sym typeface="Times New Roman"/>
              </a:rPr>
              <a:t>duplicates = data.duplicated().sum()</a:t>
            </a:r>
            <a:endParaRPr sz="4100">
              <a:latin typeface="Times New Roman"/>
              <a:ea typeface="Times New Roman"/>
              <a:cs typeface="Times New Roman"/>
              <a:sym typeface="Times New Roman"/>
            </a:endParaRPr>
          </a:p>
          <a:p>
            <a:pPr indent="0" lvl="0" marL="0" rtl="0" algn="l">
              <a:spcBef>
                <a:spcPts val="1200"/>
              </a:spcBef>
              <a:spcAft>
                <a:spcPts val="0"/>
              </a:spcAft>
              <a:buNone/>
            </a:pPr>
            <a:r>
              <a:rPr lang="en-GB" sz="6100">
                <a:latin typeface="Times New Roman"/>
                <a:ea typeface="Times New Roman"/>
                <a:cs typeface="Times New Roman"/>
                <a:sym typeface="Times New Roman"/>
              </a:rPr>
              <a:t>Step 4: Save The Updated data f</a:t>
            </a:r>
            <a:r>
              <a:rPr lang="en-GB" sz="6500">
                <a:latin typeface="Times New Roman"/>
                <a:ea typeface="Times New Roman"/>
                <a:cs typeface="Times New Roman"/>
                <a:sym typeface="Times New Roman"/>
              </a:rPr>
              <a:t>rame to a CSV file</a:t>
            </a:r>
            <a:endParaRPr sz="65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a:t>
            </a:r>
            <a:r>
              <a:rPr lang="en-GB" sz="4100">
                <a:latin typeface="Times New Roman"/>
                <a:ea typeface="Times New Roman"/>
                <a:cs typeface="Times New Roman"/>
                <a:sym typeface="Times New Roman"/>
              </a:rPr>
              <a:t>data.to_csv('cleaned_data1.csv', index=False)</a:t>
            </a:r>
            <a:endParaRPr sz="41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a:solidFill>
                  <a:srgbClr val="000000"/>
                </a:solidFill>
                <a:highlight>
                  <a:srgbClr val="FFFFFF"/>
                </a:highlight>
                <a:latin typeface="Times New Roman"/>
                <a:ea typeface="Times New Roman"/>
                <a:cs typeface="Times New Roman"/>
                <a:sym typeface="Times New Roman"/>
              </a:rPr>
              <a:t> </a:t>
            </a:r>
            <a:endParaRPr>
              <a:solidFill>
                <a:srgbClr val="000000"/>
              </a:solidFill>
              <a:highlight>
                <a:srgbClr val="FFFFFF"/>
              </a:highlight>
              <a:latin typeface="Times New Roman"/>
              <a:ea typeface="Times New Roman"/>
              <a:cs typeface="Times New Roman"/>
              <a:sym typeface="Times New Roman"/>
            </a:endParaRPr>
          </a:p>
          <a:p>
            <a:pPr indent="0" lvl="0" marL="914400" rtl="0" algn="l">
              <a:spcBef>
                <a:spcPts val="1200"/>
              </a:spcBef>
              <a:spcAft>
                <a:spcPts val="1200"/>
              </a:spcAft>
              <a:buNone/>
            </a:pPr>
            <a:r>
              <a:t/>
            </a:r>
            <a:endParaRPr>
              <a:latin typeface="Times New Roman"/>
              <a:ea typeface="Times New Roman"/>
              <a:cs typeface="Times New Roman"/>
              <a:sym typeface="Times New Roman"/>
            </a:endParaRPr>
          </a:p>
        </p:txBody>
      </p:sp>
      <p:pic>
        <p:nvPicPr>
          <p:cNvPr id="113" name="Google Shape;113;p20" title="Trash can vector image | Free SVG"/>
          <p:cNvPicPr preferRelativeResize="0"/>
          <p:nvPr/>
        </p:nvPicPr>
        <p:blipFill>
          <a:blip r:embed="rId3">
            <a:alphaModFix/>
          </a:blip>
          <a:stretch>
            <a:fillRect/>
          </a:stretch>
        </p:blipFill>
        <p:spPr>
          <a:xfrm>
            <a:off x="910525" y="2155975"/>
            <a:ext cx="2508900" cy="25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Transforming Data</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2400"/>
              </a:spcBef>
              <a:spcAft>
                <a:spcPts val="0"/>
              </a:spcAft>
              <a:buNone/>
            </a:pPr>
            <a:r>
              <a:rPr lang="en-GB" sz="2000">
                <a:solidFill>
                  <a:srgbClr val="000000"/>
                </a:solidFill>
                <a:highlight>
                  <a:srgbClr val="FFFFFF"/>
                </a:highlight>
                <a:latin typeface="Arial"/>
                <a:ea typeface="Arial"/>
                <a:cs typeface="Arial"/>
                <a:sym typeface="Arial"/>
              </a:rPr>
              <a:t>Load new updated file</a:t>
            </a:r>
            <a:endParaRPr sz="20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rPr lang="en-GB"/>
              <a:t>data=pd.read_csv('D:\\jn\\mobile\\updated_data.csv')</a:t>
            </a:r>
            <a:endParaRPr/>
          </a:p>
          <a:p>
            <a:pPr indent="0" lvl="0" marL="0" rtl="0" algn="l">
              <a:spcBef>
                <a:spcPts val="1200"/>
              </a:spcBef>
              <a:spcAft>
                <a:spcPts val="0"/>
              </a:spcAft>
              <a:buNone/>
            </a:pPr>
            <a:r>
              <a:rPr lang="en-GB"/>
              <a:t>data</a:t>
            </a:r>
            <a:endParaRPr/>
          </a:p>
          <a:p>
            <a:pPr indent="0" lvl="0" marL="0" rtl="0" algn="l">
              <a:spcBef>
                <a:spcPts val="1200"/>
              </a:spcBef>
              <a:spcAft>
                <a:spcPts val="1200"/>
              </a:spcAft>
              <a:buNone/>
            </a:pPr>
            <a:r>
              <a:t/>
            </a:r>
            <a:endParaRPr/>
          </a:p>
        </p:txBody>
      </p:sp>
      <p:pic>
        <p:nvPicPr>
          <p:cNvPr id="120" name="Google Shape;120;p21" title="a loading circle with a gray circle in the center (Provided by Tenor)"/>
          <p:cNvPicPr preferRelativeResize="0"/>
          <p:nvPr/>
        </p:nvPicPr>
        <p:blipFill>
          <a:blip r:embed="rId3">
            <a:alphaModFix/>
          </a:blip>
          <a:stretch>
            <a:fillRect/>
          </a:stretch>
        </p:blipFill>
        <p:spPr>
          <a:xfrm>
            <a:off x="5331125" y="3355950"/>
            <a:ext cx="1376550" cy="137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