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AT" sz="6000" spc="-1" strike="noStrike">
                <a:solidFill>
                  <a:srgbClr val="000000"/>
                </a:solidFill>
                <a:latin typeface="Calibri Light"/>
              </a:rPr>
              <a:t>Mastertitelformat </a:t>
            </a:r>
            <a:r>
              <a:rPr b="0" lang="en-AT" sz="6000" spc="-1" strike="noStrike">
                <a:solidFill>
                  <a:srgbClr val="000000"/>
                </a:solidFill>
                <a:latin typeface="Calibri Light"/>
              </a:rPr>
              <a:t>bearbeiten</a:t>
            </a:r>
            <a:endParaRPr b="0" lang="en-AT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FB005DF-4A72-4D38-9F17-A69A1BDD5869}" type="datetime">
              <a:rPr b="0" lang="de-AT" sz="1200" spc="-1" strike="noStrike">
                <a:solidFill>
                  <a:srgbClr val="8b8b8b"/>
                </a:solidFill>
                <a:latin typeface="Calibri"/>
              </a:rPr>
              <a:t>07.12.2019</a:t>
            </a:fld>
            <a:endParaRPr b="0" lang="de-AT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AT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BD62B31-5F35-4CDE-BF89-06A9B215B8E1}" type="slidenum">
              <a:rPr b="0" lang="de-AT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AT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T" sz="2800" spc="-1" strike="noStrike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T" sz="2000" spc="-1" strike="noStrike">
                <a:solidFill>
                  <a:srgbClr val="000000"/>
                </a:solidFill>
                <a:latin typeface="Calibri"/>
              </a:rPr>
              <a:t>Zweite Gliederungsebene</a:t>
            </a:r>
            <a:endParaRPr b="0" lang="en-AT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T" sz="1800" spc="-1" strike="noStrike">
                <a:solidFill>
                  <a:srgbClr val="000000"/>
                </a:solidFill>
                <a:latin typeface="Calibri"/>
              </a:rPr>
              <a:t>Dritte Gliederungsebene</a:t>
            </a:r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T" sz="1800" spc="-1" strike="noStrike">
                <a:solidFill>
                  <a:srgbClr val="000000"/>
                </a:solidFill>
                <a:latin typeface="Calibri"/>
              </a:rPr>
              <a:t>Vierte Gliederungsebene</a:t>
            </a:r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T" sz="2000" spc="-1" strike="noStrike">
                <a:solidFill>
                  <a:srgbClr val="000000"/>
                </a:solidFill>
                <a:latin typeface="Calibri"/>
              </a:rPr>
              <a:t>Fünfte Gliederungsebene</a:t>
            </a:r>
            <a:endParaRPr b="0" lang="en-AT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T" sz="2000" spc="-1" strike="noStrike">
                <a:solidFill>
                  <a:srgbClr val="000000"/>
                </a:solidFill>
                <a:latin typeface="Calibri"/>
              </a:rPr>
              <a:t>Sechste Gliederungsebene</a:t>
            </a:r>
            <a:endParaRPr b="0" lang="en-AT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T" sz="2000" spc="-1" strike="noStrike">
                <a:solidFill>
                  <a:srgbClr val="000000"/>
                </a:solidFill>
                <a:latin typeface="Calibri"/>
              </a:rPr>
              <a:t>Siebte Gliederungsebene</a:t>
            </a:r>
            <a:endParaRPr b="0" lang="en-AT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AT" sz="44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en-A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T" sz="2800" spc="-1" strike="noStrike">
                <a:solidFill>
                  <a:srgbClr val="000000"/>
                </a:solidFill>
                <a:latin typeface="Calibri"/>
              </a:rPr>
              <a:t>Mastertextformat bearbeiten</a:t>
            </a: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T" sz="24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en-AT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T" sz="20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en-AT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T" sz="18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T" sz="18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6C16DF5-92C2-486B-8E2A-33384FA0360B}" type="datetime">
              <a:rPr b="0" lang="de-AT" sz="1200" spc="-1" strike="noStrike">
                <a:solidFill>
                  <a:srgbClr val="8b8b8b"/>
                </a:solidFill>
                <a:latin typeface="Calibri"/>
              </a:rPr>
              <a:t>07.12.2019</a:t>
            </a:fld>
            <a:endParaRPr b="0" lang="de-AT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AT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65DCD64-1B98-49D4-B498-47E119D28FBD}" type="slidenum">
              <a:rPr b="0" lang="de-AT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de-AT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AT" sz="6000" spc="-1" strike="noStrike">
                <a:solidFill>
                  <a:srgbClr val="000000"/>
                </a:solidFill>
                <a:latin typeface="Aharoni"/>
              </a:rPr>
              <a:t>Initial Ideas</a:t>
            </a:r>
            <a:endParaRPr b="0" lang="en-AT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  <p:pic>
        <p:nvPicPr>
          <p:cNvPr id="84" name="Grafik 4" descr=""/>
          <p:cNvPicPr/>
          <p:nvPr/>
        </p:nvPicPr>
        <p:blipFill>
          <a:blip r:embed="rId1"/>
          <a:stretch/>
        </p:blipFill>
        <p:spPr>
          <a:xfrm>
            <a:off x="0" y="5210280"/>
            <a:ext cx="2771280" cy="164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AT" sz="4400" spc="-1" strike="noStrike">
                <a:solidFill>
                  <a:srgbClr val="000000"/>
                </a:solidFill>
                <a:latin typeface="Aharoni"/>
              </a:rPr>
              <a:t>Used data </a:t>
            </a:r>
            <a:endParaRPr b="0" lang="en-A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AT" sz="2800" spc="-1" strike="noStrike">
                <a:solidFill>
                  <a:srgbClr val="000000"/>
                </a:solidFill>
                <a:latin typeface="Aharoni"/>
              </a:rPr>
              <a:t>Use all available data</a:t>
            </a: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AT" sz="2800" spc="-1" strike="noStrike">
                <a:solidFill>
                  <a:srgbClr val="000000"/>
                </a:solidFill>
                <a:latin typeface="Aharoni"/>
              </a:rPr>
              <a:t>Calibration data</a:t>
            </a: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AT" sz="2000" spc="-1" strike="noStrike">
                <a:solidFill>
                  <a:srgbClr val="000000"/>
                </a:solidFill>
                <a:latin typeface="Aharoni"/>
              </a:rPr>
              <a:t>undistortion</a:t>
            </a:r>
            <a:endParaRPr b="0" lang="en-AT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AT" sz="2800" spc="-1" strike="noStrike">
                <a:solidFill>
                  <a:srgbClr val="000000"/>
                </a:solidFill>
                <a:latin typeface="Aharoni"/>
              </a:rPr>
              <a:t>RGB and thermal</a:t>
            </a: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AT" sz="2000" spc="-1" strike="noStrike">
                <a:solidFill>
                  <a:srgbClr val="000000"/>
                </a:solidFill>
                <a:latin typeface="Aharoni"/>
              </a:rPr>
              <a:t>improve detection by overlays</a:t>
            </a:r>
            <a:endParaRPr b="0" lang="en-AT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AT" sz="2800" spc="-1" strike="noStrike">
                <a:solidFill>
                  <a:srgbClr val="000000"/>
                </a:solidFill>
                <a:latin typeface="Aharoni"/>
              </a:rPr>
              <a:t>Bottom and top</a:t>
            </a: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AT" sz="2000" spc="-1" strike="noStrike">
                <a:solidFill>
                  <a:srgbClr val="000000"/>
                </a:solidFill>
                <a:latin typeface="Aharoni"/>
              </a:rPr>
              <a:t>Some peaches might not be visible from either side</a:t>
            </a:r>
            <a:endParaRPr b="0" lang="en-AT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AT" sz="2800" spc="-1" strike="noStrike">
                <a:solidFill>
                  <a:srgbClr val="000000"/>
                </a:solidFill>
                <a:latin typeface="Aharoni"/>
              </a:rPr>
              <a:t>Structure from motion (SfM) data </a:t>
            </a: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AT" sz="2000" spc="-1" strike="noStrike">
                <a:solidFill>
                  <a:srgbClr val="000000"/>
                </a:solidFill>
                <a:latin typeface="Aharoni"/>
              </a:rPr>
              <a:t>tracking and duplicate elimination</a:t>
            </a:r>
            <a:endParaRPr b="0" lang="en-AT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AT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AT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7" name="Grafik 3" descr=""/>
          <p:cNvPicPr/>
          <p:nvPr/>
        </p:nvPicPr>
        <p:blipFill>
          <a:blip r:embed="rId1"/>
          <a:srcRect l="0" t="12148" r="0" b="41337"/>
          <a:stretch/>
        </p:blipFill>
        <p:spPr>
          <a:xfrm>
            <a:off x="95400" y="6176880"/>
            <a:ext cx="1761840" cy="48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AT" sz="4400" spc="-1" strike="noStrike">
                <a:solidFill>
                  <a:srgbClr val="000000"/>
                </a:solidFill>
                <a:latin typeface="Aharoni"/>
              </a:rPr>
              <a:t>Preprocessing</a:t>
            </a:r>
            <a:endParaRPr b="0" lang="en-A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AT" sz="2800" spc="-1" strike="noStrike">
                <a:solidFill>
                  <a:srgbClr val="000000"/>
                </a:solidFill>
                <a:latin typeface="Aharoni"/>
              </a:rPr>
              <a:t>Undistort all images</a:t>
            </a: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AT" sz="2800" spc="-1" strike="noStrike">
                <a:solidFill>
                  <a:srgbClr val="000000"/>
                </a:solidFill>
                <a:latin typeface="Aharoni"/>
              </a:rPr>
              <a:t>Convert RGB images to grayscale image</a:t>
            </a: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AT" sz="2000" spc="-1" strike="noStrike">
                <a:solidFill>
                  <a:srgbClr val="000000"/>
                </a:solidFill>
                <a:latin typeface="Aharoni"/>
              </a:rPr>
              <a:t>Reduce noise: convert to HSI color space and apply Wiener filter</a:t>
            </a:r>
            <a:endParaRPr b="0" lang="en-AT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AT" sz="2000" spc="-1" strike="noStrike">
                <a:solidFill>
                  <a:srgbClr val="000000"/>
                </a:solidFill>
                <a:latin typeface="Aharoni"/>
              </a:rPr>
              <a:t>Reduce shadows: convert to L*a*b color space and increase luminosity</a:t>
            </a:r>
            <a:endParaRPr b="0" lang="en-AT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AT" sz="2000" spc="-1" strike="noStrike">
                <a:solidFill>
                  <a:srgbClr val="000000"/>
                </a:solidFill>
                <a:latin typeface="Aharoni"/>
              </a:rPr>
              <a:t>Convert to grayscale: subtract green and blue from red channel</a:t>
            </a:r>
            <a:endParaRPr b="0" lang="en-AT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AT" sz="2800" spc="-1" strike="noStrike">
                <a:solidFill>
                  <a:srgbClr val="000000"/>
                </a:solidFill>
                <a:latin typeface="Aharoni"/>
              </a:rPr>
              <a:t>Transform thermal images to match RGB images</a:t>
            </a: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0" name="Grafik 3" descr=""/>
          <p:cNvPicPr/>
          <p:nvPr/>
        </p:nvPicPr>
        <p:blipFill>
          <a:blip r:embed="rId1"/>
          <a:srcRect l="0" t="12148" r="0" b="41337"/>
          <a:stretch/>
        </p:blipFill>
        <p:spPr>
          <a:xfrm>
            <a:off x="95400" y="6176880"/>
            <a:ext cx="1761840" cy="48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AT" sz="4400" spc="-1" strike="noStrike">
                <a:solidFill>
                  <a:srgbClr val="000000"/>
                </a:solidFill>
                <a:latin typeface="Aharoni"/>
              </a:rPr>
              <a:t>Fruit detection</a:t>
            </a:r>
            <a:endParaRPr b="0" lang="en-A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AT" sz="2800" spc="-1" strike="noStrike">
                <a:solidFill>
                  <a:srgbClr val="000000"/>
                </a:solidFill>
                <a:latin typeface="Aharoni"/>
              </a:rPr>
              <a:t>Thresholding techniques</a:t>
            </a: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AT" sz="2000" spc="-1" strike="noStrike">
                <a:solidFill>
                  <a:srgbClr val="000000"/>
                </a:solidFill>
                <a:latin typeface="Aharoni"/>
              </a:rPr>
              <a:t>Create binary image from converted RGB image</a:t>
            </a:r>
            <a:endParaRPr b="0" lang="en-AT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AT" sz="2000" spc="-1" strike="noStrike">
                <a:solidFill>
                  <a:srgbClr val="000000"/>
                </a:solidFill>
                <a:latin typeface="Aharoni"/>
              </a:rPr>
              <a:t>Create binary image from transformed thermal image</a:t>
            </a:r>
            <a:endParaRPr b="0" lang="en-AT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AT" sz="2800" spc="-1" strike="noStrike">
                <a:solidFill>
                  <a:srgbClr val="000000"/>
                </a:solidFill>
                <a:latin typeface="Aharoni"/>
              </a:rPr>
              <a:t>Create mask for fruit pixels</a:t>
            </a: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AT" sz="2000" spc="-1" strike="noStrike">
                <a:solidFill>
                  <a:srgbClr val="000000"/>
                </a:solidFill>
                <a:latin typeface="Aharoni"/>
              </a:rPr>
              <a:t>Apply bitwise AND operation to both binary images</a:t>
            </a:r>
            <a:endParaRPr b="0" lang="en-AT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AT" sz="2000" spc="-1" strike="noStrike">
                <a:solidFill>
                  <a:srgbClr val="000000"/>
                </a:solidFill>
                <a:latin typeface="Aharoni"/>
              </a:rPr>
              <a:t>Filter out small objects</a:t>
            </a:r>
            <a:endParaRPr b="0" lang="en-AT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AT" sz="2800" spc="-1" strike="noStrike">
                <a:solidFill>
                  <a:srgbClr val="000000"/>
                </a:solidFill>
                <a:latin typeface="Aharoni"/>
              </a:rPr>
              <a:t>Edge detection</a:t>
            </a: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AT" sz="2000" spc="-1" strike="noStrike">
                <a:solidFill>
                  <a:srgbClr val="000000"/>
                </a:solidFill>
                <a:latin typeface="Aharoni"/>
              </a:rPr>
              <a:t>Canny method</a:t>
            </a:r>
            <a:endParaRPr b="0" lang="en-AT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Grafik 3" descr=""/>
          <p:cNvPicPr/>
          <p:nvPr/>
        </p:nvPicPr>
        <p:blipFill>
          <a:blip r:embed="rId1"/>
          <a:srcRect l="0" t="12148" r="0" b="41337"/>
          <a:stretch/>
        </p:blipFill>
        <p:spPr>
          <a:xfrm>
            <a:off x="95400" y="6176880"/>
            <a:ext cx="1761840" cy="48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AT" sz="4400" spc="-1" strike="noStrike">
                <a:solidFill>
                  <a:srgbClr val="000000"/>
                </a:solidFill>
                <a:latin typeface="Aharoni"/>
              </a:rPr>
              <a:t>Fruit counting</a:t>
            </a:r>
            <a:endParaRPr b="0" lang="en-A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AT" sz="2800" spc="-1" strike="noStrike">
                <a:solidFill>
                  <a:srgbClr val="000000"/>
                </a:solidFill>
                <a:latin typeface="Aharoni"/>
              </a:rPr>
              <a:t>Circular Hough Transform (CHT)</a:t>
            </a: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AT" sz="2000" spc="-1" strike="noStrike">
                <a:solidFill>
                  <a:srgbClr val="000000"/>
                </a:solidFill>
                <a:latin typeface="Aharoni"/>
              </a:rPr>
              <a:t>Will miss occlusions</a:t>
            </a:r>
            <a:endParaRPr b="0" lang="en-AT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AT" sz="2000" spc="-1" strike="noStrike">
                <a:solidFill>
                  <a:srgbClr val="000000"/>
                </a:solidFill>
                <a:latin typeface="Aharoni"/>
              </a:rPr>
              <a:t>Second method for double checking</a:t>
            </a:r>
            <a:endParaRPr b="0" lang="en-AT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AT" sz="2800" spc="-1" strike="noStrike">
                <a:solidFill>
                  <a:srgbClr val="000000"/>
                </a:solidFill>
                <a:latin typeface="Aharoni"/>
              </a:rPr>
              <a:t>Blob analysis with clustering algorithm based on Euclidian distance</a:t>
            </a: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Grafik 3" descr=""/>
          <p:cNvPicPr/>
          <p:nvPr/>
        </p:nvPicPr>
        <p:blipFill>
          <a:blip r:embed="rId1"/>
          <a:srcRect l="0" t="12148" r="0" b="41337"/>
          <a:stretch/>
        </p:blipFill>
        <p:spPr>
          <a:xfrm>
            <a:off x="95400" y="6176880"/>
            <a:ext cx="1761840" cy="48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AT" sz="4400" spc="-1" strike="noStrike">
                <a:solidFill>
                  <a:srgbClr val="000000"/>
                </a:solidFill>
                <a:latin typeface="Aharoni"/>
              </a:rPr>
              <a:t>Fruit tracking</a:t>
            </a:r>
            <a:endParaRPr b="0" lang="en-AT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8" name="Grafik 3" descr=""/>
          <p:cNvPicPr/>
          <p:nvPr/>
        </p:nvPicPr>
        <p:blipFill>
          <a:blip r:embed="rId1"/>
          <a:srcRect l="0" t="12148" r="0" b="41337"/>
          <a:stretch/>
        </p:blipFill>
        <p:spPr>
          <a:xfrm>
            <a:off x="95400" y="6176880"/>
            <a:ext cx="1761840" cy="487080"/>
          </a:xfrm>
          <a:prstGeom prst="rect">
            <a:avLst/>
          </a:prstGeom>
          <a:ln>
            <a:noFill/>
          </a:ln>
        </p:spPr>
      </p:pic>
      <p:sp>
        <p:nvSpPr>
          <p:cNvPr id="99" name="TextShape 2"/>
          <p:cNvSpPr txBox="1"/>
          <p:nvPr/>
        </p:nvSpPr>
        <p:spPr>
          <a:xfrm>
            <a:off x="838080" y="1969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AT" sz="2800" spc="-1" strike="noStrike">
                <a:solidFill>
                  <a:srgbClr val="000000"/>
                </a:solidFill>
                <a:latin typeface="Aharoni"/>
              </a:rPr>
              <a:t>Compute 3D positions by Structure from motion (SfM)</a:t>
            </a: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AT" sz="2000" spc="-1" strike="noStrike">
                <a:solidFill>
                  <a:srgbClr val="000000"/>
                </a:solidFill>
                <a:latin typeface="Aharoni"/>
              </a:rPr>
              <a:t>Use RGB images</a:t>
            </a:r>
            <a:endParaRPr b="0" lang="en-AT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AT" sz="2000" spc="-1" strike="noStrike">
                <a:solidFill>
                  <a:srgbClr val="000000"/>
                </a:solidFill>
                <a:latin typeface="Aharoni"/>
              </a:rPr>
              <a:t>Separately for bottom and top</a:t>
            </a:r>
            <a:endParaRPr b="0" lang="en-AT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AT" sz="2800" spc="-1" strike="noStrike">
                <a:solidFill>
                  <a:srgbClr val="000000"/>
                </a:solidFill>
                <a:latin typeface="Aharoni"/>
              </a:rPr>
              <a:t>Remove duplicates</a:t>
            </a: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AT" sz="2800" spc="-1" strike="noStrike">
                <a:solidFill>
                  <a:srgbClr val="000000"/>
                </a:solidFill>
                <a:latin typeface="Aharoni"/>
              </a:rPr>
              <a:t>Combine bottom and top and remove duplicates again</a:t>
            </a: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2019-11-19T03:51:56Z</dcterms:created>
  <dc:creator>Lena Hader</dc:creator>
  <dc:description/>
  <dc:language>de-AT</dc:language>
  <cp:lastModifiedBy>David Auinger</cp:lastModifiedBy>
  <dcterms:modified xsi:type="dcterms:W3CDTF">2019-12-07T19:39:28Z</dcterms:modified>
  <cp:revision>252</cp:revision>
  <dc:subject/>
  <dc:title>PROJECT BASICS AND RELATED WORK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