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9" r:id="rId2"/>
    <p:sldId id="262" r:id="rId3"/>
    <p:sldId id="261" r:id="rId4"/>
    <p:sldId id="258" r:id="rId5"/>
    <p:sldId id="256" r:id="rId6"/>
    <p:sldId id="267" r:id="rId7"/>
    <p:sldId id="271" r:id="rId8"/>
    <p:sldId id="26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B377F-4981-4C55-B98B-D670DE1B753E}" type="datetimeFigureOut">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4D0A-0850-426C-BC69-BF5129FA692B}" type="slidenum">
              <a:t>‹#›</a:t>
            </a:fld>
            <a:endParaRPr lang="en-US"/>
          </a:p>
        </p:txBody>
      </p:sp>
    </p:spTree>
    <p:extLst>
      <p:ext uri="{BB962C8B-B14F-4D97-AF65-F5344CB8AC3E}">
        <p14:creationId xmlns:p14="http://schemas.microsoft.com/office/powerpoint/2010/main" val="26873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Problem statement :</a:t>
            </a:r>
          </a:p>
          <a:p>
            <a:r>
              <a:rPr lang="en-US"/>
              <a:t>Az National Trucking (ANT)    -    national trucking corporation in California. </a:t>
            </a:r>
            <a:endParaRPr lang="en-US">
              <a:cs typeface="Calibri"/>
            </a:endParaRPr>
          </a:p>
          <a:p>
            <a:endParaRPr lang="en-US"/>
          </a:p>
          <a:p>
            <a:r>
              <a:rPr lang="en-US">
                <a:cs typeface="Calibri"/>
              </a:rPr>
              <a:t>When we talk about trucking corporation we talk about trucks, drivers and other employees.</a:t>
            </a:r>
          </a:p>
          <a:p>
            <a:r>
              <a:rPr lang="en-US"/>
              <a:t>We need to ensure that all the drivers in their fleet are in compliance with the rules and regulations of the corporation </a:t>
            </a:r>
          </a:p>
          <a:p>
            <a:r>
              <a:rPr lang="en-US"/>
              <a:t>and there is no risk due to factors such as speeding, unsafe following, lane departure, and other unsafe driving practices.</a:t>
            </a:r>
            <a:endParaRPr lang="en-US">
              <a:cs typeface="Calibri" panose="020F0502020204030204"/>
            </a:endParaRPr>
          </a:p>
          <a:p>
            <a:endParaRPr lang="en-US">
              <a:cs typeface="Calibri" panose="020F0502020204030204"/>
            </a:endParaRPr>
          </a:p>
          <a:p>
            <a:r>
              <a:rPr lang="en-US">
                <a:cs typeface="Calibri" panose="020F0502020204030204"/>
              </a:rPr>
              <a:t>Accidents by Large trucks is one of the Leading cause of injuries and deaths </a:t>
            </a:r>
          </a:p>
          <a:p>
            <a:endParaRPr lang="en-US">
              <a:cs typeface="Calibri" panose="020F0502020204030204"/>
            </a:endParaRPr>
          </a:p>
          <a:p>
            <a:r>
              <a:rPr lang="en-US">
                <a:cs typeface="Calibri" panose="020F0502020204030204"/>
              </a:rPr>
              <a:t>Our objective here is to identify truck drivers of the corporation who are risk to the company and the nation.</a:t>
            </a:r>
          </a:p>
          <a:p>
            <a:endParaRPr lang="en-US">
              <a:cs typeface="Calibri" panose="020F0502020204030204"/>
            </a:endParaRPr>
          </a:p>
          <a:p>
            <a:pPr marL="628650" lvl="1" indent="-171450">
              <a:lnSpc>
                <a:spcPct val="90000"/>
              </a:lnSpc>
              <a:spcBef>
                <a:spcPts val="500"/>
              </a:spcBef>
              <a:buFont typeface="Arial"/>
              <a:buChar char="•"/>
            </a:pPr>
            <a:r>
              <a:rPr lang="en-US"/>
              <a:t>Use Hadoop tools and techniques to process and analyze the data and, create visualizations using Tableau </a:t>
            </a:r>
            <a:endParaRPr lang="en-US">
              <a:cs typeface="Calibri" panose="020F0502020204030204"/>
            </a:endParaRPr>
          </a:p>
          <a:p>
            <a:pPr marL="628650" lvl="1" indent="-171450">
              <a:lnSpc>
                <a:spcPct val="90000"/>
              </a:lnSpc>
              <a:spcBef>
                <a:spcPts val="500"/>
              </a:spcBef>
              <a:buFont typeface="Arial"/>
              <a:buChar char="•"/>
            </a:pPr>
            <a:r>
              <a:rPr lang="en-US"/>
              <a:t>Use truck fleet data to analyze and predict trucking movement in order to meet the organizational goals of mitigating risk</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A34D0A-0850-426C-BC69-BF5129FA692B}" type="slidenum">
              <a:t>2</a:t>
            </a:fld>
            <a:endParaRPr lang="en-US"/>
          </a:p>
        </p:txBody>
      </p:sp>
    </p:spTree>
    <p:extLst>
      <p:ext uri="{BB962C8B-B14F-4D97-AF65-F5344CB8AC3E}">
        <p14:creationId xmlns:p14="http://schemas.microsoft.com/office/powerpoint/2010/main" val="19657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4</a:t>
            </a:fld>
            <a:endParaRPr lang="en-US"/>
          </a:p>
        </p:txBody>
      </p:sp>
    </p:spTree>
    <p:extLst>
      <p:ext uri="{BB962C8B-B14F-4D97-AF65-F5344CB8AC3E}">
        <p14:creationId xmlns:p14="http://schemas.microsoft.com/office/powerpoint/2010/main" val="309028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34D0A-0850-426C-BC69-BF5129FA692B}" type="slidenum">
              <a:rPr lang="en-US" smtClean="0"/>
              <a:t>5</a:t>
            </a:fld>
            <a:endParaRPr lang="en-US"/>
          </a:p>
        </p:txBody>
      </p:sp>
    </p:spTree>
    <p:extLst>
      <p:ext uri="{BB962C8B-B14F-4D97-AF65-F5344CB8AC3E}">
        <p14:creationId xmlns:p14="http://schemas.microsoft.com/office/powerpoint/2010/main" val="280928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7</a:t>
            </a:fld>
            <a:endParaRPr lang="en-US"/>
          </a:p>
        </p:txBody>
      </p:sp>
    </p:spTree>
    <p:extLst>
      <p:ext uri="{BB962C8B-B14F-4D97-AF65-F5344CB8AC3E}">
        <p14:creationId xmlns:p14="http://schemas.microsoft.com/office/powerpoint/2010/main" val="248281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7FCDF694-FE39-BD8E-E2F9-86EAEC7DABC5}"/>
              </a:ext>
            </a:extLst>
          </p:cNvPr>
          <p:cNvPicPr>
            <a:picLocks noChangeAspect="1"/>
          </p:cNvPicPr>
          <p:nvPr/>
        </p:nvPicPr>
        <p:blipFill rotWithShape="1">
          <a:blip r:embed="rId2"/>
          <a:srcRect l="10117" r="10571"/>
          <a:stretch/>
        </p:blipFill>
        <p:spPr>
          <a:xfrm>
            <a:off x="1" y="10"/>
            <a:ext cx="9669642" cy="6857990"/>
          </a:xfrm>
          <a:prstGeom prst="rect">
            <a:avLst/>
          </a:prstGeom>
        </p:spPr>
      </p:pic>
      <p:sp>
        <p:nvSpPr>
          <p:cNvPr id="5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00ACD5B5-A63D-658C-4413-B098FE25BB80}"/>
              </a:ext>
            </a:extLst>
          </p:cNvPr>
          <p:cNvSpPr>
            <a:spLocks noGrp="1"/>
          </p:cNvSpPr>
          <p:nvPr>
            <p:ph type="title"/>
          </p:nvPr>
        </p:nvSpPr>
        <p:spPr>
          <a:xfrm>
            <a:off x="8515684" y="956252"/>
            <a:ext cx="3822189" cy="1899912"/>
          </a:xfrm>
        </p:spPr>
        <p:txBody>
          <a:bodyPr>
            <a:normAutofit fontScale="90000"/>
          </a:bodyPr>
          <a:lstStyle/>
          <a:p>
            <a:r>
              <a:rPr lang="en-US" sz="4000" b="1" dirty="0">
                <a:latin typeface="Calibri"/>
                <a:cs typeface="Calibri Light"/>
              </a:rPr>
              <a:t>Truck Fleet Analysis using Tableau </a:t>
            </a:r>
            <a:r>
              <a:rPr lang="en-US" sz="4000" b="1">
                <a:latin typeface="Calibri"/>
                <a:cs typeface="Calibri Light"/>
              </a:rPr>
              <a:t>(Hadoop)</a:t>
            </a:r>
            <a:endParaRPr lang="en-US" sz="4000" b="1" dirty="0">
              <a:latin typeface="Calibri"/>
              <a:cs typeface="Calibri Light"/>
            </a:endParaRPr>
          </a:p>
        </p:txBody>
      </p:sp>
      <p:sp>
        <p:nvSpPr>
          <p:cNvPr id="21" name="Content Placeholder 20">
            <a:extLst>
              <a:ext uri="{FF2B5EF4-FFF2-40B4-BE49-F238E27FC236}">
                <a16:creationId xmlns:a16="http://schemas.microsoft.com/office/drawing/2014/main" id="{6692CC76-620A-1150-9FC2-DE04F2F007ED}"/>
              </a:ext>
            </a:extLst>
          </p:cNvPr>
          <p:cNvSpPr>
            <a:spLocks noGrp="1"/>
          </p:cNvSpPr>
          <p:nvPr>
            <p:ph idx="1"/>
          </p:nvPr>
        </p:nvSpPr>
        <p:spPr>
          <a:xfrm>
            <a:off x="8695944" y="5404104"/>
            <a:ext cx="3309420" cy="761816"/>
          </a:xfrm>
        </p:spPr>
        <p:txBody>
          <a:bodyPr vert="horz" lIns="91440" tIns="45720" rIns="91440" bIns="45720" rtlCol="0" anchor="t">
            <a:normAutofit/>
          </a:bodyPr>
          <a:lstStyle/>
          <a:p>
            <a:pPr marL="0" indent="0">
              <a:buNone/>
            </a:pPr>
            <a:r>
              <a:rPr lang="en-US" sz="1900" dirty="0"/>
              <a:t>Ankita Ashok Dalvi</a:t>
            </a:r>
          </a:p>
          <a:p>
            <a:pPr marL="0" indent="0">
              <a:buNone/>
            </a:pPr>
            <a:r>
              <a:rPr lang="en-US" sz="1900" dirty="0"/>
              <a:t>(AXD210172)</a:t>
            </a:r>
            <a:endParaRPr lang="en-US" sz="1900" dirty="0">
              <a:cs typeface="Calibri" panose="020F0502020204030204"/>
            </a:endParaRPr>
          </a:p>
          <a:p>
            <a:pPr marL="0" indent="0">
              <a:buNone/>
            </a:pPr>
            <a:endParaRPr lang="en-US" sz="1900" dirty="0"/>
          </a:p>
          <a:p>
            <a:pPr lvl="1"/>
            <a:endParaRPr lang="en-US" sz="1900" dirty="0"/>
          </a:p>
          <a:p>
            <a:pPr lvl="1"/>
            <a:endParaRPr lang="en-US" sz="1900" dirty="0"/>
          </a:p>
        </p:txBody>
      </p:sp>
      <p:sp>
        <p:nvSpPr>
          <p:cNvPr id="2" name="TextBox 1">
            <a:extLst>
              <a:ext uri="{FF2B5EF4-FFF2-40B4-BE49-F238E27FC236}">
                <a16:creationId xmlns:a16="http://schemas.microsoft.com/office/drawing/2014/main" id="{D764E4BE-54FC-CF76-0438-B50AD2C80F22}"/>
              </a:ext>
            </a:extLst>
          </p:cNvPr>
          <p:cNvSpPr txBox="1"/>
          <p:nvPr/>
        </p:nvSpPr>
        <p:spPr>
          <a:xfrm>
            <a:off x="9835244" y="6368142"/>
            <a:ext cx="2351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MIS 6346.001 Big Data</a:t>
            </a:r>
            <a:endParaRPr lang="en-US" dirty="0"/>
          </a:p>
        </p:txBody>
      </p:sp>
    </p:spTree>
    <p:extLst>
      <p:ext uri="{BB962C8B-B14F-4D97-AF65-F5344CB8AC3E}">
        <p14:creationId xmlns:p14="http://schemas.microsoft.com/office/powerpoint/2010/main" val="421961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8F018-46FC-A101-73EA-40861E73674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Why are we here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87EA81-DAD7-DBD1-9A22-AD54FD562C7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b="1">
                <a:cs typeface="Calibri"/>
              </a:rPr>
              <a:t>Problem Statement</a:t>
            </a:r>
          </a:p>
          <a:p>
            <a:pPr lvl="1"/>
            <a:r>
              <a:rPr lang="en-US" sz="1400">
                <a:ea typeface="+mn-lt"/>
                <a:cs typeface="+mn-lt"/>
              </a:rPr>
              <a:t>Az National Trucking (ANT), is a fictional national trucking corporation headquartered in California. We need to ensure that all the drivers in their fleet are following the rules and regulations of the corporation and do not present an insurance risk due to factors including speeding, unsafe following, lane departure, and other unsafe driving practices.</a:t>
            </a:r>
          </a:p>
          <a:p>
            <a:pPr marL="0" indent="0">
              <a:buNone/>
            </a:pPr>
            <a:endParaRPr lang="en-US" sz="1300">
              <a:ea typeface="+mn-lt"/>
              <a:cs typeface="+mn-lt"/>
            </a:endParaRPr>
          </a:p>
          <a:p>
            <a:r>
              <a:rPr lang="en-US" sz="1800" b="1">
                <a:cs typeface="Calibri"/>
              </a:rPr>
              <a:t>Objectives</a:t>
            </a:r>
          </a:p>
          <a:p>
            <a:pPr lvl="1"/>
            <a:r>
              <a:rPr lang="en-US" sz="1400">
                <a:ea typeface="+mn-lt"/>
                <a:cs typeface="+mn-lt"/>
              </a:rPr>
              <a:t>Accidents caused by large trucks remain one of the leading causes of injuries and deaths in the United States. The objective is identifying dangerous commercial truck drivers of ANT, nationwide,</a:t>
            </a:r>
          </a:p>
          <a:p>
            <a:pPr lvl="1"/>
            <a:endParaRPr lang="en-US" sz="1400">
              <a:ea typeface="+mn-lt"/>
              <a:cs typeface="+mn-lt"/>
            </a:endParaRPr>
          </a:p>
          <a:p>
            <a:pPr lvl="1"/>
            <a:r>
              <a:rPr lang="en-US" sz="1400">
                <a:ea typeface="+mn-lt"/>
                <a:cs typeface="+mn-lt"/>
              </a:rPr>
              <a:t>Use Hadoop tools and techniques to process and analyze the data and, create visualizations using Tableau </a:t>
            </a:r>
          </a:p>
          <a:p>
            <a:pPr lvl="1"/>
            <a:endParaRPr lang="en-US" sz="1400">
              <a:ea typeface="+mn-lt"/>
              <a:cs typeface="+mn-lt"/>
            </a:endParaRPr>
          </a:p>
          <a:p>
            <a:pPr lvl="1"/>
            <a:r>
              <a:rPr lang="en-US" sz="1400">
                <a:ea typeface="+mn-lt"/>
                <a:cs typeface="+mn-lt"/>
              </a:rPr>
              <a:t>Use truck fleet data to analyze and predict trucking movement to meet the organizational goals of mitigating risk</a:t>
            </a:r>
          </a:p>
        </p:txBody>
      </p:sp>
    </p:spTree>
    <p:extLst>
      <p:ext uri="{BB962C8B-B14F-4D97-AF65-F5344CB8AC3E}">
        <p14:creationId xmlns:p14="http://schemas.microsoft.com/office/powerpoint/2010/main" val="270143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0009C-D193-24EB-4882-FC29C7D8DA6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000" b="1"/>
              <a:t>Flow Diagram and Data Exploration</a:t>
            </a:r>
            <a:endParaRPr lang="en-US" sz="4000" b="1">
              <a:cs typeface="Calibri Light"/>
            </a:endParaRP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5F63EA0-733B-5F0F-2FDA-22685BC34D83}"/>
              </a:ext>
            </a:extLst>
          </p:cNvPr>
          <p:cNvPicPr>
            <a:picLocks noChangeAspect="1"/>
          </p:cNvPicPr>
          <p:nvPr/>
        </p:nvPicPr>
        <p:blipFill>
          <a:blip r:embed="rId2"/>
          <a:stretch>
            <a:fillRect/>
          </a:stretch>
        </p:blipFill>
        <p:spPr>
          <a:xfrm>
            <a:off x="144895" y="2283014"/>
            <a:ext cx="5789561" cy="4052691"/>
          </a:xfrm>
          <a:prstGeom prst="rect">
            <a:avLst/>
          </a:prstGeom>
        </p:spPr>
      </p:pic>
      <p:pic>
        <p:nvPicPr>
          <p:cNvPr id="3" name="Picture 4" descr="Diagram&#10;&#10;Description automatically generated">
            <a:extLst>
              <a:ext uri="{FF2B5EF4-FFF2-40B4-BE49-F238E27FC236}">
                <a16:creationId xmlns:a16="http://schemas.microsoft.com/office/drawing/2014/main" id="{A4DA3C0B-BB6F-088C-5DA9-50C6F8DD3896}"/>
              </a:ext>
            </a:extLst>
          </p:cNvPr>
          <p:cNvPicPr>
            <a:picLocks noChangeAspect="1"/>
          </p:cNvPicPr>
          <p:nvPr/>
        </p:nvPicPr>
        <p:blipFill>
          <a:blip r:embed="rId3"/>
          <a:stretch>
            <a:fillRect/>
          </a:stretch>
        </p:blipFill>
        <p:spPr>
          <a:xfrm>
            <a:off x="6254496" y="3582292"/>
            <a:ext cx="5614416" cy="1726432"/>
          </a:xfrm>
          <a:prstGeom prst="rect">
            <a:avLst/>
          </a:prstGeom>
        </p:spPr>
      </p:pic>
    </p:spTree>
    <p:extLst>
      <p:ext uri="{BB962C8B-B14F-4D97-AF65-F5344CB8AC3E}">
        <p14:creationId xmlns:p14="http://schemas.microsoft.com/office/powerpoint/2010/main" val="153709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8286" y="4442210"/>
            <a:ext cx="5792672" cy="1645920"/>
          </a:xfrm>
        </p:spPr>
        <p:txBody>
          <a:bodyPr vert="horz" lIns="91440" tIns="45720" rIns="91440" bIns="45720" rtlCol="0" anchor="ctr">
            <a:normAutofit/>
          </a:bodyPr>
          <a:lstStyle/>
          <a:p>
            <a:pPr algn="l">
              <a:spcBef>
                <a:spcPts val="1000"/>
              </a:spcBef>
            </a:pPr>
            <a:r>
              <a:rPr lang="en-US" sz="1400" b="1" dirty="0"/>
              <a:t>Results</a:t>
            </a:r>
            <a:br>
              <a:rPr lang="en-US" sz="1300" dirty="0"/>
            </a:br>
            <a:br>
              <a:rPr lang="en-US" sz="1300" dirty="0"/>
            </a:br>
            <a:r>
              <a:rPr lang="en-US" sz="1200" dirty="0">
                <a:latin typeface="Calibri"/>
                <a:cs typeface="Arial"/>
              </a:rPr>
              <a:t>However, examination of the detailed information in the table reveals no abnormal incidents recorded for driver A97, with all reported events having reasonable velocities. Therefore, we decide to keep the driver A97 in our analysis.</a:t>
            </a:r>
            <a:endParaRPr lang="en-US" dirty="0">
              <a:cs typeface="Calibri Light" panose="020F0302020204030204"/>
            </a:endParaRPr>
          </a:p>
          <a:p>
            <a:pPr marL="285750" indent="-285750" algn="l"/>
            <a:endParaRPr lang="en-US" sz="1300" dirty="0"/>
          </a:p>
        </p:txBody>
      </p:sp>
      <p:sp>
        <p:nvSpPr>
          <p:cNvPr id="3" name="Subtitle 2"/>
          <p:cNvSpPr>
            <a:spLocks noGrp="1"/>
          </p:cNvSpPr>
          <p:nvPr>
            <p:ph type="subTitle" idx="1"/>
          </p:nvPr>
        </p:nvSpPr>
        <p:spPr>
          <a:xfrm>
            <a:off x="743958" y="4442210"/>
            <a:ext cx="4140594" cy="1645920"/>
          </a:xfrm>
        </p:spPr>
        <p:txBody>
          <a:bodyPr vert="horz" lIns="91440" tIns="45720" rIns="91440" bIns="45720" rtlCol="0" anchor="ctr">
            <a:normAutofit/>
          </a:bodyPr>
          <a:lstStyle/>
          <a:p>
            <a:pPr marL="228600" algn="l"/>
            <a:r>
              <a:rPr lang="en-US" sz="1400" b="1">
                <a:latin typeface="Calibri Light"/>
                <a:cs typeface="Calibri Light"/>
              </a:rPr>
              <a:t>Insights</a:t>
            </a:r>
          </a:p>
          <a:p>
            <a:pPr algn="l">
              <a:buFont typeface="Arial" panose="020B0604020202020204" pitchFamily="34" charset="0"/>
              <a:buChar char="•"/>
            </a:pPr>
            <a:r>
              <a:rPr lang="en-US" sz="1200">
                <a:ea typeface="+mn-lt"/>
                <a:cs typeface="+mn-lt"/>
              </a:rPr>
              <a:t>Histogram indicates an outlier is present in the dataset.</a:t>
            </a:r>
            <a:endParaRPr lang="en-US" sz="1000">
              <a:cs typeface="Calibri"/>
            </a:endParaRPr>
          </a:p>
          <a:p>
            <a:pPr marL="457200" indent="-228600" algn="l">
              <a:buFont typeface="Arial" panose="020B0604020202020204" pitchFamily="34" charset="0"/>
              <a:buChar char="•"/>
            </a:pPr>
            <a:endParaRPr lang="en-US" sz="1000"/>
          </a:p>
        </p:txBody>
      </p:sp>
      <p:sp>
        <p:nvSpPr>
          <p:cNvPr id="5" name="Subtitle 2">
            <a:extLst>
              <a:ext uri="{FF2B5EF4-FFF2-40B4-BE49-F238E27FC236}">
                <a16:creationId xmlns:a16="http://schemas.microsoft.com/office/drawing/2014/main" id="{3BB0B6FA-B8CE-9CEE-A282-249D678059E7}"/>
              </a:ext>
            </a:extLst>
          </p:cNvPr>
          <p:cNvSpPr txBox="1">
            <a:spLocks/>
          </p:cNvSpPr>
          <p:nvPr/>
        </p:nvSpPr>
        <p:spPr>
          <a:xfrm>
            <a:off x="4675561" y="208765"/>
            <a:ext cx="2917850" cy="4143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lgn="l"/>
            <a:r>
              <a:rPr lang="en-US" sz="2800" b="1">
                <a:latin typeface="Calibri"/>
                <a:cs typeface="Calibri Light"/>
              </a:rPr>
              <a:t>A-97 an outlier?</a:t>
            </a:r>
          </a:p>
        </p:txBody>
      </p:sp>
      <p:pic>
        <p:nvPicPr>
          <p:cNvPr id="4" name="Picture 5" descr="Chart, bar chart&#10;&#10;Description automatically generated">
            <a:extLst>
              <a:ext uri="{FF2B5EF4-FFF2-40B4-BE49-F238E27FC236}">
                <a16:creationId xmlns:a16="http://schemas.microsoft.com/office/drawing/2014/main" id="{0B2475DA-CF92-240A-42EB-894CCE780D73}"/>
              </a:ext>
            </a:extLst>
          </p:cNvPr>
          <p:cNvPicPr>
            <a:picLocks noChangeAspect="1"/>
          </p:cNvPicPr>
          <p:nvPr/>
        </p:nvPicPr>
        <p:blipFill>
          <a:blip r:embed="rId3"/>
          <a:stretch>
            <a:fillRect/>
          </a:stretch>
        </p:blipFill>
        <p:spPr>
          <a:xfrm>
            <a:off x="5994636" y="887863"/>
            <a:ext cx="5459972" cy="3605640"/>
          </a:xfrm>
          <a:prstGeom prst="rect">
            <a:avLst/>
          </a:prstGeom>
        </p:spPr>
      </p:pic>
      <p:pic>
        <p:nvPicPr>
          <p:cNvPr id="6" name="Picture 7" descr="Chart, bar chart&#10;&#10;Description automatically generated">
            <a:extLst>
              <a:ext uri="{FF2B5EF4-FFF2-40B4-BE49-F238E27FC236}">
                <a16:creationId xmlns:a16="http://schemas.microsoft.com/office/drawing/2014/main" id="{29D4FFF3-13B4-543D-0EC7-282294BFB8EE}"/>
              </a:ext>
            </a:extLst>
          </p:cNvPr>
          <p:cNvPicPr>
            <a:picLocks noChangeAspect="1"/>
          </p:cNvPicPr>
          <p:nvPr/>
        </p:nvPicPr>
        <p:blipFill>
          <a:blip r:embed="rId4"/>
          <a:stretch>
            <a:fillRect/>
          </a:stretch>
        </p:blipFill>
        <p:spPr>
          <a:xfrm>
            <a:off x="277125" y="764665"/>
            <a:ext cx="5441074" cy="3423312"/>
          </a:xfrm>
          <a:prstGeom prst="rect">
            <a:avLst/>
          </a:prstGeom>
        </p:spPr>
      </p:pic>
    </p:spTree>
    <p:extLst>
      <p:ext uri="{BB962C8B-B14F-4D97-AF65-F5344CB8AC3E}">
        <p14:creationId xmlns:p14="http://schemas.microsoft.com/office/powerpoint/2010/main" val="30471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34660" y="4268876"/>
            <a:ext cx="6366932" cy="1645920"/>
          </a:xfrm>
        </p:spPr>
        <p:txBody>
          <a:bodyPr vert="horz" lIns="91440" tIns="45720" rIns="91440" bIns="45720" rtlCol="0" anchor="ctr">
            <a:normAutofit/>
          </a:bodyPr>
          <a:lstStyle/>
          <a:p>
            <a:pPr marL="285750" indent="-285750" algn="l"/>
            <a:r>
              <a:rPr lang="en-US" sz="1400" b="1" dirty="0">
                <a:latin typeface="Calibri"/>
                <a:cs typeface="Calibri"/>
              </a:rPr>
              <a:t>Recommendations</a:t>
            </a:r>
            <a:br>
              <a:rPr lang="en-US" sz="1400" b="1" dirty="0">
                <a:cs typeface="Calibri Light"/>
              </a:rPr>
            </a:br>
            <a:br>
              <a:rPr lang="en-US" sz="1200" b="1" dirty="0"/>
            </a:br>
            <a:r>
              <a:rPr lang="en-US" sz="1200" dirty="0">
                <a:latin typeface="Calibri"/>
                <a:cs typeface="Calibri"/>
              </a:rPr>
              <a:t>To reduce the frequency and number of events, it may be beneficial for the organization to monitor the driving habits of the ten drivers, particularly driver A97 to identify any patterns that can be mitigated to reduce the risk factors.</a:t>
            </a: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40015" y="4402186"/>
            <a:ext cx="4140594" cy="1787031"/>
          </a:xfrm>
        </p:spPr>
        <p:txBody>
          <a:bodyPr vert="horz" lIns="91440" tIns="45720" rIns="91440" bIns="45720" rtlCol="0" anchor="ctr">
            <a:normAutofit fontScale="92500"/>
          </a:bodyPr>
          <a:lstStyle/>
          <a:p>
            <a:pPr marL="228600" algn="l"/>
            <a:r>
              <a:rPr lang="en-US" sz="1500" b="1">
                <a:latin typeface="Calibri"/>
                <a:cs typeface="Calibri Light"/>
              </a:rPr>
              <a:t>Insights</a:t>
            </a:r>
          </a:p>
          <a:p>
            <a:pPr marL="457200" indent="-228600" algn="l">
              <a:buFont typeface="Arial" panose="020B0604020202020204" pitchFamily="34" charset="0"/>
              <a:buChar char="•"/>
            </a:pPr>
            <a:r>
              <a:rPr lang="en-US" sz="1200">
                <a:latin typeface="Calibri Light"/>
                <a:cs typeface="Calibri Light"/>
              </a:rPr>
              <a:t>A97 with an unusually high-risk factor and involved in multiple events causing risk</a:t>
            </a:r>
          </a:p>
          <a:p>
            <a:pPr marL="457200" indent="-228600" algn="l">
              <a:buFont typeface="Arial" panose="020B0604020202020204" pitchFamily="34" charset="0"/>
              <a:buChar char="•"/>
            </a:pPr>
            <a:r>
              <a:rPr lang="en-US" sz="1200">
                <a:latin typeface="Calibri Light"/>
                <a:cs typeface="Calibri Light"/>
              </a:rPr>
              <a:t>Most number of times any event was reported was by driver A97 for </a:t>
            </a:r>
            <a:r>
              <a:rPr lang="en-US" sz="1200" b="1">
                <a:latin typeface="Calibri Light"/>
                <a:cs typeface="Calibri Light"/>
              </a:rPr>
              <a:t>overspeeding</a:t>
            </a:r>
            <a:r>
              <a:rPr lang="en-US" sz="1200">
                <a:latin typeface="Calibri Light"/>
                <a:cs typeface="Calibri Light"/>
              </a:rPr>
              <a:t> and even the second and the third most is also linked to the same driver for </a:t>
            </a:r>
            <a:r>
              <a:rPr lang="en-US" sz="1200" b="1">
                <a:latin typeface="Calibri Light"/>
                <a:cs typeface="Calibri Light"/>
              </a:rPr>
              <a:t>lane departure</a:t>
            </a:r>
          </a:p>
          <a:p>
            <a:pPr marL="457200" indent="-228600" algn="l">
              <a:buFont typeface="Arial" panose="020B0604020202020204" pitchFamily="34" charset="0"/>
              <a:buChar char="•"/>
            </a:pPr>
            <a:r>
              <a:rPr lang="en-US" sz="1200">
                <a:latin typeface="Calibri Light"/>
                <a:cs typeface="Calibri Light"/>
              </a:rPr>
              <a:t>Overspeeding seems to be the most common event driver A73 who is the second riskiest driver</a:t>
            </a:r>
          </a:p>
          <a:p>
            <a:pPr marL="457200" indent="-228600" algn="l">
              <a:buFont typeface="Arial" panose="020B0604020202020204" pitchFamily="34" charset="0"/>
              <a:buChar char="•"/>
            </a:pPr>
            <a:endParaRPr lang="en-US" sz="1200">
              <a:latin typeface="Calibri"/>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561126" y="156249"/>
            <a:ext cx="10250305" cy="48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r>
              <a:rPr lang="en-US" sz="3200" b="1">
                <a:latin typeface="Calibri Light"/>
                <a:cs typeface="Calibri Light"/>
              </a:rPr>
              <a:t>Top 10 Risky Drivers</a:t>
            </a:r>
            <a:endParaRPr lang="en-US" sz="3200" b="1">
              <a:latin typeface="Calibri Light"/>
              <a:cs typeface="Calibri"/>
            </a:endParaRPr>
          </a:p>
        </p:txBody>
      </p:sp>
      <p:pic>
        <p:nvPicPr>
          <p:cNvPr id="6" name="Picture 7" descr="Chart, bar chart&#10;&#10;Description automatically generated">
            <a:extLst>
              <a:ext uri="{FF2B5EF4-FFF2-40B4-BE49-F238E27FC236}">
                <a16:creationId xmlns:a16="http://schemas.microsoft.com/office/drawing/2014/main" id="{E99354CB-102F-0DC2-FDFE-E28C10B7B572}"/>
              </a:ext>
            </a:extLst>
          </p:cNvPr>
          <p:cNvPicPr>
            <a:picLocks noChangeAspect="1"/>
          </p:cNvPicPr>
          <p:nvPr/>
        </p:nvPicPr>
        <p:blipFill>
          <a:blip r:embed="rId3"/>
          <a:stretch>
            <a:fillRect/>
          </a:stretch>
        </p:blipFill>
        <p:spPr>
          <a:xfrm>
            <a:off x="488111" y="914664"/>
            <a:ext cx="5480312" cy="2743495"/>
          </a:xfrm>
          <a:prstGeom prst="rect">
            <a:avLst/>
          </a:prstGeom>
        </p:spPr>
      </p:pic>
      <p:pic>
        <p:nvPicPr>
          <p:cNvPr id="4" name="Picture 4" descr="Chart, bar chart&#10;&#10;Description automatically generated">
            <a:extLst>
              <a:ext uri="{FF2B5EF4-FFF2-40B4-BE49-F238E27FC236}">
                <a16:creationId xmlns:a16="http://schemas.microsoft.com/office/drawing/2014/main" id="{3D6121FF-2521-40B0-6D76-88EEB23810FF}"/>
              </a:ext>
            </a:extLst>
          </p:cNvPr>
          <p:cNvPicPr>
            <a:picLocks noChangeAspect="1"/>
          </p:cNvPicPr>
          <p:nvPr/>
        </p:nvPicPr>
        <p:blipFill>
          <a:blip r:embed="rId4"/>
          <a:stretch>
            <a:fillRect/>
          </a:stretch>
        </p:blipFill>
        <p:spPr>
          <a:xfrm>
            <a:off x="6324294" y="645755"/>
            <a:ext cx="4868724" cy="3289887"/>
          </a:xfrm>
          <a:prstGeom prst="rect">
            <a:avLst/>
          </a:prstGeom>
        </p:spPr>
      </p:pic>
      <p:pic>
        <p:nvPicPr>
          <p:cNvPr id="8" name="Picture 8">
            <a:extLst>
              <a:ext uri="{FF2B5EF4-FFF2-40B4-BE49-F238E27FC236}">
                <a16:creationId xmlns:a16="http://schemas.microsoft.com/office/drawing/2014/main" id="{130197AF-A50C-60FA-32F3-62FBC84FDA09}"/>
              </a:ext>
            </a:extLst>
          </p:cNvPr>
          <p:cNvPicPr>
            <a:picLocks noChangeAspect="1"/>
          </p:cNvPicPr>
          <p:nvPr/>
        </p:nvPicPr>
        <p:blipFill>
          <a:blip r:embed="rId5"/>
          <a:stretch>
            <a:fillRect/>
          </a:stretch>
        </p:blipFill>
        <p:spPr>
          <a:xfrm>
            <a:off x="4985828" y="863168"/>
            <a:ext cx="1007062" cy="12476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50746" y="4178802"/>
            <a:ext cx="6366932" cy="921550"/>
          </a:xfrm>
        </p:spPr>
        <p:txBody>
          <a:bodyPr vert="horz" lIns="91440" tIns="45720" rIns="91440" bIns="45720" rtlCol="0" anchor="ctr">
            <a:normAutofit fontScale="90000"/>
          </a:bodyPr>
          <a:lstStyle/>
          <a:p>
            <a:pPr marL="285750" indent="-285750" algn="l"/>
            <a:br>
              <a:rPr lang="en-US" sz="1400" b="1" dirty="0">
                <a:cs typeface="Calibri Light"/>
              </a:rPr>
            </a:br>
            <a:br>
              <a:rPr lang="en-US" sz="1400" b="1" dirty="0">
                <a:cs typeface="Calibri Light"/>
              </a:rPr>
            </a:br>
            <a:r>
              <a:rPr lang="en-US" sz="1200" dirty="0">
                <a:latin typeface="Calibri Light"/>
                <a:cs typeface="Calibri Light"/>
              </a:rPr>
              <a:t>The second graph indicates the count of trucks along with the risk factor. Here we can see that Ford has the highest count of trucks and  Oshkosh has comparatively lower number of trucks still the highest risk factor.</a:t>
            </a:r>
            <a:endParaRPr lang="en-US" sz="1200" dirty="0">
              <a:latin typeface="Calibri Light"/>
              <a:cs typeface="Calibri"/>
            </a:endParaRPr>
          </a:p>
          <a:p>
            <a:pPr marL="285750" indent="-285750" algn="l"/>
            <a:r>
              <a:rPr lang="en-US" sz="1200" dirty="0">
                <a:latin typeface="Calibri Light"/>
                <a:cs typeface="Calibri"/>
              </a:rPr>
              <a:t>         </a:t>
            </a:r>
            <a:endParaRPr lang="en-US" sz="1200" dirty="0">
              <a:latin typeface="Calibri Light"/>
            </a:endParaRP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53365" y="4319914"/>
            <a:ext cx="3764298" cy="1787031"/>
          </a:xfrm>
        </p:spPr>
        <p:txBody>
          <a:bodyPr vert="horz" lIns="91440" tIns="45720" rIns="91440" bIns="45720" rtlCol="0" anchor="ctr">
            <a:normAutofit/>
          </a:bodyPr>
          <a:lstStyle/>
          <a:p>
            <a:pPr marL="228600" algn="l"/>
            <a:r>
              <a:rPr lang="en-US" sz="1400" b="1">
                <a:latin typeface="Calibri"/>
                <a:cs typeface="Calibri Light"/>
              </a:rPr>
              <a:t>Insights</a:t>
            </a:r>
          </a:p>
          <a:p>
            <a:pPr algn="l">
              <a:buFont typeface="Arial" panose="020B0604020202020204" pitchFamily="34" charset="0"/>
              <a:buChar char="•"/>
            </a:pPr>
            <a:r>
              <a:rPr lang="en-US" sz="1200">
                <a:latin typeface="Calibri Light"/>
                <a:cs typeface="Calibri"/>
              </a:rPr>
              <a:t> Oshkosh model has the highest risk factor out of the rest of all which is very much evident based on the size of the bubble.</a:t>
            </a:r>
          </a:p>
          <a:p>
            <a:pPr algn="l">
              <a:buFont typeface="Arial" panose="020B0604020202020204" pitchFamily="34" charset="0"/>
              <a:buChar char="•"/>
            </a:pPr>
            <a:r>
              <a:rPr lang="en-US" sz="1200">
                <a:latin typeface="Calibri Light"/>
                <a:cs typeface="Calibri Light"/>
              </a:rPr>
              <a:t>After Oshkosh we can say that Crane(8.632) and Hino(7.834) have the highest risk factor.</a:t>
            </a:r>
          </a:p>
          <a:p>
            <a:pPr algn="l">
              <a:buFont typeface="Arial" panose="020B0604020202020204" pitchFamily="34" charset="0"/>
              <a:buChar char="•"/>
            </a:pPr>
            <a:endParaRPr lang="en-US" sz="1200">
              <a:latin typeface="Calibri Light"/>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491788" y="93456"/>
            <a:ext cx="11072039" cy="78106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a:latin typeface="Calibri Light"/>
                <a:cs typeface="Calibri"/>
              </a:rPr>
              <a:t>Oshkosh: </a:t>
            </a:r>
            <a:r>
              <a:rPr lang="en-US" sz="3200">
                <a:latin typeface="Calibri Light"/>
                <a:cs typeface="Calibri"/>
              </a:rPr>
              <a:t>Model with the Highest Risk factor</a:t>
            </a:r>
          </a:p>
        </p:txBody>
      </p:sp>
      <p:pic>
        <p:nvPicPr>
          <p:cNvPr id="12" name="Picture 12" descr="Chart, bubble chart&#10;&#10;Description automatically generated">
            <a:extLst>
              <a:ext uri="{FF2B5EF4-FFF2-40B4-BE49-F238E27FC236}">
                <a16:creationId xmlns:a16="http://schemas.microsoft.com/office/drawing/2014/main" id="{07C1AE37-118B-9552-CA83-2F4A741F841F}"/>
              </a:ext>
            </a:extLst>
          </p:cNvPr>
          <p:cNvPicPr>
            <a:picLocks noChangeAspect="1"/>
          </p:cNvPicPr>
          <p:nvPr/>
        </p:nvPicPr>
        <p:blipFill>
          <a:blip r:embed="rId2"/>
          <a:stretch>
            <a:fillRect/>
          </a:stretch>
        </p:blipFill>
        <p:spPr>
          <a:xfrm>
            <a:off x="497053" y="980188"/>
            <a:ext cx="4530607" cy="3203222"/>
          </a:xfrm>
          <a:prstGeom prst="rect">
            <a:avLst/>
          </a:prstGeom>
        </p:spPr>
      </p:pic>
      <p:pic>
        <p:nvPicPr>
          <p:cNvPr id="13" name="Picture 13" descr="Chart, bar chart&#10;&#10;Description automatically generated">
            <a:extLst>
              <a:ext uri="{FF2B5EF4-FFF2-40B4-BE49-F238E27FC236}">
                <a16:creationId xmlns:a16="http://schemas.microsoft.com/office/drawing/2014/main" id="{A95C0A18-CF45-2447-18F0-676C450A5218}"/>
              </a:ext>
            </a:extLst>
          </p:cNvPr>
          <p:cNvPicPr>
            <a:picLocks noChangeAspect="1"/>
          </p:cNvPicPr>
          <p:nvPr/>
        </p:nvPicPr>
        <p:blipFill>
          <a:blip r:embed="rId3"/>
          <a:stretch>
            <a:fillRect/>
          </a:stretch>
        </p:blipFill>
        <p:spPr>
          <a:xfrm>
            <a:off x="4724400" y="1046386"/>
            <a:ext cx="6967125" cy="2911969"/>
          </a:xfrm>
          <a:prstGeom prst="rect">
            <a:avLst/>
          </a:prstGeom>
        </p:spPr>
      </p:pic>
    </p:spTree>
    <p:extLst>
      <p:ext uri="{BB962C8B-B14F-4D97-AF65-F5344CB8AC3E}">
        <p14:creationId xmlns:p14="http://schemas.microsoft.com/office/powerpoint/2010/main" val="41552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Map&#10;&#10;Description automatically generated">
            <a:extLst>
              <a:ext uri="{FF2B5EF4-FFF2-40B4-BE49-F238E27FC236}">
                <a16:creationId xmlns:a16="http://schemas.microsoft.com/office/drawing/2014/main" id="{ED4707B4-CD9D-3B3B-7224-C400DDEB4D6B}"/>
              </a:ext>
            </a:extLst>
          </p:cNvPr>
          <p:cNvPicPr>
            <a:picLocks noChangeAspect="1"/>
          </p:cNvPicPr>
          <p:nvPr/>
        </p:nvPicPr>
        <p:blipFill rotWithShape="1">
          <a:blip r:embed="rId3"/>
          <a:srcRect l="182" r="14286" b="-197"/>
          <a:stretch/>
        </p:blipFill>
        <p:spPr>
          <a:xfrm>
            <a:off x="6197020" y="2039809"/>
            <a:ext cx="5601768" cy="4356816"/>
          </a:xfrm>
          <a:prstGeom prst="rect">
            <a:avLst/>
          </a:prstGeom>
        </p:spPr>
      </p:pic>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7AA6-A30C-0944-98B8-2142E23B4352}"/>
              </a:ext>
            </a:extLst>
          </p:cNvPr>
          <p:cNvSpPr>
            <a:spLocks noGrp="1"/>
          </p:cNvSpPr>
          <p:nvPr>
            <p:ph type="title"/>
          </p:nvPr>
        </p:nvSpPr>
        <p:spPr>
          <a:xfrm>
            <a:off x="546270" y="410163"/>
            <a:ext cx="4841992" cy="1462854"/>
          </a:xfrm>
        </p:spPr>
        <p:txBody>
          <a:bodyPr vert="horz" lIns="91440" tIns="45720" rIns="91440" bIns="45720" rtlCol="0" anchor="ctr">
            <a:normAutofit/>
          </a:bodyPr>
          <a:lstStyle/>
          <a:p>
            <a:r>
              <a:rPr lang="en-US" b="1">
                <a:ea typeface="+mj-lt"/>
                <a:cs typeface="+mj-lt"/>
              </a:rPr>
              <a:t>Hollister</a:t>
            </a:r>
            <a:r>
              <a:rPr lang="en-US">
                <a:ea typeface="+mj-lt"/>
                <a:cs typeface="+mj-lt"/>
              </a:rPr>
              <a:t>: The city with Highest Accident Rate</a:t>
            </a:r>
            <a:endParaRPr lang="en-US" sz="2400">
              <a:cs typeface="Calibri Light" panose="020F0302020204030204"/>
            </a:endParaRPr>
          </a:p>
        </p:txBody>
      </p:sp>
      <p:sp>
        <p:nvSpPr>
          <p:cNvPr id="3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498229D-C295-B1FA-A5D8-C135BF2C539E}"/>
              </a:ext>
            </a:extLst>
          </p:cNvPr>
          <p:cNvSpPr>
            <a:spLocks noGrp="1"/>
          </p:cNvSpPr>
          <p:nvPr>
            <p:ph type="body" sz="half" idx="2"/>
          </p:nvPr>
        </p:nvSpPr>
        <p:spPr>
          <a:xfrm>
            <a:off x="485819" y="1933186"/>
            <a:ext cx="3065934" cy="3793829"/>
          </a:xfrm>
        </p:spPr>
        <p:txBody>
          <a:bodyPr vert="horz" lIns="91440" tIns="45720" rIns="91440" bIns="45720" rtlCol="0" anchor="ctr">
            <a:normAutofit/>
          </a:bodyPr>
          <a:lstStyle/>
          <a:p>
            <a:r>
              <a:rPr lang="en-US" sz="2000" b="1">
                <a:ea typeface="+mn-lt"/>
                <a:cs typeface="+mn-lt"/>
              </a:rPr>
              <a:t>Insights</a:t>
            </a:r>
            <a:endParaRPr lang="en-US" sz="2000">
              <a:ea typeface="+mn-lt"/>
              <a:cs typeface="+mn-lt"/>
            </a:endParaRPr>
          </a:p>
          <a:p>
            <a:pPr marL="342900" indent="-342900">
              <a:buFont typeface="Wingdings,Sans-Serif"/>
              <a:buChar char="§"/>
            </a:pPr>
            <a:r>
              <a:rPr lang="en-US">
                <a:latin typeface="Calibri Light"/>
                <a:cs typeface="Arial"/>
              </a:rPr>
              <a:t>The bar graph depicts the events and models with their risk factors in Hollister.</a:t>
            </a:r>
            <a:endParaRPr lang="en-US">
              <a:latin typeface="Calibri Light"/>
              <a:ea typeface="Calibri Light"/>
              <a:cs typeface="Arial"/>
            </a:endParaRPr>
          </a:p>
          <a:p>
            <a:pPr marL="342900" indent="-342900">
              <a:buFont typeface="Wingdings,Sans-Serif"/>
              <a:buChar char="§"/>
            </a:pPr>
            <a:r>
              <a:rPr lang="en-US">
                <a:latin typeface="Calibri Light"/>
                <a:cs typeface="Arial"/>
              </a:rPr>
              <a:t>The only factor that influences the risk factor in Hollister is the Lane Departure.</a:t>
            </a:r>
            <a:endParaRPr lang="en-US">
              <a:latin typeface="Calibri Light"/>
              <a:ea typeface="Calibri Light"/>
              <a:cs typeface="Arial"/>
            </a:endParaRPr>
          </a:p>
          <a:p>
            <a:pPr marL="342900" indent="-342900">
              <a:buFont typeface="Wingdings,Sans-Serif"/>
              <a:buChar char="§"/>
            </a:pPr>
            <a:r>
              <a:rPr lang="en-US">
                <a:latin typeface="Calibri Light"/>
                <a:cs typeface="Arial"/>
              </a:rPr>
              <a:t>Caterpillar is the most unsafe model overall with the greatest level of risk.</a:t>
            </a:r>
            <a:endParaRPr lang="en-US">
              <a:latin typeface="Calibri Light"/>
              <a:ea typeface="Calibri Light"/>
              <a:cs typeface="Arial"/>
            </a:endParaRPr>
          </a:p>
          <a:p>
            <a:endParaRPr lang="en-US" sz="1400">
              <a:latin typeface="Calibri" panose="020F0502020204030204"/>
              <a:ea typeface="Calibri" panose="020F0502020204030204"/>
              <a:cs typeface="Calibri"/>
            </a:endParaRPr>
          </a:p>
        </p:txBody>
      </p:sp>
      <p:sp>
        <p:nvSpPr>
          <p:cNvPr id="17" name="TextBox 16">
            <a:extLst>
              <a:ext uri="{FF2B5EF4-FFF2-40B4-BE49-F238E27FC236}">
                <a16:creationId xmlns:a16="http://schemas.microsoft.com/office/drawing/2014/main" id="{C7BB032B-C31B-73BD-0AC6-315B2793F072}"/>
              </a:ext>
            </a:extLst>
          </p:cNvPr>
          <p:cNvSpPr txBox="1"/>
          <p:nvPr/>
        </p:nvSpPr>
        <p:spPr>
          <a:xfrm>
            <a:off x="544309" y="5675934"/>
            <a:ext cx="6738156"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Recommendations</a:t>
            </a:r>
            <a:endParaRPr lang="en-US" sz="1400" b="1">
              <a:cs typeface="Calibri"/>
            </a:endParaRPr>
          </a:p>
          <a:p>
            <a:r>
              <a:rPr lang="en-US" sz="1200">
                <a:latin typeface="Calibri Light"/>
                <a:cs typeface="Calibri"/>
              </a:rPr>
              <a:t>By analyzing the models more prone to each of the incidents, we can suggest the appropriate fixes or upgrades accordingly to avoid accidents throughout all the cities of California.</a:t>
            </a:r>
            <a:endParaRPr lang="en-US" sz="1200">
              <a:latin typeface="Calibri Light"/>
              <a:ea typeface="Calibri Light"/>
              <a:cs typeface="Calibri"/>
            </a:endParaRPr>
          </a:p>
          <a:p>
            <a:r>
              <a:rPr lang="en-US" sz="1200">
                <a:latin typeface="Calibri Light"/>
                <a:ea typeface="Calibri Light"/>
                <a:cs typeface="Calibri"/>
              </a:rPr>
              <a:t>Since the lane Departure is the prominent issue, we can assume that the issues are arising due to poor roads.</a:t>
            </a:r>
          </a:p>
        </p:txBody>
      </p:sp>
      <p:pic>
        <p:nvPicPr>
          <p:cNvPr id="5" name="Picture 5" descr="Map&#10;&#10;Description automatically generated">
            <a:extLst>
              <a:ext uri="{FF2B5EF4-FFF2-40B4-BE49-F238E27FC236}">
                <a16:creationId xmlns:a16="http://schemas.microsoft.com/office/drawing/2014/main" id="{D37378D8-DB65-9BA9-5652-C63AFC87D8F3}"/>
              </a:ext>
            </a:extLst>
          </p:cNvPr>
          <p:cNvPicPr>
            <a:picLocks noChangeAspect="1"/>
          </p:cNvPicPr>
          <p:nvPr/>
        </p:nvPicPr>
        <p:blipFill rotWithShape="1">
          <a:blip r:embed="rId3"/>
          <a:srcRect r="25887"/>
          <a:stretch/>
        </p:blipFill>
        <p:spPr>
          <a:xfrm>
            <a:off x="6438773" y="97921"/>
            <a:ext cx="5660638" cy="5063054"/>
          </a:xfrm>
          <a:prstGeom prst="rect">
            <a:avLst/>
          </a:prstGeom>
        </p:spPr>
      </p:pic>
      <p:pic>
        <p:nvPicPr>
          <p:cNvPr id="6" name="Picture 6" descr="Chart&#10;&#10;Description automatically generated">
            <a:extLst>
              <a:ext uri="{FF2B5EF4-FFF2-40B4-BE49-F238E27FC236}">
                <a16:creationId xmlns:a16="http://schemas.microsoft.com/office/drawing/2014/main" id="{3BC4BE23-2AC9-DD28-B3F6-AE394BF5C21F}"/>
              </a:ext>
            </a:extLst>
          </p:cNvPr>
          <p:cNvPicPr>
            <a:picLocks noChangeAspect="1"/>
          </p:cNvPicPr>
          <p:nvPr/>
        </p:nvPicPr>
        <p:blipFill rotWithShape="1">
          <a:blip r:embed="rId4"/>
          <a:srcRect t="13690" b="298"/>
          <a:stretch/>
        </p:blipFill>
        <p:spPr>
          <a:xfrm>
            <a:off x="3855907" y="2989116"/>
            <a:ext cx="3924595" cy="2795298"/>
          </a:xfrm>
          <a:prstGeom prst="rect">
            <a:avLst/>
          </a:prstGeom>
        </p:spPr>
      </p:pic>
    </p:spTree>
    <p:extLst>
      <p:ext uri="{BB962C8B-B14F-4D97-AF65-F5344CB8AC3E}">
        <p14:creationId xmlns:p14="http://schemas.microsoft.com/office/powerpoint/2010/main" val="299702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3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45D29-CED3-CC0D-F492-7C71F42A556C}"/>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ctr"/>
            <a:r>
              <a:rPr lang="en-US" sz="3200" kern="1200">
                <a:latin typeface="+mj-lt"/>
                <a:ea typeface="+mj-ea"/>
                <a:cs typeface="+mj-cs"/>
              </a:rPr>
              <a:t>Most common </a:t>
            </a:r>
            <a:r>
              <a:rPr lang="en-US" sz="3200"/>
              <a:t>risky event</a:t>
            </a:r>
            <a:r>
              <a:rPr lang="en-US" sz="3200">
                <a:ea typeface="+mj-lt"/>
                <a:cs typeface="+mj-lt"/>
              </a:rPr>
              <a:t>: </a:t>
            </a:r>
            <a:r>
              <a:rPr lang="en-US" sz="3200" b="1">
                <a:ea typeface="+mj-lt"/>
                <a:cs typeface="+mj-lt"/>
              </a:rPr>
              <a:t>Unsafe following distance</a:t>
            </a:r>
            <a:endParaRPr lang="en-US" sz="3200" kern="1200">
              <a:latin typeface="+mj-lt"/>
              <a:cs typeface="Calibri Light"/>
            </a:endParaRPr>
          </a:p>
        </p:txBody>
      </p:sp>
      <p:sp>
        <p:nvSpPr>
          <p:cNvPr id="168" name="Rectangle 14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9" name="Rectangle 14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Chart, bubble chart&#10;&#10;Description automatically generated">
            <a:extLst>
              <a:ext uri="{FF2B5EF4-FFF2-40B4-BE49-F238E27FC236}">
                <a16:creationId xmlns:a16="http://schemas.microsoft.com/office/drawing/2014/main" id="{455CF566-4C2C-007A-00D2-99F5FB4C928A}"/>
              </a:ext>
            </a:extLst>
          </p:cNvPr>
          <p:cNvPicPr>
            <a:picLocks noGrp="1" noChangeAspect="1"/>
          </p:cNvPicPr>
          <p:nvPr>
            <p:ph idx="4294967295"/>
          </p:nvPr>
        </p:nvPicPr>
        <p:blipFill>
          <a:blip r:embed="rId2"/>
          <a:stretch/>
        </p:blipFill>
        <p:spPr>
          <a:xfrm>
            <a:off x="839653" y="1535193"/>
            <a:ext cx="3026516" cy="3626804"/>
          </a:xfrm>
        </p:spPr>
      </p:pic>
      <p:sp>
        <p:nvSpPr>
          <p:cNvPr id="135" name="Text Placeholder 3">
            <a:extLst>
              <a:ext uri="{FF2B5EF4-FFF2-40B4-BE49-F238E27FC236}">
                <a16:creationId xmlns:a16="http://schemas.microsoft.com/office/drawing/2014/main" id="{8BE8B9BB-C340-F633-BAEC-47E2E891CDB2}"/>
              </a:ext>
            </a:extLst>
          </p:cNvPr>
          <p:cNvSpPr>
            <a:spLocks noGrp="1"/>
          </p:cNvSpPr>
          <p:nvPr>
            <p:ph type="body" sz="half" idx="4294967295"/>
          </p:nvPr>
        </p:nvSpPr>
        <p:spPr>
          <a:xfrm>
            <a:off x="838199" y="5169400"/>
            <a:ext cx="5210460" cy="1590094"/>
          </a:xfrm>
        </p:spPr>
        <p:txBody>
          <a:bodyPr vert="horz" lIns="91440" tIns="45720" rIns="91440" bIns="45720" rtlCol="0" anchor="ctr">
            <a:noAutofit/>
          </a:bodyPr>
          <a:lstStyle/>
          <a:p>
            <a:pPr marL="0" indent="0" defTabSz="320682">
              <a:spcBef>
                <a:spcPts val="350"/>
              </a:spcBef>
              <a:buNone/>
            </a:pPr>
            <a:r>
              <a:rPr lang="en-US" sz="1400" b="1" kern="1200">
                <a:latin typeface="+mn-lt"/>
                <a:ea typeface="+mn-ea"/>
                <a:cs typeface="+mn-cs"/>
              </a:rPr>
              <a:t>Insights</a:t>
            </a:r>
            <a:endParaRPr lang="en-US" sz="1400" kern="1200">
              <a:latin typeface="+mn-lt"/>
              <a:ea typeface="Calibri"/>
              <a:cs typeface="Calibri"/>
            </a:endParaRPr>
          </a:p>
          <a:p>
            <a:pPr marL="120015" indent="-120015" defTabSz="320682">
              <a:spcBef>
                <a:spcPts val="350"/>
              </a:spcBef>
              <a:buFont typeface="Wingdings" panose="020B0604020202020204" pitchFamily="34" charset="0"/>
              <a:buChar char="§"/>
            </a:pPr>
            <a:r>
              <a:rPr lang="en-US" sz="1200">
                <a:ea typeface="+mn-lt"/>
                <a:cs typeface="+mn-lt"/>
              </a:rPr>
              <a:t>Keeping safe distance is imperative for trucks as they need twice the stopping speed as compared to a normal passenger vehicle</a:t>
            </a:r>
          </a:p>
          <a:p>
            <a:pPr marL="120015" indent="-120015" defTabSz="320682">
              <a:spcBef>
                <a:spcPts val="350"/>
              </a:spcBef>
              <a:buFont typeface="Wingdings" panose="020B0604020202020204" pitchFamily="34" charset="0"/>
              <a:buChar char="§"/>
            </a:pPr>
            <a:r>
              <a:rPr lang="en-US" sz="1200">
                <a:ea typeface="+mn-lt"/>
                <a:cs typeface="+mn-lt"/>
              </a:rPr>
              <a:t>Lane departures is another equally major cause of risk as there are many blind spots for a truck</a:t>
            </a:r>
          </a:p>
          <a:p>
            <a:pPr marL="120015" indent="-120015" defTabSz="320682">
              <a:spcBef>
                <a:spcPts val="350"/>
              </a:spcBef>
              <a:buFont typeface="Wingdings" panose="020B0604020202020204" pitchFamily="34" charset="0"/>
              <a:buChar char="§"/>
            </a:pPr>
            <a:r>
              <a:rPr lang="en-US" sz="1200">
                <a:ea typeface="+mn-lt"/>
                <a:cs typeface="+mn-lt"/>
              </a:rPr>
              <a:t>Looking at the velocities for unsafe following distance event revealed that the highest risk is when the truck is idle, that is when the truck is parked on the side</a:t>
            </a:r>
          </a:p>
        </p:txBody>
      </p:sp>
      <p:sp>
        <p:nvSpPr>
          <p:cNvPr id="14" name="TextBox 13">
            <a:extLst>
              <a:ext uri="{FF2B5EF4-FFF2-40B4-BE49-F238E27FC236}">
                <a16:creationId xmlns:a16="http://schemas.microsoft.com/office/drawing/2014/main" id="{3B9C20C7-BA2C-D03A-7381-5919B319610F}"/>
              </a:ext>
            </a:extLst>
          </p:cNvPr>
          <p:cNvSpPr txBox="1"/>
          <p:nvPr/>
        </p:nvSpPr>
        <p:spPr>
          <a:xfrm>
            <a:off x="5994522" y="5375706"/>
            <a:ext cx="5141565" cy="1558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20682">
              <a:lnSpc>
                <a:spcPct val="90000"/>
              </a:lnSpc>
              <a:spcBef>
                <a:spcPts val="350"/>
              </a:spcBef>
            </a:pPr>
            <a:r>
              <a:rPr lang="en-US" sz="1400" b="1">
                <a:latin typeface="Calibri"/>
                <a:ea typeface="Calibri"/>
                <a:cs typeface="Arial"/>
              </a:rPr>
              <a:t>Recommendations</a:t>
            </a:r>
            <a:endParaRPr lang="en-US" sz="1400">
              <a:latin typeface="Calibri"/>
              <a:ea typeface="Calibri"/>
              <a:cs typeface="Arial"/>
            </a:endParaRPr>
          </a:p>
          <a:p>
            <a:pPr marL="120015" indent="-120015" defTabSz="320682">
              <a:lnSpc>
                <a:spcPct val="90000"/>
              </a:lnSpc>
              <a:spcBef>
                <a:spcPts val="350"/>
              </a:spcBef>
              <a:buFont typeface="Wingdings,Sans-Serif"/>
              <a:buChar char="§"/>
            </a:pPr>
            <a:r>
              <a:rPr lang="en-US" sz="1200">
                <a:latin typeface="Calibri"/>
                <a:ea typeface="Calibri"/>
                <a:cs typeface="Arial"/>
              </a:rPr>
              <a:t>Investing in training the drivers and sensitizing them about the risks involved </a:t>
            </a:r>
          </a:p>
          <a:p>
            <a:pPr marL="120015" indent="-120015" defTabSz="320682">
              <a:lnSpc>
                <a:spcPct val="90000"/>
              </a:lnSpc>
              <a:spcBef>
                <a:spcPts val="350"/>
              </a:spcBef>
              <a:buFont typeface="Wingdings,Sans-Serif"/>
              <a:buChar char="§"/>
            </a:pPr>
            <a:r>
              <a:rPr lang="en-US" sz="1200">
                <a:latin typeface="Calibri"/>
                <a:ea typeface="Calibri"/>
                <a:cs typeface="Arial"/>
              </a:rPr>
              <a:t>Making sure to inculcate drivers with </a:t>
            </a:r>
            <a:r>
              <a:rPr lang="en-US" sz="1200">
                <a:ea typeface="+mn-lt"/>
                <a:cs typeface="Arial"/>
              </a:rPr>
              <a:t>the</a:t>
            </a:r>
            <a:r>
              <a:rPr lang="en-US" sz="1200">
                <a:latin typeface="Calibri"/>
                <a:ea typeface="Calibri"/>
                <a:cs typeface="Arial"/>
              </a:rPr>
              <a:t> safe driving practices listed below</a:t>
            </a:r>
          </a:p>
          <a:p>
            <a:pPr marL="577215" lvl="1" indent="-120015" defTabSz="320682">
              <a:lnSpc>
                <a:spcPct val="90000"/>
              </a:lnSpc>
              <a:spcBef>
                <a:spcPts val="350"/>
              </a:spcBef>
              <a:buFont typeface="Wingdings,Sans-Serif"/>
              <a:buChar char="§"/>
            </a:pPr>
            <a:r>
              <a:rPr lang="en-US" sz="1200">
                <a:latin typeface="Calibri"/>
                <a:ea typeface="Calibri"/>
                <a:cs typeface="Arial"/>
              </a:rPr>
              <a:t>Keep safe following distance</a:t>
            </a:r>
            <a:endParaRPr lang="en-US">
              <a:latin typeface="Calibri"/>
              <a:ea typeface="Calibri"/>
              <a:cs typeface="Calibri" panose="020F0502020204030204"/>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change lanes frequently, and </a:t>
            </a:r>
            <a:endParaRPr lang="en-US">
              <a:latin typeface="Calibri"/>
              <a:ea typeface="Calibri"/>
              <a:cs typeface="Calibri"/>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park on the side unless there is an emergency</a:t>
            </a:r>
            <a:endParaRPr lang="en-US">
              <a:ea typeface="Calibri"/>
              <a:cs typeface="Calibri"/>
            </a:endParaRPr>
          </a:p>
          <a:p>
            <a:pPr defTabSz="320682">
              <a:spcAft>
                <a:spcPts val="309"/>
              </a:spcAft>
            </a:pPr>
            <a:endParaRPr lang="en-US" sz="1200" b="1">
              <a:ea typeface="Calibri"/>
              <a:cs typeface="Calibri"/>
            </a:endParaRPr>
          </a:p>
        </p:txBody>
      </p:sp>
      <p:pic>
        <p:nvPicPr>
          <p:cNvPr id="11" name="Picture 11" descr="Chart, treemap chart&#10;&#10;Description automatically generated">
            <a:extLst>
              <a:ext uri="{FF2B5EF4-FFF2-40B4-BE49-F238E27FC236}">
                <a16:creationId xmlns:a16="http://schemas.microsoft.com/office/drawing/2014/main" id="{58BC17CC-622D-8A86-5DEE-81439840E742}"/>
              </a:ext>
            </a:extLst>
          </p:cNvPr>
          <p:cNvPicPr>
            <a:picLocks noChangeAspect="1"/>
          </p:cNvPicPr>
          <p:nvPr/>
        </p:nvPicPr>
        <p:blipFill>
          <a:blip r:embed="rId3"/>
          <a:stretch>
            <a:fillRect/>
          </a:stretch>
        </p:blipFill>
        <p:spPr>
          <a:xfrm>
            <a:off x="5996001" y="1531260"/>
            <a:ext cx="5362552" cy="3532536"/>
          </a:xfrm>
          <a:prstGeom prst="rect">
            <a:avLst/>
          </a:prstGeom>
        </p:spPr>
      </p:pic>
    </p:spTree>
    <p:extLst>
      <p:ext uri="{BB962C8B-B14F-4D97-AF65-F5344CB8AC3E}">
        <p14:creationId xmlns:p14="http://schemas.microsoft.com/office/powerpoint/2010/main" val="6981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F2DFB-7C34-2D59-C817-A11873637D3E}"/>
              </a:ext>
            </a:extLst>
          </p:cNvPr>
          <p:cNvSpPr>
            <a:spLocks noGrp="1"/>
          </p:cNvSpPr>
          <p:nvPr>
            <p:ph type="title"/>
          </p:nvPr>
        </p:nvSpPr>
        <p:spPr>
          <a:xfrm>
            <a:off x="5297762" y="329184"/>
            <a:ext cx="6251110" cy="1783080"/>
          </a:xfrm>
        </p:spPr>
        <p:txBody>
          <a:bodyPr anchor="b">
            <a:normAutofit/>
          </a:bodyPr>
          <a:lstStyle/>
          <a:p>
            <a:r>
              <a:rPr lang="en-US" sz="4000" b="1" dirty="0">
                <a:cs typeface="Calibri Light"/>
              </a:rPr>
              <a:t>Conclusion</a:t>
            </a:r>
          </a:p>
        </p:txBody>
      </p:sp>
      <p:pic>
        <p:nvPicPr>
          <p:cNvPr id="5" name="Picture 4" descr="Fire engine parked inside a fire station">
            <a:extLst>
              <a:ext uri="{FF2B5EF4-FFF2-40B4-BE49-F238E27FC236}">
                <a16:creationId xmlns:a16="http://schemas.microsoft.com/office/drawing/2014/main" id="{1B69AA47-7DB8-EA82-CF6F-FE65364420D5}"/>
              </a:ext>
            </a:extLst>
          </p:cNvPr>
          <p:cNvPicPr>
            <a:picLocks noChangeAspect="1"/>
          </p:cNvPicPr>
          <p:nvPr/>
        </p:nvPicPr>
        <p:blipFill rotWithShape="1">
          <a:blip r:embed="rId2"/>
          <a:srcRect l="28555" r="2614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D3FF0-ED96-8BC0-4594-65D03F37E386}"/>
              </a:ext>
            </a:extLst>
          </p:cNvPr>
          <p:cNvSpPr>
            <a:spLocks noGrp="1"/>
          </p:cNvSpPr>
          <p:nvPr>
            <p:ph idx="1"/>
          </p:nvPr>
        </p:nvSpPr>
        <p:spPr>
          <a:xfrm>
            <a:off x="5297762" y="2706624"/>
            <a:ext cx="6251110" cy="3483864"/>
          </a:xfrm>
        </p:spPr>
        <p:txBody>
          <a:bodyPr vert="horz" lIns="91440" tIns="45720" rIns="91440" bIns="45720" rtlCol="0" anchor="t">
            <a:normAutofit fontScale="92500" lnSpcReduction="10000"/>
          </a:bodyPr>
          <a:lstStyle/>
          <a:p>
            <a:pPr marL="0" indent="0">
              <a:buNone/>
            </a:pPr>
            <a:r>
              <a:rPr lang="en-US" sz="1700" dirty="0">
                <a:ea typeface="+mn-lt"/>
                <a:cs typeface="+mn-lt"/>
              </a:rPr>
              <a:t>Conducted a study based on many parameters, including event risk, truck types, categorization of drivers' driving styles (from most dangerous to least risky), and average speed to prevent accidents.</a:t>
            </a:r>
          </a:p>
          <a:p>
            <a:pPr marL="0" indent="0">
              <a:buNone/>
            </a:pPr>
            <a:endParaRPr lang="en-US" sz="1700" dirty="0">
              <a:cs typeface="Calibri" panose="020F0502020204030204"/>
            </a:endParaRPr>
          </a:p>
          <a:p>
            <a:pPr marL="0" indent="0">
              <a:buNone/>
            </a:pPr>
            <a:r>
              <a:rPr lang="en-US" sz="1700" b="1" dirty="0">
                <a:latin typeface="Calibri" panose="020F0502020204030204"/>
                <a:cs typeface="Calibri" panose="020F0502020204030204"/>
              </a:rPr>
              <a:t>Recommendations:</a:t>
            </a:r>
          </a:p>
          <a:p>
            <a:pPr marL="457200" indent="-457200"/>
            <a:r>
              <a:rPr lang="en-US" sz="1700" dirty="0">
                <a:ea typeface="+mn-lt"/>
                <a:cs typeface="+mn-lt"/>
              </a:rPr>
              <a:t>Invest in driver training by identifying driving patterns of risky and safe drivers to impart safe driving practices</a:t>
            </a:r>
          </a:p>
          <a:p>
            <a:pPr marL="457200" indent="-457200"/>
            <a:r>
              <a:rPr lang="en-US" sz="1700" dirty="0">
                <a:ea typeface="+mn-lt"/>
                <a:cs typeface="+mn-lt"/>
              </a:rPr>
              <a:t>Lane assists must be installed as it is one of the most common event (lane departure).</a:t>
            </a:r>
          </a:p>
          <a:p>
            <a:pPr marL="457200" indent="-457200"/>
            <a:r>
              <a:rPr lang="en-US" sz="1700" dirty="0">
                <a:ea typeface="+mn-lt"/>
                <a:cs typeface="+mn-lt"/>
              </a:rPr>
              <a:t>Monthly incentives can be provided if the drivers have low events for the month to encourage safe driving</a:t>
            </a:r>
          </a:p>
          <a:p>
            <a:pPr marL="457200" indent="-457200"/>
            <a:r>
              <a:rPr lang="en-US" sz="1700" dirty="0">
                <a:ea typeface="+mn-lt"/>
                <a:cs typeface="+mn-lt"/>
              </a:rPr>
              <a:t>Least risky drivers can be assigned to cities or routes prone to more accidents and providing training to most risky drivers.</a:t>
            </a:r>
          </a:p>
          <a:p>
            <a:pPr marL="457200" indent="-457200"/>
            <a:endParaRPr lang="en-US" sz="1700" dirty="0">
              <a:ea typeface="+mn-lt"/>
              <a:cs typeface="+mn-lt"/>
            </a:endParaRPr>
          </a:p>
        </p:txBody>
      </p:sp>
    </p:spTree>
    <p:extLst>
      <p:ext uri="{BB962C8B-B14F-4D97-AF65-F5344CB8AC3E}">
        <p14:creationId xmlns:p14="http://schemas.microsoft.com/office/powerpoint/2010/main" val="818374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931</Words>
  <Application>Microsoft Office PowerPoint</Application>
  <PresentationFormat>Widescreen</PresentationFormat>
  <Paragraphs>76</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Wingdings</vt:lpstr>
      <vt:lpstr>Wingdings,Sans-Serif</vt:lpstr>
      <vt:lpstr>office theme</vt:lpstr>
      <vt:lpstr>Truck Fleet Analysis using Tableau (Hadoop)</vt:lpstr>
      <vt:lpstr>Why are we here</vt:lpstr>
      <vt:lpstr>Flow Diagram and Data Exploration</vt:lpstr>
      <vt:lpstr>Results  However, examination of the detailed information in the table reveals no abnormal incidents recorded for driver A97, with all reported events having reasonable velocities. Therefore, we decide to keep the driver A97 in our analysis. </vt:lpstr>
      <vt:lpstr>Recommendations  To reduce the frequency and number of events, it may be beneficial for the organization to monitor the driving habits of the ten drivers, particularly driver A97 to identify any patterns that can be mitigated to reduce the risk factors.</vt:lpstr>
      <vt:lpstr>  The second graph indicates the count of trucks along with the risk factor. Here we can see that Ford has the highest count of trucks and  Oshkosh has comparatively lower number of trucks still the highest risk factor.          </vt:lpstr>
      <vt:lpstr>Hollister: The city with Highest Accident Rate</vt:lpstr>
      <vt:lpstr>Most common risky event: Unsafe following distance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Dalvi</dc:creator>
  <cp:lastModifiedBy>Ankita Dalvi</cp:lastModifiedBy>
  <cp:revision>6</cp:revision>
  <dcterms:created xsi:type="dcterms:W3CDTF">2023-04-19T04:57:37Z</dcterms:created>
  <dcterms:modified xsi:type="dcterms:W3CDTF">2025-02-11T19:55:59Z</dcterms:modified>
</cp:coreProperties>
</file>