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53FB-6F82-C5F3-19EF-1447AB6A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7C116-6358-A56C-A4BF-C3B9FF80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915C-55D9-83CF-CCE0-00C1AA26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565F-4009-4C03-5924-ED75ACE3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1733-43D0-FBB4-5435-D1489A77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1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C940-C2E1-5BC9-2EBF-261B6693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FECE5-9403-07FF-50E5-9424071C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7830-5A8F-C50F-BB80-59A372AF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1234-5FA2-441F-C77D-9A8D9F15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2B3B-0298-6F56-2331-1DD22515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8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CA06E-1A0A-EC3E-EB32-CA887F7F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035E9-FEFF-110C-9560-E8279FA5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A6D0-FA26-056B-2CD0-78BA6F4C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5EC7-2BB8-29A2-AF28-03DE197B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76F9-9F2F-E64B-4A49-61E56C4C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B921-5113-C830-AFCC-434A766A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047C-30FE-60D1-BB19-0ECE539E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EF82-9230-34E0-62D1-8490358F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E1F7-E8B1-A76D-88E0-2229713E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7D05-F5C3-ECDD-5395-0A162A75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5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9159-6EB6-438A-F272-14247BCF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360B3-63C4-414F-80C7-1732675F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9EA7-E91E-B89F-9FDB-088576B3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CAB9-4273-EF09-8334-FF79B1E5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2998-C6F8-0D79-AF6E-8E010E76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23B-380C-8B7E-98DF-39E3CDF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0A7E-CC08-EF81-F6C5-FDA10A244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842F9-15D3-CF37-0F2C-7D121BAD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4CEFB-D575-A998-7A92-5991E90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3BAB-856E-A5F4-8125-56B44A7D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472F-35A8-4B99-E850-EFA2A6FA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6529-4DF0-A181-97E1-BE09BCA5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CD2D-5520-CE0B-3756-85F4C0A4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53C98-2537-B946-1448-8F044EFD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60814-1D13-31BF-2E20-118AFF4B4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6B636-5B8F-A622-3064-E00AB1D00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2FDE-9FB7-9098-AFB1-2291C27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652D0-1399-59EB-75D6-AD3C729B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90577-0549-2966-9C44-E7CFD3FF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1232-4BDF-F719-ACEF-80E045F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C675-FEEA-E85D-FBB0-EBF91D9F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BF983-4125-023E-D261-A3B4316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F197D-AA12-6E8E-48F6-2034924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5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A8743-0370-E5CC-29E4-2DAFAE4A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BBB-FC35-91D0-965E-7D07E4DB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7181C-C8FA-F655-1A46-223AE9FF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9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8FFF-B51F-B9A4-5110-53EB6421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61AB-EA2B-B86B-8601-3A264084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5DFA-5DE7-ABEE-D5BC-64F018B11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0067F-D9BA-D729-A9E0-363B4801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A823-8631-5D39-4FC6-BD9BB434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B3FB-8A24-D4B1-F2F0-6C2B12E1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4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599F-C3FF-A330-2905-72075138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F2B5-4368-371E-C231-338EFDA1E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A7C19-156F-07D6-FE70-B09DDC1E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B1D79-E841-BCA4-5765-27129446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AAFDF-E6F5-4E14-78E8-43D7BE2D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4855-429C-73BA-B60F-DF1DFA72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E01F5-CFC1-6777-87FE-F4AF1CBB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C04C-E868-00A8-694F-12E6DADD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1E55-D42A-58D6-6BC4-70BBFCE24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21CFC-61DA-47EE-B6AF-C48015CE684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E04B-C2A1-DFC7-922C-345ABF38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6721-952C-F261-8B6A-6531A273C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9D47-DCE2-479E-9764-ACDFFB229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830BE2-0E1B-F424-C762-E81E881A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b="1" kern="1200">
                <a:latin typeface="+mj-lt"/>
                <a:ea typeface="+mj-ea"/>
                <a:cs typeface="+mj-cs"/>
              </a:rPr>
              <a:t>Feature Importance from Select </a:t>
            </a:r>
            <a:r>
              <a:rPr lang="en-US" sz="4100" b="1" kern="1200" err="1">
                <a:latin typeface="+mj-lt"/>
                <a:ea typeface="+mj-ea"/>
                <a:cs typeface="+mj-cs"/>
              </a:rPr>
              <a:t>Kbest</a:t>
            </a:r>
            <a:endParaRPr lang="en-US" sz="41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4285-C21F-412A-98A2-434490FB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184373" cy="3553581"/>
          </a:xfrm>
        </p:spPr>
        <p:txBody>
          <a:bodyPr>
            <a:normAutofit/>
          </a:bodyPr>
          <a:lstStyle/>
          <a:p>
            <a:r>
              <a:rPr lang="en-IN" sz="2000" dirty="0"/>
              <a:t>The top 30 features from Select K best </a:t>
            </a:r>
          </a:p>
          <a:p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FC6F4-C8C5-55EB-E61F-8C9451DD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69690"/>
              </p:ext>
            </p:extLst>
          </p:nvPr>
        </p:nvGraphicFramePr>
        <p:xfrm>
          <a:off x="4726727" y="250266"/>
          <a:ext cx="6815916" cy="635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77">
                  <a:extLst>
                    <a:ext uri="{9D8B030D-6E8A-4147-A177-3AD203B41FA5}">
                      <a16:colId xmlns:a16="http://schemas.microsoft.com/office/drawing/2014/main" val="2545564197"/>
                    </a:ext>
                  </a:extLst>
                </a:gridCol>
                <a:gridCol w="5727139">
                  <a:extLst>
                    <a:ext uri="{9D8B030D-6E8A-4147-A177-3AD203B41FA5}">
                      <a16:colId xmlns:a16="http://schemas.microsoft.com/office/drawing/2014/main" val="1722511776"/>
                    </a:ext>
                  </a:extLst>
                </a:gridCol>
              </a:tblGrid>
              <a:tr h="2021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Features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800076768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Aged 90 plus days sellable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542293142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Availability pr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915827415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Available units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316962989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Average sales price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524630521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Colour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072179477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Cumulative 3 star reviews pr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420588527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Cumulative 5 star reviews pr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666634058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Cumulative reviews pr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836735682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First party ordered sales local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266886491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First party ordered sales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941186352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First party ordered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934784838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First_party_shipped_sales_vc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505395976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err="1">
                          <a:effectLst/>
                        </a:rPr>
                        <a:t>First_party_shipped_units_vc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634865242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Glance views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800832075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Gsr level 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656173312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List price vc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897841320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Open purchase order quantity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364596511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Ordered subcategory sales rank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017062963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Prep instructions required vc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332762654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Qna_answered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577205415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Regular price pr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524418820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Sellable on hand amount trailing 30 day average amount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414158016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Sellable on hand inventory amount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77290267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Sellable on hand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680206496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Shipped cogs amount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1568122161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Shipped subcategory sales rank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5791880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Unfilled customer ordered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641230384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Unsellable on hand amount trailing 30 day average amount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654838072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Unsellable on hand inventory amount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3640161728"/>
                  </a:ext>
                </a:extLst>
              </a:tr>
              <a:tr h="1881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Unsellable on hand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b"/>
                </a:tc>
                <a:extLst>
                  <a:ext uri="{0D108BD9-81ED-4DB2-BD59-A6C34878D82A}">
                    <a16:rowId xmlns:a16="http://schemas.microsoft.com/office/drawing/2014/main" val="225346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7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9E9CD-42B0-FD97-99AE-0AC2FBAE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from Select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Kbest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OLS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2FCF7-0151-65EC-1303-CBED5B5942CF}"/>
              </a:ext>
            </a:extLst>
          </p:cNvPr>
          <p:cNvSpPr txBox="1"/>
          <p:nvPr/>
        </p:nvSpPr>
        <p:spPr>
          <a:xfrm>
            <a:off x="690158" y="1708155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Out of 30 features, took 22 features after dropping insignificant features from OLS Regression.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1. </a:t>
            </a:r>
            <a:r>
              <a:rPr lang="en-US" sz="1900" b="1" dirty="0"/>
              <a:t>Model Type: </a:t>
            </a:r>
            <a:r>
              <a:rPr lang="en-US" sz="1900" dirty="0"/>
              <a:t>Regression (Base Model-Linear, Ridge and Lasso, (Advanced Models- Light GBM, XG Boost, Gradient Boost Regressor, DT)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2. </a:t>
            </a:r>
            <a:r>
              <a:rPr lang="en-US" sz="1900" b="1" dirty="0"/>
              <a:t>Best Model Chosen</a:t>
            </a:r>
            <a:r>
              <a:rPr lang="en-US" sz="1900" dirty="0"/>
              <a:t>: Linear Regression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3. </a:t>
            </a:r>
            <a:r>
              <a:rPr lang="en-US" sz="1900" b="1" i="0" dirty="0">
                <a:effectLst/>
              </a:rPr>
              <a:t>Total features taken with Select </a:t>
            </a:r>
            <a:r>
              <a:rPr lang="en-US" sz="1900" b="1" i="0" dirty="0" err="1">
                <a:effectLst/>
              </a:rPr>
              <a:t>Kbest</a:t>
            </a:r>
            <a:r>
              <a:rPr lang="en-US" sz="1900" b="1" i="0" dirty="0">
                <a:effectLst/>
              </a:rPr>
              <a:t> and OLS Regression</a:t>
            </a:r>
            <a:r>
              <a:rPr lang="en-US" sz="1900" b="0" i="0" dirty="0">
                <a:effectLst/>
              </a:rPr>
              <a:t>: 22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4. </a:t>
            </a:r>
            <a:r>
              <a:rPr lang="en-US" sz="1900" b="1" i="0" dirty="0">
                <a:effectLst/>
              </a:rPr>
              <a:t>RMSE </a:t>
            </a:r>
            <a:r>
              <a:rPr lang="en-US" sz="1900" b="1" dirty="0"/>
              <a:t>f</a:t>
            </a:r>
            <a:r>
              <a:rPr lang="en-US" sz="1900" b="1" i="0" dirty="0">
                <a:effectLst/>
              </a:rPr>
              <a:t>or RF: </a:t>
            </a:r>
            <a:r>
              <a:rPr lang="en-US" sz="1900" b="0" i="0" dirty="0">
                <a:effectLst/>
              </a:rPr>
              <a:t>0.001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5. R2 Score on Train: 0.73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6. R2 Score on Test : 0.73</a:t>
            </a: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1CF187A-5274-0443-6082-34DC7E67C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64020"/>
              </p:ext>
            </p:extLst>
          </p:nvPr>
        </p:nvGraphicFramePr>
        <p:xfrm>
          <a:off x="4592524" y="1162235"/>
          <a:ext cx="6474057" cy="537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2">
                  <a:extLst>
                    <a:ext uri="{9D8B030D-6E8A-4147-A177-3AD203B41FA5}">
                      <a16:colId xmlns:a16="http://schemas.microsoft.com/office/drawing/2014/main" val="2121228015"/>
                    </a:ext>
                  </a:extLst>
                </a:gridCol>
                <a:gridCol w="3371271">
                  <a:extLst>
                    <a:ext uri="{9D8B030D-6E8A-4147-A177-3AD203B41FA5}">
                      <a16:colId xmlns:a16="http://schemas.microsoft.com/office/drawing/2014/main" val="3057780335"/>
                    </a:ext>
                  </a:extLst>
                </a:gridCol>
                <a:gridCol w="1543072">
                  <a:extLst>
                    <a:ext uri="{9D8B030D-6E8A-4147-A177-3AD203B41FA5}">
                      <a16:colId xmlns:a16="http://schemas.microsoft.com/office/drawing/2014/main" val="631831298"/>
                    </a:ext>
                  </a:extLst>
                </a:gridCol>
                <a:gridCol w="975522">
                  <a:extLst>
                    <a:ext uri="{9D8B030D-6E8A-4147-A177-3AD203B41FA5}">
                      <a16:colId xmlns:a16="http://schemas.microsoft.com/office/drawing/2014/main" val="1849159794"/>
                    </a:ext>
                  </a:extLst>
                </a:gridCol>
              </a:tblGrid>
              <a:tr h="285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233" marR="8233" marT="8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Features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233" marR="8233" marT="8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Coefficients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233" marR="8233" marT="82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Source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777987031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Colour </a:t>
                      </a:r>
                      <a:r>
                        <a:rPr lang="en-IN" sz="1400" u="none" strike="noStrike" dirty="0" err="1">
                          <a:effectLst/>
                        </a:rPr>
                        <a:t>vc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0.010385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15667129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First party ordered units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0.002954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3042586726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err="1">
                          <a:effectLst/>
                        </a:rPr>
                        <a:t>Gsr</a:t>
                      </a:r>
                      <a:r>
                        <a:rPr lang="en-IN" sz="1400" u="none" strike="noStrike" dirty="0">
                          <a:effectLst/>
                        </a:rPr>
                        <a:t> level 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0.002611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3189838705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Average sales price </a:t>
                      </a:r>
                      <a:r>
                        <a:rPr lang="en-IN" sz="1400" u="none" strike="noStrike" dirty="0" err="1">
                          <a:effectLst/>
                        </a:rPr>
                        <a:t>vc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0.000262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0099371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First party ordered sales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0.000231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435890757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Unfilled customer ordered units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03582928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First party shipped units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3689205731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Prep instructions required </a:t>
                      </a:r>
                      <a:r>
                        <a:rPr lang="en-IN" sz="1400" u="none" strike="noStrike" dirty="0" err="1">
                          <a:effectLst/>
                        </a:rPr>
                        <a:t>vc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67730791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Sellable on hand units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25873177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Unsellable on hand inventory amount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907852251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Sellable on hand inventory amount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353722030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Sellable on hand amount trailing 30 day average...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235245065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Aged 90 plus days sellable units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-0.000002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61911347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Available units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-0.000002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507830935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Unsellable on hand units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-0.000018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3059038394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First party shipped sales </a:t>
                      </a:r>
                      <a:r>
                        <a:rPr lang="en-US" sz="1400" u="none" strike="noStrike" dirty="0" err="1">
                          <a:effectLst/>
                        </a:rPr>
                        <a:t>vc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-0.000021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071975586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Ordered subcategory sales rank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-0.000026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463045859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Glance views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-0.000628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177906375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Regular price pr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-0.001896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38300194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Qna answered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-0.002035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233487818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List price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-0.004099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1327420927"/>
                  </a:ext>
                </a:extLst>
              </a:tr>
              <a:tr h="2033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Availability pr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-0.049201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33" marR="8233" marT="8233" marB="0" anchor="b"/>
                </a:tc>
                <a:extLst>
                  <a:ext uri="{0D108BD9-81ED-4DB2-BD59-A6C34878D82A}">
                    <a16:rowId xmlns:a16="http://schemas.microsoft.com/office/drawing/2014/main" val="7898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7339E-8A34-1C0D-2845-66E81F56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Feature Importance from VIF (took threshold value as 20)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FE1A1A-E328-73CA-334E-2F28A1B7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85236"/>
              </p:ext>
            </p:extLst>
          </p:nvPr>
        </p:nvGraphicFramePr>
        <p:xfrm>
          <a:off x="1341409" y="1519259"/>
          <a:ext cx="8995286" cy="453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39">
                  <a:extLst>
                    <a:ext uri="{9D8B030D-6E8A-4147-A177-3AD203B41FA5}">
                      <a16:colId xmlns:a16="http://schemas.microsoft.com/office/drawing/2014/main" val="567392140"/>
                    </a:ext>
                  </a:extLst>
                </a:gridCol>
                <a:gridCol w="5194293">
                  <a:extLst>
                    <a:ext uri="{9D8B030D-6E8A-4147-A177-3AD203B41FA5}">
                      <a16:colId xmlns:a16="http://schemas.microsoft.com/office/drawing/2014/main" val="1889780756"/>
                    </a:ext>
                  </a:extLst>
                </a:gridCol>
                <a:gridCol w="1829289">
                  <a:extLst>
                    <a:ext uri="{9D8B030D-6E8A-4147-A177-3AD203B41FA5}">
                      <a16:colId xmlns:a16="http://schemas.microsoft.com/office/drawing/2014/main" val="332935453"/>
                    </a:ext>
                  </a:extLst>
                </a:gridCol>
                <a:gridCol w="1266065">
                  <a:extLst>
                    <a:ext uri="{9D8B030D-6E8A-4147-A177-3AD203B41FA5}">
                      <a16:colId xmlns:a16="http://schemas.microsoft.com/office/drawing/2014/main" val="4102573457"/>
                    </a:ext>
                  </a:extLst>
                </a:gridCol>
              </a:tblGrid>
              <a:tr h="1812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S.No.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Features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VIF_Factor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Source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3101630103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Unsellable on hand inventory amount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15.767077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122067672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Unsellable on hand units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15.47207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2920265217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Glance views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13.568038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192740218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Gsr level 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13.472169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4253560480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5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Prep instructions required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12.25857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2368873253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6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Sellable on hand amount trailing 30 day average...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11.984133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1979117286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First party ordered sales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11.020263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3620783082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Unfilled customer ordered units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10.086718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2809159908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Available units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9.702146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880944633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List price vc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7.522929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1714040712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First party shipped units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6.849139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1442734426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Regular price pr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6.178704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3135049952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Qna answered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4.958955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2910619309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Ordered subcategory sales rank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4.811655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1754154888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15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Aged 90 plus days sellable units 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2.185084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Sales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820865319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16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Availability pr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1.111987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5" marR="10225" marT="102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25" marR="10225" marT="10225" marB="0" anchor="b"/>
                </a:tc>
                <a:extLst>
                  <a:ext uri="{0D108BD9-81ED-4DB2-BD59-A6C34878D82A}">
                    <a16:rowId xmlns:a16="http://schemas.microsoft.com/office/drawing/2014/main" val="229848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2452-D95A-5455-9E81-161B0C0A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802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Linear Regression Model Coefficients after running Select K Best, OLS Regression and VIF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AF38F-4E97-E27F-B52A-1D337024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1. </a:t>
            </a:r>
            <a:r>
              <a:rPr lang="en-US" sz="2000" b="1" dirty="0"/>
              <a:t>Model Type: </a:t>
            </a:r>
            <a:r>
              <a:rPr lang="en-US" sz="2000" dirty="0"/>
              <a:t>Regression (Base Model-Linear, Ridge and Lasso, (Advanced Models- Light GBM, XG Boost, Gradient Boost Regressor, DT)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2. </a:t>
            </a:r>
            <a:r>
              <a:rPr lang="en-US" sz="2000" b="1" dirty="0"/>
              <a:t>Model Chosen</a:t>
            </a:r>
            <a:r>
              <a:rPr lang="en-US" sz="2000" dirty="0"/>
              <a:t>: Linear Regression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Total features taken</a:t>
            </a:r>
            <a:r>
              <a:rPr lang="en-US" sz="2000" b="0" i="0" dirty="0">
                <a:effectLst/>
              </a:rPr>
              <a:t>: 16 (but only showing top 8 features based on the coefficients)</a:t>
            </a:r>
            <a:endParaRPr lang="en-US" sz="20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i="0" dirty="0">
                <a:effectLst/>
              </a:rPr>
              <a:t>RMSE: </a:t>
            </a:r>
            <a:r>
              <a:rPr lang="en-US" sz="2000" b="0" i="0" dirty="0">
                <a:effectLst/>
              </a:rPr>
              <a:t>0.0018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R2 Score on Train: </a:t>
            </a:r>
            <a:r>
              <a:rPr lang="en-US" sz="2000" dirty="0"/>
              <a:t>0.64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R2 Score on Test </a:t>
            </a:r>
            <a:r>
              <a:rPr lang="en-US" sz="2000" b="0" i="0" dirty="0">
                <a:effectLst/>
              </a:rPr>
              <a:t>: 0.65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55CCE4-95CF-654F-6F1C-EB27C5E98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769991"/>
              </p:ext>
            </p:extLst>
          </p:nvPr>
        </p:nvGraphicFramePr>
        <p:xfrm>
          <a:off x="5295320" y="1853056"/>
          <a:ext cx="6253213" cy="411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47">
                  <a:extLst>
                    <a:ext uri="{9D8B030D-6E8A-4147-A177-3AD203B41FA5}">
                      <a16:colId xmlns:a16="http://schemas.microsoft.com/office/drawing/2014/main" val="625756437"/>
                    </a:ext>
                  </a:extLst>
                </a:gridCol>
                <a:gridCol w="3283966">
                  <a:extLst>
                    <a:ext uri="{9D8B030D-6E8A-4147-A177-3AD203B41FA5}">
                      <a16:colId xmlns:a16="http://schemas.microsoft.com/office/drawing/2014/main" val="1356926484"/>
                    </a:ext>
                  </a:extLst>
                </a:gridCol>
                <a:gridCol w="1916200">
                  <a:extLst>
                    <a:ext uri="{9D8B030D-6E8A-4147-A177-3AD203B41FA5}">
                      <a16:colId xmlns:a16="http://schemas.microsoft.com/office/drawing/2014/main" val="792356882"/>
                    </a:ext>
                  </a:extLst>
                </a:gridCol>
              </a:tblGrid>
              <a:tr h="478851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>
                          <a:effectLst/>
                        </a:rPr>
                        <a:t>S.No.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19" marR="19919" marT="19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dirty="0">
                          <a:effectLst/>
                        </a:rPr>
                        <a:t>Features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19" marR="19919" marT="19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>
                          <a:effectLst/>
                        </a:rPr>
                        <a:t>Coefficients</a:t>
                      </a:r>
                      <a:endParaRPr lang="en-IN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19" marR="19919" marT="19919" marB="0" anchor="b"/>
                </a:tc>
                <a:extLst>
                  <a:ext uri="{0D108BD9-81ED-4DB2-BD59-A6C34878D82A}">
                    <a16:rowId xmlns:a16="http://schemas.microsoft.com/office/drawing/2014/main" val="629430177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Gsr Level 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0.00106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4092787346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2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u="none" strike="noStrike">
                          <a:effectLst/>
                        </a:rPr>
                        <a:t>First party ordered sales vc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0.00047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340158236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3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u="none" strike="noStrike">
                          <a:effectLst/>
                        </a:rPr>
                        <a:t>First party shipped units vc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0.00045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3273373843"/>
                  </a:ext>
                </a:extLst>
              </a:tr>
              <a:tr h="7338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4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u="none" strike="noStrike">
                          <a:effectLst/>
                        </a:rPr>
                        <a:t>Unfilled customer ordered units vc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0.00025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1698673352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Qna answered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-0.00218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1791695593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6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Regular price pr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-0.00424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2502953132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7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List price vc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>
                          <a:effectLst/>
                        </a:rPr>
                        <a:t>-0.00490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1279289722"/>
                  </a:ext>
                </a:extLst>
              </a:tr>
              <a:tr h="415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8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u="none" strike="noStrike">
                          <a:effectLst/>
                        </a:rPr>
                        <a:t>Availability pr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100" u="none" strike="noStrike" dirty="0">
                          <a:effectLst/>
                        </a:rPr>
                        <a:t>-0.06422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919" marR="19919" marT="19919" marB="0" anchor="ctr"/>
                </a:tc>
                <a:extLst>
                  <a:ext uri="{0D108BD9-81ED-4DB2-BD59-A6C34878D82A}">
                    <a16:rowId xmlns:a16="http://schemas.microsoft.com/office/drawing/2014/main" val="340025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5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C709A-F3A9-33A2-103A-63B9487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Importance from Random Forests</a:t>
            </a:r>
            <a:endParaRPr lang="en-IN" sz="3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56C84-55E4-6CAE-3BCA-5C92289A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670241"/>
            <a:ext cx="4008384" cy="4200472"/>
          </a:xfrm>
        </p:spPr>
        <p:txBody>
          <a:bodyPr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1. </a:t>
            </a:r>
            <a:r>
              <a:rPr lang="en-US" sz="2000" b="1" dirty="0"/>
              <a:t>Model Type: </a:t>
            </a:r>
            <a:r>
              <a:rPr lang="en-US" sz="2000" dirty="0"/>
              <a:t>Regression (Base Model-Linear, Ridge and Lasso, (Advanced Models- Light GBM, XG Boost, Gradient Boost Regressor, DT)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2. </a:t>
            </a:r>
            <a:r>
              <a:rPr lang="en-US" sz="2000" b="1" dirty="0"/>
              <a:t>Best Model Chosen</a:t>
            </a:r>
            <a:r>
              <a:rPr lang="en-US" sz="2000" dirty="0"/>
              <a:t>: Gradient Boost Regressor and Light GBM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Total features taken</a:t>
            </a:r>
            <a:r>
              <a:rPr lang="en-US" sz="2000" b="0" i="0" dirty="0">
                <a:effectLst/>
              </a:rPr>
              <a:t>: </a:t>
            </a:r>
            <a:r>
              <a:rPr lang="en-US" sz="2000" dirty="0"/>
              <a:t>25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i="0" dirty="0">
                <a:effectLst/>
              </a:rPr>
              <a:t>RMSE </a:t>
            </a:r>
            <a:r>
              <a:rPr lang="en-US" sz="2000" b="1" dirty="0"/>
              <a:t>f</a:t>
            </a:r>
            <a:r>
              <a:rPr lang="en-US" sz="2000" b="1" i="0" dirty="0">
                <a:effectLst/>
              </a:rPr>
              <a:t>or </a:t>
            </a:r>
            <a:r>
              <a:rPr lang="en-US" sz="2000" b="1" dirty="0"/>
              <a:t>Light GBM</a:t>
            </a:r>
            <a:r>
              <a:rPr lang="en-US" sz="2000" b="1" i="0" dirty="0">
                <a:effectLst/>
              </a:rPr>
              <a:t>: </a:t>
            </a:r>
            <a:r>
              <a:rPr lang="en-US" sz="2000" i="0" dirty="0">
                <a:effectLst/>
              </a:rPr>
              <a:t>0.000083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RMSE for GBM: </a:t>
            </a:r>
            <a:r>
              <a:rPr lang="en-US" sz="2000" i="0" dirty="0">
                <a:effectLst/>
              </a:rPr>
              <a:t>0.0002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R2 Score on Train for Light GBM: </a:t>
            </a:r>
            <a:r>
              <a:rPr lang="en-US" sz="2000" dirty="0"/>
              <a:t>0.98, </a:t>
            </a:r>
            <a:r>
              <a:rPr lang="en-US" sz="2000" b="1" i="0" dirty="0">
                <a:effectLst/>
              </a:rPr>
              <a:t>R2 Score on Test </a:t>
            </a:r>
            <a:r>
              <a:rPr lang="en-US" sz="2000" b="0" i="0" dirty="0">
                <a:effectLst/>
              </a:rPr>
              <a:t>: 0.96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R2 Score on Train for GBM: </a:t>
            </a:r>
            <a:r>
              <a:rPr lang="en-US" sz="2000" dirty="0"/>
              <a:t>0.95, </a:t>
            </a:r>
            <a:r>
              <a:rPr lang="en-US" sz="2000" b="1" i="0" dirty="0">
                <a:effectLst/>
              </a:rPr>
              <a:t>R2 Score on Test </a:t>
            </a:r>
            <a:r>
              <a:rPr lang="en-US" sz="2000" b="0" i="0" dirty="0">
                <a:effectLst/>
              </a:rPr>
              <a:t>: 0.94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endParaRPr lang="en-IN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D81ACFA-7295-2D29-5E8E-B18762568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154800"/>
              </p:ext>
            </p:extLst>
          </p:nvPr>
        </p:nvGraphicFramePr>
        <p:xfrm>
          <a:off x="4756574" y="1313808"/>
          <a:ext cx="6187383" cy="532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53">
                  <a:extLst>
                    <a:ext uri="{9D8B030D-6E8A-4147-A177-3AD203B41FA5}">
                      <a16:colId xmlns:a16="http://schemas.microsoft.com/office/drawing/2014/main" val="247630327"/>
                    </a:ext>
                  </a:extLst>
                </a:gridCol>
                <a:gridCol w="2845528">
                  <a:extLst>
                    <a:ext uri="{9D8B030D-6E8A-4147-A177-3AD203B41FA5}">
                      <a16:colId xmlns:a16="http://schemas.microsoft.com/office/drawing/2014/main" val="442000894"/>
                    </a:ext>
                  </a:extLst>
                </a:gridCol>
                <a:gridCol w="1439506">
                  <a:extLst>
                    <a:ext uri="{9D8B030D-6E8A-4147-A177-3AD203B41FA5}">
                      <a16:colId xmlns:a16="http://schemas.microsoft.com/office/drawing/2014/main" val="1698869840"/>
                    </a:ext>
                  </a:extLst>
                </a:gridCol>
                <a:gridCol w="1208496">
                  <a:extLst>
                    <a:ext uri="{9D8B030D-6E8A-4147-A177-3AD203B41FA5}">
                      <a16:colId xmlns:a16="http://schemas.microsoft.com/office/drawing/2014/main" val="253944758"/>
                    </a:ext>
                  </a:extLst>
                </a:gridCol>
              </a:tblGrid>
              <a:tr h="218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S.No</a:t>
                      </a:r>
                      <a:r>
                        <a:rPr lang="en-IN" sz="1400" u="none" strike="noStrike" dirty="0">
                          <a:effectLst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Feature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Importance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Source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1924635671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First party ordered sales local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0.09265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Sales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879825480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First party ordered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0.089936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2166819938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First party shipped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0.071126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1973439551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Average sales price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0.061309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48093482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First party ordered sales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0.052192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2073117967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Regular price pr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0.046917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627090199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Unfilled customer ordered units </a:t>
                      </a:r>
                      <a:r>
                        <a:rPr lang="en-US" sz="1300" u="none" strike="noStrike" dirty="0" err="1">
                          <a:effectLst/>
                        </a:rPr>
                        <a:t>vc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0.039012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337485679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Ordered subcategory sales rank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0.037154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001896383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9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 err="1">
                          <a:effectLst/>
                        </a:rPr>
                        <a:t>Qna</a:t>
                      </a:r>
                      <a:r>
                        <a:rPr lang="en-IN" sz="1300" u="none" strike="noStrike" dirty="0">
                          <a:effectLst/>
                        </a:rPr>
                        <a:t> answered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0.035189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2242825317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List price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0.035186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736081969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11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Number of images pr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0.030212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Placement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2462878051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12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Shipped cogs amount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0.028381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2062814266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Cumulative 5 star reviews pr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0.027583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Ratings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1160035233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14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Available units </a:t>
                      </a:r>
                      <a:r>
                        <a:rPr lang="en-IN" sz="1300" u="none" strike="noStrike" dirty="0" err="1">
                          <a:effectLst/>
                        </a:rPr>
                        <a:t>vc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0.027575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4011491869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15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Shipped subcategory sales rank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0.025799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68362526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16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Sellable on hand units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0.024578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Sales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4289767929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17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Prep instructions required vc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0.024079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1925201905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18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Colour vc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0.019513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Sales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919548798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19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First party shipped sales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0.01909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2824750445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20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Prep instructions vendor state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0.017743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Sales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591592560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21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Review count pr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 dirty="0">
                          <a:effectLst/>
                        </a:rPr>
                        <a:t>0.014971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Placement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764406928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22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Overall vendor lead time vc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0.014079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Sales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56537160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23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Useful ratings positive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0.01374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Ratings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42673613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24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Cumulative reviews pr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0.013267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Ratings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034293899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25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Cumulative 3 star reviews pr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u="none" strike="noStrike">
                          <a:effectLst/>
                        </a:rPr>
                        <a:t>0.012712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0" marR="6040" marT="60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Ratings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0" marR="6040" marT="6040" marB="0" anchor="b"/>
                </a:tc>
                <a:extLst>
                  <a:ext uri="{0D108BD9-81ED-4DB2-BD59-A6C34878D82A}">
                    <a16:rowId xmlns:a16="http://schemas.microsoft.com/office/drawing/2014/main" val="383983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2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1031</Words>
  <Application>Microsoft Office PowerPoint</Application>
  <PresentationFormat>Widescreen</PresentationFormat>
  <Paragraphs>380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Feature Importance from Select Kbest</vt:lpstr>
      <vt:lpstr>Feature Importance from Select Kbest and OLS Regression</vt:lpstr>
      <vt:lpstr>Feature Importance from VIF (took threshold value as 20)</vt:lpstr>
      <vt:lpstr>Linear Regression Model Coefficients after running Select K Best, OLS Regression and VIF</vt:lpstr>
      <vt:lpstr>Feature Importance from Random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 from Select Kbest and OLS Regression</dc:title>
  <dc:creator>DHAWAN, Ankita</dc:creator>
  <cp:lastModifiedBy>DHAWAN, Ankita</cp:lastModifiedBy>
  <cp:revision>5</cp:revision>
  <dcterms:created xsi:type="dcterms:W3CDTF">2022-09-26T06:58:49Z</dcterms:created>
  <dcterms:modified xsi:type="dcterms:W3CDTF">2022-09-26T11:09:56Z</dcterms:modified>
</cp:coreProperties>
</file>