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4" r:id="rId6"/>
    <p:sldId id="263" r:id="rId7"/>
    <p:sldId id="260" r:id="rId8"/>
    <p:sldId id="261" r:id="rId9"/>
    <p:sldId id="262" r:id="rId10"/>
    <p:sldId id="265" r:id="rId11"/>
    <p:sldId id="267" r:id="rId12"/>
    <p:sldId id="266" r:id="rId13"/>
    <p:sldId id="268" r:id="rId14"/>
    <p:sldId id="272" r:id="rId15"/>
    <p:sldId id="270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0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A025D3-BD44-4953-9B70-9A5DC44E01B2}" type="doc">
      <dgm:prSet loTypeId="urn:microsoft.com/office/officeart/2005/8/layout/radial5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7FC2F8-2BC1-4325-9AD8-30CCAB010CCC}">
      <dgm:prSet phldrT="[Text]"/>
      <dgm:spPr/>
      <dgm:t>
        <a:bodyPr/>
        <a:lstStyle/>
        <a:p>
          <a:r>
            <a:rPr lang="en-IN" dirty="0" smtClean="0"/>
            <a:t>Insights &amp; decision</a:t>
          </a:r>
          <a:endParaRPr lang="en-US" dirty="0"/>
        </a:p>
      </dgm:t>
    </dgm:pt>
    <dgm:pt modelId="{CE615EDF-1842-4A00-8A24-CC32A3F8F314}" type="parTrans" cxnId="{0C6DE654-8E3C-48F3-976B-BF69C96DC47F}">
      <dgm:prSet/>
      <dgm:spPr/>
      <dgm:t>
        <a:bodyPr/>
        <a:lstStyle/>
        <a:p>
          <a:endParaRPr lang="en-US"/>
        </a:p>
      </dgm:t>
    </dgm:pt>
    <dgm:pt modelId="{99A8A194-918C-4634-B274-2DD9FA6F7914}" type="sibTrans" cxnId="{0C6DE654-8E3C-48F3-976B-BF69C96DC47F}">
      <dgm:prSet/>
      <dgm:spPr/>
      <dgm:t>
        <a:bodyPr/>
        <a:lstStyle/>
        <a:p>
          <a:endParaRPr lang="en-US"/>
        </a:p>
      </dgm:t>
    </dgm:pt>
    <dgm:pt modelId="{D707B1A5-DD05-4EEC-B6A6-165BDBFF1DB1}">
      <dgm:prSet phldrT="[Text]"/>
      <dgm:spPr/>
      <dgm:t>
        <a:bodyPr/>
        <a:lstStyle/>
        <a:p>
          <a:r>
            <a:rPr lang="en-IN" dirty="0" smtClean="0"/>
            <a:t>Customers to be targeted:</a:t>
          </a:r>
        </a:p>
        <a:p>
          <a:r>
            <a:rPr lang="en-IN" dirty="0" smtClean="0"/>
            <a:t>Age Range:30-50 years </a:t>
          </a:r>
          <a:endParaRPr lang="en-US" dirty="0"/>
        </a:p>
      </dgm:t>
    </dgm:pt>
    <dgm:pt modelId="{FBB0A498-72A7-4CD2-BB1C-5867A66916C4}" type="parTrans" cxnId="{277A7CF9-8B11-451C-870F-38F473FA47C4}">
      <dgm:prSet/>
      <dgm:spPr/>
      <dgm:t>
        <a:bodyPr/>
        <a:lstStyle/>
        <a:p>
          <a:endParaRPr lang="en-US"/>
        </a:p>
      </dgm:t>
    </dgm:pt>
    <dgm:pt modelId="{69D85BB6-7500-4273-9490-D7E0D3727D70}" type="sibTrans" cxnId="{277A7CF9-8B11-451C-870F-38F473FA47C4}">
      <dgm:prSet/>
      <dgm:spPr/>
      <dgm:t>
        <a:bodyPr/>
        <a:lstStyle/>
        <a:p>
          <a:endParaRPr lang="en-US"/>
        </a:p>
      </dgm:t>
    </dgm:pt>
    <dgm:pt modelId="{D6E7C3CD-6F76-44D1-86A8-1E46D8B28FCE}">
      <dgm:prSet phldrT="[Text]"/>
      <dgm:spPr/>
      <dgm:t>
        <a:bodyPr/>
        <a:lstStyle/>
        <a:p>
          <a:r>
            <a:rPr lang="en-IN" dirty="0" smtClean="0"/>
            <a:t> Can Pitch high end offers to the affluent regions</a:t>
          </a:r>
          <a:endParaRPr lang="en-US" dirty="0"/>
        </a:p>
      </dgm:t>
    </dgm:pt>
    <dgm:pt modelId="{DD4D589E-EC92-40D1-9486-32AF38E11C8C}" type="parTrans" cxnId="{F1F8A36C-D9A3-4A0D-B169-C4D2B8A8F22C}">
      <dgm:prSet/>
      <dgm:spPr/>
      <dgm:t>
        <a:bodyPr/>
        <a:lstStyle/>
        <a:p>
          <a:endParaRPr lang="en-US"/>
        </a:p>
      </dgm:t>
    </dgm:pt>
    <dgm:pt modelId="{038B8918-9582-47F0-9626-96541B6853FE}" type="sibTrans" cxnId="{F1F8A36C-D9A3-4A0D-B169-C4D2B8A8F22C}">
      <dgm:prSet/>
      <dgm:spPr/>
      <dgm:t>
        <a:bodyPr/>
        <a:lstStyle/>
        <a:p>
          <a:endParaRPr lang="en-US"/>
        </a:p>
      </dgm:t>
    </dgm:pt>
    <dgm:pt modelId="{7AB325FA-71C6-4512-B255-5E67A490E48C}">
      <dgm:prSet phldrT="[Text]"/>
      <dgm:spPr/>
      <dgm:t>
        <a:bodyPr/>
        <a:lstStyle/>
        <a:p>
          <a:r>
            <a:rPr lang="en-IN" dirty="0" smtClean="0"/>
            <a:t>Provide in depth analysis and stock recommendation  from expert </a:t>
          </a:r>
          <a:r>
            <a:rPr lang="en-IN" smtClean="0"/>
            <a:t>analysts.</a:t>
          </a:r>
          <a:endParaRPr lang="en-US" dirty="0"/>
        </a:p>
      </dgm:t>
    </dgm:pt>
    <dgm:pt modelId="{8295708B-C6B0-4A38-B6F7-126F7C8C3B18}" type="parTrans" cxnId="{09B3F391-216E-4688-8DE7-2F5BF45CC2F1}">
      <dgm:prSet/>
      <dgm:spPr/>
      <dgm:t>
        <a:bodyPr/>
        <a:lstStyle/>
        <a:p>
          <a:endParaRPr lang="en-US"/>
        </a:p>
      </dgm:t>
    </dgm:pt>
    <dgm:pt modelId="{F0E8C9CF-49E4-4E3F-B040-79B25C13760C}" type="sibTrans" cxnId="{09B3F391-216E-4688-8DE7-2F5BF45CC2F1}">
      <dgm:prSet/>
      <dgm:spPr/>
      <dgm:t>
        <a:bodyPr/>
        <a:lstStyle/>
        <a:p>
          <a:endParaRPr lang="en-US"/>
        </a:p>
      </dgm:t>
    </dgm:pt>
    <dgm:pt modelId="{67619936-B11C-4D25-88C5-BB74BCCA2E6B}">
      <dgm:prSet phldrT="[Text]"/>
      <dgm:spPr/>
      <dgm:t>
        <a:bodyPr/>
        <a:lstStyle/>
        <a:p>
          <a:r>
            <a:rPr lang="en-IN" dirty="0" smtClean="0"/>
            <a:t>Motivate clients of 30s age group to open DEMAT using their saving a/c</a:t>
          </a:r>
          <a:endParaRPr lang="en-US" dirty="0"/>
        </a:p>
      </dgm:t>
    </dgm:pt>
    <dgm:pt modelId="{7D2632A0-B555-44A4-BC50-86FD34920080}" type="parTrans" cxnId="{8337BC8A-7E2A-4C09-ABB1-2D15E0BE6749}">
      <dgm:prSet/>
      <dgm:spPr/>
      <dgm:t>
        <a:bodyPr/>
        <a:lstStyle/>
        <a:p>
          <a:endParaRPr lang="en-US"/>
        </a:p>
      </dgm:t>
    </dgm:pt>
    <dgm:pt modelId="{3BE1D91E-A130-4D31-9D8B-A121E081A913}" type="sibTrans" cxnId="{8337BC8A-7E2A-4C09-ABB1-2D15E0BE6749}">
      <dgm:prSet/>
      <dgm:spPr/>
      <dgm:t>
        <a:bodyPr/>
        <a:lstStyle/>
        <a:p>
          <a:endParaRPr lang="en-US"/>
        </a:p>
      </dgm:t>
    </dgm:pt>
    <dgm:pt modelId="{AF1DF523-1247-4446-9A08-088D65A40B0E}">
      <dgm:prSet phldrT="[Text]"/>
      <dgm:spPr/>
    </dgm:pt>
    <dgm:pt modelId="{6EF567F5-0E67-4A94-BA85-8240526FD663}" type="parTrans" cxnId="{6DAE9424-2AB7-4B48-819C-F70441E5B7EE}">
      <dgm:prSet/>
      <dgm:spPr/>
      <dgm:t>
        <a:bodyPr/>
        <a:lstStyle/>
        <a:p>
          <a:endParaRPr lang="en-US"/>
        </a:p>
      </dgm:t>
    </dgm:pt>
    <dgm:pt modelId="{B05CD70A-D533-48F4-A8F9-E417BB60EFD6}" type="sibTrans" cxnId="{6DAE9424-2AB7-4B48-819C-F70441E5B7EE}">
      <dgm:prSet/>
      <dgm:spPr/>
      <dgm:t>
        <a:bodyPr/>
        <a:lstStyle/>
        <a:p>
          <a:endParaRPr lang="en-US"/>
        </a:p>
      </dgm:t>
    </dgm:pt>
    <dgm:pt modelId="{D000675C-A500-4951-AF62-B78E049DE261}">
      <dgm:prSet/>
      <dgm:spPr/>
      <dgm:t>
        <a:bodyPr/>
        <a:lstStyle/>
        <a:p>
          <a:endParaRPr lang="en-US"/>
        </a:p>
      </dgm:t>
    </dgm:pt>
    <dgm:pt modelId="{EA3A4B69-6AF9-46C8-B3D4-954DAA26785F}" type="parTrans" cxnId="{A9FE0C0E-F18D-4348-A81A-61E408CE0EFF}">
      <dgm:prSet custLinFactNeighborX="6511" custLinFactNeighborY="-10409"/>
      <dgm:spPr/>
      <dgm:t>
        <a:bodyPr/>
        <a:lstStyle/>
        <a:p>
          <a:endParaRPr lang="en-US"/>
        </a:p>
      </dgm:t>
    </dgm:pt>
    <dgm:pt modelId="{312B821E-22EB-46EC-95E2-124A6D3C7214}" type="sibTrans" cxnId="{A9FE0C0E-F18D-4348-A81A-61E408CE0EFF}">
      <dgm:prSet/>
      <dgm:spPr/>
      <dgm:t>
        <a:bodyPr/>
        <a:lstStyle/>
        <a:p>
          <a:endParaRPr lang="en-US"/>
        </a:p>
      </dgm:t>
    </dgm:pt>
    <dgm:pt modelId="{89B96BC0-0454-4C27-A293-D93BB8B8CB6D}" type="pres">
      <dgm:prSet presAssocID="{9EA025D3-BD44-4953-9B70-9A5DC44E01B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FBFE945-077A-42B8-AF75-998C9D18EEAC}" type="pres">
      <dgm:prSet presAssocID="{997FC2F8-2BC1-4325-9AD8-30CCAB010CCC}" presName="centerShape" presStyleLbl="node0" presStyleIdx="0" presStyleCnt="1"/>
      <dgm:spPr/>
      <dgm:t>
        <a:bodyPr/>
        <a:lstStyle/>
        <a:p>
          <a:endParaRPr lang="en-US"/>
        </a:p>
      </dgm:t>
    </dgm:pt>
    <dgm:pt modelId="{81956F18-06DB-47BA-9FFA-8C95696AB32B}" type="pres">
      <dgm:prSet presAssocID="{FBB0A498-72A7-4CD2-BB1C-5867A66916C4}" presName="parTrans" presStyleLbl="sibTrans2D1" presStyleIdx="0" presStyleCnt="4"/>
      <dgm:spPr/>
    </dgm:pt>
    <dgm:pt modelId="{1E09CB70-B80E-4B5E-92FE-C3A8D27E1D87}" type="pres">
      <dgm:prSet presAssocID="{FBB0A498-72A7-4CD2-BB1C-5867A66916C4}" presName="connectorText" presStyleLbl="sibTrans2D1" presStyleIdx="0" presStyleCnt="4"/>
      <dgm:spPr/>
    </dgm:pt>
    <dgm:pt modelId="{C33346C8-9DF1-4688-84E8-55738B377E6D}" type="pres">
      <dgm:prSet presAssocID="{D707B1A5-DD05-4EEC-B6A6-165BDBFF1DB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D60CC3-CD5C-4F71-961A-20E7F43A81B7}" type="pres">
      <dgm:prSet presAssocID="{DD4D589E-EC92-40D1-9486-32AF38E11C8C}" presName="parTrans" presStyleLbl="sibTrans2D1" presStyleIdx="1" presStyleCnt="4"/>
      <dgm:spPr/>
    </dgm:pt>
    <dgm:pt modelId="{1F002B37-8654-45F9-B50B-7CE254221D31}" type="pres">
      <dgm:prSet presAssocID="{DD4D589E-EC92-40D1-9486-32AF38E11C8C}" presName="connectorText" presStyleLbl="sibTrans2D1" presStyleIdx="1" presStyleCnt="4"/>
      <dgm:spPr/>
    </dgm:pt>
    <dgm:pt modelId="{30410229-8CD1-4B4E-9510-FBCCCDCCAA0F}" type="pres">
      <dgm:prSet presAssocID="{D6E7C3CD-6F76-44D1-86A8-1E46D8B28FCE}" presName="node" presStyleLbl="node1" presStyleIdx="1" presStyleCnt="4" custRadScaleRad="115992" custRadScaleInc="23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976ABF-1DAE-4443-9A2B-3C0BE7F6B07D}" type="pres">
      <dgm:prSet presAssocID="{8295708B-C6B0-4A38-B6F7-126F7C8C3B18}" presName="parTrans" presStyleLbl="sibTrans2D1" presStyleIdx="2" presStyleCnt="4" custLinFactNeighborX="6511" custLinFactNeighborY="-10409"/>
      <dgm:spPr/>
    </dgm:pt>
    <dgm:pt modelId="{9D589137-BDE6-4C0A-A22B-505D1F43D9E1}" type="pres">
      <dgm:prSet presAssocID="{8295708B-C6B0-4A38-B6F7-126F7C8C3B18}" presName="connectorText" presStyleLbl="sibTrans2D1" presStyleIdx="2" presStyleCnt="4"/>
      <dgm:spPr/>
    </dgm:pt>
    <dgm:pt modelId="{2346179B-74D4-4DC2-9729-EFF84951EB2D}" type="pres">
      <dgm:prSet presAssocID="{7AB325FA-71C6-4512-B255-5E67A490E48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031E46-3286-43A1-A2C0-719559931B39}" type="pres">
      <dgm:prSet presAssocID="{7D2632A0-B555-44A4-BC50-86FD34920080}" presName="parTrans" presStyleLbl="sibTrans2D1" presStyleIdx="3" presStyleCnt="4"/>
      <dgm:spPr/>
    </dgm:pt>
    <dgm:pt modelId="{73C677A4-5AC4-43C2-ABC9-1C2EF8121A5F}" type="pres">
      <dgm:prSet presAssocID="{7D2632A0-B555-44A4-BC50-86FD34920080}" presName="connectorText" presStyleLbl="sibTrans2D1" presStyleIdx="3" presStyleCnt="4"/>
      <dgm:spPr/>
    </dgm:pt>
    <dgm:pt modelId="{A632E301-C984-4DC0-9289-006361D64608}" type="pres">
      <dgm:prSet presAssocID="{67619936-B11C-4D25-88C5-BB74BCCA2E6B}" presName="node" presStyleLbl="node1" presStyleIdx="3" presStyleCnt="4" custRadScaleRad="112531" custRadScaleInc="-24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C0FBCC-F643-4727-8475-417B50140286}" type="presOf" srcId="{7AB325FA-71C6-4512-B255-5E67A490E48C}" destId="{2346179B-74D4-4DC2-9729-EFF84951EB2D}" srcOrd="0" destOrd="0" presId="urn:microsoft.com/office/officeart/2005/8/layout/radial5"/>
    <dgm:cxn modelId="{277A7CF9-8B11-451C-870F-38F473FA47C4}" srcId="{997FC2F8-2BC1-4325-9AD8-30CCAB010CCC}" destId="{D707B1A5-DD05-4EEC-B6A6-165BDBFF1DB1}" srcOrd="0" destOrd="0" parTransId="{FBB0A498-72A7-4CD2-BB1C-5867A66916C4}" sibTransId="{69D85BB6-7500-4273-9490-D7E0D3727D70}"/>
    <dgm:cxn modelId="{C8043C98-B64E-4EAA-A7BA-83809B789975}" type="presOf" srcId="{67619936-B11C-4D25-88C5-BB74BCCA2E6B}" destId="{A632E301-C984-4DC0-9289-006361D64608}" srcOrd="0" destOrd="0" presId="urn:microsoft.com/office/officeart/2005/8/layout/radial5"/>
    <dgm:cxn modelId="{22268D62-FE6A-44D8-BA32-07B9921D3C61}" type="presOf" srcId="{7D2632A0-B555-44A4-BC50-86FD34920080}" destId="{18031E46-3286-43A1-A2C0-719559931B39}" srcOrd="0" destOrd="0" presId="urn:microsoft.com/office/officeart/2005/8/layout/radial5"/>
    <dgm:cxn modelId="{21D432C4-E5DE-456B-9162-E2C6AFBDA020}" type="presOf" srcId="{8295708B-C6B0-4A38-B6F7-126F7C8C3B18}" destId="{9D589137-BDE6-4C0A-A22B-505D1F43D9E1}" srcOrd="1" destOrd="0" presId="urn:microsoft.com/office/officeart/2005/8/layout/radial5"/>
    <dgm:cxn modelId="{5278BC4F-311C-4699-A2D8-E3AFDDDF59D4}" type="presOf" srcId="{FBB0A498-72A7-4CD2-BB1C-5867A66916C4}" destId="{81956F18-06DB-47BA-9FFA-8C95696AB32B}" srcOrd="0" destOrd="0" presId="urn:microsoft.com/office/officeart/2005/8/layout/radial5"/>
    <dgm:cxn modelId="{A9FE0C0E-F18D-4348-A81A-61E408CE0EFF}" srcId="{9EA025D3-BD44-4953-9B70-9A5DC44E01B2}" destId="{D000675C-A500-4951-AF62-B78E049DE261}" srcOrd="2" destOrd="0" parTransId="{EA3A4B69-6AF9-46C8-B3D4-954DAA26785F}" sibTransId="{312B821E-22EB-46EC-95E2-124A6D3C7214}"/>
    <dgm:cxn modelId="{6DAE9424-2AB7-4B48-819C-F70441E5B7EE}" srcId="{9EA025D3-BD44-4953-9B70-9A5DC44E01B2}" destId="{AF1DF523-1247-4446-9A08-088D65A40B0E}" srcOrd="1" destOrd="0" parTransId="{6EF567F5-0E67-4A94-BA85-8240526FD663}" sibTransId="{B05CD70A-D533-48F4-A8F9-E417BB60EFD6}"/>
    <dgm:cxn modelId="{D324AA4B-BA57-402A-8B9E-EF9BCEB233B6}" type="presOf" srcId="{DD4D589E-EC92-40D1-9486-32AF38E11C8C}" destId="{0FD60CC3-CD5C-4F71-961A-20E7F43A81B7}" srcOrd="0" destOrd="0" presId="urn:microsoft.com/office/officeart/2005/8/layout/radial5"/>
    <dgm:cxn modelId="{F1F8A36C-D9A3-4A0D-B169-C4D2B8A8F22C}" srcId="{997FC2F8-2BC1-4325-9AD8-30CCAB010CCC}" destId="{D6E7C3CD-6F76-44D1-86A8-1E46D8B28FCE}" srcOrd="1" destOrd="0" parTransId="{DD4D589E-EC92-40D1-9486-32AF38E11C8C}" sibTransId="{038B8918-9582-47F0-9626-96541B6853FE}"/>
    <dgm:cxn modelId="{0DB3E7C2-F5EE-4E65-822F-1EDD53183E8F}" type="presOf" srcId="{997FC2F8-2BC1-4325-9AD8-30CCAB010CCC}" destId="{DFBFE945-077A-42B8-AF75-998C9D18EEAC}" srcOrd="0" destOrd="0" presId="urn:microsoft.com/office/officeart/2005/8/layout/radial5"/>
    <dgm:cxn modelId="{79F36DD6-2303-4265-BE44-CB31FA849A4D}" type="presOf" srcId="{8295708B-C6B0-4A38-B6F7-126F7C8C3B18}" destId="{90976ABF-1DAE-4443-9A2B-3C0BE7F6B07D}" srcOrd="0" destOrd="0" presId="urn:microsoft.com/office/officeart/2005/8/layout/radial5"/>
    <dgm:cxn modelId="{2D761C2A-7761-41C7-B2F7-C803CA4306DE}" type="presOf" srcId="{DD4D589E-EC92-40D1-9486-32AF38E11C8C}" destId="{1F002B37-8654-45F9-B50B-7CE254221D31}" srcOrd="1" destOrd="0" presId="urn:microsoft.com/office/officeart/2005/8/layout/radial5"/>
    <dgm:cxn modelId="{FF9101DD-8BD7-44A4-9EC1-8080DAD18119}" type="presOf" srcId="{D6E7C3CD-6F76-44D1-86A8-1E46D8B28FCE}" destId="{30410229-8CD1-4B4E-9510-FBCCCDCCAA0F}" srcOrd="0" destOrd="0" presId="urn:microsoft.com/office/officeart/2005/8/layout/radial5"/>
    <dgm:cxn modelId="{B2FAE411-98CA-40EF-9684-85103977B9A3}" type="presOf" srcId="{FBB0A498-72A7-4CD2-BB1C-5867A66916C4}" destId="{1E09CB70-B80E-4B5E-92FE-C3A8D27E1D87}" srcOrd="1" destOrd="0" presId="urn:microsoft.com/office/officeart/2005/8/layout/radial5"/>
    <dgm:cxn modelId="{8337BC8A-7E2A-4C09-ABB1-2D15E0BE6749}" srcId="{997FC2F8-2BC1-4325-9AD8-30CCAB010CCC}" destId="{67619936-B11C-4D25-88C5-BB74BCCA2E6B}" srcOrd="3" destOrd="0" parTransId="{7D2632A0-B555-44A4-BC50-86FD34920080}" sibTransId="{3BE1D91E-A130-4D31-9D8B-A121E081A913}"/>
    <dgm:cxn modelId="{09B3F391-216E-4688-8DE7-2F5BF45CC2F1}" srcId="{997FC2F8-2BC1-4325-9AD8-30CCAB010CCC}" destId="{7AB325FA-71C6-4512-B255-5E67A490E48C}" srcOrd="2" destOrd="0" parTransId="{8295708B-C6B0-4A38-B6F7-126F7C8C3B18}" sibTransId="{F0E8C9CF-49E4-4E3F-B040-79B25C13760C}"/>
    <dgm:cxn modelId="{0C6DE654-8E3C-48F3-976B-BF69C96DC47F}" srcId="{9EA025D3-BD44-4953-9B70-9A5DC44E01B2}" destId="{997FC2F8-2BC1-4325-9AD8-30CCAB010CCC}" srcOrd="0" destOrd="0" parTransId="{CE615EDF-1842-4A00-8A24-CC32A3F8F314}" sibTransId="{99A8A194-918C-4634-B274-2DD9FA6F7914}"/>
    <dgm:cxn modelId="{029717DC-0F78-4F6B-A8A1-D09DAE6CC07F}" type="presOf" srcId="{9EA025D3-BD44-4953-9B70-9A5DC44E01B2}" destId="{89B96BC0-0454-4C27-A293-D93BB8B8CB6D}" srcOrd="0" destOrd="0" presId="urn:microsoft.com/office/officeart/2005/8/layout/radial5"/>
    <dgm:cxn modelId="{FD3B1566-80A8-407F-A274-59B4AA3A6E7A}" type="presOf" srcId="{7D2632A0-B555-44A4-BC50-86FD34920080}" destId="{73C677A4-5AC4-43C2-ABC9-1C2EF8121A5F}" srcOrd="1" destOrd="0" presId="urn:microsoft.com/office/officeart/2005/8/layout/radial5"/>
    <dgm:cxn modelId="{8A8C568E-9432-4C44-B83F-D24872D1B486}" type="presOf" srcId="{D707B1A5-DD05-4EEC-B6A6-165BDBFF1DB1}" destId="{C33346C8-9DF1-4688-84E8-55738B377E6D}" srcOrd="0" destOrd="0" presId="urn:microsoft.com/office/officeart/2005/8/layout/radial5"/>
    <dgm:cxn modelId="{C48650DC-2FE4-47ED-A8D0-9C14DC246C23}" type="presParOf" srcId="{89B96BC0-0454-4C27-A293-D93BB8B8CB6D}" destId="{DFBFE945-077A-42B8-AF75-998C9D18EEAC}" srcOrd="0" destOrd="0" presId="urn:microsoft.com/office/officeart/2005/8/layout/radial5"/>
    <dgm:cxn modelId="{47183130-84A2-4C13-A7E7-FDF7567B6EB9}" type="presParOf" srcId="{89B96BC0-0454-4C27-A293-D93BB8B8CB6D}" destId="{81956F18-06DB-47BA-9FFA-8C95696AB32B}" srcOrd="1" destOrd="0" presId="urn:microsoft.com/office/officeart/2005/8/layout/radial5"/>
    <dgm:cxn modelId="{D9EDD65C-B72D-4694-B936-EB19CDF410C5}" type="presParOf" srcId="{81956F18-06DB-47BA-9FFA-8C95696AB32B}" destId="{1E09CB70-B80E-4B5E-92FE-C3A8D27E1D87}" srcOrd="0" destOrd="0" presId="urn:microsoft.com/office/officeart/2005/8/layout/radial5"/>
    <dgm:cxn modelId="{E888ED0B-657C-4AB2-B9AD-89B6DD5199C9}" type="presParOf" srcId="{89B96BC0-0454-4C27-A293-D93BB8B8CB6D}" destId="{C33346C8-9DF1-4688-84E8-55738B377E6D}" srcOrd="2" destOrd="0" presId="urn:microsoft.com/office/officeart/2005/8/layout/radial5"/>
    <dgm:cxn modelId="{56A2A5EA-52C9-4234-8080-40A95F1CE86B}" type="presParOf" srcId="{89B96BC0-0454-4C27-A293-D93BB8B8CB6D}" destId="{0FD60CC3-CD5C-4F71-961A-20E7F43A81B7}" srcOrd="3" destOrd="0" presId="urn:microsoft.com/office/officeart/2005/8/layout/radial5"/>
    <dgm:cxn modelId="{2C51322C-A625-45AA-8184-6045032EACFB}" type="presParOf" srcId="{0FD60CC3-CD5C-4F71-961A-20E7F43A81B7}" destId="{1F002B37-8654-45F9-B50B-7CE254221D31}" srcOrd="0" destOrd="0" presId="urn:microsoft.com/office/officeart/2005/8/layout/radial5"/>
    <dgm:cxn modelId="{367C1A75-2456-42E1-A9C2-925A0D4E2823}" type="presParOf" srcId="{89B96BC0-0454-4C27-A293-D93BB8B8CB6D}" destId="{30410229-8CD1-4B4E-9510-FBCCCDCCAA0F}" srcOrd="4" destOrd="0" presId="urn:microsoft.com/office/officeart/2005/8/layout/radial5"/>
    <dgm:cxn modelId="{22F94997-851E-4789-9FE4-0ED940BBF00D}" type="presParOf" srcId="{89B96BC0-0454-4C27-A293-D93BB8B8CB6D}" destId="{90976ABF-1DAE-4443-9A2B-3C0BE7F6B07D}" srcOrd="5" destOrd="0" presId="urn:microsoft.com/office/officeart/2005/8/layout/radial5"/>
    <dgm:cxn modelId="{498CD0AB-8344-4AC8-AFF0-14FB7C409446}" type="presParOf" srcId="{90976ABF-1DAE-4443-9A2B-3C0BE7F6B07D}" destId="{9D589137-BDE6-4C0A-A22B-505D1F43D9E1}" srcOrd="0" destOrd="0" presId="urn:microsoft.com/office/officeart/2005/8/layout/radial5"/>
    <dgm:cxn modelId="{96CD5A00-FDF7-486F-AD97-F1CB20BB14D1}" type="presParOf" srcId="{89B96BC0-0454-4C27-A293-D93BB8B8CB6D}" destId="{2346179B-74D4-4DC2-9729-EFF84951EB2D}" srcOrd="6" destOrd="0" presId="urn:microsoft.com/office/officeart/2005/8/layout/radial5"/>
    <dgm:cxn modelId="{7C532AED-8867-49D4-AA28-DE3D42C7B63A}" type="presParOf" srcId="{89B96BC0-0454-4C27-A293-D93BB8B8CB6D}" destId="{18031E46-3286-43A1-A2C0-719559931B39}" srcOrd="7" destOrd="0" presId="urn:microsoft.com/office/officeart/2005/8/layout/radial5"/>
    <dgm:cxn modelId="{2E7CA954-21F8-438F-A0B3-BD9001F164F5}" type="presParOf" srcId="{18031E46-3286-43A1-A2C0-719559931B39}" destId="{73C677A4-5AC4-43C2-ABC9-1C2EF8121A5F}" srcOrd="0" destOrd="0" presId="urn:microsoft.com/office/officeart/2005/8/layout/radial5"/>
    <dgm:cxn modelId="{7A6A283E-072C-40AC-ABF0-88668E24AAB9}" type="presParOf" srcId="{89B96BC0-0454-4C27-A293-D93BB8B8CB6D}" destId="{A632E301-C984-4DC0-9289-006361D64608}" srcOrd="8" destOrd="0" presId="urn:microsoft.com/office/officeart/2005/8/layout/radial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FDA9-AFDA-4C73-A535-9782D06B495A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17A8A-8AD3-485B-A97E-FF9EE0551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17A8A-8AD3-485B-A97E-FF9EE055117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14D2-7D6F-4F55-A447-174A69C9871A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0B36-105D-4EED-A806-EFF721A36D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14D2-7D6F-4F55-A447-174A69C9871A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0B36-105D-4EED-A806-EFF721A36D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14D2-7D6F-4F55-A447-174A69C9871A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0B36-105D-4EED-A806-EFF721A36D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14D2-7D6F-4F55-A447-174A69C9871A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0B36-105D-4EED-A806-EFF721A36D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14D2-7D6F-4F55-A447-174A69C9871A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0B36-105D-4EED-A806-EFF721A36D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14D2-7D6F-4F55-A447-174A69C9871A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0B36-105D-4EED-A806-EFF721A36D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14D2-7D6F-4F55-A447-174A69C9871A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0B36-105D-4EED-A806-EFF721A36D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14D2-7D6F-4F55-A447-174A69C9871A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0B36-105D-4EED-A806-EFF721A36D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14D2-7D6F-4F55-A447-174A69C9871A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0B36-105D-4EED-A806-EFF721A36D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14D2-7D6F-4F55-A447-174A69C9871A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0B36-105D-4EED-A806-EFF721A36D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14D2-7D6F-4F55-A447-174A69C9871A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0B36-105D-4EED-A806-EFF721A36D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14D2-7D6F-4F55-A447-174A69C9871A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D0B36-105D-4EED-A806-EFF721A36D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2976" y="0"/>
            <a:ext cx="2357454" cy="1200329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/>
            <a:r>
              <a:rPr lang="en-US" b="1" dirty="0" smtClean="0">
                <a:solidFill>
                  <a:srgbClr val="FFC000"/>
                </a:solidFill>
                <a:latin typeface="Bookman Old Style" pitchFamily="18" charset="0"/>
              </a:rPr>
              <a:t>THE COMMON MAN</a:t>
            </a:r>
          </a:p>
          <a:p>
            <a:pPr lvl="1"/>
            <a:r>
              <a:rPr lang="en-US" b="1" dirty="0" smtClean="0">
                <a:solidFill>
                  <a:srgbClr val="FFC000"/>
                </a:solidFill>
                <a:latin typeface="Bookman Old Style" pitchFamily="18" charset="0"/>
              </a:rPr>
              <a:t>BANK LTD.</a:t>
            </a:r>
            <a:endParaRPr lang="en-US" b="1" dirty="0">
              <a:solidFill>
                <a:srgbClr val="FFC000"/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2714620"/>
            <a:ext cx="8615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THIRD  QUARTERLY  CREDIT CARD EXPENDITURE FORECAST</a:t>
            </a:r>
          </a:p>
          <a:p>
            <a:pPr algn="ctr"/>
            <a:endParaRPr lang="en-US" sz="2400" b="1" dirty="0">
              <a:latin typeface="+mj-lt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dirty="0" smtClean="0"/>
              <a:t>Credit card transaction exploration with respect to Region to find if any trend exists: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Region Code 424 has maximum amount of transaction of 11,61,694.11 with # of </a:t>
            </a:r>
            <a:r>
              <a:rPr lang="en-US" dirty="0" err="1" smtClean="0"/>
              <a:t>txn</a:t>
            </a:r>
            <a:r>
              <a:rPr lang="en-US" dirty="0" smtClean="0"/>
              <a:t>  95( </a:t>
            </a:r>
            <a:r>
              <a:rPr lang="en-US" dirty="0" err="1" smtClean="0"/>
              <a:t>Avg</a:t>
            </a:r>
            <a:r>
              <a:rPr lang="en-US" dirty="0" smtClean="0"/>
              <a:t> ~ 12,228) </a:t>
            </a:r>
          </a:p>
          <a:p>
            <a:r>
              <a:rPr lang="en-US" dirty="0" smtClean="0"/>
              <a:t>Region Code 424 has minimum amount of transaction of 1544 with # of </a:t>
            </a:r>
            <a:r>
              <a:rPr lang="en-US" dirty="0" err="1" smtClean="0"/>
              <a:t>txn</a:t>
            </a:r>
            <a:r>
              <a:rPr lang="en-US" dirty="0" smtClean="0"/>
              <a:t> 192( </a:t>
            </a:r>
            <a:r>
              <a:rPr lang="en-US" dirty="0" err="1" smtClean="0"/>
              <a:t>Avg</a:t>
            </a:r>
            <a:r>
              <a:rPr lang="en-US" dirty="0" smtClean="0"/>
              <a:t> ~ 8)</a:t>
            </a:r>
          </a:p>
          <a:p>
            <a:r>
              <a:rPr lang="en-US" dirty="0" smtClean="0"/>
              <a:t>Region Code 505 has minimum number of transactions using credit which is 3 , amount spent is 1,01,083( </a:t>
            </a:r>
            <a:r>
              <a:rPr lang="en-US" dirty="0" err="1" smtClean="0"/>
              <a:t>Avg</a:t>
            </a:r>
            <a:r>
              <a:rPr lang="en-US" dirty="0" smtClean="0"/>
              <a:t> ~ 33,694)</a:t>
            </a:r>
          </a:p>
          <a:p>
            <a:r>
              <a:rPr lang="en-US" dirty="0" smtClean="0"/>
              <a:t>Region Code 713 has maximum number of transactions using credit card which is 1220 , amount spent is 66,735 (</a:t>
            </a:r>
            <a:r>
              <a:rPr lang="en-US" dirty="0" err="1" smtClean="0"/>
              <a:t>Avg</a:t>
            </a:r>
            <a:r>
              <a:rPr lang="en-US" dirty="0" smtClean="0"/>
              <a:t> ~ 55)</a:t>
            </a:r>
          </a:p>
          <a:p>
            <a:endParaRPr lang="en-US" dirty="0" smtClean="0"/>
          </a:p>
          <a:p>
            <a:r>
              <a:rPr lang="en-IN" dirty="0" smtClean="0"/>
              <a:t>Clearly average of region 505 &gt; average of region 424</a:t>
            </a:r>
          </a:p>
          <a:p>
            <a:pPr>
              <a:buNone/>
            </a:pPr>
            <a:r>
              <a:rPr lang="en-IN" dirty="0" smtClean="0"/>
              <a:t>      which makes us largely presume that region 505  is most affluent of all.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Models and </a:t>
            </a:r>
            <a:r>
              <a:rPr lang="en-US" sz="3200" dirty="0" smtClean="0"/>
              <a:t>Approaches: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571612"/>
            <a:ext cx="8229600" cy="307183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One base model was assessed without performing any hyper parameter</a:t>
            </a:r>
            <a:endParaRPr lang="en-US" sz="2800" dirty="0"/>
          </a:p>
          <a:p>
            <a:pPr>
              <a:buNone/>
            </a:pPr>
            <a:r>
              <a:rPr lang="en-US" sz="2800" dirty="0" smtClean="0"/>
              <a:t>tuning and without treatment of outliers. </a:t>
            </a:r>
          </a:p>
          <a:p>
            <a:r>
              <a:rPr lang="en-US" sz="2800" dirty="0" smtClean="0"/>
              <a:t>The model was - Linear Regression</a:t>
            </a:r>
          </a:p>
          <a:p>
            <a:r>
              <a:rPr lang="en-US" sz="2800" dirty="0" smtClean="0"/>
              <a:t>RMSLE(root mean squared logarithmic error) is </a:t>
            </a:r>
            <a:r>
              <a:rPr lang="en-US" sz="2800" dirty="0" smtClean="0"/>
              <a:t>7.44.</a:t>
            </a:r>
            <a:endParaRPr lang="en-US" sz="2800" dirty="0" smtClean="0"/>
          </a:p>
          <a:p>
            <a:r>
              <a:rPr lang="en-US" sz="2800" dirty="0" smtClean="0"/>
              <a:t>R2_score  is -0.314 </a:t>
            </a:r>
            <a:r>
              <a:rPr lang="en-US" sz="2800" dirty="0" smtClean="0"/>
              <a:t>(worse than the mean )</a:t>
            </a:r>
            <a:endParaRPr lang="en-US" sz="2800" dirty="0" smtClean="0"/>
          </a:p>
          <a:p>
            <a:pPr>
              <a:buNone/>
            </a:pPr>
            <a:endParaRPr lang="en-IN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-142900"/>
            <a:ext cx="8229600" cy="1000132"/>
          </a:xfrm>
        </p:spPr>
        <p:txBody>
          <a:bodyPr>
            <a:normAutofit/>
          </a:bodyPr>
          <a:lstStyle/>
          <a:p>
            <a:pPr algn="l"/>
            <a:r>
              <a:rPr lang="en-IN" sz="2800" dirty="0" smtClean="0"/>
              <a:t>Pipeline: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/>
              <a:t>Missing values:</a:t>
            </a:r>
          </a:p>
          <a:p>
            <a:pPr>
              <a:buNone/>
            </a:pPr>
            <a:r>
              <a:rPr lang="en-US" sz="2400" dirty="0" smtClean="0"/>
              <a:t>There were no missing values in the entire dataset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IN" sz="2400" dirty="0" smtClean="0"/>
              <a:t>Outlier Treatment: Calculated the  IQR score for the outliers of entire dataset.</a:t>
            </a:r>
          </a:p>
          <a:p>
            <a:pPr>
              <a:buNone/>
            </a:pPr>
            <a:r>
              <a:rPr lang="en-IN" sz="2400" dirty="0" smtClean="0"/>
              <a:t>    Which resulted in better score of our chosen model(i.e. Linear Regression)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IN" sz="2400" dirty="0" smtClean="0"/>
              <a:t>Feature </a:t>
            </a:r>
            <a:r>
              <a:rPr lang="en-IN" sz="2400" dirty="0" smtClean="0"/>
              <a:t>selection:</a:t>
            </a:r>
          </a:p>
          <a:p>
            <a:pPr>
              <a:buNone/>
            </a:pPr>
            <a:r>
              <a:rPr lang="en-IN" sz="2400" dirty="0" smtClean="0"/>
              <a:t>Correlation method </a:t>
            </a:r>
            <a:r>
              <a:rPr lang="en-IN" sz="2400" dirty="0" err="1" smtClean="0"/>
              <a:t>Dataframe.corrwith</a:t>
            </a:r>
            <a:r>
              <a:rPr lang="en-IN" sz="2400" dirty="0" smtClean="0"/>
              <a:t>() used for feature selection. Region code is least correlated and </a:t>
            </a:r>
            <a:r>
              <a:rPr lang="en-IN" sz="2400" dirty="0" err="1" smtClean="0"/>
              <a:t>cc_cons_may</a:t>
            </a:r>
            <a:r>
              <a:rPr lang="en-IN" sz="2400" dirty="0" smtClean="0"/>
              <a:t> is </a:t>
            </a:r>
            <a:r>
              <a:rPr lang="en-IN" sz="2400" dirty="0" smtClean="0"/>
              <a:t>most </a:t>
            </a:r>
            <a:r>
              <a:rPr lang="en-IN" sz="2400" dirty="0" smtClean="0"/>
              <a:t>correlated </a:t>
            </a:r>
            <a:r>
              <a:rPr lang="en-IN" sz="2400" dirty="0" smtClean="0"/>
              <a:t>with the target.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Features dropped: "ID","personal_loan_active","vehicle_loan_active","personal_loan_closed","vehicle_loan_closed“ </a:t>
            </a:r>
          </a:p>
          <a:p>
            <a:pPr>
              <a:buNone/>
            </a:pPr>
            <a:r>
              <a:rPr lang="en-IN" sz="2400" dirty="0" smtClean="0"/>
              <a:t>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2400" dirty="0" smtClean="0"/>
              <a:t>Model tuning:</a:t>
            </a:r>
            <a:br>
              <a:rPr lang="en-IN" sz="2400" dirty="0" smtClean="0"/>
            </a:br>
            <a:r>
              <a:rPr lang="en-IN" sz="2400" dirty="0" smtClean="0"/>
              <a:t>After outlier treatment and feature selection, the following results were obtained :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3291840" cy="4397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74"/>
                <a:gridCol w="1105866"/>
              </a:tblGrid>
              <a:tr h="750334">
                <a:tc>
                  <a:txBody>
                    <a:bodyPr/>
                    <a:lstStyle/>
                    <a:p>
                      <a:r>
                        <a:rPr lang="en-IN" dirty="0" smtClean="0"/>
                        <a:t>Modelling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RMSLE score</a:t>
                      </a:r>
                      <a:endParaRPr lang="en-US" dirty="0"/>
                    </a:p>
                  </a:txBody>
                  <a:tcPr/>
                </a:tc>
              </a:tr>
              <a:tr h="750334">
                <a:tc>
                  <a:txBody>
                    <a:bodyPr/>
                    <a:lstStyle/>
                    <a:p>
                      <a:r>
                        <a:rPr lang="en-IN" dirty="0" smtClean="0"/>
                        <a:t>Linear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2.05</a:t>
                      </a:r>
                      <a:endParaRPr lang="en-US" dirty="0"/>
                    </a:p>
                  </a:txBody>
                  <a:tcPr/>
                </a:tc>
              </a:tr>
              <a:tr h="750334">
                <a:tc>
                  <a:txBody>
                    <a:bodyPr/>
                    <a:lstStyle/>
                    <a:p>
                      <a:r>
                        <a:rPr lang="en-IN" dirty="0" smtClean="0"/>
                        <a:t>Logistic</a:t>
                      </a:r>
                      <a:r>
                        <a:rPr lang="en-IN" baseline="0" dirty="0" smtClean="0"/>
                        <a:t>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2.18</a:t>
                      </a:r>
                      <a:endParaRPr lang="en-US" dirty="0"/>
                    </a:p>
                  </a:txBody>
                  <a:tcPr/>
                </a:tc>
              </a:tr>
              <a:tr h="1071906">
                <a:tc>
                  <a:txBody>
                    <a:bodyPr/>
                    <a:lstStyle/>
                    <a:p>
                      <a:r>
                        <a:rPr lang="en-IN" dirty="0" smtClean="0"/>
                        <a:t>Random</a:t>
                      </a:r>
                      <a:r>
                        <a:rPr lang="en-IN" baseline="0" dirty="0" smtClean="0"/>
                        <a:t> Forrest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2.92</a:t>
                      </a:r>
                      <a:endParaRPr lang="en-US" dirty="0"/>
                    </a:p>
                  </a:txBody>
                  <a:tcPr/>
                </a:tc>
              </a:tr>
              <a:tr h="434717">
                <a:tc>
                  <a:txBody>
                    <a:bodyPr/>
                    <a:lstStyle/>
                    <a:p>
                      <a:r>
                        <a:rPr lang="en-IN" dirty="0" smtClean="0"/>
                        <a:t>Linear SVC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2.1</a:t>
                      </a:r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434717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AdaBoostRegre</a:t>
                      </a:r>
                      <a:r>
                        <a:rPr lang="en-IN" baseline="0" dirty="0" err="1" smtClean="0"/>
                        <a:t>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2.39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43438" y="2285992"/>
            <a:ext cx="33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Model selected: Linear regression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158" y="357166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 smtClean="0"/>
              <a:t>Next steps for more optimised model: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perform better feature engineering.</a:t>
            </a:r>
          </a:p>
          <a:p>
            <a:r>
              <a:rPr lang="en-IN" dirty="0" smtClean="0"/>
              <a:t>To perform hyper-parameter tuning  to optimize the model and minimize the loss function.</a:t>
            </a:r>
          </a:p>
          <a:p>
            <a:r>
              <a:rPr lang="en-IN" dirty="0" smtClean="0"/>
              <a:t>To build an automated ML UI  for real time data.</a:t>
            </a:r>
          </a:p>
          <a:p>
            <a:r>
              <a:rPr lang="en-IN" dirty="0" smtClean="0"/>
              <a:t>Ensemble of different models.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5984" y="2714620"/>
            <a:ext cx="42862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you!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-1429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Problem Statement: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understand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general client-credit card expenditure pattern  and understand their financial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profile to generate new decisions.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Approach: Prediction of Credit Card expenditure for the month of July , August and September using predictive analytics and ML models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This is a regression problem.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57148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About the Data: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data consists of records of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15000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clients and 44 features. There are 43 predictors and 1 target that describes expect the average credit card expenditure of the client for the 3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quarterly.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Target Variable :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cc_cons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(Average Credit Card Spend in next three months)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dat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2143116"/>
            <a:ext cx="6782388" cy="2240474"/>
          </a:xfrm>
        </p:spPr>
      </p:pic>
      <p:pic>
        <p:nvPicPr>
          <p:cNvPr id="5" name="Picture 4" descr="dat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4572008"/>
            <a:ext cx="5372566" cy="17756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5984" y="6357958"/>
            <a:ext cx="372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Fig1:Sample screenshot of the dataset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Target Variable :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From the available data ,we have the expected amount of expenditure of our client base for the next 3 months.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data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571612"/>
            <a:ext cx="5357850" cy="3839578"/>
          </a:xfrm>
        </p:spPr>
      </p:pic>
      <p:sp>
        <p:nvSpPr>
          <p:cNvPr id="5" name="TextBox 4"/>
          <p:cNvSpPr txBox="1"/>
          <p:nvPr/>
        </p:nvSpPr>
        <p:spPr>
          <a:xfrm>
            <a:off x="6143636" y="2071678"/>
            <a:ext cx="30394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Approx amount of 50k spent</a:t>
            </a:r>
          </a:p>
          <a:p>
            <a:r>
              <a:rPr lang="en-US" dirty="0" smtClean="0"/>
              <a:t>by majority of population over</a:t>
            </a:r>
          </a:p>
          <a:p>
            <a:r>
              <a:rPr lang="en-US" dirty="0" smtClean="0"/>
              <a:t>3 months.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The higher and lower values </a:t>
            </a:r>
          </a:p>
          <a:p>
            <a:r>
              <a:rPr lang="en-US" dirty="0" smtClean="0"/>
              <a:t>of the range are :</a:t>
            </a:r>
          </a:p>
          <a:p>
            <a:r>
              <a:rPr lang="en-US" dirty="0" smtClean="0"/>
              <a:t>4,08,382 and 5,341 </a:t>
            </a:r>
          </a:p>
          <a:p>
            <a:r>
              <a:rPr lang="en-US" dirty="0"/>
              <a:t>r</a:t>
            </a:r>
            <a:r>
              <a:rPr lang="en-US" dirty="0" smtClean="0"/>
              <a:t>espectively 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7488" y="5643578"/>
            <a:ext cx="147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2(</a:t>
            </a:r>
            <a:r>
              <a:rPr lang="en-US" dirty="0" err="1" smtClean="0"/>
              <a:t>distplot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642918"/>
            <a:ext cx="4168501" cy="32235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2910" y="4286256"/>
            <a:ext cx="75724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Age range of the client dataset ranges from 25 to 223 years</a:t>
            </a:r>
          </a:p>
          <a:p>
            <a:r>
              <a:rPr lang="en-IN" dirty="0" smtClean="0"/>
              <a:t>Maximum ages are between 25 to 55 </a:t>
            </a:r>
          </a:p>
          <a:p>
            <a:r>
              <a:rPr lang="en-IN" dirty="0" smtClean="0"/>
              <a:t>Outliers are 125 and 223 for a very less percentage of population.</a:t>
            </a:r>
          </a:p>
          <a:p>
            <a:endParaRPr lang="en-IN" dirty="0"/>
          </a:p>
          <a:p>
            <a:r>
              <a:rPr lang="en-IN" dirty="0" smtClean="0"/>
              <a:t>Feature moderation: dropped age greater than 120 since only 5 entries.</a:t>
            </a:r>
          </a:p>
          <a:p>
            <a:r>
              <a:rPr lang="en-IN" dirty="0" smtClean="0"/>
              <a:t>For ages greater than 70 we have replaced with the median value of the column which is 38 years.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86380" y="1714488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Fig 3 (</a:t>
            </a:r>
            <a:r>
              <a:rPr lang="en-IN" dirty="0" err="1" smtClean="0"/>
              <a:t>boxplot</a:t>
            </a:r>
            <a:r>
              <a:rPr lang="en-IN" dirty="0" smtClean="0"/>
              <a:t> of Age)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450057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Details about the credit card limit set for the customers:</a:t>
            </a:r>
            <a:br>
              <a:rPr lang="en-IN" sz="2400" dirty="0" smtClean="0"/>
            </a:b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Minimum limit: Rs. 10,000</a:t>
            </a:r>
            <a:br>
              <a:rPr lang="en-US" sz="2400" dirty="0" smtClean="0"/>
            </a:br>
            <a:r>
              <a:rPr lang="en-US" sz="2400" dirty="0" smtClean="0"/>
              <a:t>Maximum limit :Rs. 10 L</a:t>
            </a:r>
            <a:br>
              <a:rPr lang="en-US" sz="2400" dirty="0" smtClean="0"/>
            </a:br>
            <a:r>
              <a:rPr lang="en-US" sz="2400" dirty="0" smtClean="0"/>
              <a:t>Maximum population have  limit between a range of </a:t>
            </a:r>
            <a:br>
              <a:rPr lang="en-US" sz="2400" dirty="0" smtClean="0"/>
            </a:br>
            <a:r>
              <a:rPr lang="en-US" sz="2400" dirty="0" smtClean="0"/>
              <a:t>10k to7 </a:t>
            </a:r>
            <a:r>
              <a:rPr lang="en-US" sz="2400" dirty="0" err="1" smtClean="0"/>
              <a:t>Lakhs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Feature treatment : Removed zero values from the column.</a:t>
            </a:r>
            <a:endParaRPr lang="en-US" sz="2400" dirty="0"/>
          </a:p>
        </p:txBody>
      </p:sp>
      <p:pic>
        <p:nvPicPr>
          <p:cNvPr id="4" name="Content Placeholder 3" descr="card li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214290"/>
            <a:ext cx="4900085" cy="3276884"/>
          </a:xfrm>
        </p:spPr>
      </p:pic>
      <p:sp>
        <p:nvSpPr>
          <p:cNvPr id="5" name="TextBox 4"/>
          <p:cNvSpPr txBox="1"/>
          <p:nvPr/>
        </p:nvSpPr>
        <p:spPr>
          <a:xfrm>
            <a:off x="1857356" y="3643314"/>
            <a:ext cx="1627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Fig 4 (</a:t>
            </a:r>
            <a:r>
              <a:rPr lang="en-IN" dirty="0" err="1" smtClean="0"/>
              <a:t>card_lim</a:t>
            </a:r>
            <a:r>
              <a:rPr lang="en-IN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Continuing  our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Eda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..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Correlation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Age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the  expected CC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amount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spend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clients: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d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1142984"/>
            <a:ext cx="3935391" cy="2714644"/>
          </a:xfrm>
        </p:spPr>
      </p:pic>
      <p:sp>
        <p:nvSpPr>
          <p:cNvPr id="5" name="TextBox 4"/>
          <p:cNvSpPr txBox="1"/>
          <p:nvPr/>
        </p:nvSpPr>
        <p:spPr>
          <a:xfrm>
            <a:off x="0" y="4214818"/>
            <a:ext cx="93697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Observation: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Females majorly in their 30s :expected to spend most (maybe because of financial stability?</a:t>
            </a:r>
          </a:p>
          <a:p>
            <a:r>
              <a:rPr lang="en-US" dirty="0" smtClean="0"/>
              <a:t>Or  highly lucrative CC offers on various retail fronts?)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Males don’t show much deviation for the </a:t>
            </a:r>
            <a:r>
              <a:rPr lang="en-US" dirty="0" smtClean="0"/>
              <a:t>same.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Females in their 20s have made maximum investment in their DEMAT account  so they are likely</a:t>
            </a:r>
          </a:p>
          <a:p>
            <a:r>
              <a:rPr lang="en-US" dirty="0" smtClean="0"/>
              <a:t>to spend less in the subsequent months.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6" name="Picture 5" descr="investment1 vs gen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62" y="1142984"/>
            <a:ext cx="4320540" cy="27146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00760" y="3929066"/>
            <a:ext cx="226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</a:t>
            </a:r>
            <a:r>
              <a:rPr lang="en-US" dirty="0" smtClean="0"/>
              <a:t>6 </a:t>
            </a:r>
            <a:r>
              <a:rPr lang="en-US" dirty="0" smtClean="0"/>
              <a:t>(For DEMAT acc.)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43042" y="385762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Fig5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 we have a trend for the client based on their type of account??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d5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472" y="785794"/>
            <a:ext cx="4694327" cy="3238781"/>
          </a:xfrm>
        </p:spPr>
      </p:pic>
      <p:sp>
        <p:nvSpPr>
          <p:cNvPr id="5" name="TextBox 4"/>
          <p:cNvSpPr txBox="1"/>
          <p:nvPr/>
        </p:nvSpPr>
        <p:spPr>
          <a:xfrm>
            <a:off x="0" y="4071942"/>
            <a:ext cx="8865376" cy="34163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Observation: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Clients (in their 50s and having a savings type a/c) have spent the most using their CCs in</a:t>
            </a:r>
          </a:p>
          <a:p>
            <a:r>
              <a:rPr lang="en-US" dirty="0"/>
              <a:t>t</a:t>
            </a:r>
            <a:r>
              <a:rPr lang="en-US" dirty="0" smtClean="0"/>
              <a:t>he past 3 months.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This shows expenditure increases with the age for people having savings a/c(salaried</a:t>
            </a:r>
          </a:p>
          <a:p>
            <a:r>
              <a:rPr lang="en-US" dirty="0" smtClean="0"/>
              <a:t>Employees/having monthly income)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Traders/Entrepreneurs(who need to access their a/c Daily) having current a/c don’t</a:t>
            </a:r>
          </a:p>
          <a:p>
            <a:r>
              <a:rPr lang="en-US" dirty="0" smtClean="0"/>
              <a:t> show much deviation.</a:t>
            </a:r>
          </a:p>
          <a:p>
            <a:r>
              <a:rPr lang="en-US" dirty="0" smtClean="0"/>
              <a:t>(</a:t>
            </a:r>
            <a:r>
              <a:rPr lang="en-US" i="1" dirty="0" smtClean="0"/>
              <a:t>Can we lower the fees and interests charged on the overdraft </a:t>
            </a:r>
            <a:r>
              <a:rPr lang="en-US" i="1" dirty="0" err="1" smtClean="0"/>
              <a:t>facilty</a:t>
            </a:r>
            <a:r>
              <a:rPr lang="en-US" i="1" dirty="0" smtClean="0"/>
              <a:t> To motivate current a/c </a:t>
            </a:r>
          </a:p>
          <a:p>
            <a:r>
              <a:rPr lang="en-US" i="1" dirty="0" smtClean="0"/>
              <a:t>Holders</a:t>
            </a:r>
            <a:r>
              <a:rPr lang="en-US" i="1" dirty="0"/>
              <a:t> t</a:t>
            </a:r>
            <a:r>
              <a:rPr lang="en-US" i="1" dirty="0" smtClean="0"/>
              <a:t>o spend more </a:t>
            </a:r>
            <a:r>
              <a:rPr lang="en-US" dirty="0" smtClean="0"/>
              <a:t>?)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6072206"/>
            <a:ext cx="8229600" cy="571504"/>
          </a:xfrm>
        </p:spPr>
        <p:txBody>
          <a:bodyPr>
            <a:normAutofit fontScale="90000"/>
          </a:bodyPr>
          <a:lstStyle/>
          <a:p>
            <a:pPr algn="l">
              <a:buFont typeface="Arial" pitchFamily="34" charset="0"/>
              <a:buChar char="•"/>
            </a:pPr>
            <a:r>
              <a:rPr lang="en-IN" sz="2400" dirty="0" smtClean="0">
                <a:cs typeface="Times New Roman" pitchFamily="18" charset="0"/>
              </a:rPr>
              <a:t>Steep decrease observed in the  credited amount to a/c of clients with ‘savings’ type with increase in age range.</a:t>
            </a:r>
            <a:br>
              <a:rPr lang="en-IN" sz="2400" dirty="0" smtClean="0">
                <a:cs typeface="Times New Roman" pitchFamily="18" charset="0"/>
              </a:rPr>
            </a:br>
            <a:r>
              <a:rPr lang="en-IN" sz="2400" dirty="0" smtClean="0">
                <a:cs typeface="Times New Roman" pitchFamily="18" charset="0"/>
              </a:rPr>
              <a:t>Minimum deviation for the same for  ‘current’ type a/c.</a:t>
            </a:r>
            <a:br>
              <a:rPr lang="en-IN" sz="2400" dirty="0" smtClean="0">
                <a:cs typeface="Times New Roman" pitchFamily="18" charset="0"/>
              </a:rPr>
            </a:br>
            <a:r>
              <a:rPr lang="en-IN" sz="2400" dirty="0">
                <a:cs typeface="Times New Roman" pitchFamily="18" charset="0"/>
              </a:rPr>
              <a:t/>
            </a:r>
            <a:br>
              <a:rPr lang="en-IN" sz="2400" dirty="0">
                <a:cs typeface="Times New Roman" pitchFamily="18" charset="0"/>
              </a:rPr>
            </a:br>
            <a:r>
              <a:rPr lang="en-IN" sz="2400" dirty="0" smtClean="0">
                <a:cs typeface="Times New Roman" pitchFamily="18" charset="0"/>
              </a:rPr>
              <a:t/>
            </a:r>
            <a:br>
              <a:rPr lang="en-IN" sz="2400" dirty="0" smtClean="0">
                <a:cs typeface="Times New Roman" pitchFamily="18" charset="0"/>
              </a:rPr>
            </a:br>
            <a:r>
              <a:rPr lang="en-IN" sz="2400" dirty="0" smtClean="0">
                <a:cs typeface="Times New Roman" pitchFamily="18" charset="0"/>
              </a:rPr>
              <a:t>Also there is </a:t>
            </a:r>
            <a:r>
              <a:rPr lang="en-IN" sz="2400" dirty="0" err="1" smtClean="0">
                <a:cs typeface="Times New Roman" pitchFamily="18" charset="0"/>
              </a:rPr>
              <a:t>overral</a:t>
            </a:r>
            <a:r>
              <a:rPr lang="en-IN" sz="2400" dirty="0" smtClean="0">
                <a:cs typeface="Times New Roman" pitchFamily="18" charset="0"/>
              </a:rPr>
              <a:t> increase in the amount credited for current a/c .</a:t>
            </a:r>
            <a:br>
              <a:rPr lang="en-IN" sz="2400" dirty="0" smtClean="0">
                <a:cs typeface="Times New Roman" pitchFamily="18" charset="0"/>
              </a:rPr>
            </a:br>
            <a:r>
              <a:rPr lang="en-IN" sz="2400" dirty="0" smtClean="0">
                <a:cs typeface="Times New Roman" pitchFamily="18" charset="0"/>
              </a:rPr>
              <a:t/>
            </a:r>
            <a:br>
              <a:rPr lang="en-IN" sz="2400" dirty="0" smtClean="0">
                <a:cs typeface="Times New Roman" pitchFamily="18" charset="0"/>
              </a:rPr>
            </a:br>
            <a:r>
              <a:rPr lang="en-IN" sz="2400" dirty="0">
                <a:cs typeface="Times New Roman" pitchFamily="18" charset="0"/>
              </a:rPr>
              <a:t> </a:t>
            </a:r>
            <a:r>
              <a:rPr lang="en-IN" sz="2400" dirty="0" smtClean="0">
                <a:cs typeface="Times New Roman" pitchFamily="18" charset="0"/>
              </a:rPr>
              <a:t> </a:t>
            </a:r>
            <a:br>
              <a:rPr lang="en-IN" sz="2400" dirty="0" smtClean="0">
                <a:cs typeface="Times New Roman" pitchFamily="18" charset="0"/>
              </a:rPr>
            </a:br>
            <a:r>
              <a:rPr lang="en-IN" sz="2400" dirty="0" smtClean="0">
                <a:cs typeface="Times New Roman" pitchFamily="18" charset="0"/>
              </a:rPr>
              <a:t/>
            </a:r>
            <a:br>
              <a:rPr lang="en-IN" sz="2400" dirty="0" smtClean="0">
                <a:cs typeface="Times New Roman" pitchFamily="18" charset="0"/>
              </a:rPr>
            </a:br>
            <a:r>
              <a:rPr lang="en-IN" sz="2400" dirty="0" smtClean="0">
                <a:cs typeface="Times New Roman" pitchFamily="18" charset="0"/>
              </a:rPr>
              <a:t/>
            </a:r>
            <a:br>
              <a:rPr lang="en-IN" sz="2400" dirty="0" smtClean="0">
                <a:cs typeface="Times New Roman" pitchFamily="18" charset="0"/>
              </a:rPr>
            </a:br>
            <a:r>
              <a:rPr lang="en-IN" sz="2400" dirty="0">
                <a:cs typeface="Times New Roman" pitchFamily="18" charset="0"/>
              </a:rPr>
              <a:t> </a:t>
            </a:r>
            <a:r>
              <a:rPr lang="en-IN" sz="2400" dirty="0" smtClean="0">
                <a:cs typeface="Times New Roman" pitchFamily="18" charset="0"/>
              </a:rPr>
              <a:t> </a:t>
            </a:r>
            <a:endParaRPr lang="en-US" sz="2400" dirty="0">
              <a:cs typeface="Times New Roman" pitchFamily="18" charset="0"/>
            </a:endParaRPr>
          </a:p>
        </p:txBody>
      </p:sp>
      <p:pic>
        <p:nvPicPr>
          <p:cNvPr id="4" name="Content Placeholder 3" descr="d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000108"/>
            <a:ext cx="4357718" cy="3193057"/>
          </a:xfrm>
        </p:spPr>
      </p:pic>
      <p:pic>
        <p:nvPicPr>
          <p:cNvPr id="5" name="Picture 4" descr="d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1000108"/>
            <a:ext cx="4357686" cy="32006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5786" y="214290"/>
            <a:ext cx="7879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dirty="0" smtClean="0"/>
              <a:t>Age with max credit card spent and type of account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1105</TotalTime>
  <Words>775</Words>
  <Application>Microsoft Office PowerPoint</Application>
  <PresentationFormat>On-screen Show (4:3)</PresentationFormat>
  <Paragraphs>109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Problem Statement:</vt:lpstr>
      <vt:lpstr>About the Data:   The data consists of records of 15000 clients and 44 features. There are 43 predictors and 1 target that describes expect the average credit card expenditure of the client for the 3rd quarterly.  Target Variable : cc_cons (Average Credit Card Spend in next three months)</vt:lpstr>
      <vt:lpstr>Target Variable :   From the available data ,we have the expected amount of expenditure of our client base for the next 3 months.</vt:lpstr>
      <vt:lpstr>Slide 5</vt:lpstr>
      <vt:lpstr> Details about the credit card limit set for the customers:   Minimum limit: Rs. 10,000 Maximum limit :Rs. 10 L Maximum population have  limit between a range of  10k to7 Lakhs Feature treatment : Removed zero values from the column.</vt:lpstr>
      <vt:lpstr>Continuing  our Eda.. Correlation of Age with the  expected CC amount spend for the clients:   </vt:lpstr>
      <vt:lpstr>Do we have a trend for the client based on their type of account??</vt:lpstr>
      <vt:lpstr>Steep decrease observed in the  credited amount to a/c of clients with ‘savings’ type with increase in age range. Minimum deviation for the same for  ‘current’ type a/c.   Also there is overral increase in the amount credited for current a/c .         </vt:lpstr>
      <vt:lpstr>Credit card transaction exploration with respect to Region to find if any trend exists:</vt:lpstr>
      <vt:lpstr>Models and Approaches:</vt:lpstr>
      <vt:lpstr>Pipeline:</vt:lpstr>
      <vt:lpstr>Model tuning: After outlier treatment and feature selection, the following results were obtained :</vt:lpstr>
      <vt:lpstr>Slide 14</vt:lpstr>
      <vt:lpstr>Next steps for more optimised model:</vt:lpstr>
      <vt:lpstr> 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RUPA</dc:creator>
  <cp:lastModifiedBy>RUPA</cp:lastModifiedBy>
  <cp:revision>81</cp:revision>
  <dcterms:created xsi:type="dcterms:W3CDTF">2020-02-28T04:22:26Z</dcterms:created>
  <dcterms:modified xsi:type="dcterms:W3CDTF">2020-02-29T07:59:30Z</dcterms:modified>
</cp:coreProperties>
</file>