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304" r:id="rId3"/>
    <p:sldId id="287" r:id="rId4"/>
    <p:sldId id="305" r:id="rId5"/>
    <p:sldId id="303" r:id="rId6"/>
    <p:sldId id="306" r:id="rId7"/>
    <p:sldId id="259" r:id="rId8"/>
    <p:sldId id="289" r:id="rId9"/>
    <p:sldId id="292" r:id="rId10"/>
    <p:sldId id="291" r:id="rId11"/>
    <p:sldId id="290" r:id="rId12"/>
    <p:sldId id="299" r:id="rId13"/>
    <p:sldId id="293" r:id="rId14"/>
    <p:sldId id="294" r:id="rId15"/>
    <p:sldId id="295" r:id="rId16"/>
    <p:sldId id="296" r:id="rId17"/>
    <p:sldId id="297" r:id="rId18"/>
    <p:sldId id="260" r:id="rId19"/>
    <p:sldId id="307" r:id="rId20"/>
    <p:sldId id="300" r:id="rId21"/>
    <p:sldId id="268" r:id="rId22"/>
    <p:sldId id="301" r:id="rId23"/>
    <p:sldId id="308" r:id="rId24"/>
    <p:sldId id="298" r:id="rId25"/>
    <p:sldId id="302" r:id="rId26"/>
    <p:sldId id="278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2060"/>
    <a:srgbClr val="3494B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AF8B02-0844-4D3B-8AFE-A6C1AC7A6EF3}">
  <a:tblStyle styleId="{6DAF8B02-0844-4D3B-8AFE-A6C1AC7A6E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235" autoAdjust="0"/>
    <p:restoredTop sz="93250" autoAdjust="0"/>
  </p:normalViewPr>
  <p:slideViewPr>
    <p:cSldViewPr snapToGrid="0" showGuides="1">
      <p:cViewPr varScale="1">
        <p:scale>
          <a:sx n="118" d="100"/>
          <a:sy n="118" d="100"/>
        </p:scale>
        <p:origin x="-298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153476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47412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3656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03843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53205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8640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9916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66760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90034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44732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57176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28879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66329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365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6138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9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65;p14"/>
          <p:cNvSpPr txBox="1">
            <a:spLocks noGrp="1"/>
          </p:cNvSpPr>
          <p:nvPr>
            <p:ph type="ctrTitle"/>
          </p:nvPr>
        </p:nvSpPr>
        <p:spPr>
          <a:xfrm>
            <a:off x="133975" y="745772"/>
            <a:ext cx="6299588" cy="12719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Twitter  Sentiment  Analysis  </a:t>
            </a:r>
            <a:b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</a:t>
            </a:r>
            <a:b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Prediction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0" name="Google Shape;465;p1"/>
          <p:cNvSpPr txBox="1"/>
          <p:nvPr/>
        </p:nvSpPr>
        <p:spPr>
          <a:xfrm>
            <a:off x="2341655" y="3944985"/>
            <a:ext cx="288703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swald"/>
              </a:rPr>
              <a:t>Presented by</a:t>
            </a:r>
            <a:r>
              <a:rPr lang="en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swald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8324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Barlow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swald"/>
              </a:rPr>
              <a:t>Team </a:t>
            </a:r>
            <a:r>
              <a:rPr lang="en-IN" dirty="0" err="1" smtClean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swald"/>
              </a:rPr>
              <a:t>Cyberbots</a:t>
            </a:r>
            <a:endParaRPr dirty="0">
              <a:solidFill>
                <a:srgbClr val="28324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swald"/>
            </a:endParaRPr>
          </a:p>
        </p:txBody>
      </p:sp>
      <p:grpSp>
        <p:nvGrpSpPr>
          <p:cNvPr id="338" name="Google Shape;520;p16">
            <a:extLst>
              <a:ext uri="{FF2B5EF4-FFF2-40B4-BE49-F238E27FC236}">
                <a16:creationId xmlns="" xmlns:a16="http://schemas.microsoft.com/office/drawing/2014/main" id="{46675E16-61E2-4CB5-B0F6-FF9471B99E15}"/>
              </a:ext>
            </a:extLst>
          </p:cNvPr>
          <p:cNvGrpSpPr/>
          <p:nvPr/>
        </p:nvGrpSpPr>
        <p:grpSpPr>
          <a:xfrm>
            <a:off x="5793499" y="1519707"/>
            <a:ext cx="2318495" cy="3002298"/>
            <a:chOff x="6661328" y="2103554"/>
            <a:chExt cx="850574" cy="1325339"/>
          </a:xfrm>
        </p:grpSpPr>
        <p:sp>
          <p:nvSpPr>
            <p:cNvPr id="341" name="Google Shape;521;p16">
              <a:extLst>
                <a:ext uri="{FF2B5EF4-FFF2-40B4-BE49-F238E27FC236}">
                  <a16:creationId xmlns="" xmlns:a16="http://schemas.microsoft.com/office/drawing/2014/main" id="{2825B193-4F94-4F9C-ABB2-734FD904718C}"/>
                </a:ext>
              </a:extLst>
            </p:cNvPr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522;p16">
              <a:extLst>
                <a:ext uri="{FF2B5EF4-FFF2-40B4-BE49-F238E27FC236}">
                  <a16:creationId xmlns="" xmlns:a16="http://schemas.microsoft.com/office/drawing/2014/main" id="{CCF35A6C-D071-46B4-8671-F6A366826F11}"/>
                </a:ext>
              </a:extLst>
            </p:cNvPr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523;p16">
              <a:extLst>
                <a:ext uri="{FF2B5EF4-FFF2-40B4-BE49-F238E27FC236}">
                  <a16:creationId xmlns="" xmlns:a16="http://schemas.microsoft.com/office/drawing/2014/main" id="{28AD8E98-35F8-495D-8A59-486A3517BBE3}"/>
                </a:ext>
              </a:extLst>
            </p:cNvPr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524;p16">
              <a:extLst>
                <a:ext uri="{FF2B5EF4-FFF2-40B4-BE49-F238E27FC236}">
                  <a16:creationId xmlns="" xmlns:a16="http://schemas.microsoft.com/office/drawing/2014/main" id="{DE2A6392-4C35-44BD-8097-F4AB5155CED5}"/>
                </a:ext>
              </a:extLst>
            </p:cNvPr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525;p16">
              <a:extLst>
                <a:ext uri="{FF2B5EF4-FFF2-40B4-BE49-F238E27FC236}">
                  <a16:creationId xmlns="" xmlns:a16="http://schemas.microsoft.com/office/drawing/2014/main" id="{3C4CB0C5-36C3-4D84-ADAC-204483F6025D}"/>
                </a:ext>
              </a:extLst>
            </p:cNvPr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526;p16">
              <a:extLst>
                <a:ext uri="{FF2B5EF4-FFF2-40B4-BE49-F238E27FC236}">
                  <a16:creationId xmlns="" xmlns:a16="http://schemas.microsoft.com/office/drawing/2014/main" id="{5ED5F3ED-C864-4BC9-A4F6-F7CFEB401E0C}"/>
                </a:ext>
              </a:extLst>
            </p:cNvPr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527;p16">
              <a:extLst>
                <a:ext uri="{FF2B5EF4-FFF2-40B4-BE49-F238E27FC236}">
                  <a16:creationId xmlns="" xmlns:a16="http://schemas.microsoft.com/office/drawing/2014/main" id="{54BA0D3D-C822-4F37-9E56-87B7D740EE68}"/>
                </a:ext>
              </a:extLst>
            </p:cNvPr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528;p16">
              <a:extLst>
                <a:ext uri="{FF2B5EF4-FFF2-40B4-BE49-F238E27FC236}">
                  <a16:creationId xmlns="" xmlns:a16="http://schemas.microsoft.com/office/drawing/2014/main" id="{34B63794-7920-42A0-8811-7FC6010D6BC6}"/>
                </a:ext>
              </a:extLst>
            </p:cNvPr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529;p16">
              <a:extLst>
                <a:ext uri="{FF2B5EF4-FFF2-40B4-BE49-F238E27FC236}">
                  <a16:creationId xmlns="" xmlns:a16="http://schemas.microsoft.com/office/drawing/2014/main" id="{99BFB0EB-2B86-4EEA-B271-A748A116ACDC}"/>
                </a:ext>
              </a:extLst>
            </p:cNvPr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530;p16">
              <a:extLst>
                <a:ext uri="{FF2B5EF4-FFF2-40B4-BE49-F238E27FC236}">
                  <a16:creationId xmlns="" xmlns:a16="http://schemas.microsoft.com/office/drawing/2014/main" id="{8FE59E44-E6F8-4F23-9367-548956FC6354}"/>
                </a:ext>
              </a:extLst>
            </p:cNvPr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531;p16">
              <a:extLst>
                <a:ext uri="{FF2B5EF4-FFF2-40B4-BE49-F238E27FC236}">
                  <a16:creationId xmlns="" xmlns:a16="http://schemas.microsoft.com/office/drawing/2014/main" id="{31F80155-6207-4BF3-8B4A-F9EFBBF48356}"/>
                </a:ext>
              </a:extLst>
            </p:cNvPr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532;p16">
              <a:extLst>
                <a:ext uri="{FF2B5EF4-FFF2-40B4-BE49-F238E27FC236}">
                  <a16:creationId xmlns="" xmlns:a16="http://schemas.microsoft.com/office/drawing/2014/main" id="{CEC385D7-BF03-42AA-95DE-F148CF53780D}"/>
                </a:ext>
              </a:extLst>
            </p:cNvPr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533;p16">
              <a:extLst>
                <a:ext uri="{FF2B5EF4-FFF2-40B4-BE49-F238E27FC236}">
                  <a16:creationId xmlns="" xmlns:a16="http://schemas.microsoft.com/office/drawing/2014/main" id="{E21FDEC3-10E3-4CC4-B7DD-61AF07977F90}"/>
                </a:ext>
              </a:extLst>
            </p:cNvPr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534;p16">
              <a:extLst>
                <a:ext uri="{FF2B5EF4-FFF2-40B4-BE49-F238E27FC236}">
                  <a16:creationId xmlns="" xmlns:a16="http://schemas.microsoft.com/office/drawing/2014/main" id="{2F474AD9-6EC8-45CC-8558-E2EB6F1DF73C}"/>
                </a:ext>
              </a:extLst>
            </p:cNvPr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535;p16">
              <a:extLst>
                <a:ext uri="{FF2B5EF4-FFF2-40B4-BE49-F238E27FC236}">
                  <a16:creationId xmlns="" xmlns:a16="http://schemas.microsoft.com/office/drawing/2014/main" id="{DC603607-CA56-46A9-9240-33118DAB9427}"/>
                </a:ext>
              </a:extLst>
            </p:cNvPr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536;p16">
              <a:extLst>
                <a:ext uri="{FF2B5EF4-FFF2-40B4-BE49-F238E27FC236}">
                  <a16:creationId xmlns="" xmlns:a16="http://schemas.microsoft.com/office/drawing/2014/main" id="{B5101636-0041-49A8-AB5C-037EF5387826}"/>
                </a:ext>
              </a:extLst>
            </p:cNvPr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537;p16">
              <a:extLst>
                <a:ext uri="{FF2B5EF4-FFF2-40B4-BE49-F238E27FC236}">
                  <a16:creationId xmlns="" xmlns:a16="http://schemas.microsoft.com/office/drawing/2014/main" id="{C3DD9BAE-61BA-4665-BEAE-D2B87CA89816}"/>
                </a:ext>
              </a:extLst>
            </p:cNvPr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538;p16">
              <a:extLst>
                <a:ext uri="{FF2B5EF4-FFF2-40B4-BE49-F238E27FC236}">
                  <a16:creationId xmlns="" xmlns:a16="http://schemas.microsoft.com/office/drawing/2014/main" id="{89FC5E5B-83D8-4C1B-94B9-6EF53FF46585}"/>
                </a:ext>
              </a:extLst>
            </p:cNvPr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539;p16">
              <a:extLst>
                <a:ext uri="{FF2B5EF4-FFF2-40B4-BE49-F238E27FC236}">
                  <a16:creationId xmlns="" xmlns:a16="http://schemas.microsoft.com/office/drawing/2014/main" id="{01BFEE23-A289-4995-9A11-255DE85EA7DC}"/>
                </a:ext>
              </a:extLst>
            </p:cNvPr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540;p16">
              <a:extLst>
                <a:ext uri="{FF2B5EF4-FFF2-40B4-BE49-F238E27FC236}">
                  <a16:creationId xmlns="" xmlns:a16="http://schemas.microsoft.com/office/drawing/2014/main" id="{99CC54BF-5F25-4160-880D-9F2EFEC9B36C}"/>
                </a:ext>
              </a:extLst>
            </p:cNvPr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541;p16">
              <a:extLst>
                <a:ext uri="{FF2B5EF4-FFF2-40B4-BE49-F238E27FC236}">
                  <a16:creationId xmlns="" xmlns:a16="http://schemas.microsoft.com/office/drawing/2014/main" id="{0A1D724E-2352-4765-ABA0-85DDDF25B523}"/>
                </a:ext>
              </a:extLst>
            </p:cNvPr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542;p16">
              <a:extLst>
                <a:ext uri="{FF2B5EF4-FFF2-40B4-BE49-F238E27FC236}">
                  <a16:creationId xmlns="" xmlns:a16="http://schemas.microsoft.com/office/drawing/2014/main" id="{A1E788AC-7C76-4537-AF6E-1E510C8F538C}"/>
                </a:ext>
              </a:extLst>
            </p:cNvPr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543;p16">
              <a:extLst>
                <a:ext uri="{FF2B5EF4-FFF2-40B4-BE49-F238E27FC236}">
                  <a16:creationId xmlns="" xmlns:a16="http://schemas.microsoft.com/office/drawing/2014/main" id="{FC7D50AA-C241-4858-8DED-8517089AA102}"/>
                </a:ext>
              </a:extLst>
            </p:cNvPr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544;p16">
              <a:extLst>
                <a:ext uri="{FF2B5EF4-FFF2-40B4-BE49-F238E27FC236}">
                  <a16:creationId xmlns="" xmlns:a16="http://schemas.microsoft.com/office/drawing/2014/main" id="{0E70A4DB-27C1-48D7-825F-B99B6D0C6373}"/>
                </a:ext>
              </a:extLst>
            </p:cNvPr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545;p16">
              <a:extLst>
                <a:ext uri="{FF2B5EF4-FFF2-40B4-BE49-F238E27FC236}">
                  <a16:creationId xmlns="" xmlns:a16="http://schemas.microsoft.com/office/drawing/2014/main" id="{BAA8BAE4-A047-43C9-96F4-2F62FF596EB6}"/>
                </a:ext>
              </a:extLst>
            </p:cNvPr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546;p16">
              <a:extLst>
                <a:ext uri="{FF2B5EF4-FFF2-40B4-BE49-F238E27FC236}">
                  <a16:creationId xmlns="" xmlns:a16="http://schemas.microsoft.com/office/drawing/2014/main" id="{02BC0E1A-DA16-4BC9-930E-AA17A087CD7F}"/>
                </a:ext>
              </a:extLst>
            </p:cNvPr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547;p16">
              <a:extLst>
                <a:ext uri="{FF2B5EF4-FFF2-40B4-BE49-F238E27FC236}">
                  <a16:creationId xmlns="" xmlns:a16="http://schemas.microsoft.com/office/drawing/2014/main" id="{4E6990B9-E41E-4777-827C-B94A35147468}"/>
                </a:ext>
              </a:extLst>
            </p:cNvPr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548;p16">
              <a:extLst>
                <a:ext uri="{FF2B5EF4-FFF2-40B4-BE49-F238E27FC236}">
                  <a16:creationId xmlns="" xmlns:a16="http://schemas.microsoft.com/office/drawing/2014/main" id="{19C7852B-4EC6-4DCD-B994-4904A63542DD}"/>
                </a:ext>
              </a:extLst>
            </p:cNvPr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549;p16">
              <a:extLst>
                <a:ext uri="{FF2B5EF4-FFF2-40B4-BE49-F238E27FC236}">
                  <a16:creationId xmlns="" xmlns:a16="http://schemas.microsoft.com/office/drawing/2014/main" id="{0924A213-DDF8-4BE3-85DB-549E83361BAB}"/>
                </a:ext>
              </a:extLst>
            </p:cNvPr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550;p16">
              <a:extLst>
                <a:ext uri="{FF2B5EF4-FFF2-40B4-BE49-F238E27FC236}">
                  <a16:creationId xmlns="" xmlns:a16="http://schemas.microsoft.com/office/drawing/2014/main" id="{A9D0E7B2-0F9D-4CEE-98A1-47A1F689D4CE}"/>
                </a:ext>
              </a:extLst>
            </p:cNvPr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1" name="Google Shape;551;p16">
              <a:extLst>
                <a:ext uri="{FF2B5EF4-FFF2-40B4-BE49-F238E27FC236}">
                  <a16:creationId xmlns="" xmlns:a16="http://schemas.microsoft.com/office/drawing/2014/main" id="{9997AD0D-F4EC-4536-9737-E7253FFECD9D}"/>
                </a:ext>
              </a:extLst>
            </p:cNvPr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390" name="Google Shape;552;p16">
                <a:extLst>
                  <a:ext uri="{FF2B5EF4-FFF2-40B4-BE49-F238E27FC236}">
                    <a16:creationId xmlns="" xmlns:a16="http://schemas.microsoft.com/office/drawing/2014/main" id="{06E72815-CC32-4259-9BEE-92FFFF36C83D}"/>
                  </a:ext>
                </a:extLst>
              </p:cNvPr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553;p16">
                <a:extLst>
                  <a:ext uri="{FF2B5EF4-FFF2-40B4-BE49-F238E27FC236}">
                    <a16:creationId xmlns="" xmlns:a16="http://schemas.microsoft.com/office/drawing/2014/main" id="{F3E63190-447F-4C3D-A692-9DD9066739B8}"/>
                  </a:ext>
                </a:extLst>
              </p:cNvPr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554;p16">
                <a:extLst>
                  <a:ext uri="{FF2B5EF4-FFF2-40B4-BE49-F238E27FC236}">
                    <a16:creationId xmlns="" xmlns:a16="http://schemas.microsoft.com/office/drawing/2014/main" id="{E2977935-6FAC-4C83-A163-A80274B5CD0E}"/>
                  </a:ext>
                </a:extLst>
              </p:cNvPr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555;p16">
                <a:extLst>
                  <a:ext uri="{FF2B5EF4-FFF2-40B4-BE49-F238E27FC236}">
                    <a16:creationId xmlns="" xmlns:a16="http://schemas.microsoft.com/office/drawing/2014/main" id="{88675A1D-F215-428D-BE2D-3B87CFCC622C}"/>
                  </a:ext>
                </a:extLst>
              </p:cNvPr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556;p16">
                <a:extLst>
                  <a:ext uri="{FF2B5EF4-FFF2-40B4-BE49-F238E27FC236}">
                    <a16:creationId xmlns="" xmlns:a16="http://schemas.microsoft.com/office/drawing/2014/main" id="{A75234BB-464E-4690-8B5D-1D2048B43751}"/>
                  </a:ext>
                </a:extLst>
              </p:cNvPr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557;p16">
                <a:extLst>
                  <a:ext uri="{FF2B5EF4-FFF2-40B4-BE49-F238E27FC236}">
                    <a16:creationId xmlns="" xmlns:a16="http://schemas.microsoft.com/office/drawing/2014/main" id="{FA30DBBC-4307-464C-ABCC-71EBC2C29F4F}"/>
                  </a:ext>
                </a:extLst>
              </p:cNvPr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558;p16">
                <a:extLst>
                  <a:ext uri="{FF2B5EF4-FFF2-40B4-BE49-F238E27FC236}">
                    <a16:creationId xmlns="" xmlns:a16="http://schemas.microsoft.com/office/drawing/2014/main" id="{FD867D53-D537-4B81-8DEF-01F4E97358F1}"/>
                  </a:ext>
                </a:extLst>
              </p:cNvPr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559;p16">
                <a:extLst>
                  <a:ext uri="{FF2B5EF4-FFF2-40B4-BE49-F238E27FC236}">
                    <a16:creationId xmlns="" xmlns:a16="http://schemas.microsoft.com/office/drawing/2014/main" id="{AAE62CA3-CF28-4705-8E8D-5886B11C39CD}"/>
                  </a:ext>
                </a:extLst>
              </p:cNvPr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560;p16">
                <a:extLst>
                  <a:ext uri="{FF2B5EF4-FFF2-40B4-BE49-F238E27FC236}">
                    <a16:creationId xmlns="" xmlns:a16="http://schemas.microsoft.com/office/drawing/2014/main" id="{2C1F7EF2-4499-4C77-8095-F7786B5EEEAF}"/>
                  </a:ext>
                </a:extLst>
              </p:cNvPr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561;p16">
                <a:extLst>
                  <a:ext uri="{FF2B5EF4-FFF2-40B4-BE49-F238E27FC236}">
                    <a16:creationId xmlns="" xmlns:a16="http://schemas.microsoft.com/office/drawing/2014/main" id="{F5FC3E28-B4A8-4706-8CED-CE05632E0813}"/>
                  </a:ext>
                </a:extLst>
              </p:cNvPr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562;p16">
                <a:extLst>
                  <a:ext uri="{FF2B5EF4-FFF2-40B4-BE49-F238E27FC236}">
                    <a16:creationId xmlns="" xmlns:a16="http://schemas.microsoft.com/office/drawing/2014/main" id="{3664A63E-BE36-4FDB-9221-2E5D8DB1ACC6}"/>
                  </a:ext>
                </a:extLst>
              </p:cNvPr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563;p16">
                <a:extLst>
                  <a:ext uri="{FF2B5EF4-FFF2-40B4-BE49-F238E27FC236}">
                    <a16:creationId xmlns="" xmlns:a16="http://schemas.microsoft.com/office/drawing/2014/main" id="{83EE317F-6D7F-408A-A79E-41F4610E86B1}"/>
                  </a:ext>
                </a:extLst>
              </p:cNvPr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564;p16">
                <a:extLst>
                  <a:ext uri="{FF2B5EF4-FFF2-40B4-BE49-F238E27FC236}">
                    <a16:creationId xmlns="" xmlns:a16="http://schemas.microsoft.com/office/drawing/2014/main" id="{930DCC3C-49C2-4C25-B9CB-5D2079CAC181}"/>
                  </a:ext>
                </a:extLst>
              </p:cNvPr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565;p16">
                <a:extLst>
                  <a:ext uri="{FF2B5EF4-FFF2-40B4-BE49-F238E27FC236}">
                    <a16:creationId xmlns="" xmlns:a16="http://schemas.microsoft.com/office/drawing/2014/main" id="{F0C52537-B596-4346-919E-DFB2AA34F6EB}"/>
                  </a:ext>
                </a:extLst>
              </p:cNvPr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566;p16">
                <a:extLst>
                  <a:ext uri="{FF2B5EF4-FFF2-40B4-BE49-F238E27FC236}">
                    <a16:creationId xmlns="" xmlns:a16="http://schemas.microsoft.com/office/drawing/2014/main" id="{C4443B23-A939-4CB0-B600-270B39543052}"/>
                  </a:ext>
                </a:extLst>
              </p:cNvPr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567;p16">
                <a:extLst>
                  <a:ext uri="{FF2B5EF4-FFF2-40B4-BE49-F238E27FC236}">
                    <a16:creationId xmlns="" xmlns:a16="http://schemas.microsoft.com/office/drawing/2014/main" id="{01D229FD-D74D-4D68-9AF0-3BFEA29F4CEE}"/>
                  </a:ext>
                </a:extLst>
              </p:cNvPr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568;p16">
                <a:extLst>
                  <a:ext uri="{FF2B5EF4-FFF2-40B4-BE49-F238E27FC236}">
                    <a16:creationId xmlns="" xmlns:a16="http://schemas.microsoft.com/office/drawing/2014/main" id="{083D8641-387A-4660-9A42-A7D3D3E3C40E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569;p16">
                <a:extLst>
                  <a:ext uri="{FF2B5EF4-FFF2-40B4-BE49-F238E27FC236}">
                    <a16:creationId xmlns="" xmlns:a16="http://schemas.microsoft.com/office/drawing/2014/main" id="{01300E5F-30C3-470B-9BEC-5C1F4C3674BE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570;p16">
                <a:extLst>
                  <a:ext uri="{FF2B5EF4-FFF2-40B4-BE49-F238E27FC236}">
                    <a16:creationId xmlns="" xmlns:a16="http://schemas.microsoft.com/office/drawing/2014/main" id="{4577639A-217E-4698-A617-A35E40100DA4}"/>
                  </a:ext>
                </a:extLst>
              </p:cNvPr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571;p16">
                <a:extLst>
                  <a:ext uri="{FF2B5EF4-FFF2-40B4-BE49-F238E27FC236}">
                    <a16:creationId xmlns="" xmlns:a16="http://schemas.microsoft.com/office/drawing/2014/main" id="{80207AB8-6B17-4B51-81C2-2BA60EC7B315}"/>
                  </a:ext>
                </a:extLst>
              </p:cNvPr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2" name="Google Shape;572;p16">
              <a:extLst>
                <a:ext uri="{FF2B5EF4-FFF2-40B4-BE49-F238E27FC236}">
                  <a16:creationId xmlns="" xmlns:a16="http://schemas.microsoft.com/office/drawing/2014/main" id="{1B40EF6C-98B8-49EC-A88F-8EEB954DF034}"/>
                </a:ext>
              </a:extLst>
            </p:cNvPr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573;p16">
              <a:extLst>
                <a:ext uri="{FF2B5EF4-FFF2-40B4-BE49-F238E27FC236}">
                  <a16:creationId xmlns="" xmlns:a16="http://schemas.microsoft.com/office/drawing/2014/main" id="{7FA99B5E-ECF0-4BB9-9543-F924C0D85C1F}"/>
                </a:ext>
              </a:extLst>
            </p:cNvPr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574;p16">
              <a:extLst>
                <a:ext uri="{FF2B5EF4-FFF2-40B4-BE49-F238E27FC236}">
                  <a16:creationId xmlns="" xmlns:a16="http://schemas.microsoft.com/office/drawing/2014/main" id="{C8C678EE-6DE8-464D-A500-F392FED4BA8F}"/>
                </a:ext>
              </a:extLst>
            </p:cNvPr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575;p16">
              <a:extLst>
                <a:ext uri="{FF2B5EF4-FFF2-40B4-BE49-F238E27FC236}">
                  <a16:creationId xmlns="" xmlns:a16="http://schemas.microsoft.com/office/drawing/2014/main" id="{2A642847-2944-47A5-8D16-10CEE4624723}"/>
                </a:ext>
              </a:extLst>
            </p:cNvPr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576;p16">
              <a:extLst>
                <a:ext uri="{FF2B5EF4-FFF2-40B4-BE49-F238E27FC236}">
                  <a16:creationId xmlns="" xmlns:a16="http://schemas.microsoft.com/office/drawing/2014/main" id="{09C979B0-C12C-4111-AD98-92C6B7A75CDA}"/>
                </a:ext>
              </a:extLst>
            </p:cNvPr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577;p16">
              <a:extLst>
                <a:ext uri="{FF2B5EF4-FFF2-40B4-BE49-F238E27FC236}">
                  <a16:creationId xmlns="" xmlns:a16="http://schemas.microsoft.com/office/drawing/2014/main" id="{A041AC0D-5E25-491C-803B-5FDF007AB139}"/>
                </a:ext>
              </a:extLst>
            </p:cNvPr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578;p16">
              <a:extLst>
                <a:ext uri="{FF2B5EF4-FFF2-40B4-BE49-F238E27FC236}">
                  <a16:creationId xmlns="" xmlns:a16="http://schemas.microsoft.com/office/drawing/2014/main" id="{6A50E7BB-916D-4DFB-965B-9744C88B4093}"/>
                </a:ext>
              </a:extLst>
            </p:cNvPr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579;p16">
              <a:extLst>
                <a:ext uri="{FF2B5EF4-FFF2-40B4-BE49-F238E27FC236}">
                  <a16:creationId xmlns="" xmlns:a16="http://schemas.microsoft.com/office/drawing/2014/main" id="{0511E5A2-2B02-44E8-81C2-291E058A7F76}"/>
                </a:ext>
              </a:extLst>
            </p:cNvPr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580;p16">
              <a:extLst>
                <a:ext uri="{FF2B5EF4-FFF2-40B4-BE49-F238E27FC236}">
                  <a16:creationId xmlns="" xmlns:a16="http://schemas.microsoft.com/office/drawing/2014/main" id="{76662572-782D-4570-9403-6A92EC756449}"/>
                </a:ext>
              </a:extLst>
            </p:cNvPr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581;p16">
              <a:extLst>
                <a:ext uri="{FF2B5EF4-FFF2-40B4-BE49-F238E27FC236}">
                  <a16:creationId xmlns="" xmlns:a16="http://schemas.microsoft.com/office/drawing/2014/main" id="{1A6E1BB8-9265-4A0D-B351-C0A1DA4AD1AF}"/>
                </a:ext>
              </a:extLst>
            </p:cNvPr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582;p16">
              <a:extLst>
                <a:ext uri="{FF2B5EF4-FFF2-40B4-BE49-F238E27FC236}">
                  <a16:creationId xmlns="" xmlns:a16="http://schemas.microsoft.com/office/drawing/2014/main" id="{BE071FD0-4C0D-4F7E-AA7A-0B2C8E9602A2}"/>
                </a:ext>
              </a:extLst>
            </p:cNvPr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583;p16">
              <a:extLst>
                <a:ext uri="{FF2B5EF4-FFF2-40B4-BE49-F238E27FC236}">
                  <a16:creationId xmlns="" xmlns:a16="http://schemas.microsoft.com/office/drawing/2014/main" id="{34931915-9DFA-4754-8B51-DC5DF5F13420}"/>
                </a:ext>
              </a:extLst>
            </p:cNvPr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584;p16">
              <a:extLst>
                <a:ext uri="{FF2B5EF4-FFF2-40B4-BE49-F238E27FC236}">
                  <a16:creationId xmlns="" xmlns:a16="http://schemas.microsoft.com/office/drawing/2014/main" id="{871555E0-5776-4E2F-8DBB-49DB27D9A017}"/>
                </a:ext>
              </a:extLst>
            </p:cNvPr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585;p16">
              <a:extLst>
                <a:ext uri="{FF2B5EF4-FFF2-40B4-BE49-F238E27FC236}">
                  <a16:creationId xmlns="" xmlns:a16="http://schemas.microsoft.com/office/drawing/2014/main" id="{0EB7B2C4-140C-4B9C-B40A-8DB72A400ABA}"/>
                </a:ext>
              </a:extLst>
            </p:cNvPr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586;p16">
              <a:extLst>
                <a:ext uri="{FF2B5EF4-FFF2-40B4-BE49-F238E27FC236}">
                  <a16:creationId xmlns="" xmlns:a16="http://schemas.microsoft.com/office/drawing/2014/main" id="{22CFEF49-183F-4C15-9A94-3A74F4630C5D}"/>
                </a:ext>
              </a:extLst>
            </p:cNvPr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587;p16">
              <a:extLst>
                <a:ext uri="{FF2B5EF4-FFF2-40B4-BE49-F238E27FC236}">
                  <a16:creationId xmlns="" xmlns:a16="http://schemas.microsoft.com/office/drawing/2014/main" id="{7A88C2FB-3CA3-478D-82E6-397E5CF2388C}"/>
                </a:ext>
              </a:extLst>
            </p:cNvPr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588;p16">
              <a:extLst>
                <a:ext uri="{FF2B5EF4-FFF2-40B4-BE49-F238E27FC236}">
                  <a16:creationId xmlns="" xmlns:a16="http://schemas.microsoft.com/office/drawing/2014/main" id="{FD2DF767-FA58-46DA-A2AF-AEE4D9CB9CC9}"/>
                </a:ext>
              </a:extLst>
            </p:cNvPr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589;p16">
              <a:extLst>
                <a:ext uri="{FF2B5EF4-FFF2-40B4-BE49-F238E27FC236}">
                  <a16:creationId xmlns="" xmlns:a16="http://schemas.microsoft.com/office/drawing/2014/main" id="{6CD0BB00-00BB-477C-AF54-7ED07389F18E}"/>
                </a:ext>
              </a:extLst>
            </p:cNvPr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39479" y="524540"/>
            <a:ext cx="6549656" cy="6308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Barlow Light"/>
              </a:rPr>
              <a:t>Tweets at 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Barlow Light"/>
              </a:rPr>
              <a:t>SXSW 2011 </a:t>
            </a:r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5248229" y="1386662"/>
            <a:ext cx="3629246" cy="32322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 and Google were the most talked about brands at SXSWI 2011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 launched the Ipad 2 at the event and had set up a popup store to cater to the crowds.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was a lot of anticipation around Google launching its social network app Google Circles to compete with Facebook.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Google's Marissa Mayer gave a talk on the future of location: augmented reality, contextual discovery, making smartphones smarter.</a:t>
            </a:r>
            <a:endParaRPr lang="en-IN" sz="1400" dirty="0">
              <a:solidFill>
                <a:srgbClr val="2832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2832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4E2B893-A528-46E3-ABD1-6A78CC4F1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80" y="1176921"/>
            <a:ext cx="3685537" cy="36855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1151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00813" y="645074"/>
            <a:ext cx="8342374" cy="5741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/>
                <a:sym typeface="Poppins"/>
              </a:rPr>
              <a:t>Sentiment distribution across tweets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/>
              <a:sym typeface="Poppins"/>
            </a:endParaRPr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5249653" y="1286356"/>
            <a:ext cx="3493534" cy="33503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 Regular"/>
              </a:rPr>
              <a:t>Out of 7273 tweets for the SXSW event around 4311 were neutral which was around 60%.</a:t>
            </a:r>
          </a:p>
          <a:p>
            <a:pPr marL="114300" indent="0">
              <a:buNone/>
            </a:pPr>
            <a:endParaRPr lang="en-US" sz="1400" dirty="0">
              <a:solidFill>
                <a:srgbClr val="28324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uli Regula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 Regular"/>
              </a:rPr>
              <a:t>Around 2382 tweets were positive around </a:t>
            </a:r>
            <a:r>
              <a:rPr lang="en-US" sz="1400" dirty="0" smtClean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 Regular"/>
              </a:rPr>
              <a:t>32.7%.</a:t>
            </a:r>
            <a:endParaRPr lang="en-US" sz="1400" dirty="0">
              <a:solidFill>
                <a:srgbClr val="28324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uli Regular"/>
            </a:endParaRPr>
          </a:p>
          <a:p>
            <a:pPr marL="114300" indent="0">
              <a:buNone/>
            </a:pPr>
            <a:endParaRPr lang="en-US" sz="1400" dirty="0">
              <a:solidFill>
                <a:srgbClr val="28324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uli Regula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 Regular"/>
              </a:rPr>
              <a:t>456 tweets had been negative which were around </a:t>
            </a:r>
            <a:r>
              <a:rPr lang="en-US" sz="1400" dirty="0" smtClean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 Regular"/>
              </a:rPr>
              <a:t>6.3%.</a:t>
            </a:r>
            <a:endParaRPr lang="en-US" sz="1400" dirty="0">
              <a:solidFill>
                <a:srgbClr val="28324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uli Regular"/>
            </a:endParaRPr>
          </a:p>
          <a:p>
            <a:pPr marL="114300" indent="0">
              <a:buNone/>
            </a:pPr>
            <a:endParaRPr lang="en-US" sz="1400" dirty="0">
              <a:solidFill>
                <a:srgbClr val="28324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uli Regula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 Regular"/>
              </a:rPr>
              <a:t>And for 125 tweets, the sentiment could not be predicted.</a:t>
            </a:r>
            <a:endParaRPr dirty="0"/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25602" name="Picture 2" descr="https://lh6.googleusercontent.com/xyRnU98P8U7KAIZmtmMZqjhfKcBTXz4fdQ-RVWWLhFhvmlU5FLvlUoUDc1--GtoqFDRinJPgJ2VZ5UEj_ODqbpWEhEV0APwFQyqRuMQ_BNTWjRBFzeKYFbHfLMtvjxmmJYKYemujEv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151" y="1251790"/>
            <a:ext cx="5057775" cy="35623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474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C74409-B412-40E1-B9B8-AC260D17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4" y="652130"/>
            <a:ext cx="6893441" cy="494698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Positive &amp; negative words 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88015D6-3168-4DE6-9112-BCFD974662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B497A28-CBF9-441D-B606-EC4C69855EF4}"/>
              </a:ext>
            </a:extLst>
          </p:cNvPr>
          <p:cNvSpPr txBox="1"/>
          <p:nvPr/>
        </p:nvSpPr>
        <p:spPr>
          <a:xfrm>
            <a:off x="412440" y="4151243"/>
            <a:ext cx="81727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time of this event, 40% of google maps usage was through mobile phones.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were mostly not happy with the design and battery.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BDB4972-FE3A-4DE9-8A21-63AB07DF1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79" y="1146828"/>
            <a:ext cx="3990731" cy="2690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E1E83A4-F41F-4581-9F60-597D55FCB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146827"/>
            <a:ext cx="4013230" cy="26900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77331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C74409-B412-40E1-B9B8-AC260D17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4" y="652130"/>
            <a:ext cx="6893441" cy="494698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Positive and negative bigrams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88015D6-3168-4DE6-9112-BCFD974662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0D9A0AC-C2F7-4490-AF3E-AA81C88FD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871" y="1127052"/>
            <a:ext cx="3959441" cy="2929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F075063-C467-48E2-9860-9AFB5EDF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40" y="1146828"/>
            <a:ext cx="3959442" cy="2890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B497A28-CBF9-441D-B606-EC4C69855EF4}"/>
              </a:ext>
            </a:extLst>
          </p:cNvPr>
          <p:cNvSpPr txBox="1"/>
          <p:nvPr/>
        </p:nvSpPr>
        <p:spPr>
          <a:xfrm>
            <a:off x="412440" y="4151243"/>
            <a:ext cx="81727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Apple’s popup store to sell iPad2 generated a lot of positive buzz at the event.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Fascist Company - 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 seems to want to be able to control every aspect of how we engage with the virtual. This was disliked by a lot of users.</a:t>
            </a:r>
          </a:p>
        </p:txBody>
      </p:sp>
    </p:spTree>
    <p:extLst>
      <p:ext uri="{BB962C8B-B14F-4D97-AF65-F5344CB8AC3E}">
        <p14:creationId xmlns="" xmlns:p14="http://schemas.microsoft.com/office/powerpoint/2010/main" val="134520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C74409-B412-40E1-B9B8-AC260D17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503042" cy="599423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Positive and negative bigrams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88015D6-3168-4DE6-9112-BCFD974662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3A62326-6AC3-48FB-B193-748101985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10" y="1285873"/>
            <a:ext cx="4077025" cy="2804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E615834-CD4C-4CE8-8058-607BEFEC4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85874"/>
            <a:ext cx="4077025" cy="280411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D17F4C9E-ABB8-446D-998F-8D0A659CD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170841"/>
            <a:ext cx="8250865" cy="818146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Gowalla- a </a:t>
            </a:r>
            <a:r>
              <a:rPr lang="en-IN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Geosocial networking app 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won the best Android app at the Team Android Choice Awards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Many attendees were deeply affected by the Japan crisis and  considered donating the money instead of buying an ipad2. </a:t>
            </a:r>
          </a:p>
        </p:txBody>
      </p:sp>
    </p:spTree>
    <p:extLst>
      <p:ext uri="{BB962C8B-B14F-4D97-AF65-F5344CB8AC3E}">
        <p14:creationId xmlns="" xmlns:p14="http://schemas.microsoft.com/office/powerpoint/2010/main" val="103050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6DCB4A-10DC-4799-A4E7-BC4DB879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9980"/>
            <a:ext cx="7744047" cy="46074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Ipad2 sentiment analysis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7B3F430-DB09-42F7-8F60-C5442AC4F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451" y="4287204"/>
            <a:ext cx="8250865" cy="6990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iPad apps were launched for speech therapy and was liked by the attendees.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attendees were unhappy with the iPad 2 camera.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BF046A2-113F-4C0A-90F6-0C37B7A07A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733466A-308D-4595-B628-8ED9937C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3" y="1116021"/>
            <a:ext cx="4138867" cy="30758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4231D8D9-78AF-40BB-B16D-79F7C2D0C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1116021"/>
            <a:ext cx="4138867" cy="30758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007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0EE9DD-F31E-43DF-8556-0C29BCEC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7403805" cy="606512"/>
          </a:xfrm>
        </p:spPr>
        <p:txBody>
          <a:bodyPr/>
          <a:lstStyle/>
          <a:p>
            <a:r>
              <a:rPr lang="en-IN" sz="3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sentiment analysis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5FFD87-27B0-4CE4-86D0-C2FD0A580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0138"/>
            <a:ext cx="7970874" cy="6065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cases for iPhone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Issues on iPhone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4D1D64C-9825-428E-8FEF-C405D1F463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4884F84-3657-4197-8D86-5ABF27172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303" y="1049079"/>
            <a:ext cx="4238104" cy="2786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78F03E6-CF74-4645-81B4-5A8E5A5CB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3" y="1049079"/>
            <a:ext cx="4310747" cy="27604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188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0EE9DD-F31E-43DF-8556-0C29BCEC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70372"/>
            <a:ext cx="7403805" cy="606512"/>
          </a:xfrm>
        </p:spPr>
        <p:txBody>
          <a:bodyPr/>
          <a:lstStyle/>
          <a:p>
            <a:r>
              <a:rPr lang="en-IN" sz="3200" b="1" dirty="0" err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/>
              </a:rPr>
              <a:t>Iphone</a:t>
            </a:r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/>
              </a:rPr>
              <a:t>&amp; </a:t>
            </a:r>
            <a:r>
              <a:rPr lang="en-IN" sz="3200" b="1" dirty="0" err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/>
              </a:rPr>
              <a:t>Ipad</a:t>
            </a:r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/>
              </a:rPr>
              <a:t> Sentiment at the event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4D1D64C-9825-428E-8FEF-C405D1F463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C1628F0-9C18-4678-9B75-6B07B3FA1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6" y="1364205"/>
            <a:ext cx="3450265" cy="2601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F9ADB48-7CE0-4226-89B3-73E8D6D50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549" y="1364205"/>
            <a:ext cx="3455098" cy="26014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2EED66F-7092-4119-8F9A-6046D1AA0749}"/>
              </a:ext>
            </a:extLst>
          </p:cNvPr>
          <p:cNvSpPr txBox="1"/>
          <p:nvPr/>
        </p:nvSpPr>
        <p:spPr>
          <a:xfrm>
            <a:off x="700899" y="4133459"/>
            <a:ext cx="7217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iPad : 86% of the tweets were positive and 14% of them were negative.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iPhone : 77% were positive and 23% of them were negative.</a:t>
            </a:r>
          </a:p>
        </p:txBody>
      </p:sp>
    </p:spTree>
    <p:extLst>
      <p:ext uri="{BB962C8B-B14F-4D97-AF65-F5344CB8AC3E}">
        <p14:creationId xmlns="" xmlns:p14="http://schemas.microsoft.com/office/powerpoint/2010/main" val="2664794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8ED6C77-76FA-477F-B5A6-6DB1E7AE2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662" y="727550"/>
            <a:ext cx="3840813" cy="3688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9744F9C6-8607-45B2-8D33-67826C59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4341"/>
            <a:ext cx="5183700" cy="64865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pre-processing steps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0701575-B1DE-429A-BA30-7E0B1D5CF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7733"/>
            <a:ext cx="4455042" cy="306774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null value for tweet , dropped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duplicate data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 </a:t>
            </a:r>
            <a:r>
              <a:rPr lang="en-I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tweets to lower 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 user handles and 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 URLs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 Stop words, Punctuation and Digits.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Handled negative words(isn’t to is not)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words conversion/slangs (</a:t>
            </a:r>
            <a:r>
              <a:rPr lang="en-IN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fyi</a:t>
            </a:r>
            <a:r>
              <a:rPr lang="en-I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for your information)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Replacing emoticons &amp; emojis with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 with POS tags.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744F9C6-8607-45B2-8D33-67826C59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4341"/>
            <a:ext cx="5183700" cy="64865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Modelling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grpSp>
        <p:nvGrpSpPr>
          <p:cNvPr id="6" name="Google Shape;1026;p23">
            <a:extLst>
              <a:ext uri="{FF2B5EF4-FFF2-40B4-BE49-F238E27FC236}">
                <a16:creationId xmlns="" xmlns:a16="http://schemas.microsoft.com/office/drawing/2014/main" id="{C2E22FA1-1FFD-4A1D-8A77-4995BB45BF96}"/>
              </a:ext>
            </a:extLst>
          </p:cNvPr>
          <p:cNvGrpSpPr/>
          <p:nvPr/>
        </p:nvGrpSpPr>
        <p:grpSpPr>
          <a:xfrm>
            <a:off x="518624" y="1616581"/>
            <a:ext cx="2200509" cy="1776159"/>
            <a:chOff x="1126863" y="2013875"/>
            <a:chExt cx="1944600" cy="1569600"/>
          </a:xfrm>
        </p:grpSpPr>
        <p:sp>
          <p:nvSpPr>
            <p:cNvPr id="7" name="Google Shape;1027;p23">
              <a:extLst>
                <a:ext uri="{FF2B5EF4-FFF2-40B4-BE49-F238E27FC236}">
                  <a16:creationId xmlns="" xmlns:a16="http://schemas.microsoft.com/office/drawing/2014/main" id="{DA49D48B-6376-49C0-B3FB-42083CEA5D7E}"/>
                </a:ext>
              </a:extLst>
            </p:cNvPr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8;p23">
              <a:extLst>
                <a:ext uri="{FF2B5EF4-FFF2-40B4-BE49-F238E27FC236}">
                  <a16:creationId xmlns="" xmlns:a16="http://schemas.microsoft.com/office/drawing/2014/main" id="{804FA79C-C6B7-463B-9981-A2723D1181E2}"/>
                </a:ext>
              </a:extLst>
            </p:cNvPr>
            <p:cNvSpPr txBox="1"/>
            <p:nvPr/>
          </p:nvSpPr>
          <p:spPr>
            <a:xfrm>
              <a:off x="1351627" y="2256386"/>
              <a:ext cx="1451700" cy="301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1" dirty="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We used Feature Extraction techniques  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9" name="Google Shape;1029;p23">
              <a:extLst>
                <a:ext uri="{FF2B5EF4-FFF2-40B4-BE49-F238E27FC236}">
                  <a16:creationId xmlns="" xmlns:a16="http://schemas.microsoft.com/office/drawing/2014/main" id="{AD464BDE-74F9-4EE0-892F-95C7C0867A3C}"/>
                </a:ext>
              </a:extLst>
            </p:cNvPr>
            <p:cNvSpPr txBox="1"/>
            <p:nvPr/>
          </p:nvSpPr>
          <p:spPr>
            <a:xfrm>
              <a:off x="1360525" y="2563015"/>
              <a:ext cx="1451700" cy="6659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IN" sz="11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- Count Vectorizer 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FontTx/>
                <a:buChar char="-"/>
              </a:pPr>
              <a:r>
                <a:rPr lang="en-IN" sz="1100" dirty="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-TFIDF </a:t>
              </a:r>
              <a:r>
                <a:rPr lang="en-IN" sz="1100" dirty="0" err="1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Vectorizer</a:t>
              </a:r>
              <a:endParaRPr lang="en-IN" sz="1100" dirty="0" smtClean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FontTx/>
                <a:buChar char="-"/>
              </a:pPr>
              <a:r>
                <a:rPr lang="en-IN" sz="1100" dirty="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-Hashing </a:t>
              </a:r>
              <a:r>
                <a:rPr lang="en-IN" sz="1100" dirty="0" err="1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vectorizer</a:t>
              </a:r>
              <a:endParaRPr lang="en-IN"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lang="en-IN"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" name="Google Shape;1022;p23">
            <a:extLst>
              <a:ext uri="{FF2B5EF4-FFF2-40B4-BE49-F238E27FC236}">
                <a16:creationId xmlns="" xmlns:a16="http://schemas.microsoft.com/office/drawing/2014/main" id="{998F39F5-5C61-475C-92DA-CD582F342866}"/>
              </a:ext>
            </a:extLst>
          </p:cNvPr>
          <p:cNvGrpSpPr/>
          <p:nvPr/>
        </p:nvGrpSpPr>
        <p:grpSpPr>
          <a:xfrm>
            <a:off x="2723161" y="1632839"/>
            <a:ext cx="2200509" cy="1776159"/>
            <a:chOff x="3071457" y="2013875"/>
            <a:chExt cx="1944600" cy="1569600"/>
          </a:xfrm>
        </p:grpSpPr>
        <p:sp>
          <p:nvSpPr>
            <p:cNvPr id="11" name="Google Shape;1023;p23">
              <a:extLst>
                <a:ext uri="{FF2B5EF4-FFF2-40B4-BE49-F238E27FC236}">
                  <a16:creationId xmlns="" xmlns:a16="http://schemas.microsoft.com/office/drawing/2014/main" id="{3E02680F-7A6C-45BD-BA25-C2E086208AA3}"/>
                </a:ext>
              </a:extLst>
            </p:cNvPr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24;p23">
              <a:extLst>
                <a:ext uri="{FF2B5EF4-FFF2-40B4-BE49-F238E27FC236}">
                  <a16:creationId xmlns="" xmlns:a16="http://schemas.microsoft.com/office/drawing/2014/main" id="{80D88B8D-0D85-4A05-9B54-E83787F82EFD}"/>
                </a:ext>
              </a:extLst>
            </p:cNvPr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Handle Imbalanced </a:t>
              </a:r>
              <a:r>
                <a:rPr lang="en-IN" sz="1100" dirty="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Data we tried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3" name="Google Shape;1025;p23">
              <a:extLst>
                <a:ext uri="{FF2B5EF4-FFF2-40B4-BE49-F238E27FC236}">
                  <a16:creationId xmlns="" xmlns:a16="http://schemas.microsoft.com/office/drawing/2014/main" id="{705D1969-71DD-4B82-A93B-85F27F248BB1}"/>
                </a:ext>
              </a:extLst>
            </p:cNvPr>
            <p:cNvSpPr txBox="1"/>
            <p:nvPr/>
          </p:nvSpPr>
          <p:spPr>
            <a:xfrm>
              <a:off x="3340091" y="2551375"/>
              <a:ext cx="1451700" cy="395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IN" sz="1100" dirty="0">
                  <a:solidFill>
                    <a:srgbClr val="FFFFFF"/>
                  </a:solidFill>
                  <a:latin typeface="Barlow"/>
                </a:rPr>
                <a:t>SMOTE </a:t>
              </a:r>
              <a:r>
                <a:rPr lang="en-IN" sz="1100" dirty="0" smtClean="0">
                  <a:solidFill>
                    <a:srgbClr val="FFFFFF"/>
                  </a:solidFill>
                  <a:latin typeface="Barlow"/>
                </a:rPr>
                <a:t>/random oversampling  techniques</a:t>
              </a:r>
              <a:r>
                <a:rPr lang="en-US" sz="1100" dirty="0" smtClean="0">
                  <a:solidFill>
                    <a:srgbClr val="FFFFFF"/>
                  </a:solidFill>
                  <a:latin typeface="Barlow"/>
                </a:rPr>
                <a:t> </a:t>
              </a:r>
              <a:endParaRPr lang="en-US" sz="1100" dirty="0">
                <a:solidFill>
                  <a:srgbClr val="FFFFFF"/>
                </a:solidFill>
                <a:latin typeface="Barlow"/>
              </a:endParaRPr>
            </a:p>
          </p:txBody>
        </p:sp>
      </p:grpSp>
      <p:sp>
        <p:nvSpPr>
          <p:cNvPr id="14" name="Google Shape;1031;p23">
            <a:extLst>
              <a:ext uri="{FF2B5EF4-FFF2-40B4-BE49-F238E27FC236}">
                <a16:creationId xmlns="" xmlns:a16="http://schemas.microsoft.com/office/drawing/2014/main" id="{C9E741AC-058D-4E24-B6F9-C367A6AD98F5}"/>
              </a:ext>
            </a:extLst>
          </p:cNvPr>
          <p:cNvSpPr/>
          <p:nvPr/>
        </p:nvSpPr>
        <p:spPr>
          <a:xfrm>
            <a:off x="4944926" y="1622481"/>
            <a:ext cx="3396158" cy="1776159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endParaRPr lang="en-US" sz="1100" dirty="0" smtClean="0">
              <a:solidFill>
                <a:srgbClr val="FFFFFF"/>
              </a:solidFill>
              <a:latin typeface="Barlow"/>
            </a:endParaRPr>
          </a:p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IN" sz="1100" b="1" dirty="0" smtClean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For Model </a:t>
            </a:r>
            <a:r>
              <a:rPr lang="en-IN" sz="1100" b="1" dirty="0" smtClean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Fitting and </a:t>
            </a:r>
            <a:r>
              <a:rPr lang="en-IN" sz="1100" b="1" dirty="0" smtClean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Prediction we tried classification models like</a:t>
            </a:r>
            <a:endParaRPr lang="en-IN" sz="1100" dirty="0" smtClean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US" sz="1100" dirty="0" smtClean="0">
                <a:solidFill>
                  <a:srgbClr val="FFFFFF"/>
                </a:solidFill>
                <a:latin typeface="Barlow"/>
              </a:rPr>
              <a:t>Logistic Regression, Linear SVC, Naïve </a:t>
            </a:r>
            <a:r>
              <a:rPr lang="en-US" sz="1100" dirty="0" err="1" smtClean="0">
                <a:solidFill>
                  <a:srgbClr val="FFFFFF"/>
                </a:solidFill>
                <a:latin typeface="Barlow"/>
              </a:rPr>
              <a:t>Bayes</a:t>
            </a:r>
            <a:r>
              <a:rPr lang="en-US" sz="1100" dirty="0" smtClean="0">
                <a:solidFill>
                  <a:srgbClr val="FFFFFF"/>
                </a:solidFill>
                <a:latin typeface="Barlow"/>
              </a:rPr>
              <a:t> and Random Forest were the models applied on data</a:t>
            </a:r>
          </a:p>
          <a:p>
            <a:pPr lvl="0">
              <a:lnSpc>
                <a:spcPct val="115000"/>
              </a:lnSpc>
              <a:spcAft>
                <a:spcPts val="1600"/>
              </a:spcAft>
            </a:pPr>
            <a:endParaRPr lang="en-US" sz="11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1865" y="650382"/>
            <a:ext cx="5640900" cy="1082700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 of the Presentation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07769" y="1340252"/>
            <a:ext cx="5640900" cy="2640900"/>
          </a:xfrm>
        </p:spPr>
        <p:txBody>
          <a:bodyPr/>
          <a:lstStyle/>
          <a:p>
            <a:pPr fontAlgn="base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Business problem and  impact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Evaluation metric used </a:t>
            </a:r>
          </a:p>
          <a:p>
            <a:pPr fontAlgn="base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About the data</a:t>
            </a:r>
          </a:p>
          <a:p>
            <a:pPr fontAlgn="base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First set of visualisations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Data pre-processing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Machine Learning - Models and approaches</a:t>
            </a:r>
          </a:p>
          <a:p>
            <a:pPr fontAlgn="base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Model tuning </a:t>
            </a:r>
          </a:p>
          <a:p>
            <a:pPr fontAlgn="base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Evaluation and results</a:t>
            </a:r>
          </a:p>
          <a:p>
            <a:pPr fontAlgn="base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Final results</a:t>
            </a:r>
          </a:p>
          <a:p>
            <a:pPr fontAlgn="base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Insights </a:t>
            </a:r>
          </a:p>
          <a:p>
            <a:pPr fontAlgn="base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Next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steps and future steps</a:t>
            </a:r>
          </a:p>
          <a:p>
            <a:pPr fontAlgn="base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A5624C-68D1-4E8F-B817-FE5A8ED9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We generated baseline score for these models, svc gave th</a:t>
            </a:r>
            <a:r>
              <a:rPr lang="en-IN" sz="1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 highest at 63</a:t>
            </a:r>
            <a:endParaRPr lang="en-IN" sz="1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F277141-B747-4FF1-8DD7-FCF69B62F0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12C138F-EEFB-4063-BC6C-1D1C6D62A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83" y="1322868"/>
            <a:ext cx="6363829" cy="38206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40546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512044" y="648339"/>
            <a:ext cx="5640900" cy="5807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 Scores</a:t>
            </a:r>
            <a:endParaRPr sz="3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45" name="Google Shape;1045;p24"/>
          <p:cNvGraphicFramePr/>
          <p:nvPr>
            <p:extLst>
              <p:ext uri="{D42A27DB-BD31-4B8C-83A1-F6EECF244321}">
                <p14:modId xmlns="" xmlns:p14="http://schemas.microsoft.com/office/powerpoint/2010/main" val="2743972153"/>
              </p:ext>
            </p:extLst>
          </p:nvPr>
        </p:nvGraphicFramePr>
        <p:xfrm>
          <a:off x="354151" y="1351624"/>
          <a:ext cx="3924721" cy="3487971"/>
        </p:xfrm>
        <a:graphic>
          <a:graphicData uri="http://schemas.openxmlformats.org/drawingml/2006/table">
            <a:tbl>
              <a:tblPr>
                <a:noFill/>
                <a:tableStyleId>{6DAF8B02-0844-4D3B-8AFE-A6C1AC7A6EF3}</a:tableStyleId>
              </a:tblPr>
              <a:tblGrid>
                <a:gridCol w="2400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837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Model</a:t>
                      </a:r>
                      <a:endParaRPr sz="1800" b="1" dirty="0">
                        <a:solidFill>
                          <a:srgbClr val="00206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00206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Weighted</a:t>
                      </a:r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F1 Score</a:t>
                      </a:r>
                      <a:endParaRPr sz="1800" b="1" dirty="0">
                        <a:solidFill>
                          <a:srgbClr val="00206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974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 dirty="0">
                          <a:solidFill>
                            <a:srgbClr val="00206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Logistic Reg with TF-IDF</a:t>
                      </a:r>
                      <a:endParaRPr sz="1800" b="0" i="0" u="none" strike="noStrike" cap="none" dirty="0">
                        <a:solidFill>
                          <a:srgbClr val="00206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0.627</a:t>
                      </a:r>
                      <a:endParaRPr sz="18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742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 dirty="0">
                          <a:solidFill>
                            <a:srgbClr val="00206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</a:t>
                      </a:r>
                      <a:r>
                        <a:rPr lang="en-IN" sz="1800" b="0" i="0" u="none" strike="noStrike" cap="none" dirty="0" err="1">
                          <a:solidFill>
                            <a:srgbClr val="00206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ogistic</a:t>
                      </a:r>
                      <a:r>
                        <a:rPr lang="en-IN" sz="1800" b="0" i="0" u="none" strike="noStrike" cap="none" dirty="0">
                          <a:solidFill>
                            <a:srgbClr val="00206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Reg with Count </a:t>
                      </a:r>
                      <a:r>
                        <a:rPr lang="en-IN" sz="1800" b="0" i="0" u="none" strike="noStrike" cap="none" dirty="0" err="1">
                          <a:solidFill>
                            <a:srgbClr val="00206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Vect</a:t>
                      </a:r>
                      <a:r>
                        <a:rPr lang="en-IN" sz="1800" b="0" i="0" u="none" strike="noStrike" cap="none" dirty="0">
                          <a:solidFill>
                            <a:srgbClr val="00206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.</a:t>
                      </a:r>
                      <a:endParaRPr sz="1800" b="0" i="0" u="none" strike="noStrike" cap="none" dirty="0">
                        <a:solidFill>
                          <a:srgbClr val="00206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0.653</a:t>
                      </a:r>
                      <a:endParaRPr sz="18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789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 dirty="0">
                          <a:solidFill>
                            <a:srgbClr val="00206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Logistic Reg with Hashing </a:t>
                      </a:r>
                      <a:r>
                        <a:rPr lang="en-IN" sz="1800" b="0" i="0" u="none" strike="noStrike" cap="none" dirty="0" err="1">
                          <a:solidFill>
                            <a:srgbClr val="00206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Vect</a:t>
                      </a:r>
                      <a:r>
                        <a:rPr lang="en-IN" sz="1800" b="0" i="0" u="none" strike="noStrike" cap="none" dirty="0">
                          <a:solidFill>
                            <a:srgbClr val="00206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.</a:t>
                      </a:r>
                      <a:endParaRPr sz="1800" b="0" i="0" u="none" strike="noStrike" cap="none" dirty="0">
                        <a:solidFill>
                          <a:srgbClr val="00206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0.613</a:t>
                      </a:r>
                      <a:endParaRPr sz="18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684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 dirty="0">
                          <a:solidFill>
                            <a:srgbClr val="00206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SVC with TF-IDF</a:t>
                      </a:r>
                      <a:endParaRPr sz="1800" b="0" i="0" u="none" strike="noStrike" cap="none" dirty="0">
                        <a:solidFill>
                          <a:srgbClr val="00206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0.636</a:t>
                      </a:r>
                      <a:endParaRPr sz="18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64998637"/>
                  </a:ext>
                </a:extLst>
              </a:tr>
            </a:tbl>
          </a:graphicData>
        </a:graphic>
      </p:graphicFrame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7086600" y="0"/>
            <a:ext cx="2057400" cy="1331259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467966" y="1381686"/>
            <a:ext cx="44902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Then we used SMOTE / Random over sampler on our chosen model:</a:t>
            </a:r>
          </a:p>
          <a:p>
            <a:r>
              <a:rPr lang="en-IN" sz="2000" dirty="0" smtClean="0"/>
              <a:t> </a:t>
            </a:r>
            <a:endParaRPr lang="en-IN" sz="2000" dirty="0" smtClean="0"/>
          </a:p>
          <a:p>
            <a:r>
              <a:rPr lang="en-IN" sz="2000" b="1" dirty="0" smtClean="0"/>
              <a:t>M</a:t>
            </a:r>
            <a:r>
              <a:rPr lang="en-IN" sz="2000" b="1" dirty="0" smtClean="0"/>
              <a:t>odel chosen</a:t>
            </a:r>
            <a:r>
              <a:rPr lang="en-IN" sz="2000" dirty="0" smtClean="0"/>
              <a:t>: </a:t>
            </a:r>
            <a:r>
              <a:rPr lang="en-GB" sz="2000" dirty="0" smtClean="0">
                <a:solidFill>
                  <a:srgbClr val="002060"/>
                </a:solidFill>
                <a:latin typeface="Barlow"/>
                <a:ea typeface="Barlow"/>
                <a:cs typeface="Barlow"/>
                <a:sym typeface="Barlow"/>
              </a:rPr>
              <a:t>L</a:t>
            </a:r>
            <a:r>
              <a:rPr lang="en-IN" sz="2000" dirty="0" err="1" smtClean="0">
                <a:solidFill>
                  <a:srgbClr val="002060"/>
                </a:solidFill>
                <a:latin typeface="Barlow"/>
                <a:ea typeface="Barlow"/>
                <a:cs typeface="Barlow"/>
                <a:sym typeface="Barlow"/>
              </a:rPr>
              <a:t>ogistic</a:t>
            </a:r>
            <a:r>
              <a:rPr lang="en-IN" sz="2000" dirty="0" smtClean="0">
                <a:solidFill>
                  <a:srgbClr val="00206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N" sz="2000" dirty="0" err="1" smtClean="0">
                <a:solidFill>
                  <a:srgbClr val="002060"/>
                </a:solidFill>
                <a:latin typeface="Barlow"/>
                <a:ea typeface="Barlow"/>
                <a:cs typeface="Barlow"/>
                <a:sym typeface="Barlow"/>
              </a:rPr>
              <a:t>Reg</a:t>
            </a:r>
            <a:r>
              <a:rPr lang="en-IN" sz="2000" dirty="0" smtClean="0">
                <a:solidFill>
                  <a:srgbClr val="002060"/>
                </a:solidFill>
                <a:latin typeface="Barlow"/>
                <a:ea typeface="Barlow"/>
                <a:cs typeface="Barlow"/>
                <a:sym typeface="Barlow"/>
              </a:rPr>
              <a:t> with Count </a:t>
            </a:r>
            <a:r>
              <a:rPr lang="en-IN" sz="2000" dirty="0" err="1" smtClean="0">
                <a:solidFill>
                  <a:srgbClr val="002060"/>
                </a:solidFill>
                <a:latin typeface="Barlow"/>
                <a:ea typeface="Barlow"/>
                <a:cs typeface="Barlow"/>
                <a:sym typeface="Barlow"/>
              </a:rPr>
              <a:t>Vect</a:t>
            </a:r>
            <a:endParaRPr lang="en-IN" sz="2000" dirty="0" smtClean="0">
              <a:solidFill>
                <a:srgbClr val="002060"/>
              </a:solidFill>
              <a:latin typeface="Barlow"/>
              <a:ea typeface="Barlow"/>
              <a:cs typeface="Barlow"/>
              <a:sym typeface="Barlow"/>
            </a:endParaRPr>
          </a:p>
          <a:p>
            <a:endParaRPr lang="en-IN" sz="2000" dirty="0" smtClean="0">
              <a:solidFill>
                <a:srgbClr val="002060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IN" sz="2000" dirty="0" smtClean="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Accuracy  decreased by 22% from   </a:t>
            </a:r>
          </a:p>
          <a:p>
            <a:endParaRPr lang="en-IN" sz="2000" dirty="0" smtClean="0"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IN" sz="2000" dirty="0" smtClean="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0.8 to  0.62</a:t>
            </a:r>
          </a:p>
          <a:p>
            <a:endParaRPr lang="en-IN" sz="2000" dirty="0" smtClean="0">
              <a:solidFill>
                <a:srgbClr val="002060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IN" sz="2000" dirty="0" smtClean="0">
                <a:solidFill>
                  <a:srgbClr val="00B050"/>
                </a:solidFill>
                <a:latin typeface="Barlow"/>
                <a:ea typeface="Barlow"/>
                <a:cs typeface="Barlow"/>
                <a:sym typeface="Barlow"/>
              </a:rPr>
              <a:t>F1 score underwent no major change</a:t>
            </a:r>
          </a:p>
          <a:p>
            <a:endParaRPr lang="en-IN" sz="2000" dirty="0" smtClean="0">
              <a:solidFill>
                <a:srgbClr val="002060"/>
              </a:solidFill>
              <a:latin typeface="Barlow"/>
              <a:sym typeface="Barlow"/>
            </a:endParaRPr>
          </a:p>
          <a:p>
            <a:r>
              <a:rPr lang="en-IN" sz="2000" dirty="0" smtClean="0">
                <a:solidFill>
                  <a:srgbClr val="002060"/>
                </a:solidFill>
                <a:latin typeface="Barlow"/>
                <a:sym typeface="Barlow"/>
              </a:rPr>
              <a:t> </a:t>
            </a:r>
            <a:endParaRPr lang="en-IN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AB8E16-7294-484E-AE0C-DAA5D0A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9" y="213259"/>
            <a:ext cx="5640900" cy="1082700"/>
          </a:xfrm>
        </p:spPr>
        <p:txBody>
          <a:bodyPr/>
          <a:lstStyle/>
          <a:p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After baseline model we tried </a:t>
            </a:r>
            <a:r>
              <a:rPr lang="en-GB" sz="3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hyperparameter</a:t>
            </a:r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tuning 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29B9CCD-F3DD-4A5D-AA12-A5D6C9D976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B14F6D88-D21B-47A4-A2D9-94C05018D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20423463"/>
              </p:ext>
            </p:extLst>
          </p:nvPr>
        </p:nvGraphicFramePr>
        <p:xfrm>
          <a:off x="2087216" y="1266865"/>
          <a:ext cx="6102043" cy="3498407"/>
        </p:xfrm>
        <a:graphic>
          <a:graphicData uri="http://schemas.openxmlformats.org/drawingml/2006/table">
            <a:tbl>
              <a:tblPr>
                <a:noFill/>
                <a:tableStyleId>{6DAF8B02-0844-4D3B-8AFE-A6C1AC7A6EF3}</a:tableStyleId>
              </a:tblPr>
              <a:tblGrid>
                <a:gridCol w="2129959">
                  <a:extLst>
                    <a:ext uri="{9D8B030D-6E8A-4147-A177-3AD203B41FA5}">
                      <a16:colId xmlns="" xmlns:a16="http://schemas.microsoft.com/office/drawing/2014/main" val="3018662088"/>
                    </a:ext>
                  </a:extLst>
                </a:gridCol>
                <a:gridCol w="1197383">
                  <a:extLst>
                    <a:ext uri="{9D8B030D-6E8A-4147-A177-3AD203B41FA5}">
                      <a16:colId xmlns="" xmlns:a16="http://schemas.microsoft.com/office/drawing/2014/main" val="230532201"/>
                    </a:ext>
                  </a:extLst>
                </a:gridCol>
                <a:gridCol w="2774701">
                  <a:extLst>
                    <a:ext uri="{9D8B030D-6E8A-4147-A177-3AD203B41FA5}">
                      <a16:colId xmlns="" xmlns:a16="http://schemas.microsoft.com/office/drawing/2014/main" val="1895500931"/>
                    </a:ext>
                  </a:extLst>
                </a:gridCol>
              </a:tblGrid>
              <a:tr h="8654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Model</a:t>
                      </a:r>
                      <a:endParaRPr sz="1600" b="1" dirty="0">
                        <a:solidFill>
                          <a:srgbClr val="00206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rgbClr val="00206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Weighted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F1 Score</a:t>
                      </a:r>
                      <a:endParaRPr sz="1600" b="1" dirty="0">
                        <a:solidFill>
                          <a:srgbClr val="00206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>
                          <a:solidFill>
                            <a:srgbClr val="00206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Best Parameters</a:t>
                      </a:r>
                      <a:endParaRPr sz="1600" b="1" dirty="0">
                        <a:solidFill>
                          <a:srgbClr val="00206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37268442"/>
                  </a:ext>
                </a:extLst>
              </a:tr>
              <a:tr h="73560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 dirty="0" err="1">
                          <a:solidFill>
                            <a:srgbClr val="002060"/>
                          </a:solidFill>
                          <a:highlight>
                            <a:srgbClr val="FFFF00"/>
                          </a:highlight>
                          <a:latin typeface="Barlow"/>
                          <a:ea typeface="Barlow"/>
                          <a:cs typeface="Barlow"/>
                          <a:sym typeface="Barlow"/>
                        </a:rPr>
                        <a:t>LinearSVC</a:t>
                      </a:r>
                      <a:r>
                        <a:rPr lang="en-IN" sz="1600" b="0" i="0" u="none" strike="noStrike" cap="none" dirty="0">
                          <a:solidFill>
                            <a:srgbClr val="002060"/>
                          </a:solidFill>
                          <a:highlight>
                            <a:srgbClr val="FFFF00"/>
                          </a:highlight>
                          <a:latin typeface="Barlow"/>
                          <a:ea typeface="Barlow"/>
                          <a:cs typeface="Barlow"/>
                          <a:sym typeface="Barlow"/>
                        </a:rPr>
                        <a:t> with </a:t>
                      </a:r>
                      <a:r>
                        <a:rPr lang="en-IN" sz="1600" b="0" i="0" u="none" strike="noStrike" cap="none" dirty="0" err="1" smtClean="0">
                          <a:solidFill>
                            <a:srgbClr val="002060"/>
                          </a:solidFill>
                          <a:highlight>
                            <a:srgbClr val="FFFF00"/>
                          </a:highlight>
                          <a:latin typeface="Barlow"/>
                          <a:ea typeface="Barlow"/>
                          <a:cs typeface="Barlow"/>
                          <a:sym typeface="Barlow"/>
                        </a:rPr>
                        <a:t>RandomizedSearchCV</a:t>
                      </a:r>
                      <a:endParaRPr sz="1600" b="0" i="0" u="none" strike="noStrike" cap="none" dirty="0">
                        <a:solidFill>
                          <a:srgbClr val="002060"/>
                        </a:solidFill>
                        <a:highlight>
                          <a:srgbClr val="FFFF00"/>
                        </a:highlight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0.656</a:t>
                      </a:r>
                      <a:endParaRPr sz="16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 dirty="0">
                          <a:solidFill>
                            <a:srgbClr val="002060"/>
                          </a:solidFill>
                          <a:latin typeface="Barlow"/>
                          <a:sym typeface="Arial"/>
                        </a:rPr>
                        <a:t>{'penalty': </a:t>
                      </a:r>
                      <a:r>
                        <a:rPr lang="en-IN" sz="1600" b="0" i="0" u="none" strike="noStrike" cap="none" dirty="0" smtClean="0">
                          <a:solidFill>
                            <a:srgbClr val="002060"/>
                          </a:solidFill>
                          <a:latin typeface="Barlow"/>
                          <a:sym typeface="Arial"/>
                        </a:rPr>
                        <a:t>‘L2</a:t>
                      </a:r>
                      <a:r>
                        <a:rPr lang="en-IN" sz="1600" b="0" i="0" u="none" strike="noStrike" cap="none" dirty="0">
                          <a:solidFill>
                            <a:srgbClr val="002060"/>
                          </a:solidFill>
                          <a:latin typeface="Barlow"/>
                          <a:sym typeface="Arial"/>
                        </a:rPr>
                        <a:t>', '</a:t>
                      </a:r>
                      <a:r>
                        <a:rPr lang="en-IN" sz="1600" b="0" i="0" u="none" strike="noStrike" cap="none" dirty="0" err="1">
                          <a:solidFill>
                            <a:srgbClr val="002060"/>
                          </a:solidFill>
                          <a:latin typeface="Barlow"/>
                          <a:sym typeface="Arial"/>
                        </a:rPr>
                        <a:t>max_iter</a:t>
                      </a:r>
                      <a:r>
                        <a:rPr lang="en-IN" sz="1600" b="0" i="0" u="none" strike="noStrike" cap="none" dirty="0">
                          <a:solidFill>
                            <a:srgbClr val="002060"/>
                          </a:solidFill>
                          <a:latin typeface="Barlow"/>
                          <a:sym typeface="Arial"/>
                        </a:rPr>
                        <a:t>': 1000, 'C': 0.8}</a:t>
                      </a:r>
                      <a:endParaRPr sz="1600" b="0" i="0" u="none" strike="noStrike" cap="none" dirty="0">
                        <a:solidFill>
                          <a:srgbClr val="00206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91450194"/>
                  </a:ext>
                </a:extLst>
              </a:tr>
              <a:tr h="55445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 dirty="0" err="1">
                          <a:solidFill>
                            <a:srgbClr val="00206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LinearSVC</a:t>
                      </a:r>
                      <a:r>
                        <a:rPr lang="en-IN" sz="1600" b="0" i="0" u="none" strike="noStrike" cap="none" dirty="0">
                          <a:solidFill>
                            <a:srgbClr val="00206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with </a:t>
                      </a:r>
                      <a:r>
                        <a:rPr lang="en-IN" sz="1600" b="0" i="0" u="none" strike="noStrike" cap="none" dirty="0" err="1">
                          <a:solidFill>
                            <a:srgbClr val="00206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GridSearchCV</a:t>
                      </a:r>
                      <a:endParaRPr sz="1600" b="0" i="0" u="none" strike="noStrike" cap="none" dirty="0">
                        <a:solidFill>
                          <a:srgbClr val="00206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0.603</a:t>
                      </a:r>
                      <a:endParaRPr sz="16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 dirty="0">
                          <a:solidFill>
                            <a:srgbClr val="002060"/>
                          </a:solidFill>
                          <a:latin typeface="Barlow"/>
                          <a:sym typeface="Arial"/>
                        </a:rPr>
                        <a:t>{'C</a:t>
                      </a:r>
                      <a:r>
                        <a:rPr lang="en-IN" sz="1600" b="0" i="0" u="none" strike="noStrike" cap="none" dirty="0" smtClean="0">
                          <a:solidFill>
                            <a:srgbClr val="002060"/>
                          </a:solidFill>
                          <a:latin typeface="Barlow"/>
                          <a:sym typeface="Arial"/>
                        </a:rPr>
                        <a:t>':1.2</a:t>
                      </a:r>
                      <a:r>
                        <a:rPr lang="en-IN" sz="1600" b="0" i="0" u="none" strike="noStrike" cap="none" dirty="0">
                          <a:solidFill>
                            <a:srgbClr val="002060"/>
                          </a:solidFill>
                          <a:latin typeface="Barlow"/>
                          <a:sym typeface="Arial"/>
                        </a:rPr>
                        <a:t>, '</a:t>
                      </a:r>
                      <a:r>
                        <a:rPr lang="en-IN" sz="1600" b="0" i="0" u="none" strike="noStrike" cap="none" dirty="0" err="1">
                          <a:solidFill>
                            <a:srgbClr val="002060"/>
                          </a:solidFill>
                          <a:latin typeface="Barlow"/>
                          <a:sym typeface="Arial"/>
                        </a:rPr>
                        <a:t>max_iter</a:t>
                      </a:r>
                      <a:r>
                        <a:rPr lang="en-IN" sz="1600" b="0" i="0" u="none" strike="noStrike" cap="none" dirty="0">
                          <a:solidFill>
                            <a:srgbClr val="002060"/>
                          </a:solidFill>
                          <a:latin typeface="Barlow"/>
                          <a:sym typeface="Arial"/>
                        </a:rPr>
                        <a:t>': 150, 'penalty': 'l2'}</a:t>
                      </a:r>
                      <a:endParaRPr sz="1600" b="0" i="0" u="none" strike="noStrike" cap="none" dirty="0">
                        <a:solidFill>
                          <a:srgbClr val="00206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2942160"/>
                  </a:ext>
                </a:extLst>
              </a:tr>
              <a:tr h="113947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 dirty="0">
                          <a:solidFill>
                            <a:srgbClr val="00206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Random Forest Classifier</a:t>
                      </a:r>
                      <a:endParaRPr sz="1600" b="0" i="0" u="none" strike="noStrike" cap="none" dirty="0">
                        <a:solidFill>
                          <a:srgbClr val="00206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0.606</a:t>
                      </a:r>
                      <a:endParaRPr sz="16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 dirty="0">
                          <a:solidFill>
                            <a:srgbClr val="002060"/>
                          </a:solidFill>
                          <a:latin typeface="Barlow"/>
                          <a:sym typeface="Arial"/>
                        </a:rPr>
                        <a:t>{'</a:t>
                      </a:r>
                      <a:r>
                        <a:rPr lang="en-IN" sz="1600" b="0" i="0" u="none" strike="noStrike" cap="none" dirty="0" err="1">
                          <a:solidFill>
                            <a:srgbClr val="002060"/>
                          </a:solidFill>
                          <a:latin typeface="Barlow"/>
                          <a:sym typeface="Arial"/>
                        </a:rPr>
                        <a:t>n_estimators</a:t>
                      </a:r>
                      <a:r>
                        <a:rPr lang="en-IN" sz="1600" b="0" i="0" u="none" strike="noStrike" cap="none" dirty="0">
                          <a:solidFill>
                            <a:srgbClr val="002060"/>
                          </a:solidFill>
                          <a:latin typeface="Barlow"/>
                          <a:sym typeface="Arial"/>
                        </a:rPr>
                        <a:t>': 10, '</a:t>
                      </a:r>
                      <a:r>
                        <a:rPr lang="en-IN" sz="1600" b="0" i="0" u="none" strike="noStrike" cap="none" dirty="0" err="1">
                          <a:solidFill>
                            <a:srgbClr val="002060"/>
                          </a:solidFill>
                          <a:latin typeface="Barlow"/>
                          <a:sym typeface="Arial"/>
                        </a:rPr>
                        <a:t>max_features</a:t>
                      </a:r>
                      <a:r>
                        <a:rPr lang="en-IN" sz="1600" b="0" i="0" u="none" strike="noStrike" cap="none" dirty="0">
                          <a:solidFill>
                            <a:srgbClr val="002060"/>
                          </a:solidFill>
                          <a:latin typeface="Barlow"/>
                          <a:sym typeface="Arial"/>
                        </a:rPr>
                        <a:t>': 100, '</a:t>
                      </a:r>
                      <a:r>
                        <a:rPr lang="en-IN" sz="1600" b="0" i="0" u="none" strike="noStrike" cap="none" dirty="0" err="1">
                          <a:solidFill>
                            <a:srgbClr val="002060"/>
                          </a:solidFill>
                          <a:latin typeface="Barlow"/>
                          <a:sym typeface="Arial"/>
                        </a:rPr>
                        <a:t>max_depth</a:t>
                      </a:r>
                      <a:r>
                        <a:rPr lang="en-IN" sz="1600" b="0" i="0" u="none" strike="noStrike" cap="none" dirty="0">
                          <a:solidFill>
                            <a:srgbClr val="002060"/>
                          </a:solidFill>
                          <a:latin typeface="Barlow"/>
                          <a:sym typeface="Arial"/>
                        </a:rPr>
                        <a:t>': 60, 'criterion': '</a:t>
                      </a:r>
                      <a:r>
                        <a:rPr lang="en-IN" sz="1600" b="0" i="0" u="none" strike="noStrike" cap="none" dirty="0" err="1">
                          <a:solidFill>
                            <a:srgbClr val="002060"/>
                          </a:solidFill>
                          <a:latin typeface="Barlow"/>
                          <a:sym typeface="Arial"/>
                        </a:rPr>
                        <a:t>gini</a:t>
                      </a:r>
                      <a:r>
                        <a:rPr lang="en-IN" sz="1600" b="0" i="0" u="none" strike="noStrike" cap="none" dirty="0">
                          <a:solidFill>
                            <a:srgbClr val="002060"/>
                          </a:solidFill>
                          <a:latin typeface="Barlow"/>
                          <a:sym typeface="Arial"/>
                        </a:rPr>
                        <a:t>', 'bootstrap': 'False'}</a:t>
                      </a:r>
                      <a:endParaRPr sz="1600" b="0" i="0" u="none" strike="noStrike" cap="none" dirty="0">
                        <a:solidFill>
                          <a:srgbClr val="00206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6430767"/>
                  </a:ext>
                </a:extLst>
              </a:tr>
            </a:tbl>
          </a:graphicData>
        </a:graphic>
      </p:graphicFrame>
      <p:pic>
        <p:nvPicPr>
          <p:cNvPr id="9220" name="Picture 4" descr="https://lh4.googleusercontent.com/7BE2JjS-7pU0qcJIQb1b40fa545vZLCXuldkzGv28TmtrBTl6Fg4O2Xw1wUKVVkNZNU83KGWXph7h1fSnOTZTeNzutoaIq8QpL_-6QK3BCVUWX5hB_OWLR5HmnccZ4eyc85HJwL0pM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738" y="2203279"/>
            <a:ext cx="1226307" cy="13948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57184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746975" y="135228"/>
            <a:ext cx="64201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Explanations on modelling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Target imbalance  treatment by using SMOTE / Random oversampling techniques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Model chosen is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Logreg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with count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vectorisation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 major changes in F1 Score but accuracy dropped by 22% from 0.8 to 0.62.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Hyper parameter tuning done in Linear SVC since it gave highest f1 score.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Used linear kernel because data set is pretty small , didn't require high dimensional kernels like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rbf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use polynomial kernel for better multi classification with non linear hyper planes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Best parameter chosen by model is penalty= L2 (ridge regression).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Since this not a sparse data as NAN values are negligible therefore didn't require L1 regularisation.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C= trade-off value between smooth decision boundary and classifying the training parts correctly.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Increase in C value may lead to over fitting the model , therefore tried the c value over a range of 5 values from 0 to 1.2, best value chosen was 0.8.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Didn't use gamma parameter in svc since this is a linear svc model, gamma is a parameter on non linear hyper planes.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Best value of C can be found using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RandomisedSearchCV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GridsearchCV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Here randomised search CV on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linearSVC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gave a higher f1 score.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744F9C6-8607-45B2-8D33-67826C59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87" y="167425"/>
            <a:ext cx="5640900" cy="1082700"/>
          </a:xfrm>
        </p:spPr>
        <p:txBody>
          <a:bodyPr/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Actionable Insight 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0701575-B1DE-429A-BA30-7E0B1D5CF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grpSp>
        <p:nvGrpSpPr>
          <p:cNvPr id="6" name="Google Shape;2749;p37">
            <a:extLst>
              <a:ext uri="{FF2B5EF4-FFF2-40B4-BE49-F238E27FC236}">
                <a16:creationId xmlns="" xmlns:a16="http://schemas.microsoft.com/office/drawing/2014/main" id="{E897CBF4-3EB2-4339-A8A9-170AC8DA33D5}"/>
              </a:ext>
            </a:extLst>
          </p:cNvPr>
          <p:cNvGrpSpPr/>
          <p:nvPr/>
        </p:nvGrpSpPr>
        <p:grpSpPr>
          <a:xfrm>
            <a:off x="6098100" y="944268"/>
            <a:ext cx="2724900" cy="2864412"/>
            <a:chOff x="2152750" y="190500"/>
            <a:chExt cx="4293756" cy="4762499"/>
          </a:xfrm>
        </p:grpSpPr>
        <p:sp>
          <p:nvSpPr>
            <p:cNvPr id="7" name="Google Shape;2750;p37">
              <a:extLst>
                <a:ext uri="{FF2B5EF4-FFF2-40B4-BE49-F238E27FC236}">
                  <a16:creationId xmlns="" xmlns:a16="http://schemas.microsoft.com/office/drawing/2014/main" id="{6031FA20-386B-4985-99BA-92A29B386C93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751;p37">
              <a:extLst>
                <a:ext uri="{FF2B5EF4-FFF2-40B4-BE49-F238E27FC236}">
                  <a16:creationId xmlns="" xmlns:a16="http://schemas.microsoft.com/office/drawing/2014/main" id="{80FFC53A-1095-4155-A893-623A9507203E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752;p37">
              <a:extLst>
                <a:ext uri="{FF2B5EF4-FFF2-40B4-BE49-F238E27FC236}">
                  <a16:creationId xmlns="" xmlns:a16="http://schemas.microsoft.com/office/drawing/2014/main" id="{A99664E4-A075-4C13-807B-D5190D7E39E8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753;p37">
              <a:extLst>
                <a:ext uri="{FF2B5EF4-FFF2-40B4-BE49-F238E27FC236}">
                  <a16:creationId xmlns="" xmlns:a16="http://schemas.microsoft.com/office/drawing/2014/main" id="{3EFD4D68-62AD-4975-B361-4139D8DDD478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754;p37">
              <a:extLst>
                <a:ext uri="{FF2B5EF4-FFF2-40B4-BE49-F238E27FC236}">
                  <a16:creationId xmlns="" xmlns:a16="http://schemas.microsoft.com/office/drawing/2014/main" id="{23454A80-104E-43C7-98F2-5D94368EE4C5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755;p37">
              <a:extLst>
                <a:ext uri="{FF2B5EF4-FFF2-40B4-BE49-F238E27FC236}">
                  <a16:creationId xmlns="" xmlns:a16="http://schemas.microsoft.com/office/drawing/2014/main" id="{6C31B3F1-BECD-4B38-9C23-D78612039D71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756;p37">
              <a:extLst>
                <a:ext uri="{FF2B5EF4-FFF2-40B4-BE49-F238E27FC236}">
                  <a16:creationId xmlns="" xmlns:a16="http://schemas.microsoft.com/office/drawing/2014/main" id="{2D4BCD3D-616C-48C3-AAF9-530F89E3B781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757;p37">
              <a:extLst>
                <a:ext uri="{FF2B5EF4-FFF2-40B4-BE49-F238E27FC236}">
                  <a16:creationId xmlns="" xmlns:a16="http://schemas.microsoft.com/office/drawing/2014/main" id="{91B71DB0-5A1B-4F04-BE56-5184B6BAC3DB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758;p37">
              <a:extLst>
                <a:ext uri="{FF2B5EF4-FFF2-40B4-BE49-F238E27FC236}">
                  <a16:creationId xmlns="" xmlns:a16="http://schemas.microsoft.com/office/drawing/2014/main" id="{0C012740-324F-4AE4-9145-B32A132AAEFC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759;p37">
              <a:extLst>
                <a:ext uri="{FF2B5EF4-FFF2-40B4-BE49-F238E27FC236}">
                  <a16:creationId xmlns="" xmlns:a16="http://schemas.microsoft.com/office/drawing/2014/main" id="{92B740B1-32E9-4B2F-B516-EAA1677F0B02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760;p37">
              <a:extLst>
                <a:ext uri="{FF2B5EF4-FFF2-40B4-BE49-F238E27FC236}">
                  <a16:creationId xmlns="" xmlns:a16="http://schemas.microsoft.com/office/drawing/2014/main" id="{CCF9C83B-7303-4D6B-9160-809AADA290CA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761;p37">
              <a:extLst>
                <a:ext uri="{FF2B5EF4-FFF2-40B4-BE49-F238E27FC236}">
                  <a16:creationId xmlns="" xmlns:a16="http://schemas.microsoft.com/office/drawing/2014/main" id="{2B299B78-595F-4CD8-BD47-8EB4D9870E38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762;p37">
              <a:extLst>
                <a:ext uri="{FF2B5EF4-FFF2-40B4-BE49-F238E27FC236}">
                  <a16:creationId xmlns="" xmlns:a16="http://schemas.microsoft.com/office/drawing/2014/main" id="{D3DDC15F-13C0-4B07-987E-E532B9BF6D62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763;p37">
              <a:extLst>
                <a:ext uri="{FF2B5EF4-FFF2-40B4-BE49-F238E27FC236}">
                  <a16:creationId xmlns="" xmlns:a16="http://schemas.microsoft.com/office/drawing/2014/main" id="{278EF979-B209-4F28-AFDD-92C0542F310F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764;p37">
              <a:extLst>
                <a:ext uri="{FF2B5EF4-FFF2-40B4-BE49-F238E27FC236}">
                  <a16:creationId xmlns="" xmlns:a16="http://schemas.microsoft.com/office/drawing/2014/main" id="{3946BB81-CE18-4B65-BD99-FA16678D06DE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765;p37">
              <a:extLst>
                <a:ext uri="{FF2B5EF4-FFF2-40B4-BE49-F238E27FC236}">
                  <a16:creationId xmlns="" xmlns:a16="http://schemas.microsoft.com/office/drawing/2014/main" id="{AEC2FCA7-FF76-495A-A02E-E75A7AB10357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766;p37">
              <a:extLst>
                <a:ext uri="{FF2B5EF4-FFF2-40B4-BE49-F238E27FC236}">
                  <a16:creationId xmlns="" xmlns:a16="http://schemas.microsoft.com/office/drawing/2014/main" id="{8CF56C77-7821-4970-AB82-DE637D7E4E31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767;p37">
              <a:extLst>
                <a:ext uri="{FF2B5EF4-FFF2-40B4-BE49-F238E27FC236}">
                  <a16:creationId xmlns="" xmlns:a16="http://schemas.microsoft.com/office/drawing/2014/main" id="{E255F043-0657-4DD9-86AC-9567991047A7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768;p37">
              <a:extLst>
                <a:ext uri="{FF2B5EF4-FFF2-40B4-BE49-F238E27FC236}">
                  <a16:creationId xmlns="" xmlns:a16="http://schemas.microsoft.com/office/drawing/2014/main" id="{F7902645-09F4-4BED-A874-32EDA0F3F75D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769;p37">
              <a:extLst>
                <a:ext uri="{FF2B5EF4-FFF2-40B4-BE49-F238E27FC236}">
                  <a16:creationId xmlns="" xmlns:a16="http://schemas.microsoft.com/office/drawing/2014/main" id="{3C09FBC4-32C7-47F3-B697-8A1CA08FE1A3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70;p37">
              <a:extLst>
                <a:ext uri="{FF2B5EF4-FFF2-40B4-BE49-F238E27FC236}">
                  <a16:creationId xmlns="" xmlns:a16="http://schemas.microsoft.com/office/drawing/2014/main" id="{20245A28-0BCC-42E0-A397-D45D4AA8B7C9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771;p37">
              <a:extLst>
                <a:ext uri="{FF2B5EF4-FFF2-40B4-BE49-F238E27FC236}">
                  <a16:creationId xmlns="" xmlns:a16="http://schemas.microsoft.com/office/drawing/2014/main" id="{B963D47E-6F95-4EA8-AD8E-9581F76BEF23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772;p37">
              <a:extLst>
                <a:ext uri="{FF2B5EF4-FFF2-40B4-BE49-F238E27FC236}">
                  <a16:creationId xmlns="" xmlns:a16="http://schemas.microsoft.com/office/drawing/2014/main" id="{95BD0820-AD4F-4816-B9E6-DFAA56972A34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773;p37">
              <a:extLst>
                <a:ext uri="{FF2B5EF4-FFF2-40B4-BE49-F238E27FC236}">
                  <a16:creationId xmlns="" xmlns:a16="http://schemas.microsoft.com/office/drawing/2014/main" id="{682A9BFF-1717-4B07-BD11-5C6BDE3F8536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774;p37">
              <a:extLst>
                <a:ext uri="{FF2B5EF4-FFF2-40B4-BE49-F238E27FC236}">
                  <a16:creationId xmlns="" xmlns:a16="http://schemas.microsoft.com/office/drawing/2014/main" id="{45CBC327-551C-4019-9C61-61DC9FA3EF60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775;p37">
              <a:extLst>
                <a:ext uri="{FF2B5EF4-FFF2-40B4-BE49-F238E27FC236}">
                  <a16:creationId xmlns="" xmlns:a16="http://schemas.microsoft.com/office/drawing/2014/main" id="{59BC5C68-3DF0-4A08-A23A-168A58806CC4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776;p37">
              <a:extLst>
                <a:ext uri="{FF2B5EF4-FFF2-40B4-BE49-F238E27FC236}">
                  <a16:creationId xmlns="" xmlns:a16="http://schemas.microsoft.com/office/drawing/2014/main" id="{345CAD28-0E0A-49DE-AB8F-FA316C3B36C4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777;p37">
              <a:extLst>
                <a:ext uri="{FF2B5EF4-FFF2-40B4-BE49-F238E27FC236}">
                  <a16:creationId xmlns="" xmlns:a16="http://schemas.microsoft.com/office/drawing/2014/main" id="{84C8201E-7DCD-4627-9525-3E2C55A87EFF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778;p37">
              <a:extLst>
                <a:ext uri="{FF2B5EF4-FFF2-40B4-BE49-F238E27FC236}">
                  <a16:creationId xmlns="" xmlns:a16="http://schemas.microsoft.com/office/drawing/2014/main" id="{2842FC42-FFE0-410C-9C50-8AC4CA1FE847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779;p37">
              <a:extLst>
                <a:ext uri="{FF2B5EF4-FFF2-40B4-BE49-F238E27FC236}">
                  <a16:creationId xmlns="" xmlns:a16="http://schemas.microsoft.com/office/drawing/2014/main" id="{78D7C2D7-CE75-4C3C-BD2D-DDB547BDEFD8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780;p37">
              <a:extLst>
                <a:ext uri="{FF2B5EF4-FFF2-40B4-BE49-F238E27FC236}">
                  <a16:creationId xmlns="" xmlns:a16="http://schemas.microsoft.com/office/drawing/2014/main" id="{0085143B-50CA-4117-B198-A01A8F812CA0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781;p37">
              <a:extLst>
                <a:ext uri="{FF2B5EF4-FFF2-40B4-BE49-F238E27FC236}">
                  <a16:creationId xmlns="" xmlns:a16="http://schemas.microsoft.com/office/drawing/2014/main" id="{38902B19-5B2D-4CE6-88CC-E0AB5C23834B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782;p37">
              <a:extLst>
                <a:ext uri="{FF2B5EF4-FFF2-40B4-BE49-F238E27FC236}">
                  <a16:creationId xmlns="" xmlns:a16="http://schemas.microsoft.com/office/drawing/2014/main" id="{D294A17E-5999-4422-B8F9-D6383072C287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783;p37">
              <a:extLst>
                <a:ext uri="{FF2B5EF4-FFF2-40B4-BE49-F238E27FC236}">
                  <a16:creationId xmlns="" xmlns:a16="http://schemas.microsoft.com/office/drawing/2014/main" id="{893BE536-DBAB-42B5-95FF-08A085728BA1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784;p37">
              <a:extLst>
                <a:ext uri="{FF2B5EF4-FFF2-40B4-BE49-F238E27FC236}">
                  <a16:creationId xmlns="" xmlns:a16="http://schemas.microsoft.com/office/drawing/2014/main" id="{B0FB7DDA-989F-4F05-AC6D-9B21942CB643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785;p37">
              <a:extLst>
                <a:ext uri="{FF2B5EF4-FFF2-40B4-BE49-F238E27FC236}">
                  <a16:creationId xmlns="" xmlns:a16="http://schemas.microsoft.com/office/drawing/2014/main" id="{D9C5F21E-84F2-4E28-8C66-A6C9928CE310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786;p37">
              <a:extLst>
                <a:ext uri="{FF2B5EF4-FFF2-40B4-BE49-F238E27FC236}">
                  <a16:creationId xmlns="" xmlns:a16="http://schemas.microsoft.com/office/drawing/2014/main" id="{DA343C70-7C2A-4342-8E0A-350C96E9B154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787;p37">
              <a:extLst>
                <a:ext uri="{FF2B5EF4-FFF2-40B4-BE49-F238E27FC236}">
                  <a16:creationId xmlns="" xmlns:a16="http://schemas.microsoft.com/office/drawing/2014/main" id="{6C5D2ADE-E6CF-40A0-B8C7-19BA09AFD540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788;p37">
              <a:extLst>
                <a:ext uri="{FF2B5EF4-FFF2-40B4-BE49-F238E27FC236}">
                  <a16:creationId xmlns="" xmlns:a16="http://schemas.microsoft.com/office/drawing/2014/main" id="{72F8C0D2-6873-43CE-86EB-E66123BBBF8A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789;p37">
              <a:extLst>
                <a:ext uri="{FF2B5EF4-FFF2-40B4-BE49-F238E27FC236}">
                  <a16:creationId xmlns="" xmlns:a16="http://schemas.microsoft.com/office/drawing/2014/main" id="{CF5C32D8-0F0A-47BE-8080-374B31566215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790;p37">
              <a:extLst>
                <a:ext uri="{FF2B5EF4-FFF2-40B4-BE49-F238E27FC236}">
                  <a16:creationId xmlns="" xmlns:a16="http://schemas.microsoft.com/office/drawing/2014/main" id="{32141F54-1C13-43A7-8D17-0CD7E936D655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791;p37">
              <a:extLst>
                <a:ext uri="{FF2B5EF4-FFF2-40B4-BE49-F238E27FC236}">
                  <a16:creationId xmlns="" xmlns:a16="http://schemas.microsoft.com/office/drawing/2014/main" id="{58F3AF3B-BE5F-4CCC-AFA3-8CFCA1B2B180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792;p37">
              <a:extLst>
                <a:ext uri="{FF2B5EF4-FFF2-40B4-BE49-F238E27FC236}">
                  <a16:creationId xmlns="" xmlns:a16="http://schemas.microsoft.com/office/drawing/2014/main" id="{2F82A3CB-6AF2-4835-9809-DCE0C1F8AD0D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793;p37">
              <a:extLst>
                <a:ext uri="{FF2B5EF4-FFF2-40B4-BE49-F238E27FC236}">
                  <a16:creationId xmlns="" xmlns:a16="http://schemas.microsoft.com/office/drawing/2014/main" id="{070AE55B-6CA6-42EF-81CE-882226AFBA5E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794;p37">
              <a:extLst>
                <a:ext uri="{FF2B5EF4-FFF2-40B4-BE49-F238E27FC236}">
                  <a16:creationId xmlns="" xmlns:a16="http://schemas.microsoft.com/office/drawing/2014/main" id="{0703AAC7-9F2A-482C-8C23-71289CF65A43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795;p37">
              <a:extLst>
                <a:ext uri="{FF2B5EF4-FFF2-40B4-BE49-F238E27FC236}">
                  <a16:creationId xmlns="" xmlns:a16="http://schemas.microsoft.com/office/drawing/2014/main" id="{75543F18-9EFD-457C-9DE3-8D69DDC8DBC9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796;p37">
              <a:extLst>
                <a:ext uri="{FF2B5EF4-FFF2-40B4-BE49-F238E27FC236}">
                  <a16:creationId xmlns="" xmlns:a16="http://schemas.microsoft.com/office/drawing/2014/main" id="{A898497D-A480-40A8-993D-41194B2E2A82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797;p37">
              <a:extLst>
                <a:ext uri="{FF2B5EF4-FFF2-40B4-BE49-F238E27FC236}">
                  <a16:creationId xmlns="" xmlns:a16="http://schemas.microsoft.com/office/drawing/2014/main" id="{1CCA58B4-B3CD-4D50-929A-59B9672D4010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798;p37">
              <a:extLst>
                <a:ext uri="{FF2B5EF4-FFF2-40B4-BE49-F238E27FC236}">
                  <a16:creationId xmlns="" xmlns:a16="http://schemas.microsoft.com/office/drawing/2014/main" id="{6EA49495-7668-4E6E-A052-0B85B0349531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799;p37">
              <a:extLst>
                <a:ext uri="{FF2B5EF4-FFF2-40B4-BE49-F238E27FC236}">
                  <a16:creationId xmlns="" xmlns:a16="http://schemas.microsoft.com/office/drawing/2014/main" id="{9B46F4CE-EA21-4BC3-A99C-5B240191BC3F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800;p37">
              <a:extLst>
                <a:ext uri="{FF2B5EF4-FFF2-40B4-BE49-F238E27FC236}">
                  <a16:creationId xmlns="" xmlns:a16="http://schemas.microsoft.com/office/drawing/2014/main" id="{45EC6B08-9CD7-4EC4-BA7F-7A77A45D652B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801;p37">
              <a:extLst>
                <a:ext uri="{FF2B5EF4-FFF2-40B4-BE49-F238E27FC236}">
                  <a16:creationId xmlns="" xmlns:a16="http://schemas.microsoft.com/office/drawing/2014/main" id="{6D824928-38E5-46BB-99F6-7EF7EEC0C47F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802;p37">
              <a:extLst>
                <a:ext uri="{FF2B5EF4-FFF2-40B4-BE49-F238E27FC236}">
                  <a16:creationId xmlns="" xmlns:a16="http://schemas.microsoft.com/office/drawing/2014/main" id="{17D55E7E-97F4-435D-B186-9D15A28777ED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803;p37">
              <a:extLst>
                <a:ext uri="{FF2B5EF4-FFF2-40B4-BE49-F238E27FC236}">
                  <a16:creationId xmlns="" xmlns:a16="http://schemas.microsoft.com/office/drawing/2014/main" id="{F3349ED3-5CAD-4A2B-85F0-FFF55F02AA7F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804;p37">
              <a:extLst>
                <a:ext uri="{FF2B5EF4-FFF2-40B4-BE49-F238E27FC236}">
                  <a16:creationId xmlns="" xmlns:a16="http://schemas.microsoft.com/office/drawing/2014/main" id="{7CCD3899-717F-4189-9C08-04CB70281E04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805;p37">
              <a:extLst>
                <a:ext uri="{FF2B5EF4-FFF2-40B4-BE49-F238E27FC236}">
                  <a16:creationId xmlns="" xmlns:a16="http://schemas.microsoft.com/office/drawing/2014/main" id="{1B4F7532-BD7E-463E-8801-D9308737F62B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806;p37">
              <a:extLst>
                <a:ext uri="{FF2B5EF4-FFF2-40B4-BE49-F238E27FC236}">
                  <a16:creationId xmlns="" xmlns:a16="http://schemas.microsoft.com/office/drawing/2014/main" id="{4480A8E2-C495-4E90-A760-0C2BB169EE57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807;p37">
              <a:extLst>
                <a:ext uri="{FF2B5EF4-FFF2-40B4-BE49-F238E27FC236}">
                  <a16:creationId xmlns="" xmlns:a16="http://schemas.microsoft.com/office/drawing/2014/main" id="{4D0F7D84-877F-452F-906A-A68F2E615103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808;p37">
              <a:extLst>
                <a:ext uri="{FF2B5EF4-FFF2-40B4-BE49-F238E27FC236}">
                  <a16:creationId xmlns="" xmlns:a16="http://schemas.microsoft.com/office/drawing/2014/main" id="{6A2C681F-DFAF-478A-B044-925D0D265BB6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809;p37">
              <a:extLst>
                <a:ext uri="{FF2B5EF4-FFF2-40B4-BE49-F238E27FC236}">
                  <a16:creationId xmlns="" xmlns:a16="http://schemas.microsoft.com/office/drawing/2014/main" id="{3E804C6E-C29D-4902-960E-49E93C7C0C96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810;p37">
              <a:extLst>
                <a:ext uri="{FF2B5EF4-FFF2-40B4-BE49-F238E27FC236}">
                  <a16:creationId xmlns="" xmlns:a16="http://schemas.microsoft.com/office/drawing/2014/main" id="{0B17AAF3-03F0-4EF2-B917-E1A623C7221E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811;p37">
              <a:extLst>
                <a:ext uri="{FF2B5EF4-FFF2-40B4-BE49-F238E27FC236}">
                  <a16:creationId xmlns="" xmlns:a16="http://schemas.microsoft.com/office/drawing/2014/main" id="{F6F1AD0C-9118-45B5-9E79-147C3C5C642F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812;p37">
              <a:extLst>
                <a:ext uri="{FF2B5EF4-FFF2-40B4-BE49-F238E27FC236}">
                  <a16:creationId xmlns="" xmlns:a16="http://schemas.microsoft.com/office/drawing/2014/main" id="{CE70E3E4-0C31-4FA5-944E-848EC89420E0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813;p37">
              <a:extLst>
                <a:ext uri="{FF2B5EF4-FFF2-40B4-BE49-F238E27FC236}">
                  <a16:creationId xmlns="" xmlns:a16="http://schemas.microsoft.com/office/drawing/2014/main" id="{38430CCB-5F69-4B61-976B-EC7F3F8DA85C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814;p37">
              <a:extLst>
                <a:ext uri="{FF2B5EF4-FFF2-40B4-BE49-F238E27FC236}">
                  <a16:creationId xmlns="" xmlns:a16="http://schemas.microsoft.com/office/drawing/2014/main" id="{E53AE363-B0FE-465C-AD47-27A4B553F869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815;p37">
              <a:extLst>
                <a:ext uri="{FF2B5EF4-FFF2-40B4-BE49-F238E27FC236}">
                  <a16:creationId xmlns="" xmlns:a16="http://schemas.microsoft.com/office/drawing/2014/main" id="{1EACEF57-44F1-4185-9811-F8F6358A6A31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816;p37">
              <a:extLst>
                <a:ext uri="{FF2B5EF4-FFF2-40B4-BE49-F238E27FC236}">
                  <a16:creationId xmlns="" xmlns:a16="http://schemas.microsoft.com/office/drawing/2014/main" id="{37A6824B-1759-4E8B-A4A2-44E28F85FEC4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817;p37">
              <a:extLst>
                <a:ext uri="{FF2B5EF4-FFF2-40B4-BE49-F238E27FC236}">
                  <a16:creationId xmlns="" xmlns:a16="http://schemas.microsoft.com/office/drawing/2014/main" id="{D4156453-DDED-477B-83D3-D0115428A6D1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818;p37">
              <a:extLst>
                <a:ext uri="{FF2B5EF4-FFF2-40B4-BE49-F238E27FC236}">
                  <a16:creationId xmlns="" xmlns:a16="http://schemas.microsoft.com/office/drawing/2014/main" id="{BEC624E1-CDC6-485D-8791-F624335B68B8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819;p37">
              <a:extLst>
                <a:ext uri="{FF2B5EF4-FFF2-40B4-BE49-F238E27FC236}">
                  <a16:creationId xmlns="" xmlns:a16="http://schemas.microsoft.com/office/drawing/2014/main" id="{171E14F1-F08E-46FF-AAE9-E730BAFAE745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820;p37">
              <a:extLst>
                <a:ext uri="{FF2B5EF4-FFF2-40B4-BE49-F238E27FC236}">
                  <a16:creationId xmlns="" xmlns:a16="http://schemas.microsoft.com/office/drawing/2014/main" id="{1C487460-D0F7-4B44-ABEF-61D4F1983BA7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821;p37">
              <a:extLst>
                <a:ext uri="{FF2B5EF4-FFF2-40B4-BE49-F238E27FC236}">
                  <a16:creationId xmlns="" xmlns:a16="http://schemas.microsoft.com/office/drawing/2014/main" id="{BC5F5F96-2D6D-4365-AF3A-39347A175A66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822;p37">
              <a:extLst>
                <a:ext uri="{FF2B5EF4-FFF2-40B4-BE49-F238E27FC236}">
                  <a16:creationId xmlns="" xmlns:a16="http://schemas.microsoft.com/office/drawing/2014/main" id="{4BF70641-3136-4EED-9C81-DDBD7268C6E9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823;p37">
              <a:extLst>
                <a:ext uri="{FF2B5EF4-FFF2-40B4-BE49-F238E27FC236}">
                  <a16:creationId xmlns="" xmlns:a16="http://schemas.microsoft.com/office/drawing/2014/main" id="{A8616D1F-D996-48F8-85E4-E8CB00542D08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" name="Google Shape;2824;p37">
              <a:extLst>
                <a:ext uri="{FF2B5EF4-FFF2-40B4-BE49-F238E27FC236}">
                  <a16:creationId xmlns="" xmlns:a16="http://schemas.microsoft.com/office/drawing/2014/main" id="{7FAA9A96-C334-4188-92CF-5D68CB012D75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06" name="Google Shape;2825;p37">
                <a:extLst>
                  <a:ext uri="{FF2B5EF4-FFF2-40B4-BE49-F238E27FC236}">
                    <a16:creationId xmlns="" xmlns:a16="http://schemas.microsoft.com/office/drawing/2014/main" id="{95425C71-8A7A-42DB-807F-389F57340CB4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2826;p37">
                <a:extLst>
                  <a:ext uri="{FF2B5EF4-FFF2-40B4-BE49-F238E27FC236}">
                    <a16:creationId xmlns="" xmlns:a16="http://schemas.microsoft.com/office/drawing/2014/main" id="{AB65CA04-B127-4711-A6B2-AF3A3436871C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2827;p37">
                <a:extLst>
                  <a:ext uri="{FF2B5EF4-FFF2-40B4-BE49-F238E27FC236}">
                    <a16:creationId xmlns="" xmlns:a16="http://schemas.microsoft.com/office/drawing/2014/main" id="{203EC376-C1EC-4F41-93E9-957031DFC338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2828;p37">
                <a:extLst>
                  <a:ext uri="{FF2B5EF4-FFF2-40B4-BE49-F238E27FC236}">
                    <a16:creationId xmlns="" xmlns:a16="http://schemas.microsoft.com/office/drawing/2014/main" id="{E60CF1C2-A5B0-4681-9B51-E03BFD615597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2829;p37">
                <a:extLst>
                  <a:ext uri="{FF2B5EF4-FFF2-40B4-BE49-F238E27FC236}">
                    <a16:creationId xmlns="" xmlns:a16="http://schemas.microsoft.com/office/drawing/2014/main" id="{3C946C79-36A0-4CBD-8458-3DC4903B5EFB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2830;p37">
                <a:extLst>
                  <a:ext uri="{FF2B5EF4-FFF2-40B4-BE49-F238E27FC236}">
                    <a16:creationId xmlns="" xmlns:a16="http://schemas.microsoft.com/office/drawing/2014/main" id="{43AF2D38-2FAF-4275-9E31-25C1AA88015B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2831;p37">
                <a:extLst>
                  <a:ext uri="{FF2B5EF4-FFF2-40B4-BE49-F238E27FC236}">
                    <a16:creationId xmlns="" xmlns:a16="http://schemas.microsoft.com/office/drawing/2014/main" id="{8F25DD0D-4A22-4D33-9543-FABD9F27E6C9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2832;p37">
                <a:extLst>
                  <a:ext uri="{FF2B5EF4-FFF2-40B4-BE49-F238E27FC236}">
                    <a16:creationId xmlns="" xmlns:a16="http://schemas.microsoft.com/office/drawing/2014/main" id="{44E80F9D-420F-413C-9393-D7319A1CC0F2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2833;p37">
                <a:extLst>
                  <a:ext uri="{FF2B5EF4-FFF2-40B4-BE49-F238E27FC236}">
                    <a16:creationId xmlns="" xmlns:a16="http://schemas.microsoft.com/office/drawing/2014/main" id="{468AF83A-C615-41B8-BAFE-314FB6FEAF59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2834;p37">
              <a:extLst>
                <a:ext uri="{FF2B5EF4-FFF2-40B4-BE49-F238E27FC236}">
                  <a16:creationId xmlns="" xmlns:a16="http://schemas.microsoft.com/office/drawing/2014/main" id="{B17F71E5-75BD-4D55-A235-9BD1934D1B91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01" name="Google Shape;2835;p37">
                <a:extLst>
                  <a:ext uri="{FF2B5EF4-FFF2-40B4-BE49-F238E27FC236}">
                    <a16:creationId xmlns="" xmlns:a16="http://schemas.microsoft.com/office/drawing/2014/main" id="{8E0331B0-CBC2-4427-AF06-EA8B0FC5FD8F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2836;p37">
                <a:extLst>
                  <a:ext uri="{FF2B5EF4-FFF2-40B4-BE49-F238E27FC236}">
                    <a16:creationId xmlns="" xmlns:a16="http://schemas.microsoft.com/office/drawing/2014/main" id="{EF4559A3-980B-4C73-8010-C6CD0C633B45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2837;p37">
                <a:extLst>
                  <a:ext uri="{FF2B5EF4-FFF2-40B4-BE49-F238E27FC236}">
                    <a16:creationId xmlns="" xmlns:a16="http://schemas.microsoft.com/office/drawing/2014/main" id="{7A0874D4-554E-445A-A0C9-904B359501E3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2838;p37">
                <a:extLst>
                  <a:ext uri="{FF2B5EF4-FFF2-40B4-BE49-F238E27FC236}">
                    <a16:creationId xmlns="" xmlns:a16="http://schemas.microsoft.com/office/drawing/2014/main" id="{4D3CA1FF-94AE-4350-8A60-7438C1BAD851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2839;p37">
                <a:extLst>
                  <a:ext uri="{FF2B5EF4-FFF2-40B4-BE49-F238E27FC236}">
                    <a16:creationId xmlns="" xmlns:a16="http://schemas.microsoft.com/office/drawing/2014/main" id="{08EB8AC6-35EE-497D-8717-AB75F4279882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" name="Google Shape;2840;p37">
              <a:extLst>
                <a:ext uri="{FF2B5EF4-FFF2-40B4-BE49-F238E27FC236}">
                  <a16:creationId xmlns="" xmlns:a16="http://schemas.microsoft.com/office/drawing/2014/main" id="{C5941D75-C5B6-4849-B6D1-0DFDD2768CEE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841;p37">
              <a:extLst>
                <a:ext uri="{FF2B5EF4-FFF2-40B4-BE49-F238E27FC236}">
                  <a16:creationId xmlns="" xmlns:a16="http://schemas.microsoft.com/office/drawing/2014/main" id="{09A0C5C1-7CC1-495B-9F54-7771454DEE00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842;p37">
              <a:extLst>
                <a:ext uri="{FF2B5EF4-FFF2-40B4-BE49-F238E27FC236}">
                  <a16:creationId xmlns="" xmlns:a16="http://schemas.microsoft.com/office/drawing/2014/main" id="{6A72F1C3-6678-475E-8A81-7F51BE2FCB1F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843;p37">
              <a:extLst>
                <a:ext uri="{FF2B5EF4-FFF2-40B4-BE49-F238E27FC236}">
                  <a16:creationId xmlns="" xmlns:a16="http://schemas.microsoft.com/office/drawing/2014/main" id="{5F14F06B-6C56-45C9-A92B-5D5AB85E1C18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844;p37">
              <a:extLst>
                <a:ext uri="{FF2B5EF4-FFF2-40B4-BE49-F238E27FC236}">
                  <a16:creationId xmlns="" xmlns:a16="http://schemas.microsoft.com/office/drawing/2014/main" id="{EE729ADF-65D4-4AC3-9234-47D9548EC3E0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845;p37">
              <a:extLst>
                <a:ext uri="{FF2B5EF4-FFF2-40B4-BE49-F238E27FC236}">
                  <a16:creationId xmlns="" xmlns:a16="http://schemas.microsoft.com/office/drawing/2014/main" id="{ADC9EA5F-4D27-4C42-A7AF-78924A2AEEC0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846;p37">
              <a:extLst>
                <a:ext uri="{FF2B5EF4-FFF2-40B4-BE49-F238E27FC236}">
                  <a16:creationId xmlns="" xmlns:a16="http://schemas.microsoft.com/office/drawing/2014/main" id="{251D98BC-5AF0-483E-A2E3-5855ABD7CD47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847;p37">
              <a:extLst>
                <a:ext uri="{FF2B5EF4-FFF2-40B4-BE49-F238E27FC236}">
                  <a16:creationId xmlns="" xmlns:a16="http://schemas.microsoft.com/office/drawing/2014/main" id="{485C7F0F-B82D-4AA0-AE38-19CEACA10502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848;p37">
              <a:extLst>
                <a:ext uri="{FF2B5EF4-FFF2-40B4-BE49-F238E27FC236}">
                  <a16:creationId xmlns="" xmlns:a16="http://schemas.microsoft.com/office/drawing/2014/main" id="{6A871262-27D4-462E-87A2-DB92CABA4503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849;p37">
              <a:extLst>
                <a:ext uri="{FF2B5EF4-FFF2-40B4-BE49-F238E27FC236}">
                  <a16:creationId xmlns="" xmlns:a16="http://schemas.microsoft.com/office/drawing/2014/main" id="{910D7C4F-CA6F-4C11-844E-D2F322DEE18A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850;p37">
              <a:extLst>
                <a:ext uri="{FF2B5EF4-FFF2-40B4-BE49-F238E27FC236}">
                  <a16:creationId xmlns="" xmlns:a16="http://schemas.microsoft.com/office/drawing/2014/main" id="{EFF83135-B536-4C6A-A62E-8FF30CC94BEB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851;p37">
              <a:extLst>
                <a:ext uri="{FF2B5EF4-FFF2-40B4-BE49-F238E27FC236}">
                  <a16:creationId xmlns="" xmlns:a16="http://schemas.microsoft.com/office/drawing/2014/main" id="{3E1F9E22-44A8-4CC2-B85A-8FC29868F0FF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852;p37">
              <a:extLst>
                <a:ext uri="{FF2B5EF4-FFF2-40B4-BE49-F238E27FC236}">
                  <a16:creationId xmlns="" xmlns:a16="http://schemas.microsoft.com/office/drawing/2014/main" id="{99DC6071-5C23-45B4-8183-5C53B415600D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853;p37">
              <a:extLst>
                <a:ext uri="{FF2B5EF4-FFF2-40B4-BE49-F238E27FC236}">
                  <a16:creationId xmlns="" xmlns:a16="http://schemas.microsoft.com/office/drawing/2014/main" id="{6BFDD7BB-EB11-4A9C-9CC6-383FE2250223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854;p37">
              <a:extLst>
                <a:ext uri="{FF2B5EF4-FFF2-40B4-BE49-F238E27FC236}">
                  <a16:creationId xmlns="" xmlns:a16="http://schemas.microsoft.com/office/drawing/2014/main" id="{82EE163A-97A9-4569-843B-C9F0220AEE11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855;p37">
              <a:extLst>
                <a:ext uri="{FF2B5EF4-FFF2-40B4-BE49-F238E27FC236}">
                  <a16:creationId xmlns="" xmlns:a16="http://schemas.microsoft.com/office/drawing/2014/main" id="{F9B83ED4-8B6C-44CC-8B62-5CF0DA8191E4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856;p37">
              <a:extLst>
                <a:ext uri="{FF2B5EF4-FFF2-40B4-BE49-F238E27FC236}">
                  <a16:creationId xmlns="" xmlns:a16="http://schemas.microsoft.com/office/drawing/2014/main" id="{9A2C0DAE-911A-48D6-BDA5-531F2E41D6D9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857;p37">
              <a:extLst>
                <a:ext uri="{FF2B5EF4-FFF2-40B4-BE49-F238E27FC236}">
                  <a16:creationId xmlns="" xmlns:a16="http://schemas.microsoft.com/office/drawing/2014/main" id="{38C3A12F-77CA-4297-A7CF-EED3AB494D95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Text Placeholder 3">
            <a:extLst>
              <a:ext uri="{FF2B5EF4-FFF2-40B4-BE49-F238E27FC236}">
                <a16:creationId xmlns="" xmlns:a16="http://schemas.microsoft.com/office/drawing/2014/main" id="{BCAF79F3-85FE-4A64-81DC-8CA1A757386E}"/>
              </a:ext>
            </a:extLst>
          </p:cNvPr>
          <p:cNvSpPr txBox="1">
            <a:spLocks/>
          </p:cNvSpPr>
          <p:nvPr/>
        </p:nvSpPr>
        <p:spPr>
          <a:xfrm>
            <a:off x="406134" y="672659"/>
            <a:ext cx="5613065" cy="384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just">
              <a:buFont typeface="Courier New" panose="02070309020205020404" pitchFamily="49" charset="0"/>
              <a:buChar char="o"/>
            </a:pPr>
            <a:r>
              <a:rPr lang="en-US" sz="1400" dirty="0"/>
              <a:t>SXSW is a tech launch pad.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Participating 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events like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talent connect , adobe summit will help garner huge industry knowledge for the startups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meetup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partyn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conduct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 sessions there , so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company and to some extent the product will be 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trending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tech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which would surely augment the global recognition of the product as well as the company.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of tech giants like apple and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are highly effective , follow them closely and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publicise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about companies idea on 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prior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such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definitely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 up anticipation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people about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faith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to be created 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about the product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,Learn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negative reviews of other similar kind of products participated in such events to avoid such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mistakes,making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mistakes again and again and learning from them is not a wise decision, because it hampers the public image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2215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1670D2-DE8D-4804-B564-4A61A271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work to be done on this sentiment analysis project  done 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9F3989-59F0-45D6-8C67-D21437304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08730"/>
            <a:ext cx="5640900" cy="2640900"/>
          </a:xfrm>
        </p:spPr>
        <p:txBody>
          <a:bodyPr/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Handling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emotion of the tweets with increased 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ranges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Using symbols</a:t>
            </a:r>
          </a:p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Building a classifier for Hindi tweets</a:t>
            </a:r>
          </a:p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Improving Results using Semantics 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Graph Analytics can be used to better understand the twitter user’s 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network</a:t>
            </a:r>
          </a:p>
          <a:p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Create a GUI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2A7BE5-5B00-4308-BBB3-A63FC04F09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258318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2978" y="1796100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1">
                    <a:lumMod val="75000"/>
                  </a:schemeClr>
                </a:solidFill>
                <a:latin typeface="Mistral" pitchFamily="66" charset="0"/>
              </a:rPr>
              <a:t>THANKS</a:t>
            </a:r>
            <a:r>
              <a:rPr lang="en" sz="7200" dirty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361663" y="757603"/>
            <a:ext cx="3346756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470;p2"/>
          <p:cNvSpPr txBox="1">
            <a:spLocks/>
          </p:cNvSpPr>
          <p:nvPr/>
        </p:nvSpPr>
        <p:spPr>
          <a:xfrm>
            <a:off x="-374423" y="501275"/>
            <a:ext cx="4897499" cy="680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00CEF6"/>
              </a:buClr>
              <a:buSzPts val="2000"/>
              <a:buFont typeface="Oswald"/>
              <a:buNone/>
            </a:pPr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Oswald"/>
              </a:rPr>
              <a:t>Business Problem 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  <a:sym typeface="Oswald"/>
            </a:endParaRPr>
          </a:p>
        </p:txBody>
      </p:sp>
      <p:sp>
        <p:nvSpPr>
          <p:cNvPr id="121" name="Google Shape;471;p2"/>
          <p:cNvSpPr txBox="1">
            <a:spLocks/>
          </p:cNvSpPr>
          <p:nvPr/>
        </p:nvSpPr>
        <p:spPr>
          <a:xfrm>
            <a:off x="391055" y="1858916"/>
            <a:ext cx="4593287" cy="2634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 algn="just">
              <a:lnSpc>
                <a:spcPct val="100000"/>
              </a:lnSpc>
              <a:buSzPts val="2000"/>
              <a:buFont typeface="Arial"/>
              <a:buChar char="•"/>
            </a:pPr>
            <a:endParaRPr lang="en-US" sz="1400" dirty="0">
              <a:solidFill>
                <a:srgbClr val="2832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SzPts val="2000"/>
              <a:buNone/>
            </a:pPr>
            <a:endParaRPr lang="en-US" sz="1400" dirty="0">
              <a:solidFill>
                <a:srgbClr val="2832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buSzPts val="2000"/>
              <a:buFont typeface="Arial"/>
              <a:buChar char="•"/>
            </a:pPr>
            <a:r>
              <a:rPr lang="en-IN" sz="1400" dirty="0" smtClean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click to conversion rates of the </a:t>
            </a:r>
            <a:r>
              <a:rPr lang="en-IN" sz="1400" dirty="0" err="1" smtClean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startup</a:t>
            </a:r>
            <a:r>
              <a:rPr lang="en-IN" sz="1400" dirty="0" smtClean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products</a:t>
            </a:r>
            <a:endParaRPr lang="en-US" sz="1400" dirty="0" smtClean="0">
              <a:solidFill>
                <a:srgbClr val="2832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buSzPts val="2000"/>
              <a:buFont typeface="Arial"/>
              <a:buChar char="•"/>
            </a:pPr>
            <a:r>
              <a:rPr lang="en-IN" sz="1400" dirty="0" smtClean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increase the ROI on the marketing campaign of the </a:t>
            </a:r>
            <a:r>
              <a:rPr lang="en-IN" sz="1400" dirty="0" err="1" smtClean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startup</a:t>
            </a:r>
            <a:r>
              <a:rPr lang="en-IN" sz="1400" dirty="0" smtClean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 ,by increasing its social media presence, from a benchmark value generated by conventional marketing </a:t>
            </a:r>
          </a:p>
          <a:p>
            <a:pPr marL="0" indent="0" algn="just">
              <a:lnSpc>
                <a:spcPct val="100000"/>
              </a:lnSpc>
              <a:buSzPts val="2000"/>
              <a:buNone/>
            </a:pPr>
            <a:endParaRPr lang="en-US" sz="1400" dirty="0">
              <a:solidFill>
                <a:srgbClr val="28324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ource Sans Pro"/>
            </a:endParaRPr>
          </a:p>
        </p:txBody>
      </p:sp>
      <p:grpSp>
        <p:nvGrpSpPr>
          <p:cNvPr id="115" name="Google Shape;473;p2">
            <a:extLst>
              <a:ext uri="{FF2B5EF4-FFF2-40B4-BE49-F238E27FC236}">
                <a16:creationId xmlns="" xmlns:a16="http://schemas.microsoft.com/office/drawing/2014/main" id="{083A3795-00BF-4721-8BF7-ADBAA7C5082F}"/>
              </a:ext>
            </a:extLst>
          </p:cNvPr>
          <p:cNvGrpSpPr/>
          <p:nvPr/>
        </p:nvGrpSpPr>
        <p:grpSpPr>
          <a:xfrm>
            <a:off x="3786374" y="606011"/>
            <a:ext cx="330098" cy="489724"/>
            <a:chOff x="6730350" y="2315900"/>
            <a:chExt cx="257700" cy="420100"/>
          </a:xfrm>
          <a:solidFill>
            <a:srgbClr val="002060"/>
          </a:solidFill>
        </p:grpSpPr>
        <p:sp>
          <p:nvSpPr>
            <p:cNvPr id="116" name="Google Shape;474;p2">
              <a:extLst>
                <a:ext uri="{FF2B5EF4-FFF2-40B4-BE49-F238E27FC236}">
                  <a16:creationId xmlns="" xmlns:a16="http://schemas.microsoft.com/office/drawing/2014/main" id="{62DAF9AA-55B9-4DFC-B554-1F1E10CB2778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475;p2">
              <a:extLst>
                <a:ext uri="{FF2B5EF4-FFF2-40B4-BE49-F238E27FC236}">
                  <a16:creationId xmlns="" xmlns:a16="http://schemas.microsoft.com/office/drawing/2014/main" id="{4DCD0ECA-3717-425E-B0E4-571A1830E761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476;p2">
              <a:extLst>
                <a:ext uri="{FF2B5EF4-FFF2-40B4-BE49-F238E27FC236}">
                  <a16:creationId xmlns="" xmlns:a16="http://schemas.microsoft.com/office/drawing/2014/main" id="{8C1B2C08-AEFF-4727-AE3B-CD51CC665756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477;p2">
              <a:extLst>
                <a:ext uri="{FF2B5EF4-FFF2-40B4-BE49-F238E27FC236}">
                  <a16:creationId xmlns="" xmlns:a16="http://schemas.microsoft.com/office/drawing/2014/main" id="{FCA5BDBA-1978-4C66-8792-2DB31CEB4289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478;p2">
              <a:extLst>
                <a:ext uri="{FF2B5EF4-FFF2-40B4-BE49-F238E27FC236}">
                  <a16:creationId xmlns="" xmlns:a16="http://schemas.microsoft.com/office/drawing/2014/main" id="{3D6E159E-7175-487D-BE89-FFC8017A8593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22570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Evaluation metric used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317812"/>
            <a:ext cx="8431306" cy="3318838"/>
          </a:xfrm>
        </p:spPr>
        <p:txBody>
          <a:bodyPr/>
          <a:lstStyle/>
          <a:p>
            <a:pPr>
              <a:buNone/>
            </a:pPr>
            <a:r>
              <a:rPr lang="en-US" sz="1400" b="1" dirty="0" smtClean="0"/>
              <a:t>Weighted F1 Score  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sklearn.metrics.f1_score(</a:t>
            </a:r>
            <a:r>
              <a:rPr lang="en-US" sz="1400" dirty="0" err="1" smtClean="0"/>
              <a:t>y_true</a:t>
            </a:r>
            <a:r>
              <a:rPr lang="en-US" sz="1400" dirty="0" smtClean="0"/>
              <a:t>, </a:t>
            </a:r>
            <a:r>
              <a:rPr lang="en-US" sz="1400" dirty="0" err="1" smtClean="0"/>
              <a:t>y_pred</a:t>
            </a:r>
            <a:r>
              <a:rPr lang="en-US" sz="1400" dirty="0" smtClean="0"/>
              <a:t> , average=’weighted’)</a:t>
            </a:r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endParaRPr lang="en-US" sz="1400" dirty="0" smtClean="0"/>
          </a:p>
          <a:p>
            <a:r>
              <a:rPr lang="en-US" sz="1400" dirty="0" smtClean="0"/>
              <a:t>The F1 score can be interpreted as a weighted average(harmonic mean)  of the precision and recall.</a:t>
            </a:r>
          </a:p>
          <a:p>
            <a:r>
              <a:rPr lang="en-US" sz="1400" dirty="0" smtClean="0"/>
              <a:t>F1 score reaches its best value at 1 and worst score at 0. The relative contribution of precision and recall to the F1 score are equal. The formula for the F1 score is:</a:t>
            </a:r>
          </a:p>
          <a:p>
            <a:pPr>
              <a:buNone/>
            </a:pPr>
            <a:r>
              <a:rPr lang="en-US" sz="1400" b="1" dirty="0" smtClean="0"/>
              <a:t>                 </a:t>
            </a:r>
          </a:p>
          <a:p>
            <a:pPr>
              <a:buNone/>
            </a:pPr>
            <a:r>
              <a:rPr lang="en-US" sz="1400" b="1" dirty="0" smtClean="0"/>
              <a:t>                                 F1 =   2 * ( precision * recall ) / ( precision  + recall )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0D8C43-CD73-49DE-A639-228BF324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About the data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0A9E90-11A8-4390-88D8-4F0454483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017" y="1697579"/>
            <a:ext cx="8150088" cy="2640900"/>
          </a:xfrm>
        </p:spPr>
        <p:txBody>
          <a:bodyPr/>
          <a:lstStyle/>
          <a:p>
            <a:r>
              <a:rPr lang="en-US" sz="1600" b="1" dirty="0" smtClean="0"/>
              <a:t>Given </a:t>
            </a:r>
            <a:r>
              <a:rPr lang="en-US" sz="1600" dirty="0" smtClean="0"/>
              <a:t>: evaluated tweets about multiple brands</a:t>
            </a:r>
          </a:p>
          <a:p>
            <a:r>
              <a:rPr lang="en-US" sz="1600" dirty="0" smtClean="0"/>
              <a:t>The evaluators(random audience) were asked if the tweet expressed is positive , negative , or no emotion towards a product/ brand and is </a:t>
            </a:r>
            <a:r>
              <a:rPr lang="en-US" sz="1600" dirty="0" err="1" smtClean="0"/>
              <a:t>labelled</a:t>
            </a:r>
            <a:r>
              <a:rPr lang="en-US" sz="1600" dirty="0" smtClean="0"/>
              <a:t> accordingly</a:t>
            </a:r>
          </a:p>
          <a:p>
            <a:r>
              <a:rPr lang="en-US" sz="1600" dirty="0" smtClean="0"/>
              <a:t>Dataset has 7273 tweets with the sentiment label</a:t>
            </a:r>
          </a:p>
          <a:p>
            <a:r>
              <a:rPr lang="en-US" sz="1600" dirty="0" smtClean="0"/>
              <a:t>3 columns: </a:t>
            </a:r>
          </a:p>
          <a:p>
            <a:r>
              <a:rPr lang="en-US" sz="1600" b="1" dirty="0" err="1" smtClean="0"/>
              <a:t>Tweet_id</a:t>
            </a:r>
            <a:r>
              <a:rPr lang="en-US" sz="1600" b="1" dirty="0" smtClean="0"/>
              <a:t> </a:t>
            </a:r>
            <a:r>
              <a:rPr lang="en-US" sz="1600" dirty="0" smtClean="0"/>
              <a:t>: unique id for tweets</a:t>
            </a:r>
          </a:p>
          <a:p>
            <a:r>
              <a:rPr lang="en-US" sz="1600" b="1" dirty="0" smtClean="0"/>
              <a:t>Tweet </a:t>
            </a:r>
            <a:r>
              <a:rPr lang="en-US" sz="1600" dirty="0" smtClean="0"/>
              <a:t>: tweet about the brand / product</a:t>
            </a:r>
          </a:p>
          <a:p>
            <a:r>
              <a:rPr lang="en-US" sz="1600" b="1" dirty="0" smtClean="0"/>
              <a:t>Sentiment </a:t>
            </a:r>
            <a:r>
              <a:rPr lang="en-US" sz="1600" dirty="0" smtClean="0"/>
              <a:t>: 0 : negative, 1 : neutral,  2 : positive,  3 : can't tell</a:t>
            </a:r>
          </a:p>
          <a:p>
            <a:pPr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A1D46CA-20A3-4908-8CB6-3E34323B1D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203126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Dataset at a glance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pic>
        <p:nvPicPr>
          <p:cNvPr id="1026" name="Picture 2" descr="https://lh6.googleusercontent.com/q7ApkqgPbg-9d9bAPNv-9nRejgBi76I4qAADtOU-UkReqEr__FB992HRBl23cj4ngal4176c6ii9A1PiU_Gso6r5kbEpq0KUKLRTqT7dJ9hfSZI8bnGyaBkMo2HDFQ8yxhUCmGU-4i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092" y="1306045"/>
            <a:ext cx="5667375" cy="3514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" name="Google Shape;518;p6"/>
          <p:cNvGrpSpPr/>
          <p:nvPr/>
        </p:nvGrpSpPr>
        <p:grpSpPr>
          <a:xfrm>
            <a:off x="193917" y="101799"/>
            <a:ext cx="820356" cy="618221"/>
            <a:chOff x="3936375" y="3703750"/>
            <a:chExt cx="453050" cy="332175"/>
          </a:xfrm>
          <a:solidFill>
            <a:srgbClr val="002060"/>
          </a:solidFill>
        </p:grpSpPr>
        <p:sp>
          <p:nvSpPr>
            <p:cNvPr id="112" name="Google Shape;519;p6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520;p6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521;p6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522;p6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523;p6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524;p6"/>
          <p:cNvGrpSpPr/>
          <p:nvPr/>
        </p:nvGrpSpPr>
        <p:grpSpPr>
          <a:xfrm>
            <a:off x="8166931" y="101799"/>
            <a:ext cx="666306" cy="630537"/>
            <a:chOff x="3294650" y="3652450"/>
            <a:chExt cx="388350" cy="405450"/>
          </a:xfrm>
          <a:solidFill>
            <a:srgbClr val="002060"/>
          </a:solidFill>
        </p:grpSpPr>
        <p:sp>
          <p:nvSpPr>
            <p:cNvPr id="119" name="Google Shape;525;p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526;p6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527;p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528;p6"/>
          <p:cNvGrpSpPr/>
          <p:nvPr/>
        </p:nvGrpSpPr>
        <p:grpSpPr>
          <a:xfrm>
            <a:off x="195934" y="4356627"/>
            <a:ext cx="836149" cy="623657"/>
            <a:chOff x="4610450" y="3703750"/>
            <a:chExt cx="453050" cy="332175"/>
          </a:xfrm>
          <a:solidFill>
            <a:srgbClr val="002060"/>
          </a:solidFill>
        </p:grpSpPr>
        <p:sp>
          <p:nvSpPr>
            <p:cNvPr id="123" name="Google Shape;529;p6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530;p6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514;p6"/>
          <p:cNvSpPr txBox="1">
            <a:spLocks/>
          </p:cNvSpPr>
          <p:nvPr/>
        </p:nvSpPr>
        <p:spPr>
          <a:xfrm>
            <a:off x="703971" y="1774461"/>
            <a:ext cx="4425921" cy="115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None/>
              <a:defRPr sz="2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lnSpc>
                <a:spcPct val="100000"/>
              </a:lnSpc>
              <a:buSzPts val="3600"/>
            </a:pPr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/>
                <a:sym typeface="Poppins"/>
              </a:rPr>
              <a:t>FIRST STEPS EDA</a:t>
            </a:r>
          </a:p>
        </p:txBody>
      </p:sp>
      <p:sp>
        <p:nvSpPr>
          <p:cNvPr id="127" name="Google Shape;515;p6"/>
          <p:cNvSpPr txBox="1">
            <a:spLocks/>
          </p:cNvSpPr>
          <p:nvPr/>
        </p:nvSpPr>
        <p:spPr>
          <a:xfrm>
            <a:off x="598993" y="3228293"/>
            <a:ext cx="5357249" cy="49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 Regular"/>
              <a:buChar char="●"/>
              <a:defRPr sz="20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 Regular"/>
              <a:buChar char="○"/>
              <a:defRPr sz="20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uli Regular"/>
              <a:buChar char="■"/>
              <a:defRPr sz="20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 Regular"/>
              <a:buChar char="●"/>
              <a:defRPr sz="20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 Regular"/>
              <a:buChar char="○"/>
              <a:defRPr sz="20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 Regular"/>
              <a:buChar char="■"/>
              <a:defRPr sz="20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 Regular"/>
              <a:buChar char="●"/>
              <a:defRPr sz="20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 Regular"/>
              <a:buChar char="○"/>
              <a:defRPr sz="20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 Regular"/>
              <a:buChar char="■"/>
              <a:defRPr sz="20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Muli Regular"/>
              <a:buNone/>
            </a:pPr>
            <a:r>
              <a:rPr lang="en-IN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</a:t>
            </a:r>
            <a:r>
              <a:rPr lang="en-IN" dirty="0">
                <a:solidFill>
                  <a:schemeClr val="accent2"/>
                </a:solidFill>
              </a:rPr>
              <a:t> </a:t>
            </a:r>
            <a:r>
              <a:rPr lang="en-IN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 Light"/>
              </a:rPr>
              <a:t>start with the first set of Visualizations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199" y="687572"/>
            <a:ext cx="3667200" cy="5954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Barlow Light"/>
              </a:rPr>
              <a:t>What is SXSW? </a:t>
            </a:r>
            <a:endParaRPr sz="3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  <a:sym typeface="Barlow Light"/>
            </a:endParaRPr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198" y="1282995"/>
            <a:ext cx="6907621" cy="32322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South by Southwest Interactive conference is an event known for giving tech trends the momentum to hit the masses.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event takes place every year in mid-March in Austin, Texas, United States and is recognized as a testing ground for emerging social apps and technologies.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show has developed a reputation as a tech launch pad, thanks to two spectacular case studies: Twitter and Foursquare.</a:t>
            </a:r>
            <a:r>
              <a:rPr lang="en-IN" sz="1400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had been around for nine months by the time SXSW 2007 opened, but its user base skyrocketed after the 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years later, location-based networking service Foursquare pulled off a similar trick, launching its check-in service at SXSW 2009</a:t>
            </a:r>
            <a:endParaRPr sz="1400" dirty="0">
              <a:solidFill>
                <a:srgbClr val="2832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1497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00813" y="682759"/>
            <a:ext cx="7112861" cy="5482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Poppins"/>
              </a:rPr>
              <a:t>Top </a:t>
            </a:r>
            <a:r>
              <a:rPr lang="en-IN" sz="3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Poppins"/>
              </a:rPr>
              <a:t>Hashtags</a:t>
            </a:r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Poppins"/>
              </a:rPr>
              <a:t> at 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Poppins"/>
              </a:rPr>
              <a:t>SXSW 2011</a:t>
            </a:r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5129969" y="1408316"/>
            <a:ext cx="3519056" cy="31709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 Regular"/>
              </a:rPr>
              <a:t>New </a:t>
            </a:r>
            <a:r>
              <a:rPr lang="en-US" sz="1400" b="1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 Regular"/>
              </a:rPr>
              <a:t>UberSocial</a:t>
            </a:r>
            <a:r>
              <a:rPr lang="en-US" sz="1400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 Regular"/>
              </a:rPr>
              <a:t> app was launched </a:t>
            </a:r>
            <a:r>
              <a:rPr lang="en-US" sz="1400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400" dirty="0" err="1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iphone</a:t>
            </a:r>
            <a:r>
              <a:rPr lang="en-US" sz="1400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UberGuide to #</a:t>
            </a:r>
            <a:r>
              <a:rPr lang="en-US" sz="1400" dirty="0" err="1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sxsw</a:t>
            </a:r>
            <a:r>
              <a:rPr lang="en-US" sz="1400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 in partnership with </a:t>
            </a:r>
            <a:r>
              <a:rPr lang="en-US" sz="1400" b="1" dirty="0" err="1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mashable</a:t>
            </a:r>
            <a:r>
              <a:rPr lang="en-US" sz="1400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included topic streams and also allowed people who couldn’t make it Austin a sense being a part of this amazing event.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 Regular"/>
              </a:rPr>
              <a:t>qagb</a:t>
            </a:r>
            <a:r>
              <a:rPr lang="en-US" sz="1400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 Regular"/>
              </a:rPr>
              <a:t> –Questions and answers session  held by Google and Bing on Website Ranking and SEO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 Regular"/>
              </a:rPr>
              <a:t>Gsdm</a:t>
            </a:r>
            <a:r>
              <a:rPr lang="en-US" sz="1400" b="1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 Regular"/>
              </a:rPr>
              <a:t> -</a:t>
            </a:r>
            <a:r>
              <a:rPr lang="en-US" sz="1400" dirty="0">
                <a:solidFill>
                  <a:srgbClr val="28324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 Regular"/>
              </a:rPr>
              <a:t>Advertising Agency in Austin held an industry party co-hosted with google</a:t>
            </a:r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96D9DAE-15DA-4FA5-A5BF-A0F43199E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14" y="1280158"/>
            <a:ext cx="3578037" cy="35204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1741656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aramond-Trebuchet MS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1258</Words>
  <Application>Microsoft Office PowerPoint</Application>
  <PresentationFormat>On-screen Show (16:9)</PresentationFormat>
  <Paragraphs>203</Paragraphs>
  <Slides>26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Gaoler template</vt:lpstr>
      <vt:lpstr>Twitter  Sentiment  Analysis   &amp;  Prediction  </vt:lpstr>
      <vt:lpstr>Agenda of the Presentation</vt:lpstr>
      <vt:lpstr>Slide 3</vt:lpstr>
      <vt:lpstr>Evaluation metric used</vt:lpstr>
      <vt:lpstr>About the data</vt:lpstr>
      <vt:lpstr>Dataset at a glance</vt:lpstr>
      <vt:lpstr>Slide 7</vt:lpstr>
      <vt:lpstr>What is SXSW? </vt:lpstr>
      <vt:lpstr>Top Hashtags at SXSW 2011</vt:lpstr>
      <vt:lpstr>Tweets at SXSW 2011 </vt:lpstr>
      <vt:lpstr>Sentiment distribution across tweets</vt:lpstr>
      <vt:lpstr>Positive &amp; negative words </vt:lpstr>
      <vt:lpstr>Positive and negative bigrams</vt:lpstr>
      <vt:lpstr>Positive and negative bigrams</vt:lpstr>
      <vt:lpstr>Ipad2 sentiment analysis</vt:lpstr>
      <vt:lpstr>Iphone sentiment analysis</vt:lpstr>
      <vt:lpstr>Iphone &amp; Ipad Sentiment at the event</vt:lpstr>
      <vt:lpstr>Data pre-processing steps</vt:lpstr>
      <vt:lpstr>Modelling</vt:lpstr>
      <vt:lpstr>We generated baseline score for these models, svc gave the highest at 63</vt:lpstr>
      <vt:lpstr>Model Scores</vt:lpstr>
      <vt:lpstr>After baseline model we tried hyperparameter tuning </vt:lpstr>
      <vt:lpstr>  </vt:lpstr>
      <vt:lpstr> Actionable Insight </vt:lpstr>
      <vt:lpstr>Future work to be done on this sentiment analysis project  done 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The Sentiment</dc:title>
  <dc:creator>lenovo</dc:creator>
  <cp:lastModifiedBy>RUPA</cp:lastModifiedBy>
  <cp:revision>154</cp:revision>
  <dcterms:modified xsi:type="dcterms:W3CDTF">2020-06-06T13:33:57Z</dcterms:modified>
</cp:coreProperties>
</file>