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2"/>
  </p:notesMasterIdLst>
  <p:handoutMasterIdLst>
    <p:handoutMasterId r:id="rId23"/>
  </p:handoutMasterIdLst>
  <p:sldIdLst>
    <p:sldId id="256" r:id="rId5"/>
    <p:sldId id="261" r:id="rId6"/>
    <p:sldId id="258" r:id="rId7"/>
    <p:sldId id="272" r:id="rId8"/>
    <p:sldId id="263" r:id="rId9"/>
    <p:sldId id="262" r:id="rId10"/>
    <p:sldId id="265" r:id="rId11"/>
    <p:sldId id="270" r:id="rId12"/>
    <p:sldId id="264" r:id="rId13"/>
    <p:sldId id="269" r:id="rId14"/>
    <p:sldId id="274" r:id="rId15"/>
    <p:sldId id="266" r:id="rId16"/>
    <p:sldId id="273" r:id="rId17"/>
    <p:sldId id="267" r:id="rId18"/>
    <p:sldId id="268" r:id="rId19"/>
    <p:sldId id="259"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06" autoAdjust="0"/>
  </p:normalViewPr>
  <p:slideViewPr>
    <p:cSldViewPr snapToGrid="0">
      <p:cViewPr varScale="1">
        <p:scale>
          <a:sx n="91" d="100"/>
          <a:sy n="91" d="100"/>
        </p:scale>
        <p:origin x="322"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ZA" dirty="0"/>
            <a:t>Ankit Kumar Aggarwal</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Kanchan Maurya</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a:t>Shengjie Zhao</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F440F95C-2E8A-4AC3-B8D7-E84F9AC6507F}">
      <dgm:prSet phldrT="[Text]"/>
      <dgm:spPr/>
      <dgm:t>
        <a:bodyPr/>
        <a:lstStyle/>
        <a:p>
          <a:pPr>
            <a:lnSpc>
              <a:spcPct val="100000"/>
            </a:lnSpc>
          </a:pPr>
          <a:r>
            <a:rPr lang="en-ZA" dirty="0"/>
            <a:t>Avinash Rajaraman Swaminathan</a:t>
          </a:r>
          <a:endParaRPr lang="en-US" dirty="0"/>
        </a:p>
      </dgm:t>
    </dgm:pt>
    <dgm:pt modelId="{973C4745-22EB-4AA5-A41F-4EAE5DB6CAD4}" type="parTrans" cxnId="{414F7ED2-C852-4DC6-8157-8BEDDA88DB2A}">
      <dgm:prSet/>
      <dgm:spPr/>
      <dgm:t>
        <a:bodyPr/>
        <a:lstStyle/>
        <a:p>
          <a:endParaRPr lang="en-US"/>
        </a:p>
      </dgm:t>
    </dgm:pt>
    <dgm:pt modelId="{440EA2D2-9ED0-45FF-B7E5-3A34D2682E4F}" type="sibTrans" cxnId="{414F7ED2-C852-4DC6-8157-8BEDDA88DB2A}">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4" custScaleX="157625" custScaleY="157625"/>
      <dgm:spPr>
        <a:blipFill rotWithShape="1">
          <a:blip xmlns:r="http://schemas.openxmlformats.org/officeDocument/2006/relationships" r:embed="rId1"/>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4">
        <dgm:presLayoutVars>
          <dgm:chMax val="1"/>
          <dgm:chPref val="1"/>
        </dgm:presLayoutVars>
      </dgm:prSet>
      <dgm:spPr/>
    </dgm:pt>
    <dgm:pt modelId="{8B391436-B9B0-45BD-A57F-792D6376D868}" type="pres">
      <dgm:prSet presAssocID="{0C95B389-AC0C-4055-9AA3-38815EFC8B0A}" presName="sibTrans" presStyleCnt="0"/>
      <dgm:spPr/>
    </dgm:pt>
    <dgm:pt modelId="{970B8550-581E-4E07-B50C-543AD70039B3}" type="pres">
      <dgm:prSet presAssocID="{F440F95C-2E8A-4AC3-B8D7-E84F9AC6507F}" presName="compNode" presStyleCnt="0"/>
      <dgm:spPr/>
    </dgm:pt>
    <dgm:pt modelId="{8CA56C90-4754-4D55-9D6A-07B49ADB24E7}" type="pres">
      <dgm:prSet presAssocID="{F440F95C-2E8A-4AC3-B8D7-E84F9AC6507F}" presName="iconRect" presStyleLbl="node1" presStyleIdx="1" presStyleCnt="4" custScaleX="157625" custScaleY="157625"/>
      <dgm:spPr>
        <a:blipFill rotWithShape="1">
          <a:blip xmlns:r="http://schemas.openxmlformats.org/officeDocument/2006/relationships" r:embed="rId2"/>
          <a:srcRect/>
          <a:stretch>
            <a:fillRect/>
          </a:stretch>
        </a:blipFill>
        <a:ln>
          <a:noFill/>
        </a:ln>
      </dgm:spPr>
      <dgm:extLst>
        <a:ext uri="{E40237B7-FDA0-4F09-8148-C483321AD2D9}">
          <dgm14:cNvPr xmlns:dgm14="http://schemas.microsoft.com/office/drawing/2010/diagram" id="0" name="" descr="Network"/>
        </a:ext>
      </dgm:extLst>
    </dgm:pt>
    <dgm:pt modelId="{EA9A008C-ED57-4614-8291-0EB5152600B6}" type="pres">
      <dgm:prSet presAssocID="{F440F95C-2E8A-4AC3-B8D7-E84F9AC6507F}" presName="spaceRect" presStyleCnt="0"/>
      <dgm:spPr/>
    </dgm:pt>
    <dgm:pt modelId="{1B1057E2-2464-4D43-B844-4DAB818959B0}" type="pres">
      <dgm:prSet presAssocID="{F440F95C-2E8A-4AC3-B8D7-E84F9AC6507F}" presName="textRect" presStyleLbl="revTx" presStyleIdx="1" presStyleCnt="4">
        <dgm:presLayoutVars>
          <dgm:chMax val="1"/>
          <dgm:chPref val="1"/>
        </dgm:presLayoutVars>
      </dgm:prSet>
      <dgm:spPr/>
    </dgm:pt>
    <dgm:pt modelId="{5C2D9A4E-B753-4307-91BA-2EF08E4B85E4}" type="pres">
      <dgm:prSet presAssocID="{440EA2D2-9ED0-45FF-B7E5-3A34D2682E4F}"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2" presStyleCnt="4" custScaleX="157625" custScaleY="157625"/>
      <dgm:spPr>
        <a:blipFill rotWithShape="1">
          <a:blip xmlns:r="http://schemas.openxmlformats.org/officeDocument/2006/relationships" r:embed="rId3"/>
          <a:srcRect/>
          <a:stretch>
            <a:fillRect t="-1000" b="-1000"/>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2" presStyleCnt="4">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3" presStyleCnt="4" custScaleX="157625" custScaleY="157625"/>
      <dgm:spPr>
        <a:blipFill rotWithShape="1">
          <a:blip xmlns:r="http://schemas.openxmlformats.org/officeDocument/2006/relationships" r:embed="rId4"/>
          <a:srcRect/>
          <a:stretch>
            <a:fillRect t="-8000" b="-8000"/>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3" presStyleCnt="4">
        <dgm:presLayoutVars>
          <dgm:chMax val="1"/>
          <dgm:chPref val="1"/>
        </dgm:presLayoutVars>
      </dgm:prSet>
      <dgm:spPr/>
    </dgm:pt>
  </dgm:ptLst>
  <dgm:cxnLst>
    <dgm:cxn modelId="{362B3C21-9B4F-411F-9D13-32887D006E37}" type="presOf" srcId="{F440F95C-2E8A-4AC3-B8D7-E84F9AC6507F}" destId="{1B1057E2-2464-4D43-B844-4DAB818959B0}" srcOrd="0" destOrd="0" presId="urn:microsoft.com/office/officeart/2018/2/layout/IconLabelLi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3" destOrd="0" parTransId="{D46DB4DA-1442-4ECE-89FE-BBB1E3489E3D}" sibTransId="{FA28C9D6-476E-43CD-BA23-D6D990FD78D0}"/>
    <dgm:cxn modelId="{7F0DAB6F-9257-4F2D-B31A-3418F73F6952}" srcId="{7D9C16A6-8C48-4165-8DAF-8C957C12A8FA}" destId="{91A66877-AC1C-46D9-BF2C-6024B638DEA9}" srcOrd="2"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414F7ED2-C852-4DC6-8157-8BEDDA88DB2A}" srcId="{7D9C16A6-8C48-4165-8DAF-8C957C12A8FA}" destId="{F440F95C-2E8A-4AC3-B8D7-E84F9AC6507F}" srcOrd="1" destOrd="0" parTransId="{973C4745-22EB-4AA5-A41F-4EAE5DB6CAD4}" sibTransId="{440EA2D2-9ED0-45FF-B7E5-3A34D2682E4F}"/>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DD062655-EB54-4F86-BFC4-21C359EB2B7F}" type="presParOf" srcId="{8994D886-A75F-411A-A9D7-D31991FF12BD}" destId="{970B8550-581E-4E07-B50C-543AD70039B3}" srcOrd="2" destOrd="0" presId="urn:microsoft.com/office/officeart/2018/2/layout/IconLabelList"/>
    <dgm:cxn modelId="{9ED2983E-B88D-4724-80CE-9458BF2553DA}" type="presParOf" srcId="{970B8550-581E-4E07-B50C-543AD70039B3}" destId="{8CA56C90-4754-4D55-9D6A-07B49ADB24E7}" srcOrd="0" destOrd="0" presId="urn:microsoft.com/office/officeart/2018/2/layout/IconLabelList"/>
    <dgm:cxn modelId="{D6C956C5-891F-4190-817F-6CF3C2C7493C}" type="presParOf" srcId="{970B8550-581E-4E07-B50C-543AD70039B3}" destId="{EA9A008C-ED57-4614-8291-0EB5152600B6}" srcOrd="1" destOrd="0" presId="urn:microsoft.com/office/officeart/2018/2/layout/IconLabelList"/>
    <dgm:cxn modelId="{BC100FEE-391D-4615-8E28-63520C1C8CA3}" type="presParOf" srcId="{970B8550-581E-4E07-B50C-543AD70039B3}" destId="{1B1057E2-2464-4D43-B844-4DAB818959B0}" srcOrd="2" destOrd="0" presId="urn:microsoft.com/office/officeart/2018/2/layout/IconLabelList"/>
    <dgm:cxn modelId="{EE0E144B-5D5C-4581-820B-3DC8B0B0DFE8}" type="presParOf" srcId="{8994D886-A75F-411A-A9D7-D31991FF12BD}" destId="{5C2D9A4E-B753-4307-91BA-2EF08E4B85E4}" srcOrd="3" destOrd="0" presId="urn:microsoft.com/office/officeart/2018/2/layout/IconLabelList"/>
    <dgm:cxn modelId="{4857BE3A-D518-473D-AC79-7B9BF18B9824}" type="presParOf" srcId="{8994D886-A75F-411A-A9D7-D31991FF12BD}" destId="{95872155-C45D-46D3-874C-D838089A06F8}" srcOrd="4"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5" destOrd="0" presId="urn:microsoft.com/office/officeart/2018/2/layout/IconLabelList"/>
    <dgm:cxn modelId="{898D629F-DA37-435F-A0B2-0617605D711A}" type="presParOf" srcId="{8994D886-A75F-411A-A9D7-D31991FF12BD}" destId="{2EC2FDE3-8908-45C7-A3FD-EB370213FE69}" srcOrd="6"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8C78576-CDA5-42C6-91F4-0C674B0B745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07C0F03E-7B63-49DF-ADD9-9E018EEE8771}">
      <dgm:prSet phldrT="[Text]"/>
      <dgm:spPr/>
      <dgm:t>
        <a:bodyPr/>
        <a:lstStyle/>
        <a:p>
          <a:r>
            <a:rPr lang="en-US" dirty="0"/>
            <a:t>Traditional Machine Learning Models</a:t>
          </a:r>
        </a:p>
      </dgm:t>
    </dgm:pt>
    <dgm:pt modelId="{9BEB196B-1742-4454-B040-079178465396}" type="parTrans" cxnId="{B5560DC5-A420-4BC5-B517-E9207BB19EEE}">
      <dgm:prSet/>
      <dgm:spPr/>
      <dgm:t>
        <a:bodyPr/>
        <a:lstStyle/>
        <a:p>
          <a:endParaRPr lang="en-US"/>
        </a:p>
      </dgm:t>
    </dgm:pt>
    <dgm:pt modelId="{9E53F25F-BA90-4A11-B773-5223382EB5F6}" type="sibTrans" cxnId="{B5560DC5-A420-4BC5-B517-E9207BB19EEE}">
      <dgm:prSet/>
      <dgm:spPr/>
      <dgm:t>
        <a:bodyPr/>
        <a:lstStyle/>
        <a:p>
          <a:endParaRPr lang="en-US"/>
        </a:p>
      </dgm:t>
    </dgm:pt>
    <dgm:pt modelId="{518CCA68-4730-4329-8AA4-8030756128BF}">
      <dgm:prSet phldrT="[Text]" custT="1"/>
      <dgm:spPr/>
      <dgm:t>
        <a:bodyPr/>
        <a:lstStyle/>
        <a:p>
          <a:r>
            <a:rPr lang="en-US" sz="1600" dirty="0"/>
            <a:t>Random Forest</a:t>
          </a:r>
        </a:p>
      </dgm:t>
    </dgm:pt>
    <dgm:pt modelId="{44686BA3-24E4-4EBC-A56B-DDB5CD90C56A}" type="parTrans" cxnId="{45CCD4C6-118D-4894-97FB-9BD0E9474285}">
      <dgm:prSet/>
      <dgm:spPr/>
      <dgm:t>
        <a:bodyPr/>
        <a:lstStyle/>
        <a:p>
          <a:endParaRPr lang="en-US"/>
        </a:p>
      </dgm:t>
    </dgm:pt>
    <dgm:pt modelId="{AE6CB4A7-CD86-440E-A4FA-7CCAE148722B}" type="sibTrans" cxnId="{45CCD4C6-118D-4894-97FB-9BD0E9474285}">
      <dgm:prSet/>
      <dgm:spPr/>
      <dgm:t>
        <a:bodyPr/>
        <a:lstStyle/>
        <a:p>
          <a:endParaRPr lang="en-US"/>
        </a:p>
      </dgm:t>
    </dgm:pt>
    <dgm:pt modelId="{A13BD88B-57DB-4E2C-90CC-9E29322A1052}">
      <dgm:prSet phldrT="[Text]"/>
      <dgm:spPr/>
      <dgm:t>
        <a:bodyPr/>
        <a:lstStyle/>
        <a:p>
          <a:r>
            <a:rPr lang="en-US" dirty="0"/>
            <a:t>Sentence BERT using Siamese Networks</a:t>
          </a:r>
        </a:p>
      </dgm:t>
    </dgm:pt>
    <dgm:pt modelId="{56EB41AD-D6E2-41C2-9951-309F6081B8D9}" type="parTrans" cxnId="{004E5201-003E-474D-AB39-D0556119A27C}">
      <dgm:prSet/>
      <dgm:spPr/>
      <dgm:t>
        <a:bodyPr/>
        <a:lstStyle/>
        <a:p>
          <a:endParaRPr lang="en-US"/>
        </a:p>
      </dgm:t>
    </dgm:pt>
    <dgm:pt modelId="{06EFEE33-8638-4464-AA67-EB63D9A591A6}" type="sibTrans" cxnId="{004E5201-003E-474D-AB39-D0556119A27C}">
      <dgm:prSet/>
      <dgm:spPr/>
      <dgm:t>
        <a:bodyPr/>
        <a:lstStyle/>
        <a:p>
          <a:endParaRPr lang="en-US"/>
        </a:p>
      </dgm:t>
    </dgm:pt>
    <dgm:pt modelId="{7248D15D-FDD2-4273-A0B3-5E730745E122}">
      <dgm:prSet phldrT="[Text]" custT="1"/>
      <dgm:spPr/>
      <dgm:t>
        <a:bodyPr/>
        <a:lstStyle/>
        <a:p>
          <a:r>
            <a:rPr lang="en-US" sz="1400" b="0" i="0" dirty="0"/>
            <a:t>Python framework for state-of-the-art sentence, text and image embeddings.</a:t>
          </a:r>
          <a:endParaRPr lang="en-US" sz="1400" dirty="0"/>
        </a:p>
      </dgm:t>
    </dgm:pt>
    <dgm:pt modelId="{5D48BDB8-0FAA-4B9C-9009-2EDC1313E628}" type="parTrans" cxnId="{C4E93D72-5F27-4AFE-ABA4-974B72357E26}">
      <dgm:prSet/>
      <dgm:spPr/>
      <dgm:t>
        <a:bodyPr/>
        <a:lstStyle/>
        <a:p>
          <a:endParaRPr lang="en-US"/>
        </a:p>
      </dgm:t>
    </dgm:pt>
    <dgm:pt modelId="{E6507EA2-14DC-48AF-9724-356DEAC3C05B}" type="sibTrans" cxnId="{C4E93D72-5F27-4AFE-ABA4-974B72357E26}">
      <dgm:prSet/>
      <dgm:spPr/>
      <dgm:t>
        <a:bodyPr/>
        <a:lstStyle/>
        <a:p>
          <a:endParaRPr lang="en-US"/>
        </a:p>
      </dgm:t>
    </dgm:pt>
    <dgm:pt modelId="{B8949148-F103-4877-BFF2-1198609BEEEC}">
      <dgm:prSet phldrT="[Text]"/>
      <dgm:spPr/>
      <dgm:t>
        <a:bodyPr/>
        <a:lstStyle/>
        <a:p>
          <a:r>
            <a:rPr lang="en-US" dirty="0"/>
            <a:t>DistilBERT</a:t>
          </a:r>
        </a:p>
      </dgm:t>
    </dgm:pt>
    <dgm:pt modelId="{229C7DC4-9828-4CA8-BFF3-B124B6870A0E}" type="parTrans" cxnId="{DE74DE0D-EF9B-4AB3-8B7F-B6F93E74B525}">
      <dgm:prSet/>
      <dgm:spPr/>
      <dgm:t>
        <a:bodyPr/>
        <a:lstStyle/>
        <a:p>
          <a:endParaRPr lang="en-US"/>
        </a:p>
      </dgm:t>
    </dgm:pt>
    <dgm:pt modelId="{AD911682-8C68-46B3-8F67-8FC30435F558}" type="sibTrans" cxnId="{DE74DE0D-EF9B-4AB3-8B7F-B6F93E74B525}">
      <dgm:prSet/>
      <dgm:spPr/>
      <dgm:t>
        <a:bodyPr/>
        <a:lstStyle/>
        <a:p>
          <a:endParaRPr lang="en-US"/>
        </a:p>
      </dgm:t>
    </dgm:pt>
    <dgm:pt modelId="{8B6B492B-DDA9-42A8-A9FD-3FC6A5B170C8}">
      <dgm:prSet phldrT="[Text]" custT="1"/>
      <dgm:spPr/>
      <dgm:t>
        <a:bodyPr/>
        <a:lstStyle/>
        <a:p>
          <a:r>
            <a:rPr lang="en-US" sz="1600" b="0" i="0" dirty="0"/>
            <a:t>It is a distilled form of the BERT model.</a:t>
          </a:r>
          <a:endParaRPr lang="en-US" sz="1600" dirty="0"/>
        </a:p>
      </dgm:t>
    </dgm:pt>
    <dgm:pt modelId="{CAEB9681-C278-450D-975E-46A7520F58DB}" type="parTrans" cxnId="{B11EA287-9499-4BD5-8813-0A47EE55961F}">
      <dgm:prSet/>
      <dgm:spPr/>
      <dgm:t>
        <a:bodyPr/>
        <a:lstStyle/>
        <a:p>
          <a:endParaRPr lang="en-US"/>
        </a:p>
      </dgm:t>
    </dgm:pt>
    <dgm:pt modelId="{121D6034-4F3E-4D13-BCC7-17CF27A1812E}" type="sibTrans" cxnId="{B11EA287-9499-4BD5-8813-0A47EE55961F}">
      <dgm:prSet/>
      <dgm:spPr/>
      <dgm:t>
        <a:bodyPr/>
        <a:lstStyle/>
        <a:p>
          <a:endParaRPr lang="en-US"/>
        </a:p>
      </dgm:t>
    </dgm:pt>
    <dgm:pt modelId="{265C1480-466F-4FF5-85D1-C0426D012304}">
      <dgm:prSet phldrT="[Text]" custT="1"/>
      <dgm:spPr/>
      <dgm:t>
        <a:bodyPr/>
        <a:lstStyle/>
        <a:p>
          <a:r>
            <a:rPr lang="en-US" sz="1600" dirty="0"/>
            <a:t>XGBoost</a:t>
          </a:r>
        </a:p>
      </dgm:t>
    </dgm:pt>
    <dgm:pt modelId="{04CB4444-7F80-4E88-8307-043CCDDFFCD4}" type="parTrans" cxnId="{E586ED3A-C4AC-4C69-B2F3-A2F1B8FF8981}">
      <dgm:prSet/>
      <dgm:spPr/>
      <dgm:t>
        <a:bodyPr/>
        <a:lstStyle/>
        <a:p>
          <a:endParaRPr lang="en-US"/>
        </a:p>
      </dgm:t>
    </dgm:pt>
    <dgm:pt modelId="{C76C43B0-5A01-4835-BB96-D150E6E4C100}" type="sibTrans" cxnId="{E586ED3A-C4AC-4C69-B2F3-A2F1B8FF8981}">
      <dgm:prSet/>
      <dgm:spPr/>
      <dgm:t>
        <a:bodyPr/>
        <a:lstStyle/>
        <a:p>
          <a:endParaRPr lang="en-US"/>
        </a:p>
      </dgm:t>
    </dgm:pt>
    <dgm:pt modelId="{5E66B7E3-52A6-4E61-8B03-999BF02411FE}">
      <dgm:prSet phldrT="[Text]" custT="1"/>
      <dgm:spPr/>
      <dgm:t>
        <a:bodyPr/>
        <a:lstStyle/>
        <a:p>
          <a:r>
            <a:rPr lang="en-US" sz="1600" dirty="0"/>
            <a:t>Logistic Regression</a:t>
          </a:r>
        </a:p>
      </dgm:t>
    </dgm:pt>
    <dgm:pt modelId="{2D09CFF4-2A61-4D11-9A29-1D1A2E0B17D5}" type="parTrans" cxnId="{6A12F221-74F2-49AC-AF45-AFEB1BBBAF82}">
      <dgm:prSet/>
      <dgm:spPr/>
      <dgm:t>
        <a:bodyPr/>
        <a:lstStyle/>
        <a:p>
          <a:endParaRPr lang="en-US"/>
        </a:p>
      </dgm:t>
    </dgm:pt>
    <dgm:pt modelId="{E4AD7711-ACCD-4A61-91D9-15C21933956A}" type="sibTrans" cxnId="{6A12F221-74F2-49AC-AF45-AFEB1BBBAF82}">
      <dgm:prSet/>
      <dgm:spPr/>
      <dgm:t>
        <a:bodyPr/>
        <a:lstStyle/>
        <a:p>
          <a:endParaRPr lang="en-US"/>
        </a:p>
      </dgm:t>
    </dgm:pt>
    <dgm:pt modelId="{CA297D91-027B-4560-B526-36ACDCF177CB}">
      <dgm:prSet phldrT="[Text]" custT="1"/>
      <dgm:spPr/>
      <dgm:t>
        <a:bodyPr/>
        <a:lstStyle/>
        <a:p>
          <a:r>
            <a:rPr lang="en-US" sz="1600" dirty="0"/>
            <a:t>Decision Tree</a:t>
          </a:r>
        </a:p>
      </dgm:t>
    </dgm:pt>
    <dgm:pt modelId="{57F792F8-01B2-403C-9F4E-4ADE20B30AA7}" type="parTrans" cxnId="{B287BECE-C4EE-4A2D-AA39-BA778253B201}">
      <dgm:prSet/>
      <dgm:spPr/>
      <dgm:t>
        <a:bodyPr/>
        <a:lstStyle/>
        <a:p>
          <a:endParaRPr lang="en-US"/>
        </a:p>
      </dgm:t>
    </dgm:pt>
    <dgm:pt modelId="{377EA76A-E70A-4F3F-938C-941FCD11AAFC}" type="sibTrans" cxnId="{B287BECE-C4EE-4A2D-AA39-BA778253B201}">
      <dgm:prSet/>
      <dgm:spPr/>
      <dgm:t>
        <a:bodyPr/>
        <a:lstStyle/>
        <a:p>
          <a:endParaRPr lang="en-US"/>
        </a:p>
      </dgm:t>
    </dgm:pt>
    <dgm:pt modelId="{F9229ED3-1AC6-43C6-8A38-53F3EC873F7D}">
      <dgm:prSet phldrT="[Text]" custT="1"/>
      <dgm:spPr/>
      <dgm:t>
        <a:bodyPr/>
        <a:lstStyle/>
        <a:p>
          <a:r>
            <a:rPr lang="en-US" sz="1600" b="0" i="0" dirty="0"/>
            <a:t>Bagging</a:t>
          </a:r>
          <a:endParaRPr lang="en-US" sz="1600" dirty="0"/>
        </a:p>
      </dgm:t>
    </dgm:pt>
    <dgm:pt modelId="{77035D7A-5DD4-4C0A-B055-1F65803EF12D}" type="parTrans" cxnId="{3102F494-59D1-42B0-98E2-20B5875365C6}">
      <dgm:prSet/>
      <dgm:spPr/>
      <dgm:t>
        <a:bodyPr/>
        <a:lstStyle/>
        <a:p>
          <a:endParaRPr lang="en-US"/>
        </a:p>
      </dgm:t>
    </dgm:pt>
    <dgm:pt modelId="{921593EF-3906-4467-98E8-46C29D792E2C}" type="sibTrans" cxnId="{3102F494-59D1-42B0-98E2-20B5875365C6}">
      <dgm:prSet/>
      <dgm:spPr/>
      <dgm:t>
        <a:bodyPr/>
        <a:lstStyle/>
        <a:p>
          <a:endParaRPr lang="en-US"/>
        </a:p>
      </dgm:t>
    </dgm:pt>
    <dgm:pt modelId="{6D8CB454-9463-42CC-97D6-429A429D59E9}">
      <dgm:prSet phldrT="[Text]" custT="1"/>
      <dgm:spPr/>
      <dgm:t>
        <a:bodyPr/>
        <a:lstStyle/>
        <a:p>
          <a:r>
            <a:rPr lang="en-US" sz="1600" dirty="0"/>
            <a:t>AdaBoost</a:t>
          </a:r>
        </a:p>
      </dgm:t>
    </dgm:pt>
    <dgm:pt modelId="{A69E073D-F92F-41D1-BB65-AE122C4A356A}" type="parTrans" cxnId="{FC5CED39-00AE-4664-A682-5A318B5C5BEF}">
      <dgm:prSet/>
      <dgm:spPr/>
      <dgm:t>
        <a:bodyPr/>
        <a:lstStyle/>
        <a:p>
          <a:endParaRPr lang="en-US"/>
        </a:p>
      </dgm:t>
    </dgm:pt>
    <dgm:pt modelId="{D7989418-59B3-47B4-A567-40933AE67921}" type="sibTrans" cxnId="{FC5CED39-00AE-4664-A682-5A318B5C5BEF}">
      <dgm:prSet/>
      <dgm:spPr/>
      <dgm:t>
        <a:bodyPr/>
        <a:lstStyle/>
        <a:p>
          <a:endParaRPr lang="en-US"/>
        </a:p>
      </dgm:t>
    </dgm:pt>
    <dgm:pt modelId="{F4FA6A37-91BA-4551-B5A5-A620AA3781E0}">
      <dgm:prSet phldrT="[Text]" custT="1"/>
      <dgm:spPr/>
      <dgm:t>
        <a:bodyPr/>
        <a:lstStyle/>
        <a:p>
          <a:r>
            <a:rPr lang="en-US" sz="1600" dirty="0"/>
            <a:t>Gradient Boosting</a:t>
          </a:r>
        </a:p>
      </dgm:t>
    </dgm:pt>
    <dgm:pt modelId="{BBCE3A59-02F4-4E0E-89C4-AB94C354AF4B}" type="parTrans" cxnId="{E401DA02-2184-49F7-855A-B928682D6705}">
      <dgm:prSet/>
      <dgm:spPr/>
      <dgm:t>
        <a:bodyPr/>
        <a:lstStyle/>
        <a:p>
          <a:endParaRPr lang="en-US"/>
        </a:p>
      </dgm:t>
    </dgm:pt>
    <dgm:pt modelId="{FE79FB58-40A3-4D4F-962F-3DC5C8FB74CA}" type="sibTrans" cxnId="{E401DA02-2184-49F7-855A-B928682D6705}">
      <dgm:prSet/>
      <dgm:spPr/>
      <dgm:t>
        <a:bodyPr/>
        <a:lstStyle/>
        <a:p>
          <a:endParaRPr lang="en-US"/>
        </a:p>
      </dgm:t>
    </dgm:pt>
    <dgm:pt modelId="{645050FE-2104-4265-8514-7B96C48E9D9C}">
      <dgm:prSet phldrT="[Text]" custT="1"/>
      <dgm:spPr/>
      <dgm:t>
        <a:bodyPr/>
        <a:lstStyle/>
        <a:p>
          <a:r>
            <a:rPr lang="en-US" sz="1400" b="0" i="0" dirty="0"/>
            <a:t>It can be used to compute sentence / text embeddings for more than 100 languages.</a:t>
          </a:r>
          <a:endParaRPr lang="en-US" sz="1400" dirty="0"/>
        </a:p>
      </dgm:t>
    </dgm:pt>
    <dgm:pt modelId="{0F145C0E-22A8-4D56-AC62-F3239E935B03}" type="parTrans" cxnId="{A562C4D1-B346-4FAC-809D-AA68BEF74A7B}">
      <dgm:prSet/>
      <dgm:spPr/>
      <dgm:t>
        <a:bodyPr/>
        <a:lstStyle/>
        <a:p>
          <a:endParaRPr lang="en-US"/>
        </a:p>
      </dgm:t>
    </dgm:pt>
    <dgm:pt modelId="{C3BCC136-8267-4402-A3DE-AD8EE1EB3A37}" type="sibTrans" cxnId="{A562C4D1-B346-4FAC-809D-AA68BEF74A7B}">
      <dgm:prSet/>
      <dgm:spPr/>
      <dgm:t>
        <a:bodyPr/>
        <a:lstStyle/>
        <a:p>
          <a:endParaRPr lang="en-US"/>
        </a:p>
      </dgm:t>
    </dgm:pt>
    <dgm:pt modelId="{BEE0622C-462F-4886-9E8A-E56FFC1D5CBA}">
      <dgm:prSet phldrT="[Text]" custT="1"/>
      <dgm:spPr/>
      <dgm:t>
        <a:bodyPr/>
        <a:lstStyle/>
        <a:p>
          <a:r>
            <a:rPr lang="en-US" sz="1400" b="0" i="0" dirty="0"/>
            <a:t>These embeddings can then be compared e.g., with cosine-similarity to find sentences with a similar meaning.</a:t>
          </a:r>
          <a:endParaRPr lang="en-US" sz="1400" dirty="0"/>
        </a:p>
      </dgm:t>
    </dgm:pt>
    <dgm:pt modelId="{2302B0C5-00F3-4F01-8C1B-29BF49AC02AA}" type="parTrans" cxnId="{DBC1E74F-9651-41C9-82B2-6B74493BABBD}">
      <dgm:prSet/>
      <dgm:spPr/>
      <dgm:t>
        <a:bodyPr/>
        <a:lstStyle/>
        <a:p>
          <a:endParaRPr lang="en-US"/>
        </a:p>
      </dgm:t>
    </dgm:pt>
    <dgm:pt modelId="{F93F957B-21DC-4258-BBC4-B4423DB50650}" type="sibTrans" cxnId="{DBC1E74F-9651-41C9-82B2-6B74493BABBD}">
      <dgm:prSet/>
      <dgm:spPr/>
      <dgm:t>
        <a:bodyPr/>
        <a:lstStyle/>
        <a:p>
          <a:endParaRPr lang="en-US"/>
        </a:p>
      </dgm:t>
    </dgm:pt>
    <dgm:pt modelId="{932B2196-D834-457B-BC74-4F7BF834F318}">
      <dgm:prSet phldrT="[Text]" custT="1"/>
      <dgm:spPr/>
      <dgm:t>
        <a:bodyPr/>
        <a:lstStyle/>
        <a:p>
          <a:r>
            <a:rPr lang="en-US" sz="1600" dirty="0"/>
            <a:t>It is small, fast, cheap and light transformer.</a:t>
          </a:r>
        </a:p>
      </dgm:t>
    </dgm:pt>
    <dgm:pt modelId="{18CD027F-69C8-4C76-8E1B-4E561CDE6D40}" type="parTrans" cxnId="{80C55C9D-9CB0-4123-9764-057D48E2A68E}">
      <dgm:prSet/>
      <dgm:spPr/>
      <dgm:t>
        <a:bodyPr/>
        <a:lstStyle/>
        <a:p>
          <a:endParaRPr lang="en-US"/>
        </a:p>
      </dgm:t>
    </dgm:pt>
    <dgm:pt modelId="{FB9E8A87-E086-4553-A695-CB382B2AD48B}" type="sibTrans" cxnId="{80C55C9D-9CB0-4123-9764-057D48E2A68E}">
      <dgm:prSet/>
      <dgm:spPr/>
      <dgm:t>
        <a:bodyPr/>
        <a:lstStyle/>
        <a:p>
          <a:endParaRPr lang="en-US"/>
        </a:p>
      </dgm:t>
    </dgm:pt>
    <dgm:pt modelId="{BC702A10-BC5D-4BCC-8594-62B6BB4E0A67}">
      <dgm:prSet phldrT="[Text]" custT="1"/>
      <dgm:spPr/>
      <dgm:t>
        <a:bodyPr/>
        <a:lstStyle/>
        <a:p>
          <a:r>
            <a:rPr lang="en-US" sz="1600" dirty="0"/>
            <a:t>It has 40% less parameters and runs 60% faster while preserving over 95% of BERT’s performance. </a:t>
          </a:r>
        </a:p>
      </dgm:t>
    </dgm:pt>
    <dgm:pt modelId="{4FB9E03B-D15D-4878-954F-C86F86A64F56}" type="parTrans" cxnId="{F5B89038-D07B-4DDD-A8D8-F46F48C8B338}">
      <dgm:prSet/>
      <dgm:spPr/>
      <dgm:t>
        <a:bodyPr/>
        <a:lstStyle/>
        <a:p>
          <a:endParaRPr lang="en-US"/>
        </a:p>
      </dgm:t>
    </dgm:pt>
    <dgm:pt modelId="{334865CE-7338-4CED-B29D-B97FB5E9D6BD}" type="sibTrans" cxnId="{F5B89038-D07B-4DDD-A8D8-F46F48C8B338}">
      <dgm:prSet/>
      <dgm:spPr/>
      <dgm:t>
        <a:bodyPr/>
        <a:lstStyle/>
        <a:p>
          <a:endParaRPr lang="en-US"/>
        </a:p>
      </dgm:t>
    </dgm:pt>
    <dgm:pt modelId="{5569F054-8CA1-4B62-9499-B0145060AD73}" type="pres">
      <dgm:prSet presAssocID="{D8C78576-CDA5-42C6-91F4-0C674B0B745F}" presName="linearFlow" presStyleCnt="0">
        <dgm:presLayoutVars>
          <dgm:dir/>
          <dgm:animLvl val="lvl"/>
          <dgm:resizeHandles val="exact"/>
        </dgm:presLayoutVars>
      </dgm:prSet>
      <dgm:spPr/>
    </dgm:pt>
    <dgm:pt modelId="{45D526C2-67BD-46A5-9E7A-C62AFBE7B1DD}" type="pres">
      <dgm:prSet presAssocID="{07C0F03E-7B63-49DF-ADD9-9E018EEE8771}" presName="composite" presStyleCnt="0"/>
      <dgm:spPr/>
    </dgm:pt>
    <dgm:pt modelId="{08B0438F-D6FC-4E38-A603-F82BB5F3E540}" type="pres">
      <dgm:prSet presAssocID="{07C0F03E-7B63-49DF-ADD9-9E018EEE8771}" presName="parTx" presStyleLbl="node1" presStyleIdx="0" presStyleCnt="3">
        <dgm:presLayoutVars>
          <dgm:chMax val="0"/>
          <dgm:chPref val="0"/>
          <dgm:bulletEnabled val="1"/>
        </dgm:presLayoutVars>
      </dgm:prSet>
      <dgm:spPr/>
    </dgm:pt>
    <dgm:pt modelId="{FFB30BCE-F4ED-4C8F-B11D-6C439FA60079}" type="pres">
      <dgm:prSet presAssocID="{07C0F03E-7B63-49DF-ADD9-9E018EEE8771}" presName="parSh" presStyleLbl="node1" presStyleIdx="0" presStyleCnt="3"/>
      <dgm:spPr/>
    </dgm:pt>
    <dgm:pt modelId="{6E10C251-1E80-412C-8A17-DA6E76D337B4}" type="pres">
      <dgm:prSet presAssocID="{07C0F03E-7B63-49DF-ADD9-9E018EEE8771}" presName="desTx" presStyleLbl="fgAcc1" presStyleIdx="0" presStyleCnt="3" custLinFactNeighborY="20269">
        <dgm:presLayoutVars>
          <dgm:bulletEnabled val="1"/>
        </dgm:presLayoutVars>
      </dgm:prSet>
      <dgm:spPr/>
    </dgm:pt>
    <dgm:pt modelId="{06703A4F-22C3-4C42-B2D5-24E2481FD0C3}" type="pres">
      <dgm:prSet presAssocID="{9E53F25F-BA90-4A11-B773-5223382EB5F6}" presName="sibTrans" presStyleLbl="sibTrans2D1" presStyleIdx="0" presStyleCnt="2"/>
      <dgm:spPr/>
    </dgm:pt>
    <dgm:pt modelId="{3DAB06D9-FD53-44D7-85CB-1B8909B66522}" type="pres">
      <dgm:prSet presAssocID="{9E53F25F-BA90-4A11-B773-5223382EB5F6}" presName="connTx" presStyleLbl="sibTrans2D1" presStyleIdx="0" presStyleCnt="2"/>
      <dgm:spPr/>
    </dgm:pt>
    <dgm:pt modelId="{46C8CD3F-976C-4478-AADC-DE8EE65F8359}" type="pres">
      <dgm:prSet presAssocID="{A13BD88B-57DB-4E2C-90CC-9E29322A1052}" presName="composite" presStyleCnt="0"/>
      <dgm:spPr/>
    </dgm:pt>
    <dgm:pt modelId="{E3431DB2-5B8E-4704-B982-13A61B9D6AAA}" type="pres">
      <dgm:prSet presAssocID="{A13BD88B-57DB-4E2C-90CC-9E29322A1052}" presName="parTx" presStyleLbl="node1" presStyleIdx="0" presStyleCnt="3">
        <dgm:presLayoutVars>
          <dgm:chMax val="0"/>
          <dgm:chPref val="0"/>
          <dgm:bulletEnabled val="1"/>
        </dgm:presLayoutVars>
      </dgm:prSet>
      <dgm:spPr/>
    </dgm:pt>
    <dgm:pt modelId="{E22C3AB8-0BF0-4E37-948F-0EE939FE3BE4}" type="pres">
      <dgm:prSet presAssocID="{A13BD88B-57DB-4E2C-90CC-9E29322A1052}" presName="parSh" presStyleLbl="node1" presStyleIdx="1" presStyleCnt="3"/>
      <dgm:spPr/>
    </dgm:pt>
    <dgm:pt modelId="{2552182B-1E89-4A51-838A-F3F18D614B2C}" type="pres">
      <dgm:prSet presAssocID="{A13BD88B-57DB-4E2C-90CC-9E29322A1052}" presName="desTx" presStyleLbl="fgAcc1" presStyleIdx="1" presStyleCnt="3" custLinFactNeighborX="0" custLinFactNeighborY="20251">
        <dgm:presLayoutVars>
          <dgm:bulletEnabled val="1"/>
        </dgm:presLayoutVars>
      </dgm:prSet>
      <dgm:spPr/>
    </dgm:pt>
    <dgm:pt modelId="{AC155371-6C3C-49AB-B989-C1D764544363}" type="pres">
      <dgm:prSet presAssocID="{06EFEE33-8638-4464-AA67-EB63D9A591A6}" presName="sibTrans" presStyleLbl="sibTrans2D1" presStyleIdx="1" presStyleCnt="2"/>
      <dgm:spPr/>
    </dgm:pt>
    <dgm:pt modelId="{D2F313F8-AD65-448A-A50D-F5405C8819E7}" type="pres">
      <dgm:prSet presAssocID="{06EFEE33-8638-4464-AA67-EB63D9A591A6}" presName="connTx" presStyleLbl="sibTrans2D1" presStyleIdx="1" presStyleCnt="2"/>
      <dgm:spPr/>
    </dgm:pt>
    <dgm:pt modelId="{E83DB4E2-4D05-4C85-BCF7-2CBBADBA7D09}" type="pres">
      <dgm:prSet presAssocID="{B8949148-F103-4877-BFF2-1198609BEEEC}" presName="composite" presStyleCnt="0"/>
      <dgm:spPr/>
    </dgm:pt>
    <dgm:pt modelId="{85A996FC-B3C8-4DA4-AFFF-A0F9FD5B2BD7}" type="pres">
      <dgm:prSet presAssocID="{B8949148-F103-4877-BFF2-1198609BEEEC}" presName="parTx" presStyleLbl="node1" presStyleIdx="1" presStyleCnt="3">
        <dgm:presLayoutVars>
          <dgm:chMax val="0"/>
          <dgm:chPref val="0"/>
          <dgm:bulletEnabled val="1"/>
        </dgm:presLayoutVars>
      </dgm:prSet>
      <dgm:spPr/>
    </dgm:pt>
    <dgm:pt modelId="{D98B3606-6423-4668-840A-D53FD36848F8}" type="pres">
      <dgm:prSet presAssocID="{B8949148-F103-4877-BFF2-1198609BEEEC}" presName="parSh" presStyleLbl="node1" presStyleIdx="2" presStyleCnt="3"/>
      <dgm:spPr/>
    </dgm:pt>
    <dgm:pt modelId="{68214685-93BD-4A3E-9446-74E8A225BCB7}" type="pres">
      <dgm:prSet presAssocID="{B8949148-F103-4877-BFF2-1198609BEEEC}" presName="desTx" presStyleLbl="fgAcc1" presStyleIdx="2" presStyleCnt="3" custLinFactNeighborY="20265">
        <dgm:presLayoutVars>
          <dgm:bulletEnabled val="1"/>
        </dgm:presLayoutVars>
      </dgm:prSet>
      <dgm:spPr/>
    </dgm:pt>
  </dgm:ptLst>
  <dgm:cxnLst>
    <dgm:cxn modelId="{004E5201-003E-474D-AB39-D0556119A27C}" srcId="{D8C78576-CDA5-42C6-91F4-0C674B0B745F}" destId="{A13BD88B-57DB-4E2C-90CC-9E29322A1052}" srcOrd="1" destOrd="0" parTransId="{56EB41AD-D6E2-41C2-9951-309F6081B8D9}" sibTransId="{06EFEE33-8638-4464-AA67-EB63D9A591A6}"/>
    <dgm:cxn modelId="{E401DA02-2184-49F7-855A-B928682D6705}" srcId="{07C0F03E-7B63-49DF-ADD9-9E018EEE8771}" destId="{F4FA6A37-91BA-4551-B5A5-A620AA3781E0}" srcOrd="6" destOrd="0" parTransId="{BBCE3A59-02F4-4E0E-89C4-AB94C354AF4B}" sibTransId="{FE79FB58-40A3-4D4F-962F-3DC5C8FB74CA}"/>
    <dgm:cxn modelId="{C838DF07-D033-4792-8F6E-BA87C4CEC791}" type="presOf" srcId="{07C0F03E-7B63-49DF-ADD9-9E018EEE8771}" destId="{FFB30BCE-F4ED-4C8F-B11D-6C439FA60079}" srcOrd="1" destOrd="0" presId="urn:microsoft.com/office/officeart/2005/8/layout/process3"/>
    <dgm:cxn modelId="{3A094A08-0BEB-4FCD-B364-661AC62581DD}" type="presOf" srcId="{06EFEE33-8638-4464-AA67-EB63D9A591A6}" destId="{D2F313F8-AD65-448A-A50D-F5405C8819E7}" srcOrd="1" destOrd="0" presId="urn:microsoft.com/office/officeart/2005/8/layout/process3"/>
    <dgm:cxn modelId="{68A8B60A-3210-48D2-9342-E900339605B9}" type="presOf" srcId="{07C0F03E-7B63-49DF-ADD9-9E018EEE8771}" destId="{08B0438F-D6FC-4E38-A603-F82BB5F3E540}" srcOrd="0" destOrd="0" presId="urn:microsoft.com/office/officeart/2005/8/layout/process3"/>
    <dgm:cxn modelId="{DE74DE0D-EF9B-4AB3-8B7F-B6F93E74B525}" srcId="{D8C78576-CDA5-42C6-91F4-0C674B0B745F}" destId="{B8949148-F103-4877-BFF2-1198609BEEEC}" srcOrd="2" destOrd="0" parTransId="{229C7DC4-9828-4CA8-BFF3-B124B6870A0E}" sibTransId="{AD911682-8C68-46B3-8F67-8FC30435F558}"/>
    <dgm:cxn modelId="{EDCD0416-87E9-4BC2-875A-0FA6AECED927}" type="presOf" srcId="{06EFEE33-8638-4464-AA67-EB63D9A591A6}" destId="{AC155371-6C3C-49AB-B989-C1D764544363}" srcOrd="0" destOrd="0" presId="urn:microsoft.com/office/officeart/2005/8/layout/process3"/>
    <dgm:cxn modelId="{C8C8BA19-26FD-4D2D-B921-63F1C93D68D0}" type="presOf" srcId="{A13BD88B-57DB-4E2C-90CC-9E29322A1052}" destId="{E22C3AB8-0BF0-4E37-948F-0EE939FE3BE4}" srcOrd="1" destOrd="0" presId="urn:microsoft.com/office/officeart/2005/8/layout/process3"/>
    <dgm:cxn modelId="{28C7D51A-0FAB-45C3-B461-EF2705AC2626}" type="presOf" srcId="{A13BD88B-57DB-4E2C-90CC-9E29322A1052}" destId="{E3431DB2-5B8E-4704-B982-13A61B9D6AAA}" srcOrd="0" destOrd="0" presId="urn:microsoft.com/office/officeart/2005/8/layout/process3"/>
    <dgm:cxn modelId="{6A12F221-74F2-49AC-AF45-AFEB1BBBAF82}" srcId="{07C0F03E-7B63-49DF-ADD9-9E018EEE8771}" destId="{5E66B7E3-52A6-4E61-8B03-999BF02411FE}" srcOrd="2" destOrd="0" parTransId="{2D09CFF4-2A61-4D11-9A29-1D1A2E0B17D5}" sibTransId="{E4AD7711-ACCD-4A61-91D9-15C21933956A}"/>
    <dgm:cxn modelId="{6FC51F22-7B84-4ADC-91C1-C37D69E54F00}" type="presOf" srcId="{CA297D91-027B-4560-B526-36ACDCF177CB}" destId="{6E10C251-1E80-412C-8A17-DA6E76D337B4}" srcOrd="0" destOrd="3" presId="urn:microsoft.com/office/officeart/2005/8/layout/process3"/>
    <dgm:cxn modelId="{4375C231-11DD-4E43-A28A-7C67E0D6F98B}" type="presOf" srcId="{932B2196-D834-457B-BC74-4F7BF834F318}" destId="{68214685-93BD-4A3E-9446-74E8A225BCB7}" srcOrd="0" destOrd="1" presId="urn:microsoft.com/office/officeart/2005/8/layout/process3"/>
    <dgm:cxn modelId="{F5B89038-D07B-4DDD-A8D8-F46F48C8B338}" srcId="{B8949148-F103-4877-BFF2-1198609BEEEC}" destId="{BC702A10-BC5D-4BCC-8594-62B6BB4E0A67}" srcOrd="2" destOrd="0" parTransId="{4FB9E03B-D15D-4878-954F-C86F86A64F56}" sibTransId="{334865CE-7338-4CED-B29D-B97FB5E9D6BD}"/>
    <dgm:cxn modelId="{DE829D38-C9F0-4B66-8EEA-2E49846421FC}" type="presOf" srcId="{B8949148-F103-4877-BFF2-1198609BEEEC}" destId="{D98B3606-6423-4668-840A-D53FD36848F8}" srcOrd="1" destOrd="0" presId="urn:microsoft.com/office/officeart/2005/8/layout/process3"/>
    <dgm:cxn modelId="{FC5CED39-00AE-4664-A682-5A318B5C5BEF}" srcId="{07C0F03E-7B63-49DF-ADD9-9E018EEE8771}" destId="{6D8CB454-9463-42CC-97D6-429A429D59E9}" srcOrd="5" destOrd="0" parTransId="{A69E073D-F92F-41D1-BB65-AE122C4A356A}" sibTransId="{D7989418-59B3-47B4-A567-40933AE67921}"/>
    <dgm:cxn modelId="{E586ED3A-C4AC-4C69-B2F3-A2F1B8FF8981}" srcId="{07C0F03E-7B63-49DF-ADD9-9E018EEE8771}" destId="{265C1480-466F-4FF5-85D1-C0426D012304}" srcOrd="1" destOrd="0" parTransId="{04CB4444-7F80-4E88-8307-043CCDDFFCD4}" sibTransId="{C76C43B0-5A01-4835-BB96-D150E6E4C100}"/>
    <dgm:cxn modelId="{77E7296A-68BF-4F85-B4E9-88FBB4377E58}" type="presOf" srcId="{645050FE-2104-4265-8514-7B96C48E9D9C}" destId="{2552182B-1E89-4A51-838A-F3F18D614B2C}" srcOrd="0" destOrd="1" presId="urn:microsoft.com/office/officeart/2005/8/layout/process3"/>
    <dgm:cxn modelId="{303F4D6E-E489-4F98-9531-8D17205668D9}" type="presOf" srcId="{518CCA68-4730-4329-8AA4-8030756128BF}" destId="{6E10C251-1E80-412C-8A17-DA6E76D337B4}" srcOrd="0" destOrd="0" presId="urn:microsoft.com/office/officeart/2005/8/layout/process3"/>
    <dgm:cxn modelId="{BCD6844F-5C35-48AB-9FF9-8B3074B3359C}" type="presOf" srcId="{BEE0622C-462F-4886-9E8A-E56FFC1D5CBA}" destId="{2552182B-1E89-4A51-838A-F3F18D614B2C}" srcOrd="0" destOrd="2" presId="urn:microsoft.com/office/officeart/2005/8/layout/process3"/>
    <dgm:cxn modelId="{DBC1E74F-9651-41C9-82B2-6B74493BABBD}" srcId="{A13BD88B-57DB-4E2C-90CC-9E29322A1052}" destId="{BEE0622C-462F-4886-9E8A-E56FFC1D5CBA}" srcOrd="2" destOrd="0" parTransId="{2302B0C5-00F3-4F01-8C1B-29BF49AC02AA}" sibTransId="{F93F957B-21DC-4258-BBC4-B4423DB50650}"/>
    <dgm:cxn modelId="{C4E93D72-5F27-4AFE-ABA4-974B72357E26}" srcId="{A13BD88B-57DB-4E2C-90CC-9E29322A1052}" destId="{7248D15D-FDD2-4273-A0B3-5E730745E122}" srcOrd="0" destOrd="0" parTransId="{5D48BDB8-0FAA-4B9C-9009-2EDC1313E628}" sibTransId="{E6507EA2-14DC-48AF-9724-356DEAC3C05B}"/>
    <dgm:cxn modelId="{E73D6B76-E035-4C2C-A699-E633938A9AAD}" type="presOf" srcId="{5E66B7E3-52A6-4E61-8B03-999BF02411FE}" destId="{6E10C251-1E80-412C-8A17-DA6E76D337B4}" srcOrd="0" destOrd="2" presId="urn:microsoft.com/office/officeart/2005/8/layout/process3"/>
    <dgm:cxn modelId="{D6A79558-03BD-4C04-8C85-757288C55045}" type="presOf" srcId="{BC702A10-BC5D-4BCC-8594-62B6BB4E0A67}" destId="{68214685-93BD-4A3E-9446-74E8A225BCB7}" srcOrd="0" destOrd="2" presId="urn:microsoft.com/office/officeart/2005/8/layout/process3"/>
    <dgm:cxn modelId="{13DEE659-076E-4F00-AFEF-31467B091DD4}" type="presOf" srcId="{D8C78576-CDA5-42C6-91F4-0C674B0B745F}" destId="{5569F054-8CA1-4B62-9499-B0145060AD73}" srcOrd="0" destOrd="0" presId="urn:microsoft.com/office/officeart/2005/8/layout/process3"/>
    <dgm:cxn modelId="{BEB5ED7B-DCD3-46CE-863E-511ED0F390EA}" type="presOf" srcId="{265C1480-466F-4FF5-85D1-C0426D012304}" destId="{6E10C251-1E80-412C-8A17-DA6E76D337B4}" srcOrd="0" destOrd="1" presId="urn:microsoft.com/office/officeart/2005/8/layout/process3"/>
    <dgm:cxn modelId="{8660D67F-EA65-4B41-B642-095892F7A553}" type="presOf" srcId="{6D8CB454-9463-42CC-97D6-429A429D59E9}" destId="{6E10C251-1E80-412C-8A17-DA6E76D337B4}" srcOrd="0" destOrd="5" presId="urn:microsoft.com/office/officeart/2005/8/layout/process3"/>
    <dgm:cxn modelId="{B11EA287-9499-4BD5-8813-0A47EE55961F}" srcId="{B8949148-F103-4877-BFF2-1198609BEEEC}" destId="{8B6B492B-DDA9-42A8-A9FD-3FC6A5B170C8}" srcOrd="0" destOrd="0" parTransId="{CAEB9681-C278-450D-975E-46A7520F58DB}" sibTransId="{121D6034-4F3E-4D13-BCC7-17CF27A1812E}"/>
    <dgm:cxn modelId="{402DC088-CF21-4CB7-8144-5A3C53F8B47E}" type="presOf" srcId="{9E53F25F-BA90-4A11-B773-5223382EB5F6}" destId="{3DAB06D9-FD53-44D7-85CB-1B8909B66522}" srcOrd="1" destOrd="0" presId="urn:microsoft.com/office/officeart/2005/8/layout/process3"/>
    <dgm:cxn modelId="{90B5BB8D-46AA-4206-A873-1CA44F882B79}" type="presOf" srcId="{F4FA6A37-91BA-4551-B5A5-A620AA3781E0}" destId="{6E10C251-1E80-412C-8A17-DA6E76D337B4}" srcOrd="0" destOrd="6" presId="urn:microsoft.com/office/officeart/2005/8/layout/process3"/>
    <dgm:cxn modelId="{3102F494-59D1-42B0-98E2-20B5875365C6}" srcId="{07C0F03E-7B63-49DF-ADD9-9E018EEE8771}" destId="{F9229ED3-1AC6-43C6-8A38-53F3EC873F7D}" srcOrd="4" destOrd="0" parTransId="{77035D7A-5DD4-4C0A-B055-1F65803EF12D}" sibTransId="{921593EF-3906-4467-98E8-46C29D792E2C}"/>
    <dgm:cxn modelId="{842AF596-0C89-44FE-8C84-5EC3459E7E26}" type="presOf" srcId="{B8949148-F103-4877-BFF2-1198609BEEEC}" destId="{85A996FC-B3C8-4DA4-AFFF-A0F9FD5B2BD7}" srcOrd="0" destOrd="0" presId="urn:microsoft.com/office/officeart/2005/8/layout/process3"/>
    <dgm:cxn modelId="{80C55C9D-9CB0-4123-9764-057D48E2A68E}" srcId="{B8949148-F103-4877-BFF2-1198609BEEEC}" destId="{932B2196-D834-457B-BC74-4F7BF834F318}" srcOrd="1" destOrd="0" parTransId="{18CD027F-69C8-4C76-8E1B-4E561CDE6D40}" sibTransId="{FB9E8A87-E086-4553-A695-CB382B2AD48B}"/>
    <dgm:cxn modelId="{65C485B8-FBBE-4A05-9056-9EC2A77B7FEE}" type="presOf" srcId="{8B6B492B-DDA9-42A8-A9FD-3FC6A5B170C8}" destId="{68214685-93BD-4A3E-9446-74E8A225BCB7}" srcOrd="0" destOrd="0" presId="urn:microsoft.com/office/officeart/2005/8/layout/process3"/>
    <dgm:cxn modelId="{B5560DC5-A420-4BC5-B517-E9207BB19EEE}" srcId="{D8C78576-CDA5-42C6-91F4-0C674B0B745F}" destId="{07C0F03E-7B63-49DF-ADD9-9E018EEE8771}" srcOrd="0" destOrd="0" parTransId="{9BEB196B-1742-4454-B040-079178465396}" sibTransId="{9E53F25F-BA90-4A11-B773-5223382EB5F6}"/>
    <dgm:cxn modelId="{45CCD4C6-118D-4894-97FB-9BD0E9474285}" srcId="{07C0F03E-7B63-49DF-ADD9-9E018EEE8771}" destId="{518CCA68-4730-4329-8AA4-8030756128BF}" srcOrd="0" destOrd="0" parTransId="{44686BA3-24E4-4EBC-A56B-DDB5CD90C56A}" sibTransId="{AE6CB4A7-CD86-440E-A4FA-7CCAE148722B}"/>
    <dgm:cxn modelId="{B287BECE-C4EE-4A2D-AA39-BA778253B201}" srcId="{07C0F03E-7B63-49DF-ADD9-9E018EEE8771}" destId="{CA297D91-027B-4560-B526-36ACDCF177CB}" srcOrd="3" destOrd="0" parTransId="{57F792F8-01B2-403C-9F4E-4ADE20B30AA7}" sibTransId="{377EA76A-E70A-4F3F-938C-941FCD11AAFC}"/>
    <dgm:cxn modelId="{A562C4D1-B346-4FAC-809D-AA68BEF74A7B}" srcId="{A13BD88B-57DB-4E2C-90CC-9E29322A1052}" destId="{645050FE-2104-4265-8514-7B96C48E9D9C}" srcOrd="1" destOrd="0" parTransId="{0F145C0E-22A8-4D56-AC62-F3239E935B03}" sibTransId="{C3BCC136-8267-4402-A3DE-AD8EE1EB3A37}"/>
    <dgm:cxn modelId="{7E9DE3D6-F79E-40E1-9ACD-A98EF893EFBC}" type="presOf" srcId="{F9229ED3-1AC6-43C6-8A38-53F3EC873F7D}" destId="{6E10C251-1E80-412C-8A17-DA6E76D337B4}" srcOrd="0" destOrd="4" presId="urn:microsoft.com/office/officeart/2005/8/layout/process3"/>
    <dgm:cxn modelId="{C7C901E4-4792-49F5-9EBB-947393EE5BBA}" type="presOf" srcId="{7248D15D-FDD2-4273-A0B3-5E730745E122}" destId="{2552182B-1E89-4A51-838A-F3F18D614B2C}" srcOrd="0" destOrd="0" presId="urn:microsoft.com/office/officeart/2005/8/layout/process3"/>
    <dgm:cxn modelId="{F83088E6-A623-4A23-8150-E5185CB8855D}" type="presOf" srcId="{9E53F25F-BA90-4A11-B773-5223382EB5F6}" destId="{06703A4F-22C3-4C42-B2D5-24E2481FD0C3}" srcOrd="0" destOrd="0" presId="urn:microsoft.com/office/officeart/2005/8/layout/process3"/>
    <dgm:cxn modelId="{75FA28E6-1658-48F8-BE63-0E2A6F8DEA43}" type="presParOf" srcId="{5569F054-8CA1-4B62-9499-B0145060AD73}" destId="{45D526C2-67BD-46A5-9E7A-C62AFBE7B1DD}" srcOrd="0" destOrd="0" presId="urn:microsoft.com/office/officeart/2005/8/layout/process3"/>
    <dgm:cxn modelId="{CA249FB4-8782-4E85-942E-5798BDAF7646}" type="presParOf" srcId="{45D526C2-67BD-46A5-9E7A-C62AFBE7B1DD}" destId="{08B0438F-D6FC-4E38-A603-F82BB5F3E540}" srcOrd="0" destOrd="0" presId="urn:microsoft.com/office/officeart/2005/8/layout/process3"/>
    <dgm:cxn modelId="{571AC641-3E11-43D2-8080-AAF95F9EAE22}" type="presParOf" srcId="{45D526C2-67BD-46A5-9E7A-C62AFBE7B1DD}" destId="{FFB30BCE-F4ED-4C8F-B11D-6C439FA60079}" srcOrd="1" destOrd="0" presId="urn:microsoft.com/office/officeart/2005/8/layout/process3"/>
    <dgm:cxn modelId="{8B7CF271-7AF9-48EC-9AA9-1FD31EAB27EA}" type="presParOf" srcId="{45D526C2-67BD-46A5-9E7A-C62AFBE7B1DD}" destId="{6E10C251-1E80-412C-8A17-DA6E76D337B4}" srcOrd="2" destOrd="0" presId="urn:microsoft.com/office/officeart/2005/8/layout/process3"/>
    <dgm:cxn modelId="{762A59F3-2DA2-490D-9006-AA3A6E7436FB}" type="presParOf" srcId="{5569F054-8CA1-4B62-9499-B0145060AD73}" destId="{06703A4F-22C3-4C42-B2D5-24E2481FD0C3}" srcOrd="1" destOrd="0" presId="urn:microsoft.com/office/officeart/2005/8/layout/process3"/>
    <dgm:cxn modelId="{2AE40F8B-5542-4FCC-9181-28E3A2D13F36}" type="presParOf" srcId="{06703A4F-22C3-4C42-B2D5-24E2481FD0C3}" destId="{3DAB06D9-FD53-44D7-85CB-1B8909B66522}" srcOrd="0" destOrd="0" presId="urn:microsoft.com/office/officeart/2005/8/layout/process3"/>
    <dgm:cxn modelId="{2CEDE60A-7D8D-4D21-919E-FF8E937C66B6}" type="presParOf" srcId="{5569F054-8CA1-4B62-9499-B0145060AD73}" destId="{46C8CD3F-976C-4478-AADC-DE8EE65F8359}" srcOrd="2" destOrd="0" presId="urn:microsoft.com/office/officeart/2005/8/layout/process3"/>
    <dgm:cxn modelId="{84FAF18C-AEDA-49EC-A415-54CBB2EFEB33}" type="presParOf" srcId="{46C8CD3F-976C-4478-AADC-DE8EE65F8359}" destId="{E3431DB2-5B8E-4704-B982-13A61B9D6AAA}" srcOrd="0" destOrd="0" presId="urn:microsoft.com/office/officeart/2005/8/layout/process3"/>
    <dgm:cxn modelId="{42D70C49-2481-4962-AB0F-E2527A6970AF}" type="presParOf" srcId="{46C8CD3F-976C-4478-AADC-DE8EE65F8359}" destId="{E22C3AB8-0BF0-4E37-948F-0EE939FE3BE4}" srcOrd="1" destOrd="0" presId="urn:microsoft.com/office/officeart/2005/8/layout/process3"/>
    <dgm:cxn modelId="{36C201D4-2830-43A7-8CCD-C11D079414AB}" type="presParOf" srcId="{46C8CD3F-976C-4478-AADC-DE8EE65F8359}" destId="{2552182B-1E89-4A51-838A-F3F18D614B2C}" srcOrd="2" destOrd="0" presId="urn:microsoft.com/office/officeart/2005/8/layout/process3"/>
    <dgm:cxn modelId="{D88B8CEF-25DB-4642-B0FB-86142D9A9925}" type="presParOf" srcId="{5569F054-8CA1-4B62-9499-B0145060AD73}" destId="{AC155371-6C3C-49AB-B989-C1D764544363}" srcOrd="3" destOrd="0" presId="urn:microsoft.com/office/officeart/2005/8/layout/process3"/>
    <dgm:cxn modelId="{FA77C420-4D00-4323-A6EF-781E3A3C8348}" type="presParOf" srcId="{AC155371-6C3C-49AB-B989-C1D764544363}" destId="{D2F313F8-AD65-448A-A50D-F5405C8819E7}" srcOrd="0" destOrd="0" presId="urn:microsoft.com/office/officeart/2005/8/layout/process3"/>
    <dgm:cxn modelId="{F78EC413-5A55-4DFD-ABE6-4D6F09917729}" type="presParOf" srcId="{5569F054-8CA1-4B62-9499-B0145060AD73}" destId="{E83DB4E2-4D05-4C85-BCF7-2CBBADBA7D09}" srcOrd="4" destOrd="0" presId="urn:microsoft.com/office/officeart/2005/8/layout/process3"/>
    <dgm:cxn modelId="{FC19DD16-431D-47B2-B0CD-529DC462EEF0}" type="presParOf" srcId="{E83DB4E2-4D05-4C85-BCF7-2CBBADBA7D09}" destId="{85A996FC-B3C8-4DA4-AFFF-A0F9FD5B2BD7}" srcOrd="0" destOrd="0" presId="urn:microsoft.com/office/officeart/2005/8/layout/process3"/>
    <dgm:cxn modelId="{B9138DE6-7438-4984-B720-A1BFEB564917}" type="presParOf" srcId="{E83DB4E2-4D05-4C85-BCF7-2CBBADBA7D09}" destId="{D98B3606-6423-4668-840A-D53FD36848F8}" srcOrd="1" destOrd="0" presId="urn:microsoft.com/office/officeart/2005/8/layout/process3"/>
    <dgm:cxn modelId="{0E3E6151-9345-4CFE-98C0-B47206D4C40E}" type="presParOf" srcId="{E83DB4E2-4D05-4C85-BCF7-2CBBADBA7D09}" destId="{68214685-93BD-4A3E-9446-74E8A225BCB7}"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4A3DF9-F8B4-4084-9018-FF66CC5DB50E}" type="doc">
      <dgm:prSet loTypeId="urn:microsoft.com/office/officeart/2005/8/layout/hProcess9" loCatId="process" qsTypeId="urn:microsoft.com/office/officeart/2005/8/quickstyle/simple1" qsCatId="simple" csTypeId="urn:microsoft.com/office/officeart/2005/8/colors/accent1_2" csCatId="accent1" phldr="1"/>
      <dgm:spPr/>
    </dgm:pt>
    <dgm:pt modelId="{1CEC21C8-B89B-4ABB-BD2B-E8442978026B}">
      <dgm:prSet phldrT="[Text]"/>
      <dgm:spPr/>
      <dgm:t>
        <a:bodyPr/>
        <a:lstStyle/>
        <a:p>
          <a:r>
            <a:rPr lang="en-US" dirty="0"/>
            <a:t>Data Acquisition</a:t>
          </a:r>
        </a:p>
      </dgm:t>
    </dgm:pt>
    <dgm:pt modelId="{1C8E201B-7D6E-4821-B6D9-A9DF7AE1C150}" type="parTrans" cxnId="{B757029B-C83A-4D1E-A2C3-7EFF1E6ED41B}">
      <dgm:prSet/>
      <dgm:spPr/>
      <dgm:t>
        <a:bodyPr/>
        <a:lstStyle/>
        <a:p>
          <a:endParaRPr lang="en-US"/>
        </a:p>
      </dgm:t>
    </dgm:pt>
    <dgm:pt modelId="{59669098-DFE8-4B13-A925-FC67F6652440}" type="sibTrans" cxnId="{B757029B-C83A-4D1E-A2C3-7EFF1E6ED41B}">
      <dgm:prSet/>
      <dgm:spPr/>
      <dgm:t>
        <a:bodyPr/>
        <a:lstStyle/>
        <a:p>
          <a:endParaRPr lang="en-US"/>
        </a:p>
      </dgm:t>
    </dgm:pt>
    <dgm:pt modelId="{B2B8E2C4-9387-4861-9F1C-E8A912AFBD20}">
      <dgm:prSet phldrT="[Text]"/>
      <dgm:spPr/>
      <dgm:t>
        <a:bodyPr/>
        <a:lstStyle/>
        <a:p>
          <a:r>
            <a:rPr lang="en-US" dirty="0"/>
            <a:t>Model Development</a:t>
          </a:r>
        </a:p>
      </dgm:t>
    </dgm:pt>
    <dgm:pt modelId="{E0499285-13C3-4D49-8A11-E7E8A0D2B861}" type="parTrans" cxnId="{3C277E76-8EEE-4C42-9A19-F0454E28F34F}">
      <dgm:prSet/>
      <dgm:spPr/>
      <dgm:t>
        <a:bodyPr/>
        <a:lstStyle/>
        <a:p>
          <a:endParaRPr lang="en-US"/>
        </a:p>
      </dgm:t>
    </dgm:pt>
    <dgm:pt modelId="{666EE567-1761-4E4C-89AE-0A1D9408E437}" type="sibTrans" cxnId="{3C277E76-8EEE-4C42-9A19-F0454E28F34F}">
      <dgm:prSet/>
      <dgm:spPr/>
      <dgm:t>
        <a:bodyPr/>
        <a:lstStyle/>
        <a:p>
          <a:endParaRPr lang="en-US"/>
        </a:p>
      </dgm:t>
    </dgm:pt>
    <dgm:pt modelId="{897313DF-79A1-426B-A476-989D43329C8A}">
      <dgm:prSet phldrT="[Text]"/>
      <dgm:spPr/>
      <dgm:t>
        <a:bodyPr/>
        <a:lstStyle/>
        <a:p>
          <a:r>
            <a:rPr lang="en-US" dirty="0"/>
            <a:t>Web</a:t>
          </a:r>
        </a:p>
        <a:p>
          <a:r>
            <a:rPr lang="en-US" dirty="0"/>
            <a:t>Deployment</a:t>
          </a:r>
        </a:p>
      </dgm:t>
    </dgm:pt>
    <dgm:pt modelId="{AA3C341F-803A-4A63-B237-B4607A5B8003}" type="parTrans" cxnId="{29477425-2DC8-4498-A2D9-3EAF87F89515}">
      <dgm:prSet/>
      <dgm:spPr/>
      <dgm:t>
        <a:bodyPr/>
        <a:lstStyle/>
        <a:p>
          <a:endParaRPr lang="en-US"/>
        </a:p>
      </dgm:t>
    </dgm:pt>
    <dgm:pt modelId="{A2963E3F-1277-40AA-97CE-48742F35A2DF}" type="sibTrans" cxnId="{29477425-2DC8-4498-A2D9-3EAF87F89515}">
      <dgm:prSet/>
      <dgm:spPr/>
      <dgm:t>
        <a:bodyPr/>
        <a:lstStyle/>
        <a:p>
          <a:endParaRPr lang="en-US"/>
        </a:p>
      </dgm:t>
    </dgm:pt>
    <dgm:pt modelId="{18259BBE-0137-4CD1-9E73-C341FEA318B8}">
      <dgm:prSet phldrT="[Text]"/>
      <dgm:spPr/>
      <dgm:t>
        <a:bodyPr/>
        <a:lstStyle/>
        <a:p>
          <a:r>
            <a:rPr lang="en-US" dirty="0"/>
            <a:t>Text Preprocessing</a:t>
          </a:r>
        </a:p>
      </dgm:t>
    </dgm:pt>
    <dgm:pt modelId="{4D59A475-BDEA-45D9-A407-7BFF86A891BD}" type="parTrans" cxnId="{C84ABE95-E52C-40CE-96F3-9C3CE9DA805E}">
      <dgm:prSet/>
      <dgm:spPr/>
      <dgm:t>
        <a:bodyPr/>
        <a:lstStyle/>
        <a:p>
          <a:endParaRPr lang="en-US"/>
        </a:p>
      </dgm:t>
    </dgm:pt>
    <dgm:pt modelId="{FD05D988-0336-413E-BFF5-26DC50626C28}" type="sibTrans" cxnId="{C84ABE95-E52C-40CE-96F3-9C3CE9DA805E}">
      <dgm:prSet/>
      <dgm:spPr/>
      <dgm:t>
        <a:bodyPr/>
        <a:lstStyle/>
        <a:p>
          <a:endParaRPr lang="en-US"/>
        </a:p>
      </dgm:t>
    </dgm:pt>
    <dgm:pt modelId="{EB1419C5-8BB4-459F-ABDC-6952302F2C0A}">
      <dgm:prSet phldrT="[Text]"/>
      <dgm:spPr/>
      <dgm:t>
        <a:bodyPr/>
        <a:lstStyle/>
        <a:p>
          <a:r>
            <a:rPr lang="en-US" dirty="0"/>
            <a:t>Feature Engineering</a:t>
          </a:r>
        </a:p>
      </dgm:t>
    </dgm:pt>
    <dgm:pt modelId="{D56765CD-5B2A-410A-BFDC-A707B9090B09}" type="parTrans" cxnId="{73EB4B0D-4702-45BA-B668-705E655C00F0}">
      <dgm:prSet/>
      <dgm:spPr/>
      <dgm:t>
        <a:bodyPr/>
        <a:lstStyle/>
        <a:p>
          <a:endParaRPr lang="en-US"/>
        </a:p>
      </dgm:t>
    </dgm:pt>
    <dgm:pt modelId="{11E88F9F-C71B-4BD8-8330-3DEA57DECAD8}" type="sibTrans" cxnId="{73EB4B0D-4702-45BA-B668-705E655C00F0}">
      <dgm:prSet/>
      <dgm:spPr/>
      <dgm:t>
        <a:bodyPr/>
        <a:lstStyle/>
        <a:p>
          <a:endParaRPr lang="en-US"/>
        </a:p>
      </dgm:t>
    </dgm:pt>
    <dgm:pt modelId="{5E644898-D263-44D5-BFC5-B6BC3ABCE696}" type="pres">
      <dgm:prSet presAssocID="{064A3DF9-F8B4-4084-9018-FF66CC5DB50E}" presName="CompostProcess" presStyleCnt="0">
        <dgm:presLayoutVars>
          <dgm:dir/>
          <dgm:resizeHandles val="exact"/>
        </dgm:presLayoutVars>
      </dgm:prSet>
      <dgm:spPr/>
    </dgm:pt>
    <dgm:pt modelId="{7BDBF2AD-64E7-4DAC-BDA9-CF92DC0E2431}" type="pres">
      <dgm:prSet presAssocID="{064A3DF9-F8B4-4084-9018-FF66CC5DB50E}" presName="arrow" presStyleLbl="bgShp" presStyleIdx="0" presStyleCnt="1"/>
      <dgm:spPr/>
    </dgm:pt>
    <dgm:pt modelId="{6FA9907B-330F-4950-BE8B-7B911D50C9C5}" type="pres">
      <dgm:prSet presAssocID="{064A3DF9-F8B4-4084-9018-FF66CC5DB50E}" presName="linearProcess" presStyleCnt="0"/>
      <dgm:spPr/>
    </dgm:pt>
    <dgm:pt modelId="{7E1D9D1C-3D26-4F3D-BC72-08B460C17E86}" type="pres">
      <dgm:prSet presAssocID="{1CEC21C8-B89B-4ABB-BD2B-E8442978026B}" presName="textNode" presStyleLbl="node1" presStyleIdx="0" presStyleCnt="5">
        <dgm:presLayoutVars>
          <dgm:bulletEnabled val="1"/>
        </dgm:presLayoutVars>
      </dgm:prSet>
      <dgm:spPr/>
    </dgm:pt>
    <dgm:pt modelId="{A3BD3CCA-29F7-4584-BC4C-B3F77597BD85}" type="pres">
      <dgm:prSet presAssocID="{59669098-DFE8-4B13-A925-FC67F6652440}" presName="sibTrans" presStyleCnt="0"/>
      <dgm:spPr/>
    </dgm:pt>
    <dgm:pt modelId="{AA4ADC3E-319A-4EAF-A923-3FDFF5BB7F7A}" type="pres">
      <dgm:prSet presAssocID="{18259BBE-0137-4CD1-9E73-C341FEA318B8}" presName="textNode" presStyleLbl="node1" presStyleIdx="1" presStyleCnt="5">
        <dgm:presLayoutVars>
          <dgm:bulletEnabled val="1"/>
        </dgm:presLayoutVars>
      </dgm:prSet>
      <dgm:spPr/>
    </dgm:pt>
    <dgm:pt modelId="{973E0E1B-6D50-4B4E-B5CF-FCDCCBCCA3D1}" type="pres">
      <dgm:prSet presAssocID="{FD05D988-0336-413E-BFF5-26DC50626C28}" presName="sibTrans" presStyleCnt="0"/>
      <dgm:spPr/>
    </dgm:pt>
    <dgm:pt modelId="{7BE5ECF6-0C3B-4B93-A841-2A4AADCBD422}" type="pres">
      <dgm:prSet presAssocID="{EB1419C5-8BB4-459F-ABDC-6952302F2C0A}" presName="textNode" presStyleLbl="node1" presStyleIdx="2" presStyleCnt="5">
        <dgm:presLayoutVars>
          <dgm:bulletEnabled val="1"/>
        </dgm:presLayoutVars>
      </dgm:prSet>
      <dgm:spPr/>
    </dgm:pt>
    <dgm:pt modelId="{FFAFE510-9AA0-42AE-8E27-D167EF55960B}" type="pres">
      <dgm:prSet presAssocID="{11E88F9F-C71B-4BD8-8330-3DEA57DECAD8}" presName="sibTrans" presStyleCnt="0"/>
      <dgm:spPr/>
    </dgm:pt>
    <dgm:pt modelId="{8EF1C10D-C7D8-4244-A04F-4C3F0BE14883}" type="pres">
      <dgm:prSet presAssocID="{B2B8E2C4-9387-4861-9F1C-E8A912AFBD20}" presName="textNode" presStyleLbl="node1" presStyleIdx="3" presStyleCnt="5">
        <dgm:presLayoutVars>
          <dgm:bulletEnabled val="1"/>
        </dgm:presLayoutVars>
      </dgm:prSet>
      <dgm:spPr/>
    </dgm:pt>
    <dgm:pt modelId="{8073FB84-5439-4287-BD9F-1DBEC1B9AB28}" type="pres">
      <dgm:prSet presAssocID="{666EE567-1761-4E4C-89AE-0A1D9408E437}" presName="sibTrans" presStyleCnt="0"/>
      <dgm:spPr/>
    </dgm:pt>
    <dgm:pt modelId="{5E8997C0-393D-42AA-A38C-E81FAE97868F}" type="pres">
      <dgm:prSet presAssocID="{897313DF-79A1-426B-A476-989D43329C8A}" presName="textNode" presStyleLbl="node1" presStyleIdx="4" presStyleCnt="5">
        <dgm:presLayoutVars>
          <dgm:bulletEnabled val="1"/>
        </dgm:presLayoutVars>
      </dgm:prSet>
      <dgm:spPr/>
    </dgm:pt>
  </dgm:ptLst>
  <dgm:cxnLst>
    <dgm:cxn modelId="{1DD79406-FE64-4438-A199-C9CB932C8D06}" type="presOf" srcId="{EB1419C5-8BB4-459F-ABDC-6952302F2C0A}" destId="{7BE5ECF6-0C3B-4B93-A841-2A4AADCBD422}" srcOrd="0" destOrd="0" presId="urn:microsoft.com/office/officeart/2005/8/layout/hProcess9"/>
    <dgm:cxn modelId="{73EB4B0D-4702-45BA-B668-705E655C00F0}" srcId="{064A3DF9-F8B4-4084-9018-FF66CC5DB50E}" destId="{EB1419C5-8BB4-459F-ABDC-6952302F2C0A}" srcOrd="2" destOrd="0" parTransId="{D56765CD-5B2A-410A-BFDC-A707B9090B09}" sibTransId="{11E88F9F-C71B-4BD8-8330-3DEA57DECAD8}"/>
    <dgm:cxn modelId="{29477425-2DC8-4498-A2D9-3EAF87F89515}" srcId="{064A3DF9-F8B4-4084-9018-FF66CC5DB50E}" destId="{897313DF-79A1-426B-A476-989D43329C8A}" srcOrd="4" destOrd="0" parTransId="{AA3C341F-803A-4A63-B237-B4607A5B8003}" sibTransId="{A2963E3F-1277-40AA-97CE-48742F35A2DF}"/>
    <dgm:cxn modelId="{7D6F0748-AA6C-4372-81D7-5A22DC01ED41}" type="presOf" srcId="{897313DF-79A1-426B-A476-989D43329C8A}" destId="{5E8997C0-393D-42AA-A38C-E81FAE97868F}" srcOrd="0" destOrd="0" presId="urn:microsoft.com/office/officeart/2005/8/layout/hProcess9"/>
    <dgm:cxn modelId="{D923AE50-EECB-4554-8ED5-6991A806E73A}" type="presOf" srcId="{18259BBE-0137-4CD1-9E73-C341FEA318B8}" destId="{AA4ADC3E-319A-4EAF-A923-3FDFF5BB7F7A}" srcOrd="0" destOrd="0" presId="urn:microsoft.com/office/officeart/2005/8/layout/hProcess9"/>
    <dgm:cxn modelId="{3C277E76-8EEE-4C42-9A19-F0454E28F34F}" srcId="{064A3DF9-F8B4-4084-9018-FF66CC5DB50E}" destId="{B2B8E2C4-9387-4861-9F1C-E8A912AFBD20}" srcOrd="3" destOrd="0" parTransId="{E0499285-13C3-4D49-8A11-E7E8A0D2B861}" sibTransId="{666EE567-1761-4E4C-89AE-0A1D9408E437}"/>
    <dgm:cxn modelId="{B7C1BC86-C1F2-412B-8C06-5C9797038D62}" type="presOf" srcId="{064A3DF9-F8B4-4084-9018-FF66CC5DB50E}" destId="{5E644898-D263-44D5-BFC5-B6BC3ABCE696}" srcOrd="0" destOrd="0" presId="urn:microsoft.com/office/officeart/2005/8/layout/hProcess9"/>
    <dgm:cxn modelId="{C84ABE95-E52C-40CE-96F3-9C3CE9DA805E}" srcId="{064A3DF9-F8B4-4084-9018-FF66CC5DB50E}" destId="{18259BBE-0137-4CD1-9E73-C341FEA318B8}" srcOrd="1" destOrd="0" parTransId="{4D59A475-BDEA-45D9-A407-7BFF86A891BD}" sibTransId="{FD05D988-0336-413E-BFF5-26DC50626C28}"/>
    <dgm:cxn modelId="{B757029B-C83A-4D1E-A2C3-7EFF1E6ED41B}" srcId="{064A3DF9-F8B4-4084-9018-FF66CC5DB50E}" destId="{1CEC21C8-B89B-4ABB-BD2B-E8442978026B}" srcOrd="0" destOrd="0" parTransId="{1C8E201B-7D6E-4821-B6D9-A9DF7AE1C150}" sibTransId="{59669098-DFE8-4B13-A925-FC67F6652440}"/>
    <dgm:cxn modelId="{D405B5EA-D4FA-42C6-8AB1-04DCC8E2CEBD}" type="presOf" srcId="{B2B8E2C4-9387-4861-9F1C-E8A912AFBD20}" destId="{8EF1C10D-C7D8-4244-A04F-4C3F0BE14883}" srcOrd="0" destOrd="0" presId="urn:microsoft.com/office/officeart/2005/8/layout/hProcess9"/>
    <dgm:cxn modelId="{236149EE-02D3-40D0-A124-FF497D57ED74}" type="presOf" srcId="{1CEC21C8-B89B-4ABB-BD2B-E8442978026B}" destId="{7E1D9D1C-3D26-4F3D-BC72-08B460C17E86}" srcOrd="0" destOrd="0" presId="urn:microsoft.com/office/officeart/2005/8/layout/hProcess9"/>
    <dgm:cxn modelId="{E977623E-3C44-40D5-BA93-C4C6CBC2918B}" type="presParOf" srcId="{5E644898-D263-44D5-BFC5-B6BC3ABCE696}" destId="{7BDBF2AD-64E7-4DAC-BDA9-CF92DC0E2431}" srcOrd="0" destOrd="0" presId="urn:microsoft.com/office/officeart/2005/8/layout/hProcess9"/>
    <dgm:cxn modelId="{799588E1-25C4-44D4-A7DA-B92B9BE5EA36}" type="presParOf" srcId="{5E644898-D263-44D5-BFC5-B6BC3ABCE696}" destId="{6FA9907B-330F-4950-BE8B-7B911D50C9C5}" srcOrd="1" destOrd="0" presId="urn:microsoft.com/office/officeart/2005/8/layout/hProcess9"/>
    <dgm:cxn modelId="{AB4874C8-CEF8-40F1-A0CD-561209F0F68B}" type="presParOf" srcId="{6FA9907B-330F-4950-BE8B-7B911D50C9C5}" destId="{7E1D9D1C-3D26-4F3D-BC72-08B460C17E86}" srcOrd="0" destOrd="0" presId="urn:microsoft.com/office/officeart/2005/8/layout/hProcess9"/>
    <dgm:cxn modelId="{C93CA2A0-5DB4-4697-A4E1-4BB029CFBCF3}" type="presParOf" srcId="{6FA9907B-330F-4950-BE8B-7B911D50C9C5}" destId="{A3BD3CCA-29F7-4584-BC4C-B3F77597BD85}" srcOrd="1" destOrd="0" presId="urn:microsoft.com/office/officeart/2005/8/layout/hProcess9"/>
    <dgm:cxn modelId="{FCE0F8D7-F541-4C7F-A136-32124866DD35}" type="presParOf" srcId="{6FA9907B-330F-4950-BE8B-7B911D50C9C5}" destId="{AA4ADC3E-319A-4EAF-A923-3FDFF5BB7F7A}" srcOrd="2" destOrd="0" presId="urn:microsoft.com/office/officeart/2005/8/layout/hProcess9"/>
    <dgm:cxn modelId="{97C173D4-7BB2-4DCD-B208-EA5058498735}" type="presParOf" srcId="{6FA9907B-330F-4950-BE8B-7B911D50C9C5}" destId="{973E0E1B-6D50-4B4E-B5CF-FCDCCBCCA3D1}" srcOrd="3" destOrd="0" presId="urn:microsoft.com/office/officeart/2005/8/layout/hProcess9"/>
    <dgm:cxn modelId="{062210ED-7F6A-49E9-A17A-C1D254300078}" type="presParOf" srcId="{6FA9907B-330F-4950-BE8B-7B911D50C9C5}" destId="{7BE5ECF6-0C3B-4B93-A841-2A4AADCBD422}" srcOrd="4" destOrd="0" presId="urn:microsoft.com/office/officeart/2005/8/layout/hProcess9"/>
    <dgm:cxn modelId="{B4B46B96-0FBE-4724-8DA5-A6BAAE2A9790}" type="presParOf" srcId="{6FA9907B-330F-4950-BE8B-7B911D50C9C5}" destId="{FFAFE510-9AA0-42AE-8E27-D167EF55960B}" srcOrd="5" destOrd="0" presId="urn:microsoft.com/office/officeart/2005/8/layout/hProcess9"/>
    <dgm:cxn modelId="{7CCC0C64-61A4-4324-B4EB-66C52F756720}" type="presParOf" srcId="{6FA9907B-330F-4950-BE8B-7B911D50C9C5}" destId="{8EF1C10D-C7D8-4244-A04F-4C3F0BE14883}" srcOrd="6" destOrd="0" presId="urn:microsoft.com/office/officeart/2005/8/layout/hProcess9"/>
    <dgm:cxn modelId="{90801368-D77C-4275-8957-939EBA1996F8}" type="presParOf" srcId="{6FA9907B-330F-4950-BE8B-7B911D50C9C5}" destId="{8073FB84-5439-4287-BD9F-1DBEC1B9AB28}" srcOrd="7" destOrd="0" presId="urn:microsoft.com/office/officeart/2005/8/layout/hProcess9"/>
    <dgm:cxn modelId="{62AA6691-723D-4859-8106-E8AC04C53BBA}" type="presParOf" srcId="{6FA9907B-330F-4950-BE8B-7B911D50C9C5}" destId="{5E8997C0-393D-42AA-A38C-E81FAE97868F}"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4A3DF9-F8B4-4084-9018-FF66CC5DB50E}" type="doc">
      <dgm:prSet loTypeId="urn:microsoft.com/office/officeart/2005/8/layout/hProcess9" loCatId="process" qsTypeId="urn:microsoft.com/office/officeart/2005/8/quickstyle/simple1" qsCatId="simple" csTypeId="urn:microsoft.com/office/officeart/2005/8/colors/accent1_2" csCatId="accent1" phldr="1"/>
      <dgm:spPr/>
    </dgm:pt>
    <dgm:pt modelId="{1CEC21C8-B89B-4ABB-BD2B-E8442978026B}">
      <dgm:prSet phldrT="[Text]"/>
      <dgm:spPr/>
      <dgm:t>
        <a:bodyPr/>
        <a:lstStyle/>
        <a:p>
          <a:r>
            <a:rPr lang="en-US" dirty="0"/>
            <a:t>Data Acquisition</a:t>
          </a:r>
        </a:p>
      </dgm:t>
    </dgm:pt>
    <dgm:pt modelId="{1C8E201B-7D6E-4821-B6D9-A9DF7AE1C150}" type="parTrans" cxnId="{B757029B-C83A-4D1E-A2C3-7EFF1E6ED41B}">
      <dgm:prSet/>
      <dgm:spPr/>
      <dgm:t>
        <a:bodyPr/>
        <a:lstStyle/>
        <a:p>
          <a:endParaRPr lang="en-US"/>
        </a:p>
      </dgm:t>
    </dgm:pt>
    <dgm:pt modelId="{59669098-DFE8-4B13-A925-FC67F6652440}" type="sibTrans" cxnId="{B757029B-C83A-4D1E-A2C3-7EFF1E6ED41B}">
      <dgm:prSet/>
      <dgm:spPr/>
      <dgm:t>
        <a:bodyPr/>
        <a:lstStyle/>
        <a:p>
          <a:endParaRPr lang="en-US"/>
        </a:p>
      </dgm:t>
    </dgm:pt>
    <dgm:pt modelId="{B2B8E2C4-9387-4861-9F1C-E8A912AFBD20}">
      <dgm:prSet phldrT="[Text]"/>
      <dgm:spPr/>
      <dgm:t>
        <a:bodyPr/>
        <a:lstStyle/>
        <a:p>
          <a:r>
            <a:rPr lang="en-US" dirty="0"/>
            <a:t>Model Development</a:t>
          </a:r>
        </a:p>
      </dgm:t>
    </dgm:pt>
    <dgm:pt modelId="{E0499285-13C3-4D49-8A11-E7E8A0D2B861}" type="parTrans" cxnId="{3C277E76-8EEE-4C42-9A19-F0454E28F34F}">
      <dgm:prSet/>
      <dgm:spPr/>
      <dgm:t>
        <a:bodyPr/>
        <a:lstStyle/>
        <a:p>
          <a:endParaRPr lang="en-US"/>
        </a:p>
      </dgm:t>
    </dgm:pt>
    <dgm:pt modelId="{666EE567-1761-4E4C-89AE-0A1D9408E437}" type="sibTrans" cxnId="{3C277E76-8EEE-4C42-9A19-F0454E28F34F}">
      <dgm:prSet/>
      <dgm:spPr/>
      <dgm:t>
        <a:bodyPr/>
        <a:lstStyle/>
        <a:p>
          <a:endParaRPr lang="en-US"/>
        </a:p>
      </dgm:t>
    </dgm:pt>
    <dgm:pt modelId="{897313DF-79A1-426B-A476-989D43329C8A}">
      <dgm:prSet phldrT="[Text]"/>
      <dgm:spPr/>
      <dgm:t>
        <a:bodyPr/>
        <a:lstStyle/>
        <a:p>
          <a:r>
            <a:rPr lang="en-US" dirty="0"/>
            <a:t>Web</a:t>
          </a:r>
        </a:p>
        <a:p>
          <a:r>
            <a:rPr lang="en-US" dirty="0"/>
            <a:t>Deployment</a:t>
          </a:r>
        </a:p>
      </dgm:t>
    </dgm:pt>
    <dgm:pt modelId="{AA3C341F-803A-4A63-B237-B4607A5B8003}" type="parTrans" cxnId="{29477425-2DC8-4498-A2D9-3EAF87F89515}">
      <dgm:prSet/>
      <dgm:spPr/>
      <dgm:t>
        <a:bodyPr/>
        <a:lstStyle/>
        <a:p>
          <a:endParaRPr lang="en-US"/>
        </a:p>
      </dgm:t>
    </dgm:pt>
    <dgm:pt modelId="{A2963E3F-1277-40AA-97CE-48742F35A2DF}" type="sibTrans" cxnId="{29477425-2DC8-4498-A2D9-3EAF87F89515}">
      <dgm:prSet/>
      <dgm:spPr/>
      <dgm:t>
        <a:bodyPr/>
        <a:lstStyle/>
        <a:p>
          <a:endParaRPr lang="en-US"/>
        </a:p>
      </dgm:t>
    </dgm:pt>
    <dgm:pt modelId="{EB1419C5-8BB4-459F-ABDC-6952302F2C0A}">
      <dgm:prSet phldrT="[Text]"/>
      <dgm:spPr/>
      <dgm:t>
        <a:bodyPr/>
        <a:lstStyle/>
        <a:p>
          <a:r>
            <a:rPr lang="en-US" dirty="0"/>
            <a:t>Sentence BERT</a:t>
          </a:r>
        </a:p>
      </dgm:t>
    </dgm:pt>
    <dgm:pt modelId="{D56765CD-5B2A-410A-BFDC-A707B9090B09}" type="parTrans" cxnId="{73EB4B0D-4702-45BA-B668-705E655C00F0}">
      <dgm:prSet/>
      <dgm:spPr/>
      <dgm:t>
        <a:bodyPr/>
        <a:lstStyle/>
        <a:p>
          <a:endParaRPr lang="en-US"/>
        </a:p>
      </dgm:t>
    </dgm:pt>
    <dgm:pt modelId="{11E88F9F-C71B-4BD8-8330-3DEA57DECAD8}" type="sibTrans" cxnId="{73EB4B0D-4702-45BA-B668-705E655C00F0}">
      <dgm:prSet/>
      <dgm:spPr/>
      <dgm:t>
        <a:bodyPr/>
        <a:lstStyle/>
        <a:p>
          <a:endParaRPr lang="en-US"/>
        </a:p>
      </dgm:t>
    </dgm:pt>
    <dgm:pt modelId="{18259BBE-0137-4CD1-9E73-C341FEA318B8}">
      <dgm:prSet phldrT="[Text]"/>
      <dgm:spPr/>
      <dgm:t>
        <a:bodyPr/>
        <a:lstStyle/>
        <a:p>
          <a:r>
            <a:rPr lang="en-US" dirty="0"/>
            <a:t>Text Preprocessing</a:t>
          </a:r>
        </a:p>
      </dgm:t>
    </dgm:pt>
    <dgm:pt modelId="{FD05D988-0336-413E-BFF5-26DC50626C28}" type="sibTrans" cxnId="{C84ABE95-E52C-40CE-96F3-9C3CE9DA805E}">
      <dgm:prSet/>
      <dgm:spPr/>
      <dgm:t>
        <a:bodyPr/>
        <a:lstStyle/>
        <a:p>
          <a:endParaRPr lang="en-US"/>
        </a:p>
      </dgm:t>
    </dgm:pt>
    <dgm:pt modelId="{4D59A475-BDEA-45D9-A407-7BFF86A891BD}" type="parTrans" cxnId="{C84ABE95-E52C-40CE-96F3-9C3CE9DA805E}">
      <dgm:prSet/>
      <dgm:spPr/>
      <dgm:t>
        <a:bodyPr/>
        <a:lstStyle/>
        <a:p>
          <a:endParaRPr lang="en-US"/>
        </a:p>
      </dgm:t>
    </dgm:pt>
    <dgm:pt modelId="{5E644898-D263-44D5-BFC5-B6BC3ABCE696}" type="pres">
      <dgm:prSet presAssocID="{064A3DF9-F8B4-4084-9018-FF66CC5DB50E}" presName="CompostProcess" presStyleCnt="0">
        <dgm:presLayoutVars>
          <dgm:dir/>
          <dgm:resizeHandles val="exact"/>
        </dgm:presLayoutVars>
      </dgm:prSet>
      <dgm:spPr/>
    </dgm:pt>
    <dgm:pt modelId="{7BDBF2AD-64E7-4DAC-BDA9-CF92DC0E2431}" type="pres">
      <dgm:prSet presAssocID="{064A3DF9-F8B4-4084-9018-FF66CC5DB50E}" presName="arrow" presStyleLbl="bgShp" presStyleIdx="0" presStyleCnt="1"/>
      <dgm:spPr/>
    </dgm:pt>
    <dgm:pt modelId="{6FA9907B-330F-4950-BE8B-7B911D50C9C5}" type="pres">
      <dgm:prSet presAssocID="{064A3DF9-F8B4-4084-9018-FF66CC5DB50E}" presName="linearProcess" presStyleCnt="0"/>
      <dgm:spPr/>
    </dgm:pt>
    <dgm:pt modelId="{7E1D9D1C-3D26-4F3D-BC72-08B460C17E86}" type="pres">
      <dgm:prSet presAssocID="{1CEC21C8-B89B-4ABB-BD2B-E8442978026B}" presName="textNode" presStyleLbl="node1" presStyleIdx="0" presStyleCnt="5">
        <dgm:presLayoutVars>
          <dgm:bulletEnabled val="1"/>
        </dgm:presLayoutVars>
      </dgm:prSet>
      <dgm:spPr/>
    </dgm:pt>
    <dgm:pt modelId="{A3BD3CCA-29F7-4584-BC4C-B3F77597BD85}" type="pres">
      <dgm:prSet presAssocID="{59669098-DFE8-4B13-A925-FC67F6652440}" presName="sibTrans" presStyleCnt="0"/>
      <dgm:spPr/>
    </dgm:pt>
    <dgm:pt modelId="{AA4ADC3E-319A-4EAF-A923-3FDFF5BB7F7A}" type="pres">
      <dgm:prSet presAssocID="{18259BBE-0137-4CD1-9E73-C341FEA318B8}" presName="textNode" presStyleLbl="node1" presStyleIdx="1" presStyleCnt="5">
        <dgm:presLayoutVars>
          <dgm:bulletEnabled val="1"/>
        </dgm:presLayoutVars>
      </dgm:prSet>
      <dgm:spPr/>
    </dgm:pt>
    <dgm:pt modelId="{973E0E1B-6D50-4B4E-B5CF-FCDCCBCCA3D1}" type="pres">
      <dgm:prSet presAssocID="{FD05D988-0336-413E-BFF5-26DC50626C28}" presName="sibTrans" presStyleCnt="0"/>
      <dgm:spPr/>
    </dgm:pt>
    <dgm:pt modelId="{7BE5ECF6-0C3B-4B93-A841-2A4AADCBD422}" type="pres">
      <dgm:prSet presAssocID="{EB1419C5-8BB4-459F-ABDC-6952302F2C0A}" presName="textNode" presStyleLbl="node1" presStyleIdx="2" presStyleCnt="5">
        <dgm:presLayoutVars>
          <dgm:bulletEnabled val="1"/>
        </dgm:presLayoutVars>
      </dgm:prSet>
      <dgm:spPr/>
    </dgm:pt>
    <dgm:pt modelId="{FFAFE510-9AA0-42AE-8E27-D167EF55960B}" type="pres">
      <dgm:prSet presAssocID="{11E88F9F-C71B-4BD8-8330-3DEA57DECAD8}" presName="sibTrans" presStyleCnt="0"/>
      <dgm:spPr/>
    </dgm:pt>
    <dgm:pt modelId="{8EF1C10D-C7D8-4244-A04F-4C3F0BE14883}" type="pres">
      <dgm:prSet presAssocID="{B2B8E2C4-9387-4861-9F1C-E8A912AFBD20}" presName="textNode" presStyleLbl="node1" presStyleIdx="3" presStyleCnt="5">
        <dgm:presLayoutVars>
          <dgm:bulletEnabled val="1"/>
        </dgm:presLayoutVars>
      </dgm:prSet>
      <dgm:spPr/>
    </dgm:pt>
    <dgm:pt modelId="{8073FB84-5439-4287-BD9F-1DBEC1B9AB28}" type="pres">
      <dgm:prSet presAssocID="{666EE567-1761-4E4C-89AE-0A1D9408E437}" presName="sibTrans" presStyleCnt="0"/>
      <dgm:spPr/>
    </dgm:pt>
    <dgm:pt modelId="{5E8997C0-393D-42AA-A38C-E81FAE97868F}" type="pres">
      <dgm:prSet presAssocID="{897313DF-79A1-426B-A476-989D43329C8A}" presName="textNode" presStyleLbl="node1" presStyleIdx="4" presStyleCnt="5">
        <dgm:presLayoutVars>
          <dgm:bulletEnabled val="1"/>
        </dgm:presLayoutVars>
      </dgm:prSet>
      <dgm:spPr/>
    </dgm:pt>
  </dgm:ptLst>
  <dgm:cxnLst>
    <dgm:cxn modelId="{1DD79406-FE64-4438-A199-C9CB932C8D06}" type="presOf" srcId="{EB1419C5-8BB4-459F-ABDC-6952302F2C0A}" destId="{7BE5ECF6-0C3B-4B93-A841-2A4AADCBD422}" srcOrd="0" destOrd="0" presId="urn:microsoft.com/office/officeart/2005/8/layout/hProcess9"/>
    <dgm:cxn modelId="{73EB4B0D-4702-45BA-B668-705E655C00F0}" srcId="{064A3DF9-F8B4-4084-9018-FF66CC5DB50E}" destId="{EB1419C5-8BB4-459F-ABDC-6952302F2C0A}" srcOrd="2" destOrd="0" parTransId="{D56765CD-5B2A-410A-BFDC-A707B9090B09}" sibTransId="{11E88F9F-C71B-4BD8-8330-3DEA57DECAD8}"/>
    <dgm:cxn modelId="{29477425-2DC8-4498-A2D9-3EAF87F89515}" srcId="{064A3DF9-F8B4-4084-9018-FF66CC5DB50E}" destId="{897313DF-79A1-426B-A476-989D43329C8A}" srcOrd="4" destOrd="0" parTransId="{AA3C341F-803A-4A63-B237-B4607A5B8003}" sibTransId="{A2963E3F-1277-40AA-97CE-48742F35A2DF}"/>
    <dgm:cxn modelId="{7D6F0748-AA6C-4372-81D7-5A22DC01ED41}" type="presOf" srcId="{897313DF-79A1-426B-A476-989D43329C8A}" destId="{5E8997C0-393D-42AA-A38C-E81FAE97868F}" srcOrd="0" destOrd="0" presId="urn:microsoft.com/office/officeart/2005/8/layout/hProcess9"/>
    <dgm:cxn modelId="{D923AE50-EECB-4554-8ED5-6991A806E73A}" type="presOf" srcId="{18259BBE-0137-4CD1-9E73-C341FEA318B8}" destId="{AA4ADC3E-319A-4EAF-A923-3FDFF5BB7F7A}" srcOrd="0" destOrd="0" presId="urn:microsoft.com/office/officeart/2005/8/layout/hProcess9"/>
    <dgm:cxn modelId="{3C277E76-8EEE-4C42-9A19-F0454E28F34F}" srcId="{064A3DF9-F8B4-4084-9018-FF66CC5DB50E}" destId="{B2B8E2C4-9387-4861-9F1C-E8A912AFBD20}" srcOrd="3" destOrd="0" parTransId="{E0499285-13C3-4D49-8A11-E7E8A0D2B861}" sibTransId="{666EE567-1761-4E4C-89AE-0A1D9408E437}"/>
    <dgm:cxn modelId="{B7C1BC86-C1F2-412B-8C06-5C9797038D62}" type="presOf" srcId="{064A3DF9-F8B4-4084-9018-FF66CC5DB50E}" destId="{5E644898-D263-44D5-BFC5-B6BC3ABCE696}" srcOrd="0" destOrd="0" presId="urn:microsoft.com/office/officeart/2005/8/layout/hProcess9"/>
    <dgm:cxn modelId="{C84ABE95-E52C-40CE-96F3-9C3CE9DA805E}" srcId="{064A3DF9-F8B4-4084-9018-FF66CC5DB50E}" destId="{18259BBE-0137-4CD1-9E73-C341FEA318B8}" srcOrd="1" destOrd="0" parTransId="{4D59A475-BDEA-45D9-A407-7BFF86A891BD}" sibTransId="{FD05D988-0336-413E-BFF5-26DC50626C28}"/>
    <dgm:cxn modelId="{B757029B-C83A-4D1E-A2C3-7EFF1E6ED41B}" srcId="{064A3DF9-F8B4-4084-9018-FF66CC5DB50E}" destId="{1CEC21C8-B89B-4ABB-BD2B-E8442978026B}" srcOrd="0" destOrd="0" parTransId="{1C8E201B-7D6E-4821-B6D9-A9DF7AE1C150}" sibTransId="{59669098-DFE8-4B13-A925-FC67F6652440}"/>
    <dgm:cxn modelId="{D405B5EA-D4FA-42C6-8AB1-04DCC8E2CEBD}" type="presOf" srcId="{B2B8E2C4-9387-4861-9F1C-E8A912AFBD20}" destId="{8EF1C10D-C7D8-4244-A04F-4C3F0BE14883}" srcOrd="0" destOrd="0" presId="urn:microsoft.com/office/officeart/2005/8/layout/hProcess9"/>
    <dgm:cxn modelId="{236149EE-02D3-40D0-A124-FF497D57ED74}" type="presOf" srcId="{1CEC21C8-B89B-4ABB-BD2B-E8442978026B}" destId="{7E1D9D1C-3D26-4F3D-BC72-08B460C17E86}" srcOrd="0" destOrd="0" presId="urn:microsoft.com/office/officeart/2005/8/layout/hProcess9"/>
    <dgm:cxn modelId="{E977623E-3C44-40D5-BA93-C4C6CBC2918B}" type="presParOf" srcId="{5E644898-D263-44D5-BFC5-B6BC3ABCE696}" destId="{7BDBF2AD-64E7-4DAC-BDA9-CF92DC0E2431}" srcOrd="0" destOrd="0" presId="urn:microsoft.com/office/officeart/2005/8/layout/hProcess9"/>
    <dgm:cxn modelId="{799588E1-25C4-44D4-A7DA-B92B9BE5EA36}" type="presParOf" srcId="{5E644898-D263-44D5-BFC5-B6BC3ABCE696}" destId="{6FA9907B-330F-4950-BE8B-7B911D50C9C5}" srcOrd="1" destOrd="0" presId="urn:microsoft.com/office/officeart/2005/8/layout/hProcess9"/>
    <dgm:cxn modelId="{AB4874C8-CEF8-40F1-A0CD-561209F0F68B}" type="presParOf" srcId="{6FA9907B-330F-4950-BE8B-7B911D50C9C5}" destId="{7E1D9D1C-3D26-4F3D-BC72-08B460C17E86}" srcOrd="0" destOrd="0" presId="urn:microsoft.com/office/officeart/2005/8/layout/hProcess9"/>
    <dgm:cxn modelId="{C93CA2A0-5DB4-4697-A4E1-4BB029CFBCF3}" type="presParOf" srcId="{6FA9907B-330F-4950-BE8B-7B911D50C9C5}" destId="{A3BD3CCA-29F7-4584-BC4C-B3F77597BD85}" srcOrd="1" destOrd="0" presId="urn:microsoft.com/office/officeart/2005/8/layout/hProcess9"/>
    <dgm:cxn modelId="{FCE0F8D7-F541-4C7F-A136-32124866DD35}" type="presParOf" srcId="{6FA9907B-330F-4950-BE8B-7B911D50C9C5}" destId="{AA4ADC3E-319A-4EAF-A923-3FDFF5BB7F7A}" srcOrd="2" destOrd="0" presId="urn:microsoft.com/office/officeart/2005/8/layout/hProcess9"/>
    <dgm:cxn modelId="{97C173D4-7BB2-4DCD-B208-EA5058498735}" type="presParOf" srcId="{6FA9907B-330F-4950-BE8B-7B911D50C9C5}" destId="{973E0E1B-6D50-4B4E-B5CF-FCDCCBCCA3D1}" srcOrd="3" destOrd="0" presId="urn:microsoft.com/office/officeart/2005/8/layout/hProcess9"/>
    <dgm:cxn modelId="{062210ED-7F6A-49E9-A17A-C1D254300078}" type="presParOf" srcId="{6FA9907B-330F-4950-BE8B-7B911D50C9C5}" destId="{7BE5ECF6-0C3B-4B93-A841-2A4AADCBD422}" srcOrd="4" destOrd="0" presId="urn:microsoft.com/office/officeart/2005/8/layout/hProcess9"/>
    <dgm:cxn modelId="{B4B46B96-0FBE-4724-8DA5-A6BAAE2A9790}" type="presParOf" srcId="{6FA9907B-330F-4950-BE8B-7B911D50C9C5}" destId="{FFAFE510-9AA0-42AE-8E27-D167EF55960B}" srcOrd="5" destOrd="0" presId="urn:microsoft.com/office/officeart/2005/8/layout/hProcess9"/>
    <dgm:cxn modelId="{7CCC0C64-61A4-4324-B4EB-66C52F756720}" type="presParOf" srcId="{6FA9907B-330F-4950-BE8B-7B911D50C9C5}" destId="{8EF1C10D-C7D8-4244-A04F-4C3F0BE14883}" srcOrd="6" destOrd="0" presId="urn:microsoft.com/office/officeart/2005/8/layout/hProcess9"/>
    <dgm:cxn modelId="{90801368-D77C-4275-8957-939EBA1996F8}" type="presParOf" srcId="{6FA9907B-330F-4950-BE8B-7B911D50C9C5}" destId="{8073FB84-5439-4287-BD9F-1DBEC1B9AB28}" srcOrd="7" destOrd="0" presId="urn:microsoft.com/office/officeart/2005/8/layout/hProcess9"/>
    <dgm:cxn modelId="{62AA6691-723D-4859-8106-E8AC04C53BBA}" type="presParOf" srcId="{6FA9907B-330F-4950-BE8B-7B911D50C9C5}" destId="{5E8997C0-393D-42AA-A38C-E81FAE97868F}"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Research More On Advanced Transformer Architecture</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Deployment Using Cloud Technologies</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Integrate Other Products</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437238" y="376581"/>
          <a:ext cx="1680455" cy="1680455"/>
        </a:xfrm>
        <a:prstGeom prst="rect">
          <a:avLst/>
        </a:prstGeom>
        <a:blipFill rotWithShape="1">
          <a:blip xmlns:r="http://schemas.openxmlformats.org/officeDocument/2006/relationships" r:embed="rId1"/>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92899" y="2065174"/>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ZA" sz="2400" kern="1200" dirty="0"/>
            <a:t>Ankit Kumar Aggarwal</a:t>
          </a:r>
          <a:endParaRPr lang="en-US" sz="2400" kern="1200" dirty="0"/>
        </a:p>
      </dsp:txBody>
      <dsp:txXfrm>
        <a:off x="92899" y="2065174"/>
        <a:ext cx="2369132" cy="720000"/>
      </dsp:txXfrm>
    </dsp:sp>
    <dsp:sp modelId="{8CA56C90-4754-4D55-9D6A-07B49ADB24E7}">
      <dsp:nvSpPr>
        <dsp:cNvPr id="0" name=""/>
        <dsp:cNvSpPr/>
      </dsp:nvSpPr>
      <dsp:spPr>
        <a:xfrm>
          <a:off x="3220969" y="376581"/>
          <a:ext cx="1680455" cy="1680455"/>
        </a:xfrm>
        <a:prstGeom prst="rect">
          <a:avLst/>
        </a:prstGeom>
        <a:blipFill rotWithShape="1">
          <a:blip xmlns:r="http://schemas.openxmlformats.org/officeDocument/2006/relationships" r:embed="rId2"/>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1057E2-2464-4D43-B844-4DAB818959B0}">
      <dsp:nvSpPr>
        <dsp:cNvPr id="0" name=""/>
        <dsp:cNvSpPr/>
      </dsp:nvSpPr>
      <dsp:spPr>
        <a:xfrm>
          <a:off x="2876630" y="2065174"/>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ZA" sz="2400" kern="1200" dirty="0"/>
            <a:t>Avinash Rajaraman Swaminathan</a:t>
          </a:r>
          <a:endParaRPr lang="en-US" sz="2400" kern="1200" dirty="0"/>
        </a:p>
      </dsp:txBody>
      <dsp:txXfrm>
        <a:off x="2876630" y="2065174"/>
        <a:ext cx="2369132" cy="720000"/>
      </dsp:txXfrm>
    </dsp:sp>
    <dsp:sp modelId="{CE9DF0E8-B0DE-4E1E-9FF4-6006AD8428DB}">
      <dsp:nvSpPr>
        <dsp:cNvPr id="0" name=""/>
        <dsp:cNvSpPr/>
      </dsp:nvSpPr>
      <dsp:spPr>
        <a:xfrm>
          <a:off x="6004700" y="376581"/>
          <a:ext cx="1680455" cy="1680455"/>
        </a:xfrm>
        <a:prstGeom prst="rect">
          <a:avLst/>
        </a:prstGeom>
        <a:blipFill rotWithShape="1">
          <a:blip xmlns:r="http://schemas.openxmlformats.org/officeDocument/2006/relationships" r:embed="rId3"/>
          <a:srcRect/>
          <a:stretch>
            <a:fillRect t="-1000" b="-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5660361" y="2065174"/>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Kanchan Maurya</a:t>
          </a:r>
        </a:p>
      </dsp:txBody>
      <dsp:txXfrm>
        <a:off x="5660361" y="2065174"/>
        <a:ext cx="2369132" cy="720000"/>
      </dsp:txXfrm>
    </dsp:sp>
    <dsp:sp modelId="{6DB1FE51-13D0-4A38-AD6E-48D4371A1AF3}">
      <dsp:nvSpPr>
        <dsp:cNvPr id="0" name=""/>
        <dsp:cNvSpPr/>
      </dsp:nvSpPr>
      <dsp:spPr>
        <a:xfrm>
          <a:off x="8788431" y="376581"/>
          <a:ext cx="1680455" cy="1680455"/>
        </a:xfrm>
        <a:prstGeom prst="rect">
          <a:avLst/>
        </a:prstGeom>
        <a:blipFill rotWithShape="1">
          <a:blip xmlns:r="http://schemas.openxmlformats.org/officeDocument/2006/relationships" r:embed="rId4"/>
          <a:srcRect/>
          <a:stretch>
            <a:fillRect t="-8000" b="-8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8444092" y="2065174"/>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Shengjie Zhao</a:t>
          </a:r>
        </a:p>
      </dsp:txBody>
      <dsp:txXfrm>
        <a:off x="8444092" y="2065174"/>
        <a:ext cx="23691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30BCE-F4ED-4C8F-B11D-6C439FA60079}">
      <dsp:nvSpPr>
        <dsp:cNvPr id="0" name=""/>
        <dsp:cNvSpPr/>
      </dsp:nvSpPr>
      <dsp:spPr>
        <a:xfrm>
          <a:off x="5613" y="618074"/>
          <a:ext cx="2552159" cy="118024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dirty="0"/>
            <a:t>Traditional Machine Learning Models</a:t>
          </a:r>
        </a:p>
      </dsp:txBody>
      <dsp:txXfrm>
        <a:off x="5613" y="618074"/>
        <a:ext cx="2552159" cy="786827"/>
      </dsp:txXfrm>
    </dsp:sp>
    <dsp:sp modelId="{6E10C251-1E80-412C-8A17-DA6E76D337B4}">
      <dsp:nvSpPr>
        <dsp:cNvPr id="0" name=""/>
        <dsp:cNvSpPr/>
      </dsp:nvSpPr>
      <dsp:spPr>
        <a:xfrm>
          <a:off x="528344" y="1905305"/>
          <a:ext cx="2552159" cy="2468812"/>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Random Forest</a:t>
          </a:r>
        </a:p>
        <a:p>
          <a:pPr marL="171450" lvl="1" indent="-171450" algn="l" defTabSz="711200">
            <a:lnSpc>
              <a:spcPct val="90000"/>
            </a:lnSpc>
            <a:spcBef>
              <a:spcPct val="0"/>
            </a:spcBef>
            <a:spcAft>
              <a:spcPct val="15000"/>
            </a:spcAft>
            <a:buChar char="•"/>
          </a:pPr>
          <a:r>
            <a:rPr lang="en-US" sz="1600" kern="1200" dirty="0"/>
            <a:t>XGBoost</a:t>
          </a:r>
        </a:p>
        <a:p>
          <a:pPr marL="171450" lvl="1" indent="-171450" algn="l" defTabSz="711200">
            <a:lnSpc>
              <a:spcPct val="90000"/>
            </a:lnSpc>
            <a:spcBef>
              <a:spcPct val="0"/>
            </a:spcBef>
            <a:spcAft>
              <a:spcPct val="15000"/>
            </a:spcAft>
            <a:buChar char="•"/>
          </a:pPr>
          <a:r>
            <a:rPr lang="en-US" sz="1600" kern="1200" dirty="0"/>
            <a:t>Logistic Regression</a:t>
          </a:r>
        </a:p>
        <a:p>
          <a:pPr marL="171450" lvl="1" indent="-171450" algn="l" defTabSz="711200">
            <a:lnSpc>
              <a:spcPct val="90000"/>
            </a:lnSpc>
            <a:spcBef>
              <a:spcPct val="0"/>
            </a:spcBef>
            <a:spcAft>
              <a:spcPct val="15000"/>
            </a:spcAft>
            <a:buChar char="•"/>
          </a:pPr>
          <a:r>
            <a:rPr lang="en-US" sz="1600" kern="1200" dirty="0"/>
            <a:t>Decision Tree</a:t>
          </a:r>
        </a:p>
        <a:p>
          <a:pPr marL="171450" lvl="1" indent="-171450" algn="l" defTabSz="711200">
            <a:lnSpc>
              <a:spcPct val="90000"/>
            </a:lnSpc>
            <a:spcBef>
              <a:spcPct val="0"/>
            </a:spcBef>
            <a:spcAft>
              <a:spcPct val="15000"/>
            </a:spcAft>
            <a:buChar char="•"/>
          </a:pPr>
          <a:r>
            <a:rPr lang="en-US" sz="1600" b="0" i="0" kern="1200" dirty="0"/>
            <a:t>Bagging</a:t>
          </a:r>
          <a:endParaRPr lang="en-US" sz="1600" kern="1200" dirty="0"/>
        </a:p>
        <a:p>
          <a:pPr marL="171450" lvl="1" indent="-171450" algn="l" defTabSz="711200">
            <a:lnSpc>
              <a:spcPct val="90000"/>
            </a:lnSpc>
            <a:spcBef>
              <a:spcPct val="0"/>
            </a:spcBef>
            <a:spcAft>
              <a:spcPct val="15000"/>
            </a:spcAft>
            <a:buChar char="•"/>
          </a:pPr>
          <a:r>
            <a:rPr lang="en-US" sz="1600" kern="1200" dirty="0"/>
            <a:t>AdaBoost</a:t>
          </a:r>
        </a:p>
        <a:p>
          <a:pPr marL="171450" lvl="1" indent="-171450" algn="l" defTabSz="711200">
            <a:lnSpc>
              <a:spcPct val="90000"/>
            </a:lnSpc>
            <a:spcBef>
              <a:spcPct val="0"/>
            </a:spcBef>
            <a:spcAft>
              <a:spcPct val="15000"/>
            </a:spcAft>
            <a:buChar char="•"/>
          </a:pPr>
          <a:r>
            <a:rPr lang="en-US" sz="1600" kern="1200" dirty="0"/>
            <a:t>Gradient Boosting</a:t>
          </a:r>
        </a:p>
      </dsp:txBody>
      <dsp:txXfrm>
        <a:off x="600653" y="1977614"/>
        <a:ext cx="2407541" cy="2324194"/>
      </dsp:txXfrm>
    </dsp:sp>
    <dsp:sp modelId="{06703A4F-22C3-4C42-B2D5-24E2481FD0C3}">
      <dsp:nvSpPr>
        <dsp:cNvPr id="0" name=""/>
        <dsp:cNvSpPr/>
      </dsp:nvSpPr>
      <dsp:spPr>
        <a:xfrm>
          <a:off x="2944670" y="693781"/>
          <a:ext cx="820224" cy="6354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944670" y="820864"/>
        <a:ext cx="629600" cy="381247"/>
      </dsp:txXfrm>
    </dsp:sp>
    <dsp:sp modelId="{E22C3AB8-0BF0-4E37-948F-0EE939FE3BE4}">
      <dsp:nvSpPr>
        <dsp:cNvPr id="0" name=""/>
        <dsp:cNvSpPr/>
      </dsp:nvSpPr>
      <dsp:spPr>
        <a:xfrm>
          <a:off x="4105365" y="618074"/>
          <a:ext cx="2552159" cy="118024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dirty="0"/>
            <a:t>Sentence BERT using Siamese Networks</a:t>
          </a:r>
        </a:p>
      </dsp:txBody>
      <dsp:txXfrm>
        <a:off x="4105365" y="618074"/>
        <a:ext cx="2552159" cy="786827"/>
      </dsp:txXfrm>
    </dsp:sp>
    <dsp:sp modelId="{2552182B-1E89-4A51-838A-F3F18D614B2C}">
      <dsp:nvSpPr>
        <dsp:cNvPr id="0" name=""/>
        <dsp:cNvSpPr/>
      </dsp:nvSpPr>
      <dsp:spPr>
        <a:xfrm>
          <a:off x="4628096" y="1904861"/>
          <a:ext cx="2552159" cy="2468812"/>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Python framework for state-of-the-art sentence, text and image embeddings.</a:t>
          </a:r>
          <a:endParaRPr lang="en-US" sz="1400" kern="1200" dirty="0"/>
        </a:p>
        <a:p>
          <a:pPr marL="114300" lvl="1" indent="-114300" algn="l" defTabSz="622300">
            <a:lnSpc>
              <a:spcPct val="90000"/>
            </a:lnSpc>
            <a:spcBef>
              <a:spcPct val="0"/>
            </a:spcBef>
            <a:spcAft>
              <a:spcPct val="15000"/>
            </a:spcAft>
            <a:buChar char="•"/>
          </a:pPr>
          <a:r>
            <a:rPr lang="en-US" sz="1400" b="0" i="0" kern="1200" dirty="0"/>
            <a:t>It can be used to compute sentence / text embeddings for more than 100 languages.</a:t>
          </a:r>
          <a:endParaRPr lang="en-US" sz="1400" kern="1200" dirty="0"/>
        </a:p>
        <a:p>
          <a:pPr marL="114300" lvl="1" indent="-114300" algn="l" defTabSz="622300">
            <a:lnSpc>
              <a:spcPct val="90000"/>
            </a:lnSpc>
            <a:spcBef>
              <a:spcPct val="0"/>
            </a:spcBef>
            <a:spcAft>
              <a:spcPct val="15000"/>
            </a:spcAft>
            <a:buChar char="•"/>
          </a:pPr>
          <a:r>
            <a:rPr lang="en-US" sz="1400" b="0" i="0" kern="1200" dirty="0"/>
            <a:t>These embeddings can then be compared e.g., with cosine-similarity to find sentences with a similar meaning.</a:t>
          </a:r>
          <a:endParaRPr lang="en-US" sz="1400" kern="1200" dirty="0"/>
        </a:p>
      </dsp:txBody>
      <dsp:txXfrm>
        <a:off x="4700405" y="1977170"/>
        <a:ext cx="2407541" cy="2324194"/>
      </dsp:txXfrm>
    </dsp:sp>
    <dsp:sp modelId="{AC155371-6C3C-49AB-B989-C1D764544363}">
      <dsp:nvSpPr>
        <dsp:cNvPr id="0" name=""/>
        <dsp:cNvSpPr/>
      </dsp:nvSpPr>
      <dsp:spPr>
        <a:xfrm>
          <a:off x="7044422" y="693781"/>
          <a:ext cx="820224" cy="6354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044422" y="820864"/>
        <a:ext cx="629600" cy="381247"/>
      </dsp:txXfrm>
    </dsp:sp>
    <dsp:sp modelId="{D98B3606-6423-4668-840A-D53FD36848F8}">
      <dsp:nvSpPr>
        <dsp:cNvPr id="0" name=""/>
        <dsp:cNvSpPr/>
      </dsp:nvSpPr>
      <dsp:spPr>
        <a:xfrm>
          <a:off x="8205117" y="618074"/>
          <a:ext cx="2552159" cy="1180241"/>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dirty="0"/>
            <a:t>DistilBERT</a:t>
          </a:r>
        </a:p>
      </dsp:txBody>
      <dsp:txXfrm>
        <a:off x="8205117" y="618074"/>
        <a:ext cx="2552159" cy="786827"/>
      </dsp:txXfrm>
    </dsp:sp>
    <dsp:sp modelId="{68214685-93BD-4A3E-9446-74E8A225BCB7}">
      <dsp:nvSpPr>
        <dsp:cNvPr id="0" name=""/>
        <dsp:cNvSpPr/>
      </dsp:nvSpPr>
      <dsp:spPr>
        <a:xfrm>
          <a:off x="8727848" y="1905207"/>
          <a:ext cx="2552159" cy="2468812"/>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It is a distilled form of the BERT model.</a:t>
          </a:r>
          <a:endParaRPr lang="en-US" sz="1600" kern="1200" dirty="0"/>
        </a:p>
        <a:p>
          <a:pPr marL="171450" lvl="1" indent="-171450" algn="l" defTabSz="711200">
            <a:lnSpc>
              <a:spcPct val="90000"/>
            </a:lnSpc>
            <a:spcBef>
              <a:spcPct val="0"/>
            </a:spcBef>
            <a:spcAft>
              <a:spcPct val="15000"/>
            </a:spcAft>
            <a:buChar char="•"/>
          </a:pPr>
          <a:r>
            <a:rPr lang="en-US" sz="1600" kern="1200" dirty="0"/>
            <a:t>It is small, fast, cheap and light transformer.</a:t>
          </a:r>
        </a:p>
        <a:p>
          <a:pPr marL="171450" lvl="1" indent="-171450" algn="l" defTabSz="711200">
            <a:lnSpc>
              <a:spcPct val="90000"/>
            </a:lnSpc>
            <a:spcBef>
              <a:spcPct val="0"/>
            </a:spcBef>
            <a:spcAft>
              <a:spcPct val="15000"/>
            </a:spcAft>
            <a:buChar char="•"/>
          </a:pPr>
          <a:r>
            <a:rPr lang="en-US" sz="1600" kern="1200" dirty="0"/>
            <a:t>It has 40% less parameters and runs 60% faster while preserving over 95% of BERT’s performance. </a:t>
          </a:r>
        </a:p>
      </dsp:txBody>
      <dsp:txXfrm>
        <a:off x="8800157" y="1977516"/>
        <a:ext cx="2407541" cy="23241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BF2AD-64E7-4DAC-BDA9-CF92DC0E2431}">
      <dsp:nvSpPr>
        <dsp:cNvPr id="0" name=""/>
        <dsp:cNvSpPr/>
      </dsp:nvSpPr>
      <dsp:spPr>
        <a:xfrm>
          <a:off x="487179" y="0"/>
          <a:ext cx="5521368" cy="257026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1D9D1C-3D26-4F3D-BC72-08B460C17E86}">
      <dsp:nvSpPr>
        <dsp:cNvPr id="0" name=""/>
        <dsp:cNvSpPr/>
      </dsp:nvSpPr>
      <dsp:spPr>
        <a:xfrm>
          <a:off x="1120" y="771079"/>
          <a:ext cx="1246554" cy="102810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Acquisition</a:t>
          </a:r>
        </a:p>
      </dsp:txBody>
      <dsp:txXfrm>
        <a:off x="51308" y="821267"/>
        <a:ext cx="1146178" cy="927729"/>
      </dsp:txXfrm>
    </dsp:sp>
    <dsp:sp modelId="{AA4ADC3E-319A-4EAF-A923-3FDFF5BB7F7A}">
      <dsp:nvSpPr>
        <dsp:cNvPr id="0" name=""/>
        <dsp:cNvSpPr/>
      </dsp:nvSpPr>
      <dsp:spPr>
        <a:xfrm>
          <a:off x="1312853" y="771079"/>
          <a:ext cx="1246554" cy="102810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Text Preprocessing</a:t>
          </a:r>
        </a:p>
      </dsp:txBody>
      <dsp:txXfrm>
        <a:off x="1363041" y="821267"/>
        <a:ext cx="1146178" cy="927729"/>
      </dsp:txXfrm>
    </dsp:sp>
    <dsp:sp modelId="{7BE5ECF6-0C3B-4B93-A841-2A4AADCBD422}">
      <dsp:nvSpPr>
        <dsp:cNvPr id="0" name=""/>
        <dsp:cNvSpPr/>
      </dsp:nvSpPr>
      <dsp:spPr>
        <a:xfrm>
          <a:off x="2624586" y="771079"/>
          <a:ext cx="1246554" cy="102810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Feature Engineering</a:t>
          </a:r>
        </a:p>
      </dsp:txBody>
      <dsp:txXfrm>
        <a:off x="2674774" y="821267"/>
        <a:ext cx="1146178" cy="927729"/>
      </dsp:txXfrm>
    </dsp:sp>
    <dsp:sp modelId="{8EF1C10D-C7D8-4244-A04F-4C3F0BE14883}">
      <dsp:nvSpPr>
        <dsp:cNvPr id="0" name=""/>
        <dsp:cNvSpPr/>
      </dsp:nvSpPr>
      <dsp:spPr>
        <a:xfrm>
          <a:off x="3936320" y="771079"/>
          <a:ext cx="1246554" cy="102810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Model Development</a:t>
          </a:r>
        </a:p>
      </dsp:txBody>
      <dsp:txXfrm>
        <a:off x="3986508" y="821267"/>
        <a:ext cx="1146178" cy="927729"/>
      </dsp:txXfrm>
    </dsp:sp>
    <dsp:sp modelId="{5E8997C0-393D-42AA-A38C-E81FAE97868F}">
      <dsp:nvSpPr>
        <dsp:cNvPr id="0" name=""/>
        <dsp:cNvSpPr/>
      </dsp:nvSpPr>
      <dsp:spPr>
        <a:xfrm>
          <a:off x="5248053" y="771079"/>
          <a:ext cx="1246554" cy="102810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Web</a:t>
          </a:r>
        </a:p>
        <a:p>
          <a:pPr marL="0" lvl="0" indent="0" algn="ctr" defTabSz="622300">
            <a:lnSpc>
              <a:spcPct val="90000"/>
            </a:lnSpc>
            <a:spcBef>
              <a:spcPct val="0"/>
            </a:spcBef>
            <a:spcAft>
              <a:spcPct val="35000"/>
            </a:spcAft>
            <a:buNone/>
          </a:pPr>
          <a:r>
            <a:rPr lang="en-US" sz="1400" kern="1200" dirty="0"/>
            <a:t>Deployment</a:t>
          </a:r>
        </a:p>
      </dsp:txBody>
      <dsp:txXfrm>
        <a:off x="5298241" y="821267"/>
        <a:ext cx="1146178" cy="9277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BF2AD-64E7-4DAC-BDA9-CF92DC0E2431}">
      <dsp:nvSpPr>
        <dsp:cNvPr id="0" name=""/>
        <dsp:cNvSpPr/>
      </dsp:nvSpPr>
      <dsp:spPr>
        <a:xfrm>
          <a:off x="377919" y="0"/>
          <a:ext cx="4283087" cy="351705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1D9D1C-3D26-4F3D-BC72-08B460C17E86}">
      <dsp:nvSpPr>
        <dsp:cNvPr id="0" name=""/>
        <dsp:cNvSpPr/>
      </dsp:nvSpPr>
      <dsp:spPr>
        <a:xfrm>
          <a:off x="2214" y="1055116"/>
          <a:ext cx="968172" cy="140682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 Acquisition</a:t>
          </a:r>
        </a:p>
      </dsp:txBody>
      <dsp:txXfrm>
        <a:off x="49476" y="1102378"/>
        <a:ext cx="873648" cy="1312297"/>
      </dsp:txXfrm>
    </dsp:sp>
    <dsp:sp modelId="{AA4ADC3E-319A-4EAF-A923-3FDFF5BB7F7A}">
      <dsp:nvSpPr>
        <dsp:cNvPr id="0" name=""/>
        <dsp:cNvSpPr/>
      </dsp:nvSpPr>
      <dsp:spPr>
        <a:xfrm>
          <a:off x="1018795" y="1055116"/>
          <a:ext cx="968172" cy="140682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Text Preprocessing</a:t>
          </a:r>
        </a:p>
      </dsp:txBody>
      <dsp:txXfrm>
        <a:off x="1066057" y="1102378"/>
        <a:ext cx="873648" cy="1312297"/>
      </dsp:txXfrm>
    </dsp:sp>
    <dsp:sp modelId="{7BE5ECF6-0C3B-4B93-A841-2A4AADCBD422}">
      <dsp:nvSpPr>
        <dsp:cNvPr id="0" name=""/>
        <dsp:cNvSpPr/>
      </dsp:nvSpPr>
      <dsp:spPr>
        <a:xfrm>
          <a:off x="2035377" y="1055116"/>
          <a:ext cx="968172" cy="140682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Sentence BERT</a:t>
          </a:r>
        </a:p>
      </dsp:txBody>
      <dsp:txXfrm>
        <a:off x="2082639" y="1102378"/>
        <a:ext cx="873648" cy="1312297"/>
      </dsp:txXfrm>
    </dsp:sp>
    <dsp:sp modelId="{8EF1C10D-C7D8-4244-A04F-4C3F0BE14883}">
      <dsp:nvSpPr>
        <dsp:cNvPr id="0" name=""/>
        <dsp:cNvSpPr/>
      </dsp:nvSpPr>
      <dsp:spPr>
        <a:xfrm>
          <a:off x="3051958" y="1055116"/>
          <a:ext cx="968172" cy="140682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Model Development</a:t>
          </a:r>
        </a:p>
      </dsp:txBody>
      <dsp:txXfrm>
        <a:off x="3099220" y="1102378"/>
        <a:ext cx="873648" cy="1312297"/>
      </dsp:txXfrm>
    </dsp:sp>
    <dsp:sp modelId="{5E8997C0-393D-42AA-A38C-E81FAE97868F}">
      <dsp:nvSpPr>
        <dsp:cNvPr id="0" name=""/>
        <dsp:cNvSpPr/>
      </dsp:nvSpPr>
      <dsp:spPr>
        <a:xfrm>
          <a:off x="4068539" y="1055116"/>
          <a:ext cx="968172" cy="140682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Web</a:t>
          </a:r>
        </a:p>
        <a:p>
          <a:pPr marL="0" lvl="0" indent="0" algn="ctr" defTabSz="444500">
            <a:lnSpc>
              <a:spcPct val="90000"/>
            </a:lnSpc>
            <a:spcBef>
              <a:spcPct val="0"/>
            </a:spcBef>
            <a:spcAft>
              <a:spcPct val="35000"/>
            </a:spcAft>
            <a:buNone/>
          </a:pPr>
          <a:r>
            <a:rPr lang="en-US" sz="1000" kern="1200" dirty="0"/>
            <a:t>Deployment</a:t>
          </a:r>
        </a:p>
      </dsp:txBody>
      <dsp:txXfrm>
        <a:off x="4115801" y="1102378"/>
        <a:ext cx="873648" cy="1312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Research More On Advanced Transformer Architecture</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Deployment Using Cloud Technologies</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Integrate Other Products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8/7/2023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1" y="1020431"/>
            <a:ext cx="10993549" cy="1475013"/>
          </a:xfrm>
          <a:effectLst/>
        </p:spPr>
        <p:txBody>
          <a:bodyPr anchor="b">
            <a:normAutofit/>
          </a:bodyPr>
          <a:lstStyle>
            <a:lvl1pPr>
              <a:defRPr sz="3600" cap="none">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3" y="2141585"/>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0569" y="60888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aperswithcode.com/sota/question-answering-on-quora-question-pair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127.0.0.1:5000/" TargetMode="Externa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hengjie94/AIM5011-Group4"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1.jpeg"/><Relationship Id="rId7"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kaggle.com/datasets/quora/question-pairs-dataset"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2491"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400"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DupliQuest</a:t>
            </a:r>
            <a:endParaRPr lang="en-US" sz="4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Unraveling Duplicate Question Pair Detection in Natural Language Processing (NLP)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b="0" i="0" dirty="0">
                <a:solidFill>
                  <a:srgbClr val="D1D5DB"/>
                </a:solidFill>
                <a:effectLst/>
                <a:latin typeface="Söhne"/>
              </a:rPr>
              <a:t>Unleashing the Power of Transformer Models – DISTILT BERT</a:t>
            </a:r>
            <a:endParaRPr lang="en-US" dirty="0"/>
          </a:p>
        </p:txBody>
      </p:sp>
      <p:sp>
        <p:nvSpPr>
          <p:cNvPr id="6" name="Content Placeholder 5">
            <a:extLst>
              <a:ext uri="{FF2B5EF4-FFF2-40B4-BE49-F238E27FC236}">
                <a16:creationId xmlns:a16="http://schemas.microsoft.com/office/drawing/2014/main" id="{DD239E43-BC7F-1403-FA34-0E33F0EFDD34}"/>
              </a:ext>
            </a:extLst>
          </p:cNvPr>
          <p:cNvSpPr>
            <a:spLocks noGrp="1"/>
          </p:cNvSpPr>
          <p:nvPr>
            <p:ph sz="half" idx="1"/>
          </p:nvPr>
        </p:nvSpPr>
        <p:spPr>
          <a:xfrm>
            <a:off x="581193" y="2228003"/>
            <a:ext cx="3776798" cy="4279801"/>
          </a:xfrm>
        </p:spPr>
        <p:txBody>
          <a:bodyPr anchor="t">
            <a:normAutofit fontScale="85000" lnSpcReduction="10000"/>
          </a:bodyPr>
          <a:lstStyle/>
          <a:p>
            <a:pPr marL="0" indent="0">
              <a:buNone/>
            </a:pPr>
            <a:r>
              <a:rPr lang="en-US" b="1" u="sng" dirty="0"/>
              <a:t>DistilBERT</a:t>
            </a:r>
          </a:p>
          <a:p>
            <a:r>
              <a:rPr lang="en-US" b="0" i="0" dirty="0">
                <a:solidFill>
                  <a:srgbClr val="1C1917"/>
                </a:solidFill>
                <a:effectLst/>
                <a:latin typeface="-apple-system"/>
              </a:rPr>
              <a:t>DistilBERT is a smaller, faster, cheaper and lighter version of BERT</a:t>
            </a:r>
            <a:r>
              <a:rPr lang="en-US" b="1" i="0" dirty="0">
                <a:solidFill>
                  <a:srgbClr val="1C1917"/>
                </a:solidFill>
                <a:effectLst/>
                <a:latin typeface="-apple-system"/>
              </a:rPr>
              <a:t>.</a:t>
            </a:r>
          </a:p>
          <a:p>
            <a:r>
              <a:rPr lang="en-US" b="0" i="0" dirty="0">
                <a:solidFill>
                  <a:srgbClr val="1C1917"/>
                </a:solidFill>
                <a:effectLst/>
                <a:latin typeface="-apple-system"/>
              </a:rPr>
              <a:t>DistilBERT is 6 layers deep whereas BERT-base is 12 layers.</a:t>
            </a:r>
          </a:p>
          <a:p>
            <a:r>
              <a:rPr lang="en-US" b="0" i="0" dirty="0">
                <a:solidFill>
                  <a:srgbClr val="1C1917"/>
                </a:solidFill>
                <a:effectLst/>
                <a:latin typeface="-apple-system"/>
              </a:rPr>
              <a:t>It leverages word and position embeddings, a transformer architecture with self-attention mechanisms, and a final classification layer to process and classify input sequences effectively.</a:t>
            </a:r>
          </a:p>
          <a:p>
            <a:r>
              <a:rPr lang="en-US" b="0" i="0" dirty="0">
                <a:solidFill>
                  <a:srgbClr val="1C1917"/>
                </a:solidFill>
                <a:effectLst/>
                <a:latin typeface="-apple-system"/>
              </a:rPr>
              <a:t>The distillation is done by training a transformer encoder stack to predict the output of the larger BERT teacher model.</a:t>
            </a:r>
            <a:endParaRPr lang="en-US" b="1" i="0" dirty="0">
              <a:solidFill>
                <a:srgbClr val="1C1917"/>
              </a:solidFill>
              <a:effectLst/>
              <a:latin typeface="-apple-system"/>
            </a:endParaRPr>
          </a:p>
          <a:p>
            <a:r>
              <a:rPr lang="en-US" b="0" i="0" dirty="0">
                <a:solidFill>
                  <a:srgbClr val="1C1917"/>
                </a:solidFill>
                <a:effectLst/>
                <a:latin typeface="-apple-system"/>
              </a:rPr>
              <a:t>Provides a nice trade-off between compute resources and model accuracy.</a:t>
            </a:r>
          </a:p>
          <a:p>
            <a:endParaRPr lang="en-US" b="1" i="0" dirty="0">
              <a:solidFill>
                <a:srgbClr val="1C1917"/>
              </a:solidFill>
              <a:effectLst/>
              <a:latin typeface="-apple-system"/>
            </a:endParaRPr>
          </a:p>
          <a:p>
            <a:endParaRPr lang="en-US" b="1" u="sng" dirty="0"/>
          </a:p>
        </p:txBody>
      </p:sp>
      <p:sp>
        <p:nvSpPr>
          <p:cNvPr id="10" name="Content Placeholder 9">
            <a:extLst>
              <a:ext uri="{FF2B5EF4-FFF2-40B4-BE49-F238E27FC236}">
                <a16:creationId xmlns:a16="http://schemas.microsoft.com/office/drawing/2014/main" id="{081884BD-F54C-5B92-8539-B376B407409A}"/>
              </a:ext>
            </a:extLst>
          </p:cNvPr>
          <p:cNvSpPr>
            <a:spLocks noGrp="1"/>
          </p:cNvSpPr>
          <p:nvPr>
            <p:ph sz="half" idx="2"/>
          </p:nvPr>
        </p:nvSpPr>
        <p:spPr>
          <a:xfrm>
            <a:off x="4357991" y="2228003"/>
            <a:ext cx="7252818" cy="3633047"/>
          </a:xfrm>
        </p:spPr>
        <p:txBody>
          <a:bodyPr numCol="1" anchor="t">
            <a:normAutofit fontScale="85000" lnSpcReduction="10000"/>
          </a:bodyPr>
          <a:lstStyle/>
          <a:p>
            <a:pPr marL="0" indent="0" algn="just">
              <a:buNone/>
            </a:pPr>
            <a:r>
              <a:rPr lang="en-US" b="1" u="sng" dirty="0"/>
              <a:t>Architecture</a:t>
            </a:r>
            <a:endParaRPr lang="en-US" dirty="0">
              <a:solidFill>
                <a:schemeClr val="tx1"/>
              </a:solidFill>
            </a:endParaRPr>
          </a:p>
        </p:txBody>
      </p:sp>
      <p:pic>
        <p:nvPicPr>
          <p:cNvPr id="4" name="Picture 3">
            <a:extLst>
              <a:ext uri="{FF2B5EF4-FFF2-40B4-BE49-F238E27FC236}">
                <a16:creationId xmlns:a16="http://schemas.microsoft.com/office/drawing/2014/main" id="{1905E851-A6EB-29A6-530A-EB8156D32334}"/>
              </a:ext>
            </a:extLst>
          </p:cNvPr>
          <p:cNvPicPr>
            <a:picLocks noChangeAspect="1"/>
          </p:cNvPicPr>
          <p:nvPr/>
        </p:nvPicPr>
        <p:blipFill>
          <a:blip r:embed="rId2"/>
          <a:stretch>
            <a:fillRect/>
          </a:stretch>
        </p:blipFill>
        <p:spPr>
          <a:xfrm>
            <a:off x="4523362" y="2704551"/>
            <a:ext cx="6899479" cy="3178301"/>
          </a:xfrm>
          <a:prstGeom prst="rect">
            <a:avLst/>
          </a:prstGeom>
        </p:spPr>
      </p:pic>
    </p:spTree>
    <p:extLst>
      <p:ext uri="{BB962C8B-B14F-4D97-AF65-F5344CB8AC3E}">
        <p14:creationId xmlns:p14="http://schemas.microsoft.com/office/powerpoint/2010/main" val="339153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Hyperparameters - Transformers</a:t>
            </a:r>
          </a:p>
        </p:txBody>
      </p:sp>
      <p:sp>
        <p:nvSpPr>
          <p:cNvPr id="4" name="Content Placeholder 3">
            <a:extLst>
              <a:ext uri="{FF2B5EF4-FFF2-40B4-BE49-F238E27FC236}">
                <a16:creationId xmlns:a16="http://schemas.microsoft.com/office/drawing/2014/main" id="{1A993ED9-B3E4-30A9-4ABE-44291C5769CD}"/>
              </a:ext>
            </a:extLst>
          </p:cNvPr>
          <p:cNvSpPr>
            <a:spLocks noGrp="1"/>
          </p:cNvSpPr>
          <p:nvPr>
            <p:ph sz="half" idx="1"/>
          </p:nvPr>
        </p:nvSpPr>
        <p:spPr>
          <a:xfrm>
            <a:off x="385894" y="2322594"/>
            <a:ext cx="5125673" cy="3948360"/>
          </a:xfrm>
        </p:spPr>
        <p:txBody>
          <a:bodyPr>
            <a:noAutofit/>
          </a:bodyPr>
          <a:lstStyle/>
          <a:p>
            <a:pPr marL="0" indent="0">
              <a:spcBef>
                <a:spcPts val="0"/>
              </a:spcBef>
              <a:spcAft>
                <a:spcPts val="0"/>
              </a:spcAft>
              <a:buNone/>
            </a:pPr>
            <a:r>
              <a:rPr lang="en-US" sz="1400" b="1" u="sng" dirty="0"/>
              <a:t>Pre-trained Sentence-BERT model:</a:t>
            </a:r>
          </a:p>
          <a:p>
            <a:pPr lvl="1">
              <a:spcBef>
                <a:spcPts val="0"/>
              </a:spcBef>
              <a:spcAft>
                <a:spcPts val="0"/>
              </a:spcAft>
            </a:pPr>
            <a:r>
              <a:rPr lang="en-US" sz="1200" dirty="0"/>
              <a:t>Dropout rate: 0.1</a:t>
            </a:r>
          </a:p>
          <a:p>
            <a:pPr lvl="1">
              <a:spcBef>
                <a:spcPts val="0"/>
              </a:spcBef>
              <a:spcAft>
                <a:spcPts val="0"/>
              </a:spcAft>
            </a:pPr>
            <a:r>
              <a:rPr lang="en-US" sz="1200" dirty="0"/>
              <a:t>First fully connected layer size: 512</a:t>
            </a:r>
          </a:p>
          <a:p>
            <a:pPr lvl="1">
              <a:spcBef>
                <a:spcPts val="0"/>
              </a:spcBef>
              <a:spcAft>
                <a:spcPts val="0"/>
              </a:spcAft>
            </a:pPr>
            <a:r>
              <a:rPr lang="en-US" sz="1200" dirty="0"/>
              <a:t>Second fully connected layer size: 1</a:t>
            </a:r>
          </a:p>
          <a:p>
            <a:pPr marL="0" indent="0">
              <a:spcBef>
                <a:spcPts val="0"/>
              </a:spcBef>
              <a:spcAft>
                <a:spcPts val="0"/>
              </a:spcAft>
              <a:buNone/>
            </a:pPr>
            <a:endParaRPr lang="en-US" sz="1400" dirty="0"/>
          </a:p>
          <a:p>
            <a:pPr marL="0" indent="0">
              <a:spcBef>
                <a:spcPts val="0"/>
              </a:spcBef>
              <a:spcAft>
                <a:spcPts val="0"/>
              </a:spcAft>
              <a:buNone/>
            </a:pPr>
            <a:r>
              <a:rPr lang="en-US" sz="1400" b="1" u="sng" dirty="0"/>
              <a:t>Training Configuration:</a:t>
            </a:r>
          </a:p>
          <a:p>
            <a:pPr lvl="1">
              <a:spcBef>
                <a:spcPts val="0"/>
              </a:spcBef>
              <a:spcAft>
                <a:spcPts val="0"/>
              </a:spcAft>
            </a:pPr>
            <a:r>
              <a:rPr lang="en-US" sz="1200" dirty="0"/>
              <a:t>Learning rate for AdamW optimizer: 0.001</a:t>
            </a:r>
          </a:p>
          <a:p>
            <a:pPr lvl="1">
              <a:spcBef>
                <a:spcPts val="0"/>
              </a:spcBef>
              <a:spcAft>
                <a:spcPts val="0"/>
              </a:spcAft>
            </a:pPr>
            <a:r>
              <a:rPr lang="en-US" sz="1200" dirty="0"/>
              <a:t>Number of epochs: 50</a:t>
            </a:r>
          </a:p>
          <a:p>
            <a:pPr lvl="1">
              <a:spcBef>
                <a:spcPts val="0"/>
              </a:spcBef>
              <a:spcAft>
                <a:spcPts val="0"/>
              </a:spcAft>
            </a:pPr>
            <a:r>
              <a:rPr lang="en-US" sz="1200" dirty="0"/>
              <a:t>Batch size for training and validation Data Loaders: 64</a:t>
            </a:r>
          </a:p>
          <a:p>
            <a:pPr marL="0" indent="0">
              <a:spcBef>
                <a:spcPts val="0"/>
              </a:spcBef>
              <a:spcAft>
                <a:spcPts val="0"/>
              </a:spcAft>
              <a:buNone/>
            </a:pPr>
            <a:endParaRPr lang="en-US" sz="1400" dirty="0"/>
          </a:p>
          <a:p>
            <a:pPr marL="0" indent="0">
              <a:spcBef>
                <a:spcPts val="0"/>
              </a:spcBef>
              <a:spcAft>
                <a:spcPts val="0"/>
              </a:spcAft>
              <a:buNone/>
            </a:pPr>
            <a:r>
              <a:rPr lang="en-US" sz="1400" b="1" u="sng" dirty="0"/>
              <a:t>Loss Function:</a:t>
            </a:r>
          </a:p>
          <a:p>
            <a:pPr lvl="1">
              <a:spcBef>
                <a:spcPts val="0"/>
              </a:spcBef>
              <a:spcAft>
                <a:spcPts val="0"/>
              </a:spcAft>
            </a:pPr>
            <a:r>
              <a:rPr lang="en-US" sz="1200" dirty="0"/>
              <a:t>Binary Cross-Entropy with Logits Loss (BCE With Logits Loss)</a:t>
            </a:r>
          </a:p>
          <a:p>
            <a:pPr marL="0" indent="0">
              <a:spcBef>
                <a:spcPts val="0"/>
              </a:spcBef>
              <a:spcAft>
                <a:spcPts val="0"/>
              </a:spcAft>
              <a:buNone/>
            </a:pPr>
            <a:endParaRPr lang="en-US" sz="1400" dirty="0"/>
          </a:p>
          <a:p>
            <a:pPr marL="0" indent="0">
              <a:spcBef>
                <a:spcPts val="0"/>
              </a:spcBef>
              <a:spcAft>
                <a:spcPts val="0"/>
              </a:spcAft>
              <a:buNone/>
            </a:pPr>
            <a:r>
              <a:rPr lang="en-US" sz="1400" b="1" u="sng" dirty="0"/>
              <a:t>Learning Rate Scheduler:</a:t>
            </a:r>
          </a:p>
          <a:p>
            <a:pPr lvl="1">
              <a:spcBef>
                <a:spcPts val="0"/>
              </a:spcBef>
              <a:spcAft>
                <a:spcPts val="0"/>
              </a:spcAft>
            </a:pPr>
            <a:r>
              <a:rPr lang="en-US" sz="1200" dirty="0"/>
              <a:t>ReduceLROnPlateau scheduler with mode set to 'min' (reduces learning rate when a metric has stopped improving)</a:t>
            </a:r>
          </a:p>
          <a:p>
            <a:pPr marL="0" indent="0">
              <a:spcBef>
                <a:spcPts val="0"/>
              </a:spcBef>
              <a:spcAft>
                <a:spcPts val="0"/>
              </a:spcAft>
              <a:buNone/>
            </a:pPr>
            <a:endParaRPr lang="en-US" sz="1400" dirty="0"/>
          </a:p>
          <a:p>
            <a:pPr marL="0" indent="0">
              <a:spcBef>
                <a:spcPts val="0"/>
              </a:spcBef>
              <a:spcAft>
                <a:spcPts val="0"/>
              </a:spcAft>
              <a:buNone/>
            </a:pPr>
            <a:r>
              <a:rPr lang="en-US" sz="1400" b="1" u="sng" dirty="0"/>
              <a:t>Data Splitting:</a:t>
            </a:r>
          </a:p>
          <a:p>
            <a:pPr lvl="1">
              <a:spcBef>
                <a:spcPts val="0"/>
              </a:spcBef>
              <a:spcAft>
                <a:spcPts val="0"/>
              </a:spcAft>
            </a:pPr>
            <a:r>
              <a:rPr lang="en-US" sz="1200" dirty="0"/>
              <a:t>Test size for train-validation split: 0.2 (20% of the data is used for validation) </a:t>
            </a:r>
          </a:p>
          <a:p>
            <a:pPr lvl="1">
              <a:spcBef>
                <a:spcPts val="0"/>
              </a:spcBef>
              <a:spcAft>
                <a:spcPts val="0"/>
              </a:spcAft>
            </a:pPr>
            <a:r>
              <a:rPr lang="en-US" sz="1200" dirty="0"/>
              <a:t>Random state for train-validation split: 42 (ensures that the splits are reproducible)</a:t>
            </a:r>
          </a:p>
        </p:txBody>
      </p:sp>
      <p:sp>
        <p:nvSpPr>
          <p:cNvPr id="5" name="Content Placeholder 3">
            <a:extLst>
              <a:ext uri="{FF2B5EF4-FFF2-40B4-BE49-F238E27FC236}">
                <a16:creationId xmlns:a16="http://schemas.microsoft.com/office/drawing/2014/main" id="{2E40F564-95B9-3373-9BF9-8EDB2AC83205}"/>
              </a:ext>
            </a:extLst>
          </p:cNvPr>
          <p:cNvSpPr txBox="1">
            <a:spLocks/>
          </p:cNvSpPr>
          <p:nvPr/>
        </p:nvSpPr>
        <p:spPr>
          <a:xfrm>
            <a:off x="6485136" y="2096669"/>
            <a:ext cx="5125673" cy="440020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spcBef>
                <a:spcPts val="0"/>
              </a:spcBef>
              <a:spcAft>
                <a:spcPts val="0"/>
              </a:spcAft>
              <a:buNone/>
            </a:pPr>
            <a:r>
              <a:rPr lang="en-US" sz="1400" b="1" u="sng" dirty="0"/>
              <a:t>DistilBERT Model:</a:t>
            </a:r>
          </a:p>
          <a:p>
            <a:pPr marL="324000" lvl="1" indent="0">
              <a:spcBef>
                <a:spcPts val="0"/>
              </a:spcBef>
              <a:spcAft>
                <a:spcPts val="0"/>
              </a:spcAft>
              <a:buNone/>
            </a:pPr>
            <a:endParaRPr lang="en-US" sz="1400" b="1" u="sng" dirty="0"/>
          </a:p>
          <a:p>
            <a:pPr marL="324000" lvl="1" indent="0">
              <a:spcBef>
                <a:spcPts val="0"/>
              </a:spcBef>
              <a:spcAft>
                <a:spcPts val="0"/>
              </a:spcAft>
              <a:buNone/>
            </a:pPr>
            <a:r>
              <a:rPr lang="en-US" sz="1200" b="1" u="sng" dirty="0"/>
              <a:t>Optimizer (AdamW):</a:t>
            </a:r>
          </a:p>
          <a:p>
            <a:pPr lvl="1">
              <a:spcBef>
                <a:spcPts val="0"/>
              </a:spcBef>
              <a:spcAft>
                <a:spcPts val="0"/>
              </a:spcAft>
            </a:pPr>
            <a:r>
              <a:rPr lang="en-US" sz="1200" dirty="0"/>
              <a:t>Learning rate: 0.00001</a:t>
            </a:r>
          </a:p>
          <a:p>
            <a:pPr lvl="1">
              <a:spcBef>
                <a:spcPts val="0"/>
              </a:spcBef>
              <a:spcAft>
                <a:spcPts val="0"/>
              </a:spcAft>
            </a:pPr>
            <a:r>
              <a:rPr lang="en-US" sz="1200" dirty="0"/>
              <a:t>Weight decay: 1 (used for regularization)</a:t>
            </a:r>
          </a:p>
          <a:p>
            <a:pPr marL="324000" lvl="1" indent="0">
              <a:spcBef>
                <a:spcPts val="0"/>
              </a:spcBef>
              <a:spcAft>
                <a:spcPts val="0"/>
              </a:spcAft>
              <a:buNone/>
            </a:pPr>
            <a:endParaRPr lang="en-US" sz="1200" dirty="0"/>
          </a:p>
          <a:p>
            <a:pPr marL="324000" lvl="1" indent="0">
              <a:spcBef>
                <a:spcPts val="0"/>
              </a:spcBef>
              <a:spcAft>
                <a:spcPts val="0"/>
              </a:spcAft>
              <a:buNone/>
            </a:pPr>
            <a:r>
              <a:rPr lang="en-US" sz="1200" b="1" u="sng" dirty="0"/>
              <a:t>Learning Rate Scheduler (</a:t>
            </a:r>
            <a:r>
              <a:rPr lang="en-US" sz="1200" b="1" u="sng" dirty="0" err="1"/>
              <a:t>CosineAnnealingLR</a:t>
            </a:r>
            <a:r>
              <a:rPr lang="en-US" sz="1200" b="1" u="sng" dirty="0"/>
              <a:t>):</a:t>
            </a:r>
          </a:p>
          <a:p>
            <a:pPr lvl="1">
              <a:spcBef>
                <a:spcPts val="0"/>
              </a:spcBef>
              <a:spcAft>
                <a:spcPts val="0"/>
              </a:spcAft>
            </a:pPr>
            <a:r>
              <a:rPr lang="en-US" sz="1200" dirty="0"/>
              <a:t>Maximum number of iterations (</a:t>
            </a:r>
            <a:r>
              <a:rPr lang="en-US" sz="1200" dirty="0" err="1"/>
              <a:t>T_max</a:t>
            </a:r>
            <a:r>
              <a:rPr lang="en-US" sz="1200" dirty="0"/>
              <a:t>): 10</a:t>
            </a:r>
          </a:p>
          <a:p>
            <a:pPr lvl="1">
              <a:spcBef>
                <a:spcPts val="0"/>
              </a:spcBef>
              <a:spcAft>
                <a:spcPts val="0"/>
              </a:spcAft>
            </a:pPr>
            <a:r>
              <a:rPr lang="en-US" sz="1200" dirty="0"/>
              <a:t>Minimum learning rate (eta_min): 0</a:t>
            </a:r>
          </a:p>
          <a:p>
            <a:pPr marL="324000" lvl="1" indent="0">
              <a:spcBef>
                <a:spcPts val="0"/>
              </a:spcBef>
              <a:spcAft>
                <a:spcPts val="0"/>
              </a:spcAft>
              <a:buNone/>
            </a:pPr>
            <a:endParaRPr lang="en-US" sz="1200" dirty="0"/>
          </a:p>
          <a:p>
            <a:pPr marL="324000" lvl="1" indent="0">
              <a:spcBef>
                <a:spcPts val="0"/>
              </a:spcBef>
              <a:spcAft>
                <a:spcPts val="0"/>
              </a:spcAft>
              <a:buNone/>
            </a:pPr>
            <a:r>
              <a:rPr lang="en-US" sz="1200" b="1" u="sng" dirty="0"/>
              <a:t>Training Configuration:</a:t>
            </a:r>
            <a:endParaRPr lang="en-US" sz="1200" dirty="0"/>
          </a:p>
          <a:p>
            <a:pPr lvl="1">
              <a:spcBef>
                <a:spcPts val="0"/>
              </a:spcBef>
              <a:spcAft>
                <a:spcPts val="0"/>
              </a:spcAft>
            </a:pPr>
            <a:r>
              <a:rPr lang="en-US" sz="1200" dirty="0"/>
              <a:t>Number of epochs: 50</a:t>
            </a:r>
          </a:p>
          <a:p>
            <a:pPr lvl="1">
              <a:spcBef>
                <a:spcPts val="0"/>
              </a:spcBef>
              <a:spcAft>
                <a:spcPts val="0"/>
              </a:spcAft>
            </a:pPr>
            <a:r>
              <a:rPr lang="en-US" sz="1200" dirty="0"/>
              <a:t>Early stopping patience: 3 (training will stop if no improvement is observed for 3 consecutive epochs)</a:t>
            </a:r>
          </a:p>
          <a:p>
            <a:pPr marL="324000" lvl="1" indent="0">
              <a:spcBef>
                <a:spcPts val="0"/>
              </a:spcBef>
              <a:spcAft>
                <a:spcPts val="0"/>
              </a:spcAft>
              <a:buNone/>
            </a:pPr>
            <a:endParaRPr lang="en-US" sz="1200" dirty="0"/>
          </a:p>
          <a:p>
            <a:pPr marL="324000" lvl="1" indent="0">
              <a:spcBef>
                <a:spcPts val="0"/>
              </a:spcBef>
              <a:spcAft>
                <a:spcPts val="0"/>
              </a:spcAft>
              <a:buNone/>
            </a:pPr>
            <a:r>
              <a:rPr lang="en-US" sz="1200" b="1" u="sng" dirty="0"/>
              <a:t>Batch Size for Training and Validation Data Loaders:</a:t>
            </a:r>
          </a:p>
          <a:p>
            <a:pPr lvl="1">
              <a:spcBef>
                <a:spcPts val="0"/>
              </a:spcBef>
              <a:spcAft>
                <a:spcPts val="0"/>
              </a:spcAft>
            </a:pPr>
            <a:r>
              <a:rPr lang="en-US" sz="1200" dirty="0"/>
              <a:t>Batch size: 512</a:t>
            </a:r>
          </a:p>
          <a:p>
            <a:pPr lvl="1">
              <a:spcBef>
                <a:spcPts val="0"/>
              </a:spcBef>
              <a:spcAft>
                <a:spcPts val="0"/>
              </a:spcAft>
            </a:pPr>
            <a:r>
              <a:rPr lang="en-US" sz="1200" dirty="0"/>
              <a:t>Number of worker processes for parallel loading: 4</a:t>
            </a:r>
          </a:p>
          <a:p>
            <a:pPr marL="324000" lvl="1" indent="0">
              <a:spcBef>
                <a:spcPts val="0"/>
              </a:spcBef>
              <a:spcAft>
                <a:spcPts val="0"/>
              </a:spcAft>
              <a:buNone/>
            </a:pPr>
            <a:endParaRPr lang="en-US" sz="1200" dirty="0"/>
          </a:p>
          <a:p>
            <a:pPr marL="324000" lvl="1" indent="0">
              <a:spcBef>
                <a:spcPts val="0"/>
              </a:spcBef>
              <a:spcAft>
                <a:spcPts val="0"/>
              </a:spcAft>
              <a:buNone/>
            </a:pPr>
            <a:r>
              <a:rPr lang="en-US" sz="1200" b="1" u="sng" dirty="0"/>
              <a:t>K-Fold Cross-Validation:</a:t>
            </a:r>
          </a:p>
          <a:p>
            <a:pPr lvl="1">
              <a:spcBef>
                <a:spcPts val="0"/>
              </a:spcBef>
              <a:spcAft>
                <a:spcPts val="0"/>
              </a:spcAft>
            </a:pPr>
            <a:r>
              <a:rPr lang="en-US" sz="1200" dirty="0"/>
              <a:t>Number of splits (folds): 5</a:t>
            </a:r>
          </a:p>
          <a:p>
            <a:pPr lvl="1">
              <a:spcBef>
                <a:spcPts val="0"/>
              </a:spcBef>
              <a:spcAft>
                <a:spcPts val="0"/>
              </a:spcAft>
            </a:pPr>
            <a:r>
              <a:rPr lang="en-US" sz="1200" dirty="0"/>
              <a:t>Shuffle: True (ensures that the data is randomly shuffled before splitting)</a:t>
            </a:r>
          </a:p>
        </p:txBody>
      </p:sp>
    </p:spTree>
    <p:extLst>
      <p:ext uri="{BB962C8B-B14F-4D97-AF65-F5344CB8AC3E}">
        <p14:creationId xmlns:p14="http://schemas.microsoft.com/office/powerpoint/2010/main" val="109194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Results</a:t>
            </a:r>
          </a:p>
        </p:txBody>
      </p:sp>
      <p:sp>
        <p:nvSpPr>
          <p:cNvPr id="6" name="Content Placeholder 5">
            <a:extLst>
              <a:ext uri="{FF2B5EF4-FFF2-40B4-BE49-F238E27FC236}">
                <a16:creationId xmlns:a16="http://schemas.microsoft.com/office/drawing/2014/main" id="{DD239E43-BC7F-1403-FA34-0E33F0EFDD34}"/>
              </a:ext>
            </a:extLst>
          </p:cNvPr>
          <p:cNvSpPr>
            <a:spLocks noGrp="1"/>
          </p:cNvSpPr>
          <p:nvPr>
            <p:ph sz="half" idx="1"/>
          </p:nvPr>
        </p:nvSpPr>
        <p:spPr>
          <a:xfrm>
            <a:off x="581192" y="2228004"/>
            <a:ext cx="5607225" cy="1840658"/>
          </a:xfrm>
        </p:spPr>
        <p:txBody>
          <a:bodyPr anchor="t">
            <a:normAutofit/>
          </a:bodyPr>
          <a:lstStyle/>
          <a:p>
            <a:pPr marL="0" indent="0">
              <a:buNone/>
            </a:pPr>
            <a:r>
              <a:rPr lang="en-US" sz="1600" b="1" dirty="0"/>
              <a:t>Sentence BERT &amp; DistilBERT Train and Validation Results</a:t>
            </a:r>
          </a:p>
          <a:p>
            <a:pPr marL="0" indent="0">
              <a:buNone/>
            </a:pPr>
            <a:r>
              <a:rPr lang="en-US" sz="1600" b="1" dirty="0"/>
              <a:t>	</a:t>
            </a:r>
          </a:p>
        </p:txBody>
      </p:sp>
      <p:sp>
        <p:nvSpPr>
          <p:cNvPr id="10" name="Content Placeholder 9">
            <a:extLst>
              <a:ext uri="{FF2B5EF4-FFF2-40B4-BE49-F238E27FC236}">
                <a16:creationId xmlns:a16="http://schemas.microsoft.com/office/drawing/2014/main" id="{081884BD-F54C-5B92-8539-B376B407409A}"/>
              </a:ext>
            </a:extLst>
          </p:cNvPr>
          <p:cNvSpPr>
            <a:spLocks noGrp="1"/>
          </p:cNvSpPr>
          <p:nvPr>
            <p:ph sz="half" idx="2"/>
          </p:nvPr>
        </p:nvSpPr>
        <p:spPr>
          <a:xfrm>
            <a:off x="6188417" y="2228004"/>
            <a:ext cx="5422392" cy="1916158"/>
          </a:xfrm>
        </p:spPr>
        <p:txBody>
          <a:bodyPr numCol="1" anchor="t">
            <a:normAutofit/>
          </a:bodyPr>
          <a:lstStyle/>
          <a:p>
            <a:pPr marL="0" indent="0" algn="just">
              <a:buNone/>
            </a:pPr>
            <a:r>
              <a:rPr lang="en-US" sz="1600" b="1" u="sng" dirty="0">
                <a:solidFill>
                  <a:schemeClr val="tx1"/>
                </a:solidFill>
              </a:rPr>
              <a:t>Final Research Conclusion:</a:t>
            </a:r>
          </a:p>
          <a:p>
            <a:pPr lvl="1" algn="just"/>
            <a:r>
              <a:rPr lang="en-US" sz="1400" dirty="0">
                <a:solidFill>
                  <a:schemeClr val="tx1"/>
                </a:solidFill>
              </a:rPr>
              <a:t>Best Model : </a:t>
            </a:r>
            <a:r>
              <a:rPr lang="en-US" sz="1400" b="1" dirty="0">
                <a:solidFill>
                  <a:schemeClr val="tx1"/>
                </a:solidFill>
              </a:rPr>
              <a:t>DistilBERT</a:t>
            </a:r>
          </a:p>
          <a:p>
            <a:pPr lvl="1" algn="just"/>
            <a:r>
              <a:rPr lang="en-US" sz="1400" dirty="0">
                <a:solidFill>
                  <a:schemeClr val="tx1"/>
                </a:solidFill>
              </a:rPr>
              <a:t>Test Accuracy : </a:t>
            </a:r>
            <a:r>
              <a:rPr lang="en-US" sz="1400" b="1" dirty="0">
                <a:solidFill>
                  <a:schemeClr val="tx1"/>
                </a:solidFill>
              </a:rPr>
              <a:t>91.96%</a:t>
            </a:r>
            <a:r>
              <a:rPr lang="en-US" sz="1400" dirty="0">
                <a:solidFill>
                  <a:schemeClr val="tx1"/>
                </a:solidFill>
              </a:rPr>
              <a:t> </a:t>
            </a:r>
          </a:p>
          <a:p>
            <a:pPr lvl="1" algn="just"/>
            <a:r>
              <a:rPr lang="en-US" sz="1400" dirty="0">
                <a:solidFill>
                  <a:schemeClr val="tx1"/>
                </a:solidFill>
              </a:rPr>
              <a:t>Test Loss : </a:t>
            </a:r>
            <a:r>
              <a:rPr lang="en-US" sz="1400" b="1" dirty="0">
                <a:solidFill>
                  <a:schemeClr val="tx1"/>
                </a:solidFill>
              </a:rPr>
              <a:t>0.187</a:t>
            </a:r>
          </a:p>
          <a:p>
            <a:pPr lvl="1" algn="just"/>
            <a:r>
              <a:rPr lang="en-US" sz="1400" dirty="0">
                <a:solidFill>
                  <a:schemeClr val="tx1"/>
                </a:solidFill>
              </a:rPr>
              <a:t>Test F1 Score : </a:t>
            </a:r>
            <a:r>
              <a:rPr lang="en-US" sz="1400" b="1" dirty="0">
                <a:solidFill>
                  <a:schemeClr val="tx1"/>
                </a:solidFill>
              </a:rPr>
              <a:t>0.921</a:t>
            </a:r>
          </a:p>
        </p:txBody>
      </p:sp>
      <p:pic>
        <p:nvPicPr>
          <p:cNvPr id="4" name="Picture 3">
            <a:extLst>
              <a:ext uri="{FF2B5EF4-FFF2-40B4-BE49-F238E27FC236}">
                <a16:creationId xmlns:a16="http://schemas.microsoft.com/office/drawing/2014/main" id="{43B69FD4-C19A-CDDF-6D0B-3FB9D997E2D3}"/>
              </a:ext>
            </a:extLst>
          </p:cNvPr>
          <p:cNvPicPr>
            <a:picLocks noChangeAspect="1"/>
          </p:cNvPicPr>
          <p:nvPr/>
        </p:nvPicPr>
        <p:blipFill>
          <a:blip r:embed="rId2"/>
          <a:stretch>
            <a:fillRect/>
          </a:stretch>
        </p:blipFill>
        <p:spPr>
          <a:xfrm>
            <a:off x="581191" y="4144162"/>
            <a:ext cx="5156879" cy="2622103"/>
          </a:xfrm>
          <a:prstGeom prst="rect">
            <a:avLst/>
          </a:prstGeom>
        </p:spPr>
      </p:pic>
      <p:pic>
        <p:nvPicPr>
          <p:cNvPr id="7" name="Picture 6">
            <a:extLst>
              <a:ext uri="{FF2B5EF4-FFF2-40B4-BE49-F238E27FC236}">
                <a16:creationId xmlns:a16="http://schemas.microsoft.com/office/drawing/2014/main" id="{35A6EB04-B46B-BB61-4FCB-377978D2E2F7}"/>
              </a:ext>
            </a:extLst>
          </p:cNvPr>
          <p:cNvPicPr>
            <a:picLocks noChangeAspect="1"/>
          </p:cNvPicPr>
          <p:nvPr/>
        </p:nvPicPr>
        <p:blipFill>
          <a:blip r:embed="rId3"/>
          <a:stretch>
            <a:fillRect/>
          </a:stretch>
        </p:blipFill>
        <p:spPr>
          <a:xfrm>
            <a:off x="5738070" y="4068661"/>
            <a:ext cx="5422390" cy="2698506"/>
          </a:xfrm>
          <a:prstGeom prst="rect">
            <a:avLst/>
          </a:prstGeom>
        </p:spPr>
      </p:pic>
      <p:pic>
        <p:nvPicPr>
          <p:cNvPr id="5" name="Picture 4">
            <a:extLst>
              <a:ext uri="{FF2B5EF4-FFF2-40B4-BE49-F238E27FC236}">
                <a16:creationId xmlns:a16="http://schemas.microsoft.com/office/drawing/2014/main" id="{075F3C76-A0C8-A4E7-ADE6-1BF936548096}"/>
              </a:ext>
            </a:extLst>
          </p:cNvPr>
          <p:cNvPicPr>
            <a:picLocks noChangeAspect="1"/>
          </p:cNvPicPr>
          <p:nvPr/>
        </p:nvPicPr>
        <p:blipFill>
          <a:blip r:embed="rId4"/>
          <a:stretch>
            <a:fillRect/>
          </a:stretch>
        </p:blipFill>
        <p:spPr>
          <a:xfrm>
            <a:off x="581191" y="2856978"/>
            <a:ext cx="5494201" cy="701669"/>
          </a:xfrm>
          <a:prstGeom prst="rect">
            <a:avLst/>
          </a:prstGeom>
        </p:spPr>
      </p:pic>
    </p:spTree>
    <p:extLst>
      <p:ext uri="{BB962C8B-B14F-4D97-AF65-F5344CB8AC3E}">
        <p14:creationId xmlns:p14="http://schemas.microsoft.com/office/powerpoint/2010/main" val="188445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BenchMarkING</a:t>
            </a:r>
          </a:p>
        </p:txBody>
      </p:sp>
      <p:sp>
        <p:nvSpPr>
          <p:cNvPr id="6" name="Content Placeholder 5">
            <a:extLst>
              <a:ext uri="{FF2B5EF4-FFF2-40B4-BE49-F238E27FC236}">
                <a16:creationId xmlns:a16="http://schemas.microsoft.com/office/drawing/2014/main" id="{DD239E43-BC7F-1403-FA34-0E33F0EFDD34}"/>
              </a:ext>
            </a:extLst>
          </p:cNvPr>
          <p:cNvSpPr>
            <a:spLocks noGrp="1"/>
          </p:cNvSpPr>
          <p:nvPr>
            <p:ph sz="half" idx="1"/>
          </p:nvPr>
        </p:nvSpPr>
        <p:spPr>
          <a:xfrm>
            <a:off x="581192" y="2228004"/>
            <a:ext cx="5607225" cy="1840658"/>
          </a:xfrm>
        </p:spPr>
        <p:txBody>
          <a:bodyPr anchor="t">
            <a:normAutofit/>
          </a:bodyPr>
          <a:lstStyle/>
          <a:p>
            <a:pPr marL="0" indent="0">
              <a:buNone/>
            </a:pPr>
            <a:r>
              <a:rPr lang="en-US" sz="1600" b="1" dirty="0"/>
              <a:t>Source: </a:t>
            </a:r>
            <a:r>
              <a:rPr lang="en-US" sz="1600" b="1" dirty="0">
                <a:solidFill>
                  <a:srgbClr val="0070C0"/>
                </a:solidFill>
                <a:hlinkClick r:id="rId2">
                  <a:extLst>
                    <a:ext uri="{A12FA001-AC4F-418D-AE19-62706E023703}">
                      <ahyp:hlinkClr xmlns:ahyp="http://schemas.microsoft.com/office/drawing/2018/hyperlinkcolor" val="tx"/>
                    </a:ext>
                  </a:extLst>
                </a:hlinkClick>
              </a:rPr>
              <a:t>Benchmarks for Question Answering Pairs</a:t>
            </a:r>
            <a:r>
              <a:rPr lang="en-US" sz="1600" b="1" dirty="0"/>
              <a:t>	</a:t>
            </a:r>
          </a:p>
        </p:txBody>
      </p:sp>
      <p:pic>
        <p:nvPicPr>
          <p:cNvPr id="11" name="Picture 10">
            <a:extLst>
              <a:ext uri="{FF2B5EF4-FFF2-40B4-BE49-F238E27FC236}">
                <a16:creationId xmlns:a16="http://schemas.microsoft.com/office/drawing/2014/main" id="{4CA3876B-9905-AE87-70D8-C9F017D34B0C}"/>
              </a:ext>
            </a:extLst>
          </p:cNvPr>
          <p:cNvPicPr>
            <a:picLocks noChangeAspect="1"/>
          </p:cNvPicPr>
          <p:nvPr/>
        </p:nvPicPr>
        <p:blipFill>
          <a:blip r:embed="rId3"/>
          <a:stretch>
            <a:fillRect/>
          </a:stretch>
        </p:blipFill>
        <p:spPr>
          <a:xfrm>
            <a:off x="581192" y="2768769"/>
            <a:ext cx="9731583" cy="3619814"/>
          </a:xfrm>
          <a:prstGeom prst="rect">
            <a:avLst/>
          </a:prstGeom>
        </p:spPr>
      </p:pic>
    </p:spTree>
    <p:extLst>
      <p:ext uri="{BB962C8B-B14F-4D97-AF65-F5344CB8AC3E}">
        <p14:creationId xmlns:p14="http://schemas.microsoft.com/office/powerpoint/2010/main" val="83066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Product Integration</a:t>
            </a:r>
          </a:p>
        </p:txBody>
      </p:sp>
      <p:sp>
        <p:nvSpPr>
          <p:cNvPr id="9" name="TextBox 8">
            <a:extLst>
              <a:ext uri="{FF2B5EF4-FFF2-40B4-BE49-F238E27FC236}">
                <a16:creationId xmlns:a16="http://schemas.microsoft.com/office/drawing/2014/main" id="{B4159312-232B-9299-60E2-9BA232C6E571}"/>
              </a:ext>
            </a:extLst>
          </p:cNvPr>
          <p:cNvSpPr txBox="1"/>
          <p:nvPr/>
        </p:nvSpPr>
        <p:spPr>
          <a:xfrm>
            <a:off x="581193" y="2007066"/>
            <a:ext cx="10881911" cy="461665"/>
          </a:xfrm>
          <a:prstGeom prst="rect">
            <a:avLst/>
          </a:prstGeom>
          <a:noFill/>
        </p:spPr>
        <p:txBody>
          <a:bodyPr wrap="square" rtlCol="0">
            <a:spAutoFit/>
          </a:bodyPr>
          <a:lstStyle/>
          <a:p>
            <a:r>
              <a:rPr lang="en-US" sz="2400" b="1" dirty="0"/>
              <a:t>Click Here to Access </a:t>
            </a:r>
            <a:r>
              <a:rPr lang="en-US" sz="2400" b="1" u="sng"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Website</a:t>
            </a:r>
            <a:endParaRPr lang="en-US" sz="2400" b="1" dirty="0">
              <a:solidFill>
                <a:schemeClr val="accent1">
                  <a:lumMod val="60000"/>
                  <a:lumOff val="40000"/>
                </a:schemeClr>
              </a:solidFill>
            </a:endParaRPr>
          </a:p>
        </p:txBody>
      </p:sp>
      <p:pic>
        <p:nvPicPr>
          <p:cNvPr id="7" name="Picture 6">
            <a:extLst>
              <a:ext uri="{FF2B5EF4-FFF2-40B4-BE49-F238E27FC236}">
                <a16:creationId xmlns:a16="http://schemas.microsoft.com/office/drawing/2014/main" id="{50FD197F-B393-0D15-0F02-0A1FD0B20C99}"/>
              </a:ext>
            </a:extLst>
          </p:cNvPr>
          <p:cNvPicPr>
            <a:picLocks noChangeAspect="1"/>
          </p:cNvPicPr>
          <p:nvPr/>
        </p:nvPicPr>
        <p:blipFill>
          <a:blip r:embed="rId3"/>
          <a:stretch>
            <a:fillRect/>
          </a:stretch>
        </p:blipFill>
        <p:spPr>
          <a:xfrm>
            <a:off x="455358" y="2468731"/>
            <a:ext cx="4780477" cy="3472216"/>
          </a:xfrm>
          <a:prstGeom prst="rect">
            <a:avLst/>
          </a:prstGeom>
        </p:spPr>
      </p:pic>
      <p:pic>
        <p:nvPicPr>
          <p:cNvPr id="11" name="Picture 10">
            <a:extLst>
              <a:ext uri="{FF2B5EF4-FFF2-40B4-BE49-F238E27FC236}">
                <a16:creationId xmlns:a16="http://schemas.microsoft.com/office/drawing/2014/main" id="{90124B3C-996D-66B1-1170-8B6386B40425}"/>
              </a:ext>
            </a:extLst>
          </p:cNvPr>
          <p:cNvPicPr>
            <a:picLocks noChangeAspect="1"/>
          </p:cNvPicPr>
          <p:nvPr/>
        </p:nvPicPr>
        <p:blipFill>
          <a:blip r:embed="rId4"/>
          <a:stretch>
            <a:fillRect/>
          </a:stretch>
        </p:blipFill>
        <p:spPr>
          <a:xfrm>
            <a:off x="5390922" y="2778870"/>
            <a:ext cx="6345720" cy="2851937"/>
          </a:xfrm>
          <a:prstGeom prst="rect">
            <a:avLst/>
          </a:prstGeom>
        </p:spPr>
      </p:pic>
    </p:spTree>
    <p:extLst>
      <p:ext uri="{BB962C8B-B14F-4D97-AF65-F5344CB8AC3E}">
        <p14:creationId xmlns:p14="http://schemas.microsoft.com/office/powerpoint/2010/main" val="368347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Deliverables</a:t>
            </a:r>
          </a:p>
        </p:txBody>
      </p:sp>
      <p:sp>
        <p:nvSpPr>
          <p:cNvPr id="6" name="Content Placeholder 5">
            <a:extLst>
              <a:ext uri="{FF2B5EF4-FFF2-40B4-BE49-F238E27FC236}">
                <a16:creationId xmlns:a16="http://schemas.microsoft.com/office/drawing/2014/main" id="{DD239E43-BC7F-1403-FA34-0E33F0EFDD34}"/>
              </a:ext>
            </a:extLst>
          </p:cNvPr>
          <p:cNvSpPr>
            <a:spLocks noGrp="1"/>
          </p:cNvSpPr>
          <p:nvPr>
            <p:ph sz="half" idx="1"/>
          </p:nvPr>
        </p:nvSpPr>
        <p:spPr>
          <a:xfrm>
            <a:off x="581193" y="2533475"/>
            <a:ext cx="4091475" cy="3993160"/>
          </a:xfrm>
        </p:spPr>
        <p:txBody>
          <a:bodyPr anchor="t">
            <a:normAutofit/>
          </a:bodyPr>
          <a:lstStyle/>
          <a:p>
            <a:r>
              <a:rPr lang="en-US" dirty="0"/>
              <a:t>Branch: Main</a:t>
            </a:r>
          </a:p>
          <a:p>
            <a:r>
              <a:rPr lang="en-US" dirty="0"/>
              <a:t>Repository Name: AIM5011-Group4</a:t>
            </a:r>
          </a:p>
          <a:p>
            <a:r>
              <a:rPr lang="en-US" dirty="0"/>
              <a:t>Contents: </a:t>
            </a:r>
          </a:p>
          <a:p>
            <a:pPr lvl="1"/>
            <a:r>
              <a:rPr lang="en-US" dirty="0"/>
              <a:t>Readme.md</a:t>
            </a:r>
          </a:p>
          <a:p>
            <a:pPr lvl="1"/>
            <a:r>
              <a:rPr lang="en-US" dirty="0"/>
              <a:t>IPYNB Code Files</a:t>
            </a:r>
          </a:p>
          <a:p>
            <a:pPr lvl="1"/>
            <a:r>
              <a:rPr lang="en-US" dirty="0"/>
              <a:t>Dataset</a:t>
            </a:r>
          </a:p>
          <a:p>
            <a:pPr lvl="1"/>
            <a:r>
              <a:rPr lang="en-US" dirty="0"/>
              <a:t>Website Code</a:t>
            </a:r>
          </a:p>
          <a:p>
            <a:pPr lvl="1"/>
            <a:r>
              <a:rPr lang="en-US" dirty="0"/>
              <a:t>Images</a:t>
            </a:r>
          </a:p>
          <a:p>
            <a:pPr lvl="1"/>
            <a:r>
              <a:rPr lang="en-US" dirty="0"/>
              <a:t>Research Paper PDF</a:t>
            </a:r>
          </a:p>
          <a:p>
            <a:pPr lvl="1"/>
            <a:endParaRPr lang="en-US" dirty="0"/>
          </a:p>
          <a:p>
            <a:pPr lvl="1"/>
            <a:endParaRPr lang="en-US" dirty="0"/>
          </a:p>
        </p:txBody>
      </p:sp>
      <p:pic>
        <p:nvPicPr>
          <p:cNvPr id="5" name="Content Placeholder 4">
            <a:extLst>
              <a:ext uri="{FF2B5EF4-FFF2-40B4-BE49-F238E27FC236}">
                <a16:creationId xmlns:a16="http://schemas.microsoft.com/office/drawing/2014/main" id="{3155C3A6-9DD5-3730-2BDB-398F8CF174E0}"/>
              </a:ext>
            </a:extLst>
          </p:cNvPr>
          <p:cNvPicPr>
            <a:picLocks noGrp="1" noChangeAspect="1"/>
          </p:cNvPicPr>
          <p:nvPr>
            <p:ph sz="half" idx="2"/>
          </p:nvPr>
        </p:nvPicPr>
        <p:blipFill>
          <a:blip r:embed="rId2"/>
          <a:stretch>
            <a:fillRect/>
          </a:stretch>
        </p:blipFill>
        <p:spPr>
          <a:xfrm>
            <a:off x="4882393" y="2533475"/>
            <a:ext cx="6728413" cy="3993160"/>
          </a:xfrm>
        </p:spPr>
      </p:pic>
      <p:sp>
        <p:nvSpPr>
          <p:cNvPr id="3" name="TextBox 2">
            <a:extLst>
              <a:ext uri="{FF2B5EF4-FFF2-40B4-BE49-F238E27FC236}">
                <a16:creationId xmlns:a16="http://schemas.microsoft.com/office/drawing/2014/main" id="{8D02F7E3-FC24-3DDD-20FC-25CB9F771462}"/>
              </a:ext>
            </a:extLst>
          </p:cNvPr>
          <p:cNvSpPr txBox="1"/>
          <p:nvPr/>
        </p:nvSpPr>
        <p:spPr>
          <a:xfrm>
            <a:off x="581193" y="2007066"/>
            <a:ext cx="10881911" cy="461665"/>
          </a:xfrm>
          <a:prstGeom prst="rect">
            <a:avLst/>
          </a:prstGeom>
          <a:noFill/>
        </p:spPr>
        <p:txBody>
          <a:bodyPr wrap="square" rtlCol="0">
            <a:spAutoFit/>
          </a:bodyPr>
          <a:lstStyle/>
          <a:p>
            <a:r>
              <a:rPr lang="en-US" sz="2400" b="1" dirty="0"/>
              <a:t>Click Here to Access </a:t>
            </a:r>
            <a:r>
              <a:rPr lang="en-US" sz="2400" b="1" u="sng"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GIT Repository</a:t>
            </a:r>
            <a:endParaRPr lang="en-US" sz="2400" b="1" dirty="0">
              <a:solidFill>
                <a:schemeClr val="accent1">
                  <a:lumMod val="60000"/>
                  <a:lumOff val="40000"/>
                </a:schemeClr>
              </a:solidFill>
            </a:endParaRPr>
          </a:p>
        </p:txBody>
      </p:sp>
    </p:spTree>
    <p:extLst>
      <p:ext uri="{BB962C8B-B14F-4D97-AF65-F5344CB8AC3E}">
        <p14:creationId xmlns:p14="http://schemas.microsoft.com/office/powerpoint/2010/main" val="530911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FUTURE WORK</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88238973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663890" y="2098735"/>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48472088"/>
              </p:ext>
            </p:extLst>
          </p:nvPr>
        </p:nvGraphicFramePr>
        <p:xfrm>
          <a:off x="642938" y="1657894"/>
          <a:ext cx="10906125" cy="3161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B9CF9D1B-C8E3-38BF-6C38-242627BD9487}"/>
              </a:ext>
            </a:extLst>
          </p:cNvPr>
          <p:cNvPicPr>
            <a:picLocks noChangeAspect="1"/>
          </p:cNvPicPr>
          <p:nvPr/>
        </p:nvPicPr>
        <p:blipFill>
          <a:blip r:embed="rId8"/>
          <a:stretch>
            <a:fillRect/>
          </a:stretch>
        </p:blipFill>
        <p:spPr>
          <a:xfrm>
            <a:off x="447817" y="674986"/>
            <a:ext cx="11290860" cy="1036410"/>
          </a:xfrm>
          <a:prstGeom prst="rect">
            <a:avLst/>
          </a:prstGeom>
        </p:spPr>
      </p:pic>
      <p:pic>
        <p:nvPicPr>
          <p:cNvPr id="9" name="Picture 8">
            <a:extLst>
              <a:ext uri="{FF2B5EF4-FFF2-40B4-BE49-F238E27FC236}">
                <a16:creationId xmlns:a16="http://schemas.microsoft.com/office/drawing/2014/main" id="{B1B69CFE-4122-7709-4265-467591A3C8FB}"/>
              </a:ext>
            </a:extLst>
          </p:cNvPr>
          <p:cNvPicPr>
            <a:picLocks noChangeAspect="1"/>
          </p:cNvPicPr>
          <p:nvPr/>
        </p:nvPicPr>
        <p:blipFill>
          <a:blip r:embed="rId9"/>
          <a:stretch>
            <a:fillRect/>
          </a:stretch>
        </p:blipFill>
        <p:spPr>
          <a:xfrm>
            <a:off x="642938" y="914958"/>
            <a:ext cx="2118544" cy="502964"/>
          </a:xfrm>
          <a:prstGeom prst="rect">
            <a:avLst/>
          </a:prstGeom>
        </p:spPr>
      </p:pic>
      <p:pic>
        <p:nvPicPr>
          <p:cNvPr id="11" name="Picture 10">
            <a:extLst>
              <a:ext uri="{FF2B5EF4-FFF2-40B4-BE49-F238E27FC236}">
                <a16:creationId xmlns:a16="http://schemas.microsoft.com/office/drawing/2014/main" id="{E33E19D3-E6AB-6E28-2025-CB0BEC006337}"/>
              </a:ext>
            </a:extLst>
          </p:cNvPr>
          <p:cNvPicPr>
            <a:picLocks noChangeAspect="1"/>
          </p:cNvPicPr>
          <p:nvPr/>
        </p:nvPicPr>
        <p:blipFill>
          <a:blip r:embed="rId10"/>
          <a:stretch>
            <a:fillRect/>
          </a:stretch>
        </p:blipFill>
        <p:spPr>
          <a:xfrm>
            <a:off x="447817" y="4709095"/>
            <a:ext cx="11361562" cy="1895986"/>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94762" y="729658"/>
            <a:ext cx="11029616" cy="739219"/>
          </a:xfrm>
        </p:spPr>
        <p:txBody>
          <a:bodyPr/>
          <a:lstStyle/>
          <a:p>
            <a:r>
              <a:rPr lang="en-US" dirty="0"/>
              <a:t>Problem statement</a:t>
            </a:r>
          </a:p>
        </p:txBody>
      </p:sp>
      <p:sp>
        <p:nvSpPr>
          <p:cNvPr id="6" name="Content Placeholder 5">
            <a:extLst>
              <a:ext uri="{FF2B5EF4-FFF2-40B4-BE49-F238E27FC236}">
                <a16:creationId xmlns:a16="http://schemas.microsoft.com/office/drawing/2014/main" id="{DD239E43-BC7F-1403-FA34-0E33F0EFDD34}"/>
              </a:ext>
            </a:extLst>
          </p:cNvPr>
          <p:cNvSpPr>
            <a:spLocks noGrp="1"/>
          </p:cNvSpPr>
          <p:nvPr>
            <p:ph sz="half" idx="1"/>
          </p:nvPr>
        </p:nvSpPr>
        <p:spPr/>
        <p:txBody>
          <a:bodyPr>
            <a:normAutofit lnSpcReduction="10000"/>
          </a:bodyPr>
          <a:lstStyle/>
          <a:p>
            <a:endParaRPr lang="en-US" dirty="0"/>
          </a:p>
        </p:txBody>
      </p:sp>
      <p:pic>
        <p:nvPicPr>
          <p:cNvPr id="8" name="Picture 7">
            <a:extLst>
              <a:ext uri="{FF2B5EF4-FFF2-40B4-BE49-F238E27FC236}">
                <a16:creationId xmlns:a16="http://schemas.microsoft.com/office/drawing/2014/main" id="{A5E56D3E-4C4D-AB7C-7B49-9F4E8E069E85}"/>
              </a:ext>
            </a:extLst>
          </p:cNvPr>
          <p:cNvPicPr>
            <a:picLocks noChangeAspect="1"/>
          </p:cNvPicPr>
          <p:nvPr/>
        </p:nvPicPr>
        <p:blipFill>
          <a:blip r:embed="rId2"/>
          <a:stretch>
            <a:fillRect/>
          </a:stretch>
        </p:blipFill>
        <p:spPr>
          <a:xfrm>
            <a:off x="594762" y="2228003"/>
            <a:ext cx="5408822" cy="3633047"/>
          </a:xfrm>
          <a:prstGeom prst="rect">
            <a:avLst/>
          </a:prstGeom>
        </p:spPr>
      </p:pic>
      <p:sp>
        <p:nvSpPr>
          <p:cNvPr id="10" name="Content Placeholder 9">
            <a:extLst>
              <a:ext uri="{FF2B5EF4-FFF2-40B4-BE49-F238E27FC236}">
                <a16:creationId xmlns:a16="http://schemas.microsoft.com/office/drawing/2014/main" id="{081884BD-F54C-5B92-8539-B376B407409A}"/>
              </a:ext>
            </a:extLst>
          </p:cNvPr>
          <p:cNvSpPr>
            <a:spLocks noGrp="1"/>
          </p:cNvSpPr>
          <p:nvPr>
            <p:ph sz="half" idx="2"/>
          </p:nvPr>
        </p:nvSpPr>
        <p:spPr/>
        <p:txBody>
          <a:bodyPr numCol="1" anchor="t">
            <a:normAutofit lnSpcReduction="10000"/>
          </a:bodyPr>
          <a:lstStyle/>
          <a:p>
            <a:pPr marL="0" indent="0" algn="just">
              <a:buNone/>
            </a:pPr>
            <a:r>
              <a:rPr lang="en-US" sz="2000" b="0" i="0" dirty="0">
                <a:solidFill>
                  <a:schemeClr val="tx1"/>
                </a:solidFill>
                <a:effectLst/>
                <a:latin typeface="Söhne"/>
              </a:rPr>
              <a:t>Online platforms like Quora, Yahoo, Stack Overflow and Grapple with a significant issue i.e.,  questions with identical intents spread across separate pages. For example, consider these queries: "Most populous US state?" and "Which state has the most people in the United States?" Such duplication hampers efficient knowledge-sharing. </a:t>
            </a:r>
          </a:p>
          <a:p>
            <a:pPr marL="0" indent="0" algn="just">
              <a:buNone/>
            </a:pPr>
            <a:r>
              <a:rPr lang="en-US" sz="2000" b="1" i="0" dirty="0">
                <a:solidFill>
                  <a:schemeClr val="tx1"/>
                </a:solidFill>
                <a:effectLst/>
                <a:latin typeface="Söhne"/>
              </a:rPr>
              <a:t>Solution Approach: </a:t>
            </a:r>
            <a:r>
              <a:rPr lang="en-US" sz="2000" b="0" i="0" dirty="0">
                <a:solidFill>
                  <a:schemeClr val="tx1"/>
                </a:solidFill>
                <a:effectLst/>
                <a:latin typeface="Söhne"/>
              </a:rPr>
              <a:t>Create a single canonical page for each unique question. This enhances accessibility for knowledge seekers, consolidating answers in one spot.</a:t>
            </a:r>
            <a:endParaRPr lang="en-US" sz="2000" dirty="0">
              <a:solidFill>
                <a:schemeClr val="tx1"/>
              </a:solidFill>
            </a:endParaRP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Project timeline</a:t>
            </a:r>
          </a:p>
        </p:txBody>
      </p:sp>
      <p:pic>
        <p:nvPicPr>
          <p:cNvPr id="7" name="Content Placeholder 6">
            <a:extLst>
              <a:ext uri="{FF2B5EF4-FFF2-40B4-BE49-F238E27FC236}">
                <a16:creationId xmlns:a16="http://schemas.microsoft.com/office/drawing/2014/main" id="{21635DE9-EDBA-DA4F-0C08-824C0239C245}"/>
              </a:ext>
            </a:extLst>
          </p:cNvPr>
          <p:cNvPicPr>
            <a:picLocks noGrp="1" noChangeAspect="1"/>
          </p:cNvPicPr>
          <p:nvPr>
            <p:ph sz="half" idx="1"/>
          </p:nvPr>
        </p:nvPicPr>
        <p:blipFill>
          <a:blip r:embed="rId2"/>
          <a:stretch>
            <a:fillRect/>
          </a:stretch>
        </p:blipFill>
        <p:spPr>
          <a:xfrm>
            <a:off x="581024" y="2120202"/>
            <a:ext cx="11029615" cy="4008140"/>
          </a:xfrm>
        </p:spPr>
      </p:pic>
    </p:spTree>
    <p:extLst>
      <p:ext uri="{BB962C8B-B14F-4D97-AF65-F5344CB8AC3E}">
        <p14:creationId xmlns:p14="http://schemas.microsoft.com/office/powerpoint/2010/main" val="40884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Source of Data</a:t>
            </a:r>
          </a:p>
        </p:txBody>
      </p:sp>
      <p:sp>
        <p:nvSpPr>
          <p:cNvPr id="6" name="Content Placeholder 5">
            <a:extLst>
              <a:ext uri="{FF2B5EF4-FFF2-40B4-BE49-F238E27FC236}">
                <a16:creationId xmlns:a16="http://schemas.microsoft.com/office/drawing/2014/main" id="{DD239E43-BC7F-1403-FA34-0E33F0EFDD34}"/>
              </a:ext>
            </a:extLst>
          </p:cNvPr>
          <p:cNvSpPr>
            <a:spLocks noGrp="1"/>
          </p:cNvSpPr>
          <p:nvPr>
            <p:ph sz="half" idx="1"/>
          </p:nvPr>
        </p:nvSpPr>
        <p:spPr>
          <a:xfrm>
            <a:off x="581192" y="2228003"/>
            <a:ext cx="7391733" cy="3633047"/>
          </a:xfrm>
        </p:spPr>
        <p:txBody>
          <a:bodyPr anchor="t">
            <a:normAutofit fontScale="92500" lnSpcReduction="10000"/>
          </a:bodyPr>
          <a:lstStyle/>
          <a:p>
            <a:r>
              <a:rPr lang="en-US" b="1"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Question Pairs Dataset</a:t>
            </a:r>
            <a:endParaRPr lang="en-US" b="1" dirty="0">
              <a:solidFill>
                <a:schemeClr val="accent1">
                  <a:lumMod val="60000"/>
                  <a:lumOff val="40000"/>
                </a:schemeClr>
              </a:solidFill>
            </a:endParaRPr>
          </a:p>
          <a:p>
            <a:r>
              <a:rPr lang="en-US" b="0" i="0" dirty="0">
                <a:solidFill>
                  <a:srgbClr val="3C4043"/>
                </a:solidFill>
                <a:effectLst/>
                <a:latin typeface="Inter"/>
              </a:rPr>
              <a:t>Quora's first public dataset is related to the problem of identifying duplicate questions.</a:t>
            </a:r>
          </a:p>
          <a:p>
            <a:r>
              <a:rPr lang="en-US" dirty="0">
                <a:solidFill>
                  <a:srgbClr val="3C4043"/>
                </a:solidFill>
                <a:latin typeface="Inter"/>
              </a:rPr>
              <a:t>Dataset consists of over 400K </a:t>
            </a:r>
            <a:r>
              <a:rPr lang="en-US" b="0" i="0" dirty="0">
                <a:solidFill>
                  <a:srgbClr val="3C4043"/>
                </a:solidFill>
                <a:effectLst/>
                <a:latin typeface="Inter"/>
              </a:rPr>
              <a:t>lines of potential question duplicate pairs</a:t>
            </a:r>
            <a:r>
              <a:rPr lang="en-US" dirty="0">
                <a:solidFill>
                  <a:srgbClr val="3C4043"/>
                </a:solidFill>
                <a:latin typeface="Inter"/>
              </a:rPr>
              <a:t>.</a:t>
            </a:r>
          </a:p>
          <a:p>
            <a:r>
              <a:rPr lang="en-US" dirty="0">
                <a:solidFill>
                  <a:srgbClr val="3C4043"/>
                </a:solidFill>
                <a:latin typeface="Inter"/>
              </a:rPr>
              <a:t>There are total 6 columns in the dataset:</a:t>
            </a:r>
          </a:p>
          <a:p>
            <a:pPr lvl="1"/>
            <a:r>
              <a:rPr lang="en-US" dirty="0">
                <a:solidFill>
                  <a:srgbClr val="3C4043"/>
                </a:solidFill>
                <a:latin typeface="Inter"/>
              </a:rPr>
              <a:t>Id: </a:t>
            </a:r>
            <a:r>
              <a:rPr lang="en-US" b="0" i="0" dirty="0">
                <a:solidFill>
                  <a:srgbClr val="5F6368"/>
                </a:solidFill>
                <a:effectLst/>
                <a:latin typeface="Inter"/>
              </a:rPr>
              <a:t>the id for each question pair</a:t>
            </a:r>
            <a:endParaRPr lang="en-US" dirty="0">
              <a:solidFill>
                <a:srgbClr val="3C4043"/>
              </a:solidFill>
              <a:latin typeface="Inter"/>
            </a:endParaRPr>
          </a:p>
          <a:p>
            <a:pPr lvl="1"/>
            <a:r>
              <a:rPr lang="en-US" dirty="0">
                <a:solidFill>
                  <a:srgbClr val="3C4043"/>
                </a:solidFill>
                <a:latin typeface="Inter"/>
              </a:rPr>
              <a:t>Qid1: </a:t>
            </a:r>
            <a:r>
              <a:rPr lang="en-US" b="0" i="0" dirty="0">
                <a:solidFill>
                  <a:srgbClr val="5F6368"/>
                </a:solidFill>
                <a:effectLst/>
                <a:latin typeface="Inter"/>
              </a:rPr>
              <a:t>the id for each question pair</a:t>
            </a:r>
            <a:endParaRPr lang="en-US" dirty="0">
              <a:solidFill>
                <a:srgbClr val="3C4043"/>
              </a:solidFill>
              <a:latin typeface="Inter"/>
            </a:endParaRPr>
          </a:p>
          <a:p>
            <a:pPr lvl="1"/>
            <a:r>
              <a:rPr lang="en-US" dirty="0">
                <a:solidFill>
                  <a:srgbClr val="3C4043"/>
                </a:solidFill>
                <a:latin typeface="Inter"/>
              </a:rPr>
              <a:t>Qid2: </a:t>
            </a:r>
            <a:r>
              <a:rPr lang="en-US" b="0" i="0" dirty="0">
                <a:solidFill>
                  <a:srgbClr val="5F6368"/>
                </a:solidFill>
                <a:effectLst/>
                <a:latin typeface="Inter"/>
              </a:rPr>
              <a:t>the id for question 2 in the pair</a:t>
            </a:r>
            <a:endParaRPr lang="en-US" dirty="0">
              <a:solidFill>
                <a:srgbClr val="3C4043"/>
              </a:solidFill>
              <a:latin typeface="Inter"/>
            </a:endParaRPr>
          </a:p>
          <a:p>
            <a:pPr lvl="1"/>
            <a:r>
              <a:rPr lang="en-US" dirty="0">
                <a:solidFill>
                  <a:srgbClr val="3C4043"/>
                </a:solidFill>
                <a:latin typeface="Inter"/>
              </a:rPr>
              <a:t>Question1: </a:t>
            </a:r>
            <a:r>
              <a:rPr lang="en-US" b="0" i="0" dirty="0">
                <a:solidFill>
                  <a:srgbClr val="5F6368"/>
                </a:solidFill>
                <a:effectLst/>
                <a:latin typeface="Inter"/>
              </a:rPr>
              <a:t>the full text for question1</a:t>
            </a:r>
            <a:endParaRPr lang="en-US" dirty="0">
              <a:solidFill>
                <a:srgbClr val="3C4043"/>
              </a:solidFill>
              <a:latin typeface="Inter"/>
            </a:endParaRPr>
          </a:p>
          <a:p>
            <a:pPr lvl="1"/>
            <a:r>
              <a:rPr lang="en-US" dirty="0">
                <a:solidFill>
                  <a:srgbClr val="3C4043"/>
                </a:solidFill>
                <a:latin typeface="Inter"/>
              </a:rPr>
              <a:t>Question2: </a:t>
            </a:r>
            <a:r>
              <a:rPr lang="en-US" b="0" i="0" dirty="0">
                <a:solidFill>
                  <a:srgbClr val="5F6368"/>
                </a:solidFill>
                <a:effectLst/>
                <a:latin typeface="Inter"/>
              </a:rPr>
              <a:t>the full text for question2</a:t>
            </a:r>
          </a:p>
          <a:p>
            <a:pPr lvl="1"/>
            <a:r>
              <a:rPr lang="en-US" b="0" i="0" dirty="0">
                <a:solidFill>
                  <a:srgbClr val="202124"/>
                </a:solidFill>
                <a:effectLst/>
                <a:latin typeface="Inter"/>
              </a:rPr>
              <a:t>is_duplicate: </a:t>
            </a:r>
            <a:r>
              <a:rPr lang="en-US" b="0" i="0" dirty="0">
                <a:solidFill>
                  <a:srgbClr val="5F6368"/>
                </a:solidFill>
                <a:effectLst/>
                <a:latin typeface="Inter"/>
              </a:rPr>
              <a:t>yes(1) ; no(0)</a:t>
            </a:r>
            <a:endParaRPr lang="en-US" dirty="0">
              <a:solidFill>
                <a:srgbClr val="3C4043"/>
              </a:solidFill>
              <a:latin typeface="Inter"/>
            </a:endParaRPr>
          </a:p>
        </p:txBody>
      </p:sp>
      <p:pic>
        <p:nvPicPr>
          <p:cNvPr id="5" name="Content Placeholder 4">
            <a:extLst>
              <a:ext uri="{FF2B5EF4-FFF2-40B4-BE49-F238E27FC236}">
                <a16:creationId xmlns:a16="http://schemas.microsoft.com/office/drawing/2014/main" id="{DD8ABEAD-1999-CA96-1D77-864E802C1785}"/>
              </a:ext>
            </a:extLst>
          </p:cNvPr>
          <p:cNvPicPr>
            <a:picLocks noGrp="1" noChangeAspect="1"/>
          </p:cNvPicPr>
          <p:nvPr>
            <p:ph sz="half" idx="2"/>
          </p:nvPr>
        </p:nvPicPr>
        <p:blipFill>
          <a:blip r:embed="rId3"/>
          <a:stretch>
            <a:fillRect/>
          </a:stretch>
        </p:blipFill>
        <p:spPr>
          <a:xfrm>
            <a:off x="8564637" y="2227263"/>
            <a:ext cx="2687488" cy="3633787"/>
          </a:xfrm>
        </p:spPr>
      </p:pic>
    </p:spTree>
    <p:extLst>
      <p:ext uri="{BB962C8B-B14F-4D97-AF65-F5344CB8AC3E}">
        <p14:creationId xmlns:p14="http://schemas.microsoft.com/office/powerpoint/2010/main" val="905463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Research Approach</a:t>
            </a:r>
          </a:p>
        </p:txBody>
      </p:sp>
      <p:graphicFrame>
        <p:nvGraphicFramePr>
          <p:cNvPr id="4" name="Content Placeholder 3">
            <a:extLst>
              <a:ext uri="{FF2B5EF4-FFF2-40B4-BE49-F238E27FC236}">
                <a16:creationId xmlns:a16="http://schemas.microsoft.com/office/drawing/2014/main" id="{4145115C-C0B1-1AC5-F1DF-8AF92007A549}"/>
              </a:ext>
            </a:extLst>
          </p:cNvPr>
          <p:cNvGraphicFramePr>
            <a:graphicFrameLocks noGrp="1"/>
          </p:cNvGraphicFramePr>
          <p:nvPr>
            <p:ph sz="half" idx="1"/>
            <p:extLst>
              <p:ext uri="{D42A27DB-BD31-4B8C-83A1-F6EECF244321}">
                <p14:modId xmlns:p14="http://schemas.microsoft.com/office/powerpoint/2010/main" val="551400845"/>
              </p:ext>
            </p:extLst>
          </p:nvPr>
        </p:nvGraphicFramePr>
        <p:xfrm>
          <a:off x="457200" y="1981200"/>
          <a:ext cx="11285621" cy="449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25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Traditional Machine learning Models &amp; Results</a:t>
            </a:r>
          </a:p>
        </p:txBody>
      </p:sp>
      <p:sp>
        <p:nvSpPr>
          <p:cNvPr id="6" name="Content Placeholder 5">
            <a:extLst>
              <a:ext uri="{FF2B5EF4-FFF2-40B4-BE49-F238E27FC236}">
                <a16:creationId xmlns:a16="http://schemas.microsoft.com/office/drawing/2014/main" id="{DD239E43-BC7F-1403-FA34-0E33F0EFDD34}"/>
              </a:ext>
            </a:extLst>
          </p:cNvPr>
          <p:cNvSpPr>
            <a:spLocks noGrp="1"/>
          </p:cNvSpPr>
          <p:nvPr>
            <p:ph sz="half" idx="1"/>
          </p:nvPr>
        </p:nvSpPr>
        <p:spPr>
          <a:xfrm>
            <a:off x="581193" y="2228004"/>
            <a:ext cx="5422390" cy="3013088"/>
          </a:xfrm>
        </p:spPr>
        <p:txBody>
          <a:bodyPr anchor="t"/>
          <a:lstStyle/>
          <a:p>
            <a:pPr marL="0" indent="0">
              <a:buNone/>
            </a:pPr>
            <a:r>
              <a:rPr lang="en-US" b="1" dirty="0"/>
              <a:t>Machine Learning Model</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0" name="Content Placeholder 9">
            <a:extLst>
              <a:ext uri="{FF2B5EF4-FFF2-40B4-BE49-F238E27FC236}">
                <a16:creationId xmlns:a16="http://schemas.microsoft.com/office/drawing/2014/main" id="{081884BD-F54C-5B92-8539-B376B407409A}"/>
              </a:ext>
            </a:extLst>
          </p:cNvPr>
          <p:cNvSpPr>
            <a:spLocks noGrp="1"/>
          </p:cNvSpPr>
          <p:nvPr>
            <p:ph sz="half" idx="2"/>
          </p:nvPr>
        </p:nvSpPr>
        <p:spPr>
          <a:xfrm>
            <a:off x="4812632" y="2228004"/>
            <a:ext cx="6798177" cy="3375843"/>
          </a:xfrm>
        </p:spPr>
        <p:txBody>
          <a:bodyPr numCol="1" anchor="t"/>
          <a:lstStyle/>
          <a:p>
            <a:pPr marL="0" indent="0" algn="just">
              <a:buNone/>
            </a:pPr>
            <a:r>
              <a:rPr lang="en-US" b="1" u="sng" dirty="0"/>
              <a:t>Architecture &amp; Process Flow</a:t>
            </a:r>
            <a:endParaRPr lang="en-US" dirty="0">
              <a:solidFill>
                <a:schemeClr val="tx1"/>
              </a:solidFill>
            </a:endParaRPr>
          </a:p>
          <a:p>
            <a:pPr marL="0" indent="0" algn="just">
              <a:buNone/>
            </a:pPr>
            <a:endParaRPr lang="en-US" dirty="0">
              <a:solidFill>
                <a:schemeClr val="tx1"/>
              </a:solidFill>
            </a:endParaRPr>
          </a:p>
        </p:txBody>
      </p:sp>
      <p:sp>
        <p:nvSpPr>
          <p:cNvPr id="5" name="Content Placeholder 9">
            <a:extLst>
              <a:ext uri="{FF2B5EF4-FFF2-40B4-BE49-F238E27FC236}">
                <a16:creationId xmlns:a16="http://schemas.microsoft.com/office/drawing/2014/main" id="{E0043788-5D50-ADCF-EB00-3CE169BE7C50}"/>
              </a:ext>
            </a:extLst>
          </p:cNvPr>
          <p:cNvSpPr txBox="1">
            <a:spLocks/>
          </p:cNvSpPr>
          <p:nvPr/>
        </p:nvSpPr>
        <p:spPr>
          <a:xfrm>
            <a:off x="581191" y="5241091"/>
            <a:ext cx="11029616" cy="1461713"/>
          </a:xfrm>
          <a:prstGeom prst="rect">
            <a:avLst/>
          </a:prstGeom>
        </p:spPr>
        <p:txBody>
          <a:bodyPr vert="horz" lIns="91440" tIns="45720" rIns="91440" bIns="45720" numCol="1" rtlCol="0" anchor="t">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b="1" u="sng" dirty="0">
                <a:solidFill>
                  <a:schemeClr val="tx1"/>
                </a:solidFill>
              </a:rPr>
              <a:t>Inference</a:t>
            </a:r>
          </a:p>
          <a:p>
            <a:pPr marL="0" indent="0" algn="just">
              <a:buFont typeface="Wingdings 2" panose="05020102010507070707" pitchFamily="18" charset="2"/>
              <a:buNone/>
            </a:pPr>
            <a:r>
              <a:rPr lang="en-US" sz="1700" dirty="0">
                <a:solidFill>
                  <a:schemeClr val="tx1"/>
                </a:solidFill>
              </a:rPr>
              <a:t>From the above results, we can see that some of the models like Random Forest, XGBoost, and Decision Tree are overfitting, as indicated by a perfect training accuracy of 1.0 but significantly lower test accuracy. This discrepancy between training and testing accuracy implies that these models are memorizing the training data and failing to generalize well to unseen data.</a:t>
            </a:r>
          </a:p>
          <a:p>
            <a:pPr marL="0" indent="0" algn="just">
              <a:buFont typeface="Wingdings 2" panose="05020102010507070707" pitchFamily="18" charset="2"/>
              <a:buNone/>
            </a:pPr>
            <a:endParaRPr lang="en-US" dirty="0">
              <a:solidFill>
                <a:schemeClr val="tx1"/>
              </a:solidFill>
            </a:endParaRPr>
          </a:p>
        </p:txBody>
      </p:sp>
      <p:graphicFrame>
        <p:nvGraphicFramePr>
          <p:cNvPr id="9" name="Diagram 8">
            <a:extLst>
              <a:ext uri="{FF2B5EF4-FFF2-40B4-BE49-F238E27FC236}">
                <a16:creationId xmlns:a16="http://schemas.microsoft.com/office/drawing/2014/main" id="{ED81A689-E291-BEFA-9BA1-EFD7F8FA30AA}"/>
              </a:ext>
            </a:extLst>
          </p:cNvPr>
          <p:cNvGraphicFramePr/>
          <p:nvPr>
            <p:extLst>
              <p:ext uri="{D42A27DB-BD31-4B8C-83A1-F6EECF244321}">
                <p14:modId xmlns:p14="http://schemas.microsoft.com/office/powerpoint/2010/main" val="2234479260"/>
              </p:ext>
            </p:extLst>
          </p:nvPr>
        </p:nvGraphicFramePr>
        <p:xfrm>
          <a:off x="4812633" y="2670826"/>
          <a:ext cx="6495728" cy="2570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ED54E382-84B4-7C1B-6111-5CA06E26FC94}"/>
              </a:ext>
            </a:extLst>
          </p:cNvPr>
          <p:cNvPicPr>
            <a:picLocks noChangeAspect="1"/>
          </p:cNvPicPr>
          <p:nvPr/>
        </p:nvPicPr>
        <p:blipFill>
          <a:blip r:embed="rId7"/>
          <a:stretch>
            <a:fillRect/>
          </a:stretch>
        </p:blipFill>
        <p:spPr>
          <a:xfrm>
            <a:off x="685510" y="2803934"/>
            <a:ext cx="3653026" cy="2422732"/>
          </a:xfrm>
          <a:prstGeom prst="rect">
            <a:avLst/>
          </a:prstGeom>
        </p:spPr>
      </p:pic>
    </p:spTree>
    <p:extLst>
      <p:ext uri="{BB962C8B-B14F-4D97-AF65-F5344CB8AC3E}">
        <p14:creationId xmlns:p14="http://schemas.microsoft.com/office/powerpoint/2010/main" val="255061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Opportunity to explore advanced techniques</a:t>
            </a:r>
          </a:p>
        </p:txBody>
      </p:sp>
      <p:sp>
        <p:nvSpPr>
          <p:cNvPr id="5" name="Content Placeholder 9">
            <a:extLst>
              <a:ext uri="{FF2B5EF4-FFF2-40B4-BE49-F238E27FC236}">
                <a16:creationId xmlns:a16="http://schemas.microsoft.com/office/drawing/2014/main" id="{E0043788-5D50-ADCF-EB00-3CE169BE7C50}"/>
              </a:ext>
            </a:extLst>
          </p:cNvPr>
          <p:cNvSpPr txBox="1">
            <a:spLocks/>
          </p:cNvSpPr>
          <p:nvPr/>
        </p:nvSpPr>
        <p:spPr>
          <a:xfrm>
            <a:off x="466928" y="2128776"/>
            <a:ext cx="11254902" cy="3751907"/>
          </a:xfrm>
          <a:prstGeom prst="rect">
            <a:avLst/>
          </a:prstGeom>
        </p:spPr>
        <p:txBody>
          <a:bodyPr vert="horz" lIns="91440" tIns="45720" rIns="91440" bIns="45720" numCol="1"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sz="2000" dirty="0">
                <a:solidFill>
                  <a:schemeClr val="tx1"/>
                </a:solidFill>
              </a:rPr>
              <a:t>Given the overfitting observed in some models and the relatively low-test accuracy across all models, it can be effective way to utilize advanced techniques like: </a:t>
            </a:r>
          </a:p>
          <a:p>
            <a:pPr marL="0" indent="0" algn="just">
              <a:buNone/>
            </a:pPr>
            <a:r>
              <a:rPr lang="en-US" sz="2000" b="1" u="sng" dirty="0">
                <a:solidFill>
                  <a:schemeClr val="tx1"/>
                </a:solidFill>
              </a:rPr>
              <a:t>Transformers</a:t>
            </a:r>
          </a:p>
          <a:p>
            <a:pPr lvl="1" algn="just"/>
            <a:r>
              <a:rPr lang="en-US" sz="1800" dirty="0">
                <a:solidFill>
                  <a:schemeClr val="tx1"/>
                </a:solidFill>
              </a:rPr>
              <a:t>BERT</a:t>
            </a:r>
          </a:p>
          <a:p>
            <a:pPr lvl="1" algn="just"/>
            <a:r>
              <a:rPr lang="en-US" sz="1800" dirty="0">
                <a:solidFill>
                  <a:schemeClr val="tx1"/>
                </a:solidFill>
              </a:rPr>
              <a:t>Sentence BERT</a:t>
            </a:r>
          </a:p>
          <a:p>
            <a:pPr lvl="1" algn="just"/>
            <a:r>
              <a:rPr lang="en-US" sz="1800" dirty="0">
                <a:solidFill>
                  <a:schemeClr val="tx1"/>
                </a:solidFill>
              </a:rPr>
              <a:t>DistilBERT</a:t>
            </a:r>
          </a:p>
          <a:p>
            <a:pPr marL="324000" lvl="1" indent="0" algn="just">
              <a:buNone/>
            </a:pPr>
            <a:endParaRPr lang="en-US" sz="1800" dirty="0">
              <a:solidFill>
                <a:schemeClr val="tx1"/>
              </a:solidFill>
            </a:endParaRPr>
          </a:p>
          <a:p>
            <a:pPr marL="324000" lvl="1" indent="0" algn="just">
              <a:buNone/>
            </a:pPr>
            <a:r>
              <a:rPr lang="en-US" sz="1800" dirty="0">
                <a:solidFill>
                  <a:schemeClr val="tx1"/>
                </a:solidFill>
              </a:rPr>
              <a:t>These models provide a good contextual and semantic understanding of the text data.</a:t>
            </a:r>
            <a:endParaRPr lang="en-US" sz="2200" dirty="0">
              <a:solidFill>
                <a:schemeClr val="tx1"/>
              </a:solidFill>
            </a:endParaRPr>
          </a:p>
        </p:txBody>
      </p:sp>
    </p:spTree>
    <p:extLst>
      <p:ext uri="{BB962C8B-B14F-4D97-AF65-F5344CB8AC3E}">
        <p14:creationId xmlns:p14="http://schemas.microsoft.com/office/powerpoint/2010/main" val="263866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b="0" i="0" dirty="0">
                <a:solidFill>
                  <a:srgbClr val="D1D5DB"/>
                </a:solidFill>
                <a:effectLst/>
                <a:latin typeface="Söhne"/>
              </a:rPr>
              <a:t>Unleashing the Power of Transformer Models – Sentence BERT</a:t>
            </a:r>
            <a:endParaRPr lang="en-US" dirty="0"/>
          </a:p>
        </p:txBody>
      </p:sp>
      <p:sp>
        <p:nvSpPr>
          <p:cNvPr id="6" name="Content Placeholder 5">
            <a:extLst>
              <a:ext uri="{FF2B5EF4-FFF2-40B4-BE49-F238E27FC236}">
                <a16:creationId xmlns:a16="http://schemas.microsoft.com/office/drawing/2014/main" id="{DD239E43-BC7F-1403-FA34-0E33F0EFDD34}"/>
              </a:ext>
            </a:extLst>
          </p:cNvPr>
          <p:cNvSpPr>
            <a:spLocks noGrp="1"/>
          </p:cNvSpPr>
          <p:nvPr>
            <p:ph sz="half" idx="1"/>
          </p:nvPr>
        </p:nvSpPr>
        <p:spPr>
          <a:xfrm>
            <a:off x="481880" y="2013625"/>
            <a:ext cx="6089999" cy="4679004"/>
          </a:xfrm>
        </p:spPr>
        <p:txBody>
          <a:bodyPr anchor="t">
            <a:normAutofit lnSpcReduction="10000"/>
          </a:bodyPr>
          <a:lstStyle/>
          <a:p>
            <a:pPr marL="0" indent="0">
              <a:buNone/>
            </a:pPr>
            <a:r>
              <a:rPr lang="en-US" b="1" u="sng" dirty="0"/>
              <a:t>Sentence BERT</a:t>
            </a:r>
          </a:p>
          <a:p>
            <a:r>
              <a:rPr lang="en-US" b="0" i="0" dirty="0">
                <a:solidFill>
                  <a:srgbClr val="1C1917"/>
                </a:solidFill>
                <a:effectLst/>
                <a:latin typeface="-apple-system"/>
              </a:rPr>
              <a:t>Sentence BERT is a modification of the popular BERT (Bidirectional Encoder Representations from Transformers) model that allows it to derive semantically meaningful sentence embeddings.</a:t>
            </a:r>
          </a:p>
          <a:p>
            <a:r>
              <a:rPr lang="en-US" b="0" i="0" dirty="0">
                <a:solidFill>
                  <a:srgbClr val="1C1917"/>
                </a:solidFill>
                <a:effectLst/>
                <a:latin typeface="-apple-system"/>
              </a:rPr>
              <a:t>It is trained with Siamese and triplet network structures to generate meaningful sentence embeddings that can be compared using cosine-similarity.</a:t>
            </a:r>
          </a:p>
          <a:p>
            <a:r>
              <a:rPr lang="en-US" b="0" i="0" dirty="0">
                <a:solidFill>
                  <a:srgbClr val="1C1917"/>
                </a:solidFill>
                <a:effectLst/>
                <a:latin typeface="-apple-system"/>
              </a:rPr>
              <a:t>Generates fixed-length vector representations for variable length sentences.</a:t>
            </a:r>
          </a:p>
          <a:p>
            <a:r>
              <a:rPr lang="en-US" dirty="0">
                <a:solidFill>
                  <a:srgbClr val="1C1917"/>
                </a:solidFill>
                <a:latin typeface="-apple-system"/>
              </a:rPr>
              <a:t>Good for tasks </a:t>
            </a:r>
            <a:r>
              <a:rPr lang="en-US" b="0" i="0" dirty="0">
                <a:solidFill>
                  <a:srgbClr val="1C1917"/>
                </a:solidFill>
                <a:effectLst/>
                <a:latin typeface="-apple-system"/>
              </a:rPr>
              <a:t>like semantic textual similarity, semantic search, document classification, clustering and more.</a:t>
            </a:r>
          </a:p>
          <a:p>
            <a:r>
              <a:rPr lang="en-US" b="0" i="0" dirty="0">
                <a:solidFill>
                  <a:srgbClr val="1C1917"/>
                </a:solidFill>
                <a:effectLst/>
                <a:latin typeface="-apple-system"/>
              </a:rPr>
              <a:t>Provide significant performance gains over earlier approaches</a:t>
            </a:r>
          </a:p>
          <a:p>
            <a:r>
              <a:rPr lang="en-US" b="0" i="0" dirty="0">
                <a:solidFill>
                  <a:srgbClr val="1C1917"/>
                </a:solidFill>
                <a:effectLst/>
                <a:latin typeface="-apple-system"/>
              </a:rPr>
              <a:t>Versatile pretrained models available in various languages. </a:t>
            </a:r>
            <a:endParaRPr lang="en-US" dirty="0">
              <a:solidFill>
                <a:srgbClr val="1C1917"/>
              </a:solidFill>
              <a:latin typeface="-apple-system"/>
            </a:endParaRPr>
          </a:p>
          <a:p>
            <a:endParaRPr lang="en-US" b="1" dirty="0"/>
          </a:p>
        </p:txBody>
      </p:sp>
      <p:sp>
        <p:nvSpPr>
          <p:cNvPr id="10" name="Content Placeholder 9">
            <a:extLst>
              <a:ext uri="{FF2B5EF4-FFF2-40B4-BE49-F238E27FC236}">
                <a16:creationId xmlns:a16="http://schemas.microsoft.com/office/drawing/2014/main" id="{081884BD-F54C-5B92-8539-B376B407409A}"/>
              </a:ext>
            </a:extLst>
          </p:cNvPr>
          <p:cNvSpPr>
            <a:spLocks noGrp="1"/>
          </p:cNvSpPr>
          <p:nvPr>
            <p:ph sz="half" idx="2"/>
          </p:nvPr>
        </p:nvSpPr>
        <p:spPr>
          <a:xfrm>
            <a:off x="6571879" y="2013625"/>
            <a:ext cx="5038928" cy="3633047"/>
          </a:xfrm>
        </p:spPr>
        <p:txBody>
          <a:bodyPr numCol="1" anchor="t">
            <a:normAutofit lnSpcReduction="10000"/>
          </a:bodyPr>
          <a:lstStyle/>
          <a:p>
            <a:pPr marL="0" indent="0" algn="just">
              <a:buNone/>
            </a:pPr>
            <a:r>
              <a:rPr lang="en-US" b="1" u="sng" dirty="0"/>
              <a:t>Architecture</a:t>
            </a:r>
            <a:endParaRPr lang="en-US" dirty="0">
              <a:solidFill>
                <a:schemeClr val="tx1"/>
              </a:solidFill>
            </a:endParaRPr>
          </a:p>
        </p:txBody>
      </p:sp>
      <p:graphicFrame>
        <p:nvGraphicFramePr>
          <p:cNvPr id="3" name="Diagram 2">
            <a:extLst>
              <a:ext uri="{FF2B5EF4-FFF2-40B4-BE49-F238E27FC236}">
                <a16:creationId xmlns:a16="http://schemas.microsoft.com/office/drawing/2014/main" id="{B648FB86-E1F2-7170-55BC-2956ECECE9B1}"/>
              </a:ext>
            </a:extLst>
          </p:cNvPr>
          <p:cNvGraphicFramePr/>
          <p:nvPr>
            <p:extLst>
              <p:ext uri="{D42A27DB-BD31-4B8C-83A1-F6EECF244321}">
                <p14:modId xmlns:p14="http://schemas.microsoft.com/office/powerpoint/2010/main" val="3306663719"/>
              </p:ext>
            </p:extLst>
          </p:nvPr>
        </p:nvGraphicFramePr>
        <p:xfrm>
          <a:off x="6571882" y="2558375"/>
          <a:ext cx="5038927" cy="3517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9231191"/>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91575F-4C21-47C4-8D13-EB9BE66B536F}">
  <ds:schemaRefs>
    <ds:schemaRef ds:uri="http://schemas.microsoft.com/office/2006/documentManagement/types"/>
    <ds:schemaRef ds:uri="http://purl.org/dc/terms/"/>
    <ds:schemaRef ds:uri="http://schemas.microsoft.com/office/infopath/2007/PartnerControls"/>
    <ds:schemaRef ds:uri="http://purl.org/dc/elements/1.1/"/>
    <ds:schemaRef ds:uri="http://schemas.openxmlformats.org/package/2006/metadata/core-properties"/>
    <ds:schemaRef ds:uri="71af3243-3dd4-4a8d-8c0d-dd76da1f02a5"/>
    <ds:schemaRef ds:uri="http://www.w3.org/XML/1998/namespace"/>
    <ds:schemaRef ds:uri="16c05727-aa75-4e4a-9b5f-8a80a1165891"/>
    <ds:schemaRef ds:uri="230e9df3-be65-4c73-a93b-d1236ebd677e"/>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539</TotalTime>
  <Words>1004</Words>
  <Application>Microsoft Office PowerPoint</Application>
  <PresentationFormat>Widescreen</PresentationFormat>
  <Paragraphs>155</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ADLaM Display</vt:lpstr>
      <vt:lpstr>-apple-system</vt:lpstr>
      <vt:lpstr>Calibri</vt:lpstr>
      <vt:lpstr>Gill Sans MT</vt:lpstr>
      <vt:lpstr>Inter</vt:lpstr>
      <vt:lpstr>Söhne</vt:lpstr>
      <vt:lpstr>Wingdings 2</vt:lpstr>
      <vt:lpstr>Custom</vt:lpstr>
      <vt:lpstr>DupliQuest</vt:lpstr>
      <vt:lpstr>PowerPoint Presentation</vt:lpstr>
      <vt:lpstr>Problem statement</vt:lpstr>
      <vt:lpstr>Project timeline</vt:lpstr>
      <vt:lpstr>Source of Data</vt:lpstr>
      <vt:lpstr>Research Approach</vt:lpstr>
      <vt:lpstr>Traditional Machine learning Models &amp; Results</vt:lpstr>
      <vt:lpstr>Opportunity to explore advanced techniques</vt:lpstr>
      <vt:lpstr>Unleashing the Power of Transformer Models – Sentence BERT</vt:lpstr>
      <vt:lpstr>Unleashing the Power of Transformer Models – DISTILT BERT</vt:lpstr>
      <vt:lpstr>Hyperparameters - Transformers</vt:lpstr>
      <vt:lpstr>Results</vt:lpstr>
      <vt:lpstr>BenchMarkING</vt:lpstr>
      <vt:lpstr>Product Integration</vt:lpstr>
      <vt:lpstr>Deliverables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Dupliquest</dc:title>
  <dc:creator>Ankit Aggarwal [student]</dc:creator>
  <cp:lastModifiedBy>Ankit Aggarwal [student]</cp:lastModifiedBy>
  <cp:revision>11</cp:revision>
  <dcterms:created xsi:type="dcterms:W3CDTF">2023-08-04T16:28:59Z</dcterms:created>
  <dcterms:modified xsi:type="dcterms:W3CDTF">2023-08-08T00:55:53Z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