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2"/>
  </p:notesMasterIdLst>
  <p:handoutMasterIdLst>
    <p:handoutMasterId r:id="rId13"/>
  </p:handoutMasterIdLst>
  <p:sldIdLst>
    <p:sldId id="274" r:id="rId5"/>
    <p:sldId id="301" r:id="rId6"/>
    <p:sldId id="302" r:id="rId7"/>
    <p:sldId id="303" r:id="rId8"/>
    <p:sldId id="304" r:id="rId9"/>
    <p:sldId id="307" r:id="rId10"/>
    <p:sldId id="30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5" d="100"/>
          <a:sy n="75" d="100"/>
        </p:scale>
        <p:origin x="67"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838085-3471-483B-82DF-DD9679EC9F94}" type="doc">
      <dgm:prSet loTypeId="urn:microsoft.com/office/officeart/2016/7/layout/RepeatingBendingProcessNew" loCatId="process" qsTypeId="urn:microsoft.com/office/officeart/2005/8/quickstyle/simple4" qsCatId="simple" csTypeId="urn:microsoft.com/office/officeart/2005/8/colors/accent0_3" csCatId="mainScheme" phldr="1"/>
      <dgm:spPr/>
      <dgm:t>
        <a:bodyPr/>
        <a:lstStyle/>
        <a:p>
          <a:endParaRPr lang="en-US"/>
        </a:p>
      </dgm:t>
    </dgm:pt>
    <dgm:pt modelId="{B67FECC1-5C92-4893-A6A3-9719FEA065D0}">
      <dgm:prSet phldrT="[Text]" custT="1"/>
      <dgm:spPr/>
      <dgm:t>
        <a:bodyPr/>
        <a:lstStyle/>
        <a:p>
          <a:pPr algn="ctr"/>
          <a:r>
            <a:rPr lang="en-US" sz="1200" b="1" u="sng" dirty="0"/>
            <a:t>Requirement Phase (2 Weeks)</a:t>
          </a:r>
        </a:p>
        <a:p>
          <a:pPr algn="l"/>
          <a:r>
            <a:rPr lang="en-US" sz="1200" b="0" u="none" dirty="0"/>
            <a:t>1. Requirement Gathering</a:t>
          </a:r>
        </a:p>
        <a:p>
          <a:pPr algn="l"/>
          <a:r>
            <a:rPr lang="en-US" sz="1200" dirty="0"/>
            <a:t>2. Data Acquisition</a:t>
          </a:r>
        </a:p>
        <a:p>
          <a:pPr algn="l"/>
          <a:r>
            <a:rPr lang="en-US" sz="1200" dirty="0"/>
            <a:t>3. Data Understanding</a:t>
          </a:r>
        </a:p>
        <a:p>
          <a:pPr algn="l"/>
          <a:r>
            <a:rPr lang="en-US" sz="1200" dirty="0"/>
            <a:t>4. Hardware/Software Finalization</a:t>
          </a:r>
        </a:p>
      </dgm:t>
    </dgm:pt>
    <dgm:pt modelId="{94EE8B15-7C7C-4AA1-8D3B-18C3AE70E3F4}" type="parTrans" cxnId="{96E89D2E-CE37-4223-B811-763AD26BA15B}">
      <dgm:prSet/>
      <dgm:spPr/>
      <dgm:t>
        <a:bodyPr/>
        <a:lstStyle/>
        <a:p>
          <a:endParaRPr lang="en-US"/>
        </a:p>
      </dgm:t>
    </dgm:pt>
    <dgm:pt modelId="{DB4A1A13-6A11-49F0-A13E-329102CCABE6}" type="sibTrans" cxnId="{96E89D2E-CE37-4223-B811-763AD26BA15B}">
      <dgm:prSet phldrT="1" phldr="0" custT="1"/>
      <dgm:spPr/>
      <dgm:t>
        <a:bodyPr/>
        <a:lstStyle/>
        <a:p>
          <a:r>
            <a:rPr lang="en-US" sz="1200"/>
            <a:t>1</a:t>
          </a:r>
          <a:endParaRPr lang="en-US" sz="1200" dirty="0"/>
        </a:p>
      </dgm:t>
    </dgm:pt>
    <dgm:pt modelId="{182C421C-C1A2-4AB8-8850-58AFC803A4E0}">
      <dgm:prSet phldrT="[Text]" custT="1"/>
      <dgm:spPr/>
      <dgm:t>
        <a:bodyPr/>
        <a:lstStyle/>
        <a:p>
          <a:pPr algn="ctr"/>
          <a:r>
            <a:rPr lang="en-US" sz="1200" b="1" u="sng" dirty="0"/>
            <a:t>Design Phase (2 Weeks)</a:t>
          </a:r>
        </a:p>
        <a:p>
          <a:pPr algn="l"/>
          <a:r>
            <a:rPr lang="en-US" sz="1200" b="0" u="none" dirty="0"/>
            <a:t>1. Overall Architecture Design</a:t>
          </a:r>
        </a:p>
        <a:p>
          <a:pPr algn="l"/>
          <a:r>
            <a:rPr lang="en-US" sz="1200" b="0" u="none" dirty="0"/>
            <a:t>2. Data Preparation</a:t>
          </a:r>
        </a:p>
        <a:p>
          <a:pPr algn="l"/>
          <a:r>
            <a:rPr lang="en-US" sz="1200" b="0" u="none" dirty="0"/>
            <a:t>3. Datawarehouse Architecture Design</a:t>
          </a:r>
        </a:p>
      </dgm:t>
    </dgm:pt>
    <dgm:pt modelId="{21CE056F-5AA2-4609-8BA5-3AE1CFECE709}" type="parTrans" cxnId="{80947733-E1FD-4DBC-8DAA-D7899D324544}">
      <dgm:prSet/>
      <dgm:spPr/>
      <dgm:t>
        <a:bodyPr/>
        <a:lstStyle/>
        <a:p>
          <a:endParaRPr lang="en-US"/>
        </a:p>
      </dgm:t>
    </dgm:pt>
    <dgm:pt modelId="{612CFDBD-9A7C-4724-83C6-087D92FCAE12}" type="sibTrans" cxnId="{80947733-E1FD-4DBC-8DAA-D7899D324544}">
      <dgm:prSet phldrT="2" phldr="0" custT="1"/>
      <dgm:spPr/>
      <dgm:t>
        <a:bodyPr/>
        <a:lstStyle/>
        <a:p>
          <a:r>
            <a:rPr lang="en-US" sz="1200"/>
            <a:t>2</a:t>
          </a:r>
        </a:p>
      </dgm:t>
    </dgm:pt>
    <dgm:pt modelId="{9D3A0DED-2886-45BE-B1EF-8CE265F0355C}">
      <dgm:prSet phldrT="[Text]" custT="1"/>
      <dgm:spPr/>
      <dgm:t>
        <a:bodyPr/>
        <a:lstStyle/>
        <a:p>
          <a:pPr algn="ctr"/>
          <a:r>
            <a:rPr lang="en-US" sz="1200" b="1" u="sng" dirty="0"/>
            <a:t>Production Deployment (2 Weeks)</a:t>
          </a:r>
        </a:p>
        <a:p>
          <a:pPr algn="l"/>
          <a:r>
            <a:rPr lang="en-US" sz="1200" b="0" dirty="0"/>
            <a:t>1. Deploy all the components on Cloud.</a:t>
          </a:r>
        </a:p>
        <a:p>
          <a:pPr algn="l"/>
          <a:r>
            <a:rPr lang="en-US" sz="1200" b="0" dirty="0"/>
            <a:t>2. Perform UAT.</a:t>
          </a:r>
        </a:p>
      </dgm:t>
    </dgm:pt>
    <dgm:pt modelId="{5D289405-98E9-4BDD-9B78-A7DBA9D16A69}" type="parTrans" cxnId="{133FBFB3-8562-4761-B111-8F6EAA7778E0}">
      <dgm:prSet/>
      <dgm:spPr/>
      <dgm:t>
        <a:bodyPr/>
        <a:lstStyle/>
        <a:p>
          <a:endParaRPr lang="en-US"/>
        </a:p>
      </dgm:t>
    </dgm:pt>
    <dgm:pt modelId="{0B673577-10E2-48C4-90CD-20D284950109}" type="sibTrans" cxnId="{133FBFB3-8562-4761-B111-8F6EAA7778E0}">
      <dgm:prSet phldrT="5" phldr="0"/>
      <dgm:spPr/>
      <dgm:t>
        <a:bodyPr/>
        <a:lstStyle/>
        <a:p>
          <a:endParaRPr lang="en-US"/>
        </a:p>
      </dgm:t>
    </dgm:pt>
    <dgm:pt modelId="{323767A6-F396-4E12-B7E3-C98C7AA99931}">
      <dgm:prSet phldrT="[Text]" custT="1"/>
      <dgm:spPr/>
      <dgm:t>
        <a:bodyPr/>
        <a:lstStyle/>
        <a:p>
          <a:pPr algn="ctr"/>
          <a:r>
            <a:rPr lang="en-US" sz="1200" b="1" u="sng" dirty="0"/>
            <a:t>Development Phase (3 Weeks)</a:t>
          </a:r>
        </a:p>
        <a:p>
          <a:pPr algn="l"/>
          <a:r>
            <a:rPr lang="en-US" sz="1200" b="0" u="none" dirty="0"/>
            <a:t>1. Development : Data Acquisition Scripts</a:t>
          </a:r>
        </a:p>
        <a:p>
          <a:pPr algn="l"/>
          <a:r>
            <a:rPr lang="en-US" sz="1200" b="0" u="none" dirty="0"/>
            <a:t>2. Development : ETL</a:t>
          </a:r>
        </a:p>
        <a:p>
          <a:pPr algn="l"/>
          <a:r>
            <a:rPr lang="en-US" sz="1200" b="0" u="none" dirty="0"/>
            <a:t>3. Development : DWH</a:t>
          </a:r>
        </a:p>
        <a:p>
          <a:pPr algn="l"/>
          <a:r>
            <a:rPr lang="en-US" sz="1200" b="0" u="none" dirty="0"/>
            <a:t>4. Development : Reports and Dashboards</a:t>
          </a:r>
        </a:p>
      </dgm:t>
    </dgm:pt>
    <dgm:pt modelId="{33FCBF27-1E29-48A4-9639-AF7CF64C9022}" type="parTrans" cxnId="{1CB153C1-75EB-4483-8115-B8DE6464B14A}">
      <dgm:prSet/>
      <dgm:spPr/>
      <dgm:t>
        <a:bodyPr/>
        <a:lstStyle/>
        <a:p>
          <a:endParaRPr lang="en-US"/>
        </a:p>
      </dgm:t>
    </dgm:pt>
    <dgm:pt modelId="{5749122F-1EDF-4A6B-A3FC-B12919798FF6}" type="sibTrans" cxnId="{1CB153C1-75EB-4483-8115-B8DE6464B14A}">
      <dgm:prSet phldrT="3" phldr="0" custT="1"/>
      <dgm:spPr/>
      <dgm:t>
        <a:bodyPr/>
        <a:lstStyle/>
        <a:p>
          <a:r>
            <a:rPr lang="en-US" sz="1200"/>
            <a:t>3</a:t>
          </a:r>
        </a:p>
      </dgm:t>
    </dgm:pt>
    <dgm:pt modelId="{1E0D9B97-2DF5-46A0-8AF0-791E1301A76A}">
      <dgm:prSet phldrT="[Text]" custT="1"/>
      <dgm:spPr/>
      <dgm:t>
        <a:bodyPr/>
        <a:lstStyle/>
        <a:p>
          <a:pPr algn="ctr"/>
          <a:r>
            <a:rPr lang="en-US" sz="1200" b="1" u="sng" dirty="0"/>
            <a:t>Testing Phase (2 Weeks)</a:t>
          </a:r>
        </a:p>
        <a:p>
          <a:pPr algn="l"/>
          <a:r>
            <a:rPr lang="en-US" sz="1200" b="0" u="none" dirty="0"/>
            <a:t>1. Unit Testing of each developed component. </a:t>
          </a:r>
        </a:p>
        <a:p>
          <a:pPr algn="l"/>
          <a:r>
            <a:rPr lang="en-US" sz="1200" b="0" u="none" dirty="0"/>
            <a:t>2. Perform Integration Testing	</a:t>
          </a:r>
        </a:p>
      </dgm:t>
    </dgm:pt>
    <dgm:pt modelId="{918B5B63-B696-46D9-8199-1F1E592EB05C}" type="parTrans" cxnId="{FD28AB69-D898-4594-9F2E-9FC709C936A6}">
      <dgm:prSet/>
      <dgm:spPr/>
      <dgm:t>
        <a:bodyPr/>
        <a:lstStyle/>
        <a:p>
          <a:endParaRPr lang="en-US"/>
        </a:p>
      </dgm:t>
    </dgm:pt>
    <dgm:pt modelId="{A3B14949-773A-4B24-9B90-6ED41705480D}" type="sibTrans" cxnId="{FD28AB69-D898-4594-9F2E-9FC709C936A6}">
      <dgm:prSet phldrT="4" phldr="0" custT="1"/>
      <dgm:spPr/>
      <dgm:t>
        <a:bodyPr/>
        <a:lstStyle/>
        <a:p>
          <a:r>
            <a:rPr lang="en-US" sz="1200"/>
            <a:t>4</a:t>
          </a:r>
        </a:p>
      </dgm:t>
    </dgm:pt>
    <dgm:pt modelId="{21582298-D0FA-4D1F-AB94-DFB91528121E}" type="pres">
      <dgm:prSet presAssocID="{4E838085-3471-483B-82DF-DD9679EC9F94}" presName="Name0" presStyleCnt="0">
        <dgm:presLayoutVars>
          <dgm:dir/>
          <dgm:resizeHandles val="exact"/>
        </dgm:presLayoutVars>
      </dgm:prSet>
      <dgm:spPr/>
    </dgm:pt>
    <dgm:pt modelId="{587CE7AC-B9E1-44A6-A6CC-DFFA633A15D9}" type="pres">
      <dgm:prSet presAssocID="{B67FECC1-5C92-4893-A6A3-9719FEA065D0}" presName="node" presStyleLbl="node1" presStyleIdx="0" presStyleCnt="5">
        <dgm:presLayoutVars>
          <dgm:bulletEnabled val="1"/>
        </dgm:presLayoutVars>
      </dgm:prSet>
      <dgm:spPr/>
    </dgm:pt>
    <dgm:pt modelId="{37C8ECF8-4C13-4FDB-BEE2-A9471FF57D95}" type="pres">
      <dgm:prSet presAssocID="{DB4A1A13-6A11-49F0-A13E-329102CCABE6}" presName="sibTrans" presStyleLbl="sibTrans1D1" presStyleIdx="0" presStyleCnt="4"/>
      <dgm:spPr/>
    </dgm:pt>
    <dgm:pt modelId="{3FACEF52-57B7-47C0-B44B-08919F0B2AEC}" type="pres">
      <dgm:prSet presAssocID="{DB4A1A13-6A11-49F0-A13E-329102CCABE6}" presName="connectorText" presStyleLbl="sibTrans1D1" presStyleIdx="0" presStyleCnt="4"/>
      <dgm:spPr/>
    </dgm:pt>
    <dgm:pt modelId="{924E48C9-9416-44C4-9093-6F4BF61AA42F}" type="pres">
      <dgm:prSet presAssocID="{182C421C-C1A2-4AB8-8850-58AFC803A4E0}" presName="node" presStyleLbl="node1" presStyleIdx="1" presStyleCnt="5">
        <dgm:presLayoutVars>
          <dgm:bulletEnabled val="1"/>
        </dgm:presLayoutVars>
      </dgm:prSet>
      <dgm:spPr/>
    </dgm:pt>
    <dgm:pt modelId="{5A500099-E034-4ABB-A3DA-AC7F7A7F8389}" type="pres">
      <dgm:prSet presAssocID="{612CFDBD-9A7C-4724-83C6-087D92FCAE12}" presName="sibTrans" presStyleLbl="sibTrans1D1" presStyleIdx="1" presStyleCnt="4"/>
      <dgm:spPr/>
    </dgm:pt>
    <dgm:pt modelId="{FBE12A8F-C0F5-43F9-8AB8-9005420CAB1C}" type="pres">
      <dgm:prSet presAssocID="{612CFDBD-9A7C-4724-83C6-087D92FCAE12}" presName="connectorText" presStyleLbl="sibTrans1D1" presStyleIdx="1" presStyleCnt="4"/>
      <dgm:spPr/>
    </dgm:pt>
    <dgm:pt modelId="{9268847A-CBFC-49FC-BD3B-C6BC96105B59}" type="pres">
      <dgm:prSet presAssocID="{323767A6-F396-4E12-B7E3-C98C7AA99931}" presName="node" presStyleLbl="node1" presStyleIdx="2" presStyleCnt="5">
        <dgm:presLayoutVars>
          <dgm:bulletEnabled val="1"/>
        </dgm:presLayoutVars>
      </dgm:prSet>
      <dgm:spPr/>
    </dgm:pt>
    <dgm:pt modelId="{B0DCE661-1244-4099-8CAC-C79CE068C452}" type="pres">
      <dgm:prSet presAssocID="{5749122F-1EDF-4A6B-A3FC-B12919798FF6}" presName="sibTrans" presStyleLbl="sibTrans1D1" presStyleIdx="2" presStyleCnt="4"/>
      <dgm:spPr/>
    </dgm:pt>
    <dgm:pt modelId="{D719FBCC-2E00-4D2C-BEAB-03C3DFC026ED}" type="pres">
      <dgm:prSet presAssocID="{5749122F-1EDF-4A6B-A3FC-B12919798FF6}" presName="connectorText" presStyleLbl="sibTrans1D1" presStyleIdx="2" presStyleCnt="4"/>
      <dgm:spPr/>
    </dgm:pt>
    <dgm:pt modelId="{F1077E94-406F-44FB-BB28-240DD2CBE66F}" type="pres">
      <dgm:prSet presAssocID="{1E0D9B97-2DF5-46A0-8AF0-791E1301A76A}" presName="node" presStyleLbl="node1" presStyleIdx="3" presStyleCnt="5">
        <dgm:presLayoutVars>
          <dgm:bulletEnabled val="1"/>
        </dgm:presLayoutVars>
      </dgm:prSet>
      <dgm:spPr/>
    </dgm:pt>
    <dgm:pt modelId="{2A3098C8-BE85-4915-8B02-CF7E8B3AC114}" type="pres">
      <dgm:prSet presAssocID="{A3B14949-773A-4B24-9B90-6ED41705480D}" presName="sibTrans" presStyleLbl="sibTrans1D1" presStyleIdx="3" presStyleCnt="4"/>
      <dgm:spPr/>
    </dgm:pt>
    <dgm:pt modelId="{8A2E71D4-6C0F-4121-8E1B-80A65F03C9E5}" type="pres">
      <dgm:prSet presAssocID="{A3B14949-773A-4B24-9B90-6ED41705480D}" presName="connectorText" presStyleLbl="sibTrans1D1" presStyleIdx="3" presStyleCnt="4"/>
      <dgm:spPr/>
    </dgm:pt>
    <dgm:pt modelId="{4A50A587-22EC-4EA2-A565-A7F82ADBF716}" type="pres">
      <dgm:prSet presAssocID="{9D3A0DED-2886-45BE-B1EF-8CE265F0355C}" presName="node" presStyleLbl="node1" presStyleIdx="4" presStyleCnt="5">
        <dgm:presLayoutVars>
          <dgm:bulletEnabled val="1"/>
        </dgm:presLayoutVars>
      </dgm:prSet>
      <dgm:spPr/>
    </dgm:pt>
  </dgm:ptLst>
  <dgm:cxnLst>
    <dgm:cxn modelId="{B851CC0F-E660-481B-80D1-E94FF56771A1}" type="presOf" srcId="{612CFDBD-9A7C-4724-83C6-087D92FCAE12}" destId="{5A500099-E034-4ABB-A3DA-AC7F7A7F8389}" srcOrd="0" destOrd="0" presId="urn:microsoft.com/office/officeart/2016/7/layout/RepeatingBendingProcessNew"/>
    <dgm:cxn modelId="{16473A1C-7C8E-4EB0-96C4-0C5DA3DE14BB}" type="presOf" srcId="{612CFDBD-9A7C-4724-83C6-087D92FCAE12}" destId="{FBE12A8F-C0F5-43F9-8AB8-9005420CAB1C}" srcOrd="1" destOrd="0" presId="urn:microsoft.com/office/officeart/2016/7/layout/RepeatingBendingProcessNew"/>
    <dgm:cxn modelId="{96E89D2E-CE37-4223-B811-763AD26BA15B}" srcId="{4E838085-3471-483B-82DF-DD9679EC9F94}" destId="{B67FECC1-5C92-4893-A6A3-9719FEA065D0}" srcOrd="0" destOrd="0" parTransId="{94EE8B15-7C7C-4AA1-8D3B-18C3AE70E3F4}" sibTransId="{DB4A1A13-6A11-49F0-A13E-329102CCABE6}"/>
    <dgm:cxn modelId="{8DD6AF31-9321-4E66-A574-0CA40B2FCA77}" type="presOf" srcId="{5749122F-1EDF-4A6B-A3FC-B12919798FF6}" destId="{D719FBCC-2E00-4D2C-BEAB-03C3DFC026ED}" srcOrd="1" destOrd="0" presId="urn:microsoft.com/office/officeart/2016/7/layout/RepeatingBendingProcessNew"/>
    <dgm:cxn modelId="{80947733-E1FD-4DBC-8DAA-D7899D324544}" srcId="{4E838085-3471-483B-82DF-DD9679EC9F94}" destId="{182C421C-C1A2-4AB8-8850-58AFC803A4E0}" srcOrd="1" destOrd="0" parTransId="{21CE056F-5AA2-4609-8BA5-3AE1CFECE709}" sibTransId="{612CFDBD-9A7C-4724-83C6-087D92FCAE12}"/>
    <dgm:cxn modelId="{3B6A1339-6AF5-4C1A-9FE0-A65CDDB04B07}" type="presOf" srcId="{A3B14949-773A-4B24-9B90-6ED41705480D}" destId="{8A2E71D4-6C0F-4121-8E1B-80A65F03C9E5}" srcOrd="1" destOrd="0" presId="urn:microsoft.com/office/officeart/2016/7/layout/RepeatingBendingProcessNew"/>
    <dgm:cxn modelId="{58979D3E-48B8-46EE-9623-F26BF6FA3D2B}" type="presOf" srcId="{DB4A1A13-6A11-49F0-A13E-329102CCABE6}" destId="{3FACEF52-57B7-47C0-B44B-08919F0B2AEC}" srcOrd="1" destOrd="0" presId="urn:microsoft.com/office/officeart/2016/7/layout/RepeatingBendingProcessNew"/>
    <dgm:cxn modelId="{EDF9A75C-48CC-4A12-A883-9CA39E4998F2}" type="presOf" srcId="{9D3A0DED-2886-45BE-B1EF-8CE265F0355C}" destId="{4A50A587-22EC-4EA2-A565-A7F82ADBF716}" srcOrd="0" destOrd="0" presId="urn:microsoft.com/office/officeart/2016/7/layout/RepeatingBendingProcessNew"/>
    <dgm:cxn modelId="{C0C61961-3D4C-4CC8-9C37-9B45340DF929}" type="presOf" srcId="{1E0D9B97-2DF5-46A0-8AF0-791E1301A76A}" destId="{F1077E94-406F-44FB-BB28-240DD2CBE66F}" srcOrd="0" destOrd="0" presId="urn:microsoft.com/office/officeart/2016/7/layout/RepeatingBendingProcessNew"/>
    <dgm:cxn modelId="{FD28AB69-D898-4594-9F2E-9FC709C936A6}" srcId="{4E838085-3471-483B-82DF-DD9679EC9F94}" destId="{1E0D9B97-2DF5-46A0-8AF0-791E1301A76A}" srcOrd="3" destOrd="0" parTransId="{918B5B63-B696-46D9-8199-1F1E592EB05C}" sibTransId="{A3B14949-773A-4B24-9B90-6ED41705480D}"/>
    <dgm:cxn modelId="{FC6E379D-F6F2-460F-AAB1-0192DB9BA678}" type="presOf" srcId="{182C421C-C1A2-4AB8-8850-58AFC803A4E0}" destId="{924E48C9-9416-44C4-9093-6F4BF61AA42F}" srcOrd="0" destOrd="0" presId="urn:microsoft.com/office/officeart/2016/7/layout/RepeatingBendingProcessNew"/>
    <dgm:cxn modelId="{0FB113A7-2B79-4382-9513-3848AFC85840}" type="presOf" srcId="{B67FECC1-5C92-4893-A6A3-9719FEA065D0}" destId="{587CE7AC-B9E1-44A6-A6CC-DFFA633A15D9}" srcOrd="0" destOrd="0" presId="urn:microsoft.com/office/officeart/2016/7/layout/RepeatingBendingProcessNew"/>
    <dgm:cxn modelId="{2EF195A8-479D-417A-BD68-B6ADB6C64272}" type="presOf" srcId="{323767A6-F396-4E12-B7E3-C98C7AA99931}" destId="{9268847A-CBFC-49FC-BD3B-C6BC96105B59}" srcOrd="0" destOrd="0" presId="urn:microsoft.com/office/officeart/2016/7/layout/RepeatingBendingProcessNew"/>
    <dgm:cxn modelId="{133FBFB3-8562-4761-B111-8F6EAA7778E0}" srcId="{4E838085-3471-483B-82DF-DD9679EC9F94}" destId="{9D3A0DED-2886-45BE-B1EF-8CE265F0355C}" srcOrd="4" destOrd="0" parTransId="{5D289405-98E9-4BDD-9B78-A7DBA9D16A69}" sibTransId="{0B673577-10E2-48C4-90CD-20D284950109}"/>
    <dgm:cxn modelId="{DB5430B6-F3EB-437A-AABA-D41212B88558}" type="presOf" srcId="{A3B14949-773A-4B24-9B90-6ED41705480D}" destId="{2A3098C8-BE85-4915-8B02-CF7E8B3AC114}" srcOrd="0" destOrd="0" presId="urn:microsoft.com/office/officeart/2016/7/layout/RepeatingBendingProcessNew"/>
    <dgm:cxn modelId="{1CB153C1-75EB-4483-8115-B8DE6464B14A}" srcId="{4E838085-3471-483B-82DF-DD9679EC9F94}" destId="{323767A6-F396-4E12-B7E3-C98C7AA99931}" srcOrd="2" destOrd="0" parTransId="{33FCBF27-1E29-48A4-9639-AF7CF64C9022}" sibTransId="{5749122F-1EDF-4A6B-A3FC-B12919798FF6}"/>
    <dgm:cxn modelId="{88F228CC-2F9A-45CF-A346-0B3442594A7A}" type="presOf" srcId="{DB4A1A13-6A11-49F0-A13E-329102CCABE6}" destId="{37C8ECF8-4C13-4FDB-BEE2-A9471FF57D95}" srcOrd="0" destOrd="0" presId="urn:microsoft.com/office/officeart/2016/7/layout/RepeatingBendingProcessNew"/>
    <dgm:cxn modelId="{0609B6D9-E17C-4066-BCBE-734AAE8287BE}" type="presOf" srcId="{4E838085-3471-483B-82DF-DD9679EC9F94}" destId="{21582298-D0FA-4D1F-AB94-DFB91528121E}" srcOrd="0" destOrd="0" presId="urn:microsoft.com/office/officeart/2016/7/layout/RepeatingBendingProcessNew"/>
    <dgm:cxn modelId="{8FE6BFE1-5F5F-411D-BEF0-7199A0FBE4EA}" type="presOf" srcId="{5749122F-1EDF-4A6B-A3FC-B12919798FF6}" destId="{B0DCE661-1244-4099-8CAC-C79CE068C452}" srcOrd="0" destOrd="0" presId="urn:microsoft.com/office/officeart/2016/7/layout/RepeatingBendingProcessNew"/>
    <dgm:cxn modelId="{99B32CEC-AD84-4BC9-BA35-1DC31FA62B20}" type="presParOf" srcId="{21582298-D0FA-4D1F-AB94-DFB91528121E}" destId="{587CE7AC-B9E1-44A6-A6CC-DFFA633A15D9}" srcOrd="0" destOrd="0" presId="urn:microsoft.com/office/officeart/2016/7/layout/RepeatingBendingProcessNew"/>
    <dgm:cxn modelId="{E926D927-11F2-4008-8FBA-B6AB19FC7288}" type="presParOf" srcId="{21582298-D0FA-4D1F-AB94-DFB91528121E}" destId="{37C8ECF8-4C13-4FDB-BEE2-A9471FF57D95}" srcOrd="1" destOrd="0" presId="urn:microsoft.com/office/officeart/2016/7/layout/RepeatingBendingProcessNew"/>
    <dgm:cxn modelId="{16D0E625-587B-4BF5-8EE9-B074CF423F2F}" type="presParOf" srcId="{37C8ECF8-4C13-4FDB-BEE2-A9471FF57D95}" destId="{3FACEF52-57B7-47C0-B44B-08919F0B2AEC}" srcOrd="0" destOrd="0" presId="urn:microsoft.com/office/officeart/2016/7/layout/RepeatingBendingProcessNew"/>
    <dgm:cxn modelId="{384D662A-DEB2-403D-8C25-35D00E4447FF}" type="presParOf" srcId="{21582298-D0FA-4D1F-AB94-DFB91528121E}" destId="{924E48C9-9416-44C4-9093-6F4BF61AA42F}" srcOrd="2" destOrd="0" presId="urn:microsoft.com/office/officeart/2016/7/layout/RepeatingBendingProcessNew"/>
    <dgm:cxn modelId="{5A32C0C8-4150-4893-8965-DA241176E192}" type="presParOf" srcId="{21582298-D0FA-4D1F-AB94-DFB91528121E}" destId="{5A500099-E034-4ABB-A3DA-AC7F7A7F8389}" srcOrd="3" destOrd="0" presId="urn:microsoft.com/office/officeart/2016/7/layout/RepeatingBendingProcessNew"/>
    <dgm:cxn modelId="{9B6683FD-8CC7-45D8-9213-75CB549FC278}" type="presParOf" srcId="{5A500099-E034-4ABB-A3DA-AC7F7A7F8389}" destId="{FBE12A8F-C0F5-43F9-8AB8-9005420CAB1C}" srcOrd="0" destOrd="0" presId="urn:microsoft.com/office/officeart/2016/7/layout/RepeatingBendingProcessNew"/>
    <dgm:cxn modelId="{DF064020-7392-4C24-8B4F-9DAB2B8084A4}" type="presParOf" srcId="{21582298-D0FA-4D1F-AB94-DFB91528121E}" destId="{9268847A-CBFC-49FC-BD3B-C6BC96105B59}" srcOrd="4" destOrd="0" presId="urn:microsoft.com/office/officeart/2016/7/layout/RepeatingBendingProcessNew"/>
    <dgm:cxn modelId="{28715768-7526-4C92-ADC0-F70348E1B930}" type="presParOf" srcId="{21582298-D0FA-4D1F-AB94-DFB91528121E}" destId="{B0DCE661-1244-4099-8CAC-C79CE068C452}" srcOrd="5" destOrd="0" presId="urn:microsoft.com/office/officeart/2016/7/layout/RepeatingBendingProcessNew"/>
    <dgm:cxn modelId="{C701B1BE-B950-45EA-A6DC-961BDEFD5E13}" type="presParOf" srcId="{B0DCE661-1244-4099-8CAC-C79CE068C452}" destId="{D719FBCC-2E00-4D2C-BEAB-03C3DFC026ED}" srcOrd="0" destOrd="0" presId="urn:microsoft.com/office/officeart/2016/7/layout/RepeatingBendingProcessNew"/>
    <dgm:cxn modelId="{830277E8-0F2B-46A5-B262-F3C5421C6F52}" type="presParOf" srcId="{21582298-D0FA-4D1F-AB94-DFB91528121E}" destId="{F1077E94-406F-44FB-BB28-240DD2CBE66F}" srcOrd="6" destOrd="0" presId="urn:microsoft.com/office/officeart/2016/7/layout/RepeatingBendingProcessNew"/>
    <dgm:cxn modelId="{73311824-0EEA-4120-B25F-6C515FF6BDA1}" type="presParOf" srcId="{21582298-D0FA-4D1F-AB94-DFB91528121E}" destId="{2A3098C8-BE85-4915-8B02-CF7E8B3AC114}" srcOrd="7" destOrd="0" presId="urn:microsoft.com/office/officeart/2016/7/layout/RepeatingBendingProcessNew"/>
    <dgm:cxn modelId="{B61A9A23-0CA0-4D69-9A97-D65764174FBE}" type="presParOf" srcId="{2A3098C8-BE85-4915-8B02-CF7E8B3AC114}" destId="{8A2E71D4-6C0F-4121-8E1B-80A65F03C9E5}" srcOrd="0" destOrd="0" presId="urn:microsoft.com/office/officeart/2016/7/layout/RepeatingBendingProcessNew"/>
    <dgm:cxn modelId="{A29BD81F-CAFF-440A-9406-E3943863BEDC}" type="presParOf" srcId="{21582298-D0FA-4D1F-AB94-DFB91528121E}" destId="{4A50A587-22EC-4EA2-A565-A7F82ADBF716}"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8ECF8-4C13-4FDB-BEE2-A9471FF57D95}">
      <dsp:nvSpPr>
        <dsp:cNvPr id="0" name=""/>
        <dsp:cNvSpPr/>
      </dsp:nvSpPr>
      <dsp:spPr>
        <a:xfrm>
          <a:off x="3393749" y="808453"/>
          <a:ext cx="623039" cy="91440"/>
        </a:xfrm>
        <a:custGeom>
          <a:avLst/>
          <a:gdLst/>
          <a:ahLst/>
          <a:cxnLst/>
          <a:rect l="0" t="0" r="0" b="0"/>
          <a:pathLst>
            <a:path>
              <a:moveTo>
                <a:pt x="0" y="45720"/>
              </a:moveTo>
              <a:lnTo>
                <a:pt x="255858" y="45719"/>
              </a:lnTo>
            </a:path>
            <a:path>
              <a:moveTo>
                <a:pt x="367181" y="45719"/>
              </a:moveTo>
              <a:lnTo>
                <a:pt x="623039"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r>
            <a:rPr lang="en-US" sz="1200" kern="1200"/>
            <a:t>1</a:t>
          </a:r>
          <a:endParaRPr lang="en-US" sz="1200" kern="1200" dirty="0"/>
        </a:p>
      </dsp:txBody>
      <dsp:txXfrm>
        <a:off x="3649607" y="766544"/>
        <a:ext cx="111322" cy="175257"/>
      </dsp:txXfrm>
    </dsp:sp>
    <dsp:sp modelId="{587CE7AC-B9E1-44A6-A6CC-DFFA633A15D9}">
      <dsp:nvSpPr>
        <dsp:cNvPr id="0" name=""/>
        <dsp:cNvSpPr/>
      </dsp:nvSpPr>
      <dsp:spPr>
        <a:xfrm>
          <a:off x="553638" y="1600"/>
          <a:ext cx="2841910" cy="170514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256" tIns="146174" rIns="139256" bIns="146174" numCol="1" spcCol="1270" anchor="ctr" anchorCtr="0">
          <a:noAutofit/>
        </a:bodyPr>
        <a:lstStyle/>
        <a:p>
          <a:pPr marL="0" lvl="0" indent="0" algn="ctr" defTabSz="533400">
            <a:lnSpc>
              <a:spcPct val="90000"/>
            </a:lnSpc>
            <a:spcBef>
              <a:spcPct val="0"/>
            </a:spcBef>
            <a:spcAft>
              <a:spcPct val="35000"/>
            </a:spcAft>
            <a:buNone/>
          </a:pPr>
          <a:r>
            <a:rPr lang="en-US" sz="1200" b="1" u="sng" kern="1200" dirty="0"/>
            <a:t>Requirement Phase (2 Weeks)</a:t>
          </a:r>
        </a:p>
        <a:p>
          <a:pPr marL="0" lvl="0" indent="0" algn="l" defTabSz="533400">
            <a:lnSpc>
              <a:spcPct val="90000"/>
            </a:lnSpc>
            <a:spcBef>
              <a:spcPct val="0"/>
            </a:spcBef>
            <a:spcAft>
              <a:spcPct val="35000"/>
            </a:spcAft>
            <a:buNone/>
          </a:pPr>
          <a:r>
            <a:rPr lang="en-US" sz="1200" b="0" u="none" kern="1200" dirty="0"/>
            <a:t>1. Requirement Gathering</a:t>
          </a:r>
        </a:p>
        <a:p>
          <a:pPr marL="0" lvl="0" indent="0" algn="l" defTabSz="533400">
            <a:lnSpc>
              <a:spcPct val="90000"/>
            </a:lnSpc>
            <a:spcBef>
              <a:spcPct val="0"/>
            </a:spcBef>
            <a:spcAft>
              <a:spcPct val="35000"/>
            </a:spcAft>
            <a:buNone/>
          </a:pPr>
          <a:r>
            <a:rPr lang="en-US" sz="1200" kern="1200" dirty="0"/>
            <a:t>2. Data Acquisition</a:t>
          </a:r>
        </a:p>
        <a:p>
          <a:pPr marL="0" lvl="0" indent="0" algn="l" defTabSz="533400">
            <a:lnSpc>
              <a:spcPct val="90000"/>
            </a:lnSpc>
            <a:spcBef>
              <a:spcPct val="0"/>
            </a:spcBef>
            <a:spcAft>
              <a:spcPct val="35000"/>
            </a:spcAft>
            <a:buNone/>
          </a:pPr>
          <a:r>
            <a:rPr lang="en-US" sz="1200" kern="1200" dirty="0"/>
            <a:t>3. Data Understanding</a:t>
          </a:r>
        </a:p>
        <a:p>
          <a:pPr marL="0" lvl="0" indent="0" algn="l" defTabSz="533400">
            <a:lnSpc>
              <a:spcPct val="90000"/>
            </a:lnSpc>
            <a:spcBef>
              <a:spcPct val="0"/>
            </a:spcBef>
            <a:spcAft>
              <a:spcPct val="35000"/>
            </a:spcAft>
            <a:buNone/>
          </a:pPr>
          <a:r>
            <a:rPr lang="en-US" sz="1200" kern="1200" dirty="0"/>
            <a:t>4. Hardware/Software Finalization</a:t>
          </a:r>
        </a:p>
      </dsp:txBody>
      <dsp:txXfrm>
        <a:off x="553638" y="1600"/>
        <a:ext cx="2841910" cy="1705146"/>
      </dsp:txXfrm>
    </dsp:sp>
    <dsp:sp modelId="{5A500099-E034-4ABB-A3DA-AC7F7A7F8389}">
      <dsp:nvSpPr>
        <dsp:cNvPr id="0" name=""/>
        <dsp:cNvSpPr/>
      </dsp:nvSpPr>
      <dsp:spPr>
        <a:xfrm>
          <a:off x="6889299" y="808453"/>
          <a:ext cx="623039" cy="91440"/>
        </a:xfrm>
        <a:custGeom>
          <a:avLst/>
          <a:gdLst/>
          <a:ahLst/>
          <a:cxnLst/>
          <a:rect l="0" t="0" r="0" b="0"/>
          <a:pathLst>
            <a:path>
              <a:moveTo>
                <a:pt x="0" y="45720"/>
              </a:moveTo>
              <a:lnTo>
                <a:pt x="255858" y="45719"/>
              </a:lnTo>
            </a:path>
            <a:path>
              <a:moveTo>
                <a:pt x="367181" y="45719"/>
              </a:moveTo>
              <a:lnTo>
                <a:pt x="623039"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r>
            <a:rPr lang="en-US" sz="1200" kern="1200"/>
            <a:t>2</a:t>
          </a:r>
        </a:p>
      </dsp:txBody>
      <dsp:txXfrm>
        <a:off x="7145157" y="766544"/>
        <a:ext cx="111322" cy="175257"/>
      </dsp:txXfrm>
    </dsp:sp>
    <dsp:sp modelId="{924E48C9-9416-44C4-9093-6F4BF61AA42F}">
      <dsp:nvSpPr>
        <dsp:cNvPr id="0" name=""/>
        <dsp:cNvSpPr/>
      </dsp:nvSpPr>
      <dsp:spPr>
        <a:xfrm>
          <a:off x="4049188" y="1600"/>
          <a:ext cx="2841910" cy="170514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256" tIns="146174" rIns="139256" bIns="146174" numCol="1" spcCol="1270" anchor="ctr" anchorCtr="0">
          <a:noAutofit/>
        </a:bodyPr>
        <a:lstStyle/>
        <a:p>
          <a:pPr marL="0" lvl="0" indent="0" algn="ctr" defTabSz="533400">
            <a:lnSpc>
              <a:spcPct val="90000"/>
            </a:lnSpc>
            <a:spcBef>
              <a:spcPct val="0"/>
            </a:spcBef>
            <a:spcAft>
              <a:spcPct val="35000"/>
            </a:spcAft>
            <a:buNone/>
          </a:pPr>
          <a:r>
            <a:rPr lang="en-US" sz="1200" b="1" u="sng" kern="1200" dirty="0"/>
            <a:t>Design Phase (2 Weeks)</a:t>
          </a:r>
        </a:p>
        <a:p>
          <a:pPr marL="0" lvl="0" indent="0" algn="l" defTabSz="533400">
            <a:lnSpc>
              <a:spcPct val="90000"/>
            </a:lnSpc>
            <a:spcBef>
              <a:spcPct val="0"/>
            </a:spcBef>
            <a:spcAft>
              <a:spcPct val="35000"/>
            </a:spcAft>
            <a:buNone/>
          </a:pPr>
          <a:r>
            <a:rPr lang="en-US" sz="1200" b="0" u="none" kern="1200" dirty="0"/>
            <a:t>1. Overall Architecture Design</a:t>
          </a:r>
        </a:p>
        <a:p>
          <a:pPr marL="0" lvl="0" indent="0" algn="l" defTabSz="533400">
            <a:lnSpc>
              <a:spcPct val="90000"/>
            </a:lnSpc>
            <a:spcBef>
              <a:spcPct val="0"/>
            </a:spcBef>
            <a:spcAft>
              <a:spcPct val="35000"/>
            </a:spcAft>
            <a:buNone/>
          </a:pPr>
          <a:r>
            <a:rPr lang="en-US" sz="1200" b="0" u="none" kern="1200" dirty="0"/>
            <a:t>2. Data Preparation</a:t>
          </a:r>
        </a:p>
        <a:p>
          <a:pPr marL="0" lvl="0" indent="0" algn="l" defTabSz="533400">
            <a:lnSpc>
              <a:spcPct val="90000"/>
            </a:lnSpc>
            <a:spcBef>
              <a:spcPct val="0"/>
            </a:spcBef>
            <a:spcAft>
              <a:spcPct val="35000"/>
            </a:spcAft>
            <a:buNone/>
          </a:pPr>
          <a:r>
            <a:rPr lang="en-US" sz="1200" b="0" u="none" kern="1200" dirty="0"/>
            <a:t>3. Datawarehouse Architecture Design</a:t>
          </a:r>
        </a:p>
      </dsp:txBody>
      <dsp:txXfrm>
        <a:off x="4049188" y="1600"/>
        <a:ext cx="2841910" cy="1705146"/>
      </dsp:txXfrm>
    </dsp:sp>
    <dsp:sp modelId="{B0DCE661-1244-4099-8CAC-C79CE068C452}">
      <dsp:nvSpPr>
        <dsp:cNvPr id="0" name=""/>
        <dsp:cNvSpPr/>
      </dsp:nvSpPr>
      <dsp:spPr>
        <a:xfrm>
          <a:off x="1974593" y="1704946"/>
          <a:ext cx="6991100" cy="623039"/>
        </a:xfrm>
        <a:custGeom>
          <a:avLst/>
          <a:gdLst/>
          <a:ahLst/>
          <a:cxnLst/>
          <a:rect l="0" t="0" r="0" b="0"/>
          <a:pathLst>
            <a:path>
              <a:moveTo>
                <a:pt x="6991100" y="0"/>
              </a:moveTo>
              <a:lnTo>
                <a:pt x="6991100" y="328619"/>
              </a:lnTo>
              <a:lnTo>
                <a:pt x="0" y="328619"/>
              </a:lnTo>
              <a:lnTo>
                <a:pt x="0" y="623039"/>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r>
            <a:rPr lang="en-US" sz="1200" kern="1200"/>
            <a:t>3</a:t>
          </a:r>
        </a:p>
      </dsp:txBody>
      <dsp:txXfrm>
        <a:off x="5294604" y="1928837"/>
        <a:ext cx="351079" cy="175257"/>
      </dsp:txXfrm>
    </dsp:sp>
    <dsp:sp modelId="{9268847A-CBFC-49FC-BD3B-C6BC96105B59}">
      <dsp:nvSpPr>
        <dsp:cNvPr id="0" name=""/>
        <dsp:cNvSpPr/>
      </dsp:nvSpPr>
      <dsp:spPr>
        <a:xfrm>
          <a:off x="7544738" y="1600"/>
          <a:ext cx="2841910" cy="170514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256" tIns="146174" rIns="139256" bIns="146174" numCol="1" spcCol="1270" anchor="ctr" anchorCtr="0">
          <a:noAutofit/>
        </a:bodyPr>
        <a:lstStyle/>
        <a:p>
          <a:pPr marL="0" lvl="0" indent="0" algn="ctr" defTabSz="533400">
            <a:lnSpc>
              <a:spcPct val="90000"/>
            </a:lnSpc>
            <a:spcBef>
              <a:spcPct val="0"/>
            </a:spcBef>
            <a:spcAft>
              <a:spcPct val="35000"/>
            </a:spcAft>
            <a:buNone/>
          </a:pPr>
          <a:r>
            <a:rPr lang="en-US" sz="1200" b="1" u="sng" kern="1200" dirty="0"/>
            <a:t>Development Phase (3 Weeks)</a:t>
          </a:r>
        </a:p>
        <a:p>
          <a:pPr marL="0" lvl="0" indent="0" algn="l" defTabSz="533400">
            <a:lnSpc>
              <a:spcPct val="90000"/>
            </a:lnSpc>
            <a:spcBef>
              <a:spcPct val="0"/>
            </a:spcBef>
            <a:spcAft>
              <a:spcPct val="35000"/>
            </a:spcAft>
            <a:buNone/>
          </a:pPr>
          <a:r>
            <a:rPr lang="en-US" sz="1200" b="0" u="none" kern="1200" dirty="0"/>
            <a:t>1. Development : Data Acquisition Scripts</a:t>
          </a:r>
        </a:p>
        <a:p>
          <a:pPr marL="0" lvl="0" indent="0" algn="l" defTabSz="533400">
            <a:lnSpc>
              <a:spcPct val="90000"/>
            </a:lnSpc>
            <a:spcBef>
              <a:spcPct val="0"/>
            </a:spcBef>
            <a:spcAft>
              <a:spcPct val="35000"/>
            </a:spcAft>
            <a:buNone/>
          </a:pPr>
          <a:r>
            <a:rPr lang="en-US" sz="1200" b="0" u="none" kern="1200" dirty="0"/>
            <a:t>2. Development : ETL</a:t>
          </a:r>
        </a:p>
        <a:p>
          <a:pPr marL="0" lvl="0" indent="0" algn="l" defTabSz="533400">
            <a:lnSpc>
              <a:spcPct val="90000"/>
            </a:lnSpc>
            <a:spcBef>
              <a:spcPct val="0"/>
            </a:spcBef>
            <a:spcAft>
              <a:spcPct val="35000"/>
            </a:spcAft>
            <a:buNone/>
          </a:pPr>
          <a:r>
            <a:rPr lang="en-US" sz="1200" b="0" u="none" kern="1200" dirty="0"/>
            <a:t>3. Development : DWH</a:t>
          </a:r>
        </a:p>
        <a:p>
          <a:pPr marL="0" lvl="0" indent="0" algn="l" defTabSz="533400">
            <a:lnSpc>
              <a:spcPct val="90000"/>
            </a:lnSpc>
            <a:spcBef>
              <a:spcPct val="0"/>
            </a:spcBef>
            <a:spcAft>
              <a:spcPct val="35000"/>
            </a:spcAft>
            <a:buNone/>
          </a:pPr>
          <a:r>
            <a:rPr lang="en-US" sz="1200" b="0" u="none" kern="1200" dirty="0"/>
            <a:t>4. Development : Reports and Dashboards</a:t>
          </a:r>
        </a:p>
      </dsp:txBody>
      <dsp:txXfrm>
        <a:off x="7544738" y="1600"/>
        <a:ext cx="2841910" cy="1705146"/>
      </dsp:txXfrm>
    </dsp:sp>
    <dsp:sp modelId="{2A3098C8-BE85-4915-8B02-CF7E8B3AC114}">
      <dsp:nvSpPr>
        <dsp:cNvPr id="0" name=""/>
        <dsp:cNvSpPr/>
      </dsp:nvSpPr>
      <dsp:spPr>
        <a:xfrm>
          <a:off x="3393749" y="3167239"/>
          <a:ext cx="623039" cy="91440"/>
        </a:xfrm>
        <a:custGeom>
          <a:avLst/>
          <a:gdLst/>
          <a:ahLst/>
          <a:cxnLst/>
          <a:rect l="0" t="0" r="0" b="0"/>
          <a:pathLst>
            <a:path>
              <a:moveTo>
                <a:pt x="0" y="45720"/>
              </a:moveTo>
              <a:lnTo>
                <a:pt x="255858" y="45719"/>
              </a:lnTo>
            </a:path>
            <a:path>
              <a:moveTo>
                <a:pt x="367181" y="45719"/>
              </a:moveTo>
              <a:lnTo>
                <a:pt x="623039"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r>
            <a:rPr lang="en-US" sz="1200" kern="1200"/>
            <a:t>4</a:t>
          </a:r>
        </a:p>
      </dsp:txBody>
      <dsp:txXfrm>
        <a:off x="3649607" y="3125330"/>
        <a:ext cx="111322" cy="175257"/>
      </dsp:txXfrm>
    </dsp:sp>
    <dsp:sp modelId="{F1077E94-406F-44FB-BB28-240DD2CBE66F}">
      <dsp:nvSpPr>
        <dsp:cNvPr id="0" name=""/>
        <dsp:cNvSpPr/>
      </dsp:nvSpPr>
      <dsp:spPr>
        <a:xfrm>
          <a:off x="553638" y="2360386"/>
          <a:ext cx="2841910" cy="170514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256" tIns="146174" rIns="139256" bIns="146174" numCol="1" spcCol="1270" anchor="ctr" anchorCtr="0">
          <a:noAutofit/>
        </a:bodyPr>
        <a:lstStyle/>
        <a:p>
          <a:pPr marL="0" lvl="0" indent="0" algn="ctr" defTabSz="533400">
            <a:lnSpc>
              <a:spcPct val="90000"/>
            </a:lnSpc>
            <a:spcBef>
              <a:spcPct val="0"/>
            </a:spcBef>
            <a:spcAft>
              <a:spcPct val="35000"/>
            </a:spcAft>
            <a:buNone/>
          </a:pPr>
          <a:r>
            <a:rPr lang="en-US" sz="1200" b="1" u="sng" kern="1200" dirty="0"/>
            <a:t>Testing Phase (2 Weeks)</a:t>
          </a:r>
        </a:p>
        <a:p>
          <a:pPr marL="0" lvl="0" indent="0" algn="l" defTabSz="533400">
            <a:lnSpc>
              <a:spcPct val="90000"/>
            </a:lnSpc>
            <a:spcBef>
              <a:spcPct val="0"/>
            </a:spcBef>
            <a:spcAft>
              <a:spcPct val="35000"/>
            </a:spcAft>
            <a:buNone/>
          </a:pPr>
          <a:r>
            <a:rPr lang="en-US" sz="1200" b="0" u="none" kern="1200" dirty="0"/>
            <a:t>1. Unit Testing of each developed component. </a:t>
          </a:r>
        </a:p>
        <a:p>
          <a:pPr marL="0" lvl="0" indent="0" algn="l" defTabSz="533400">
            <a:lnSpc>
              <a:spcPct val="90000"/>
            </a:lnSpc>
            <a:spcBef>
              <a:spcPct val="0"/>
            </a:spcBef>
            <a:spcAft>
              <a:spcPct val="35000"/>
            </a:spcAft>
            <a:buNone/>
          </a:pPr>
          <a:r>
            <a:rPr lang="en-US" sz="1200" b="0" u="none" kern="1200" dirty="0"/>
            <a:t>2. Perform Integration Testing	</a:t>
          </a:r>
        </a:p>
      </dsp:txBody>
      <dsp:txXfrm>
        <a:off x="553638" y="2360386"/>
        <a:ext cx="2841910" cy="1705146"/>
      </dsp:txXfrm>
    </dsp:sp>
    <dsp:sp modelId="{4A50A587-22EC-4EA2-A565-A7F82ADBF716}">
      <dsp:nvSpPr>
        <dsp:cNvPr id="0" name=""/>
        <dsp:cNvSpPr/>
      </dsp:nvSpPr>
      <dsp:spPr>
        <a:xfrm>
          <a:off x="4049188" y="2360386"/>
          <a:ext cx="2841910" cy="170514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256" tIns="146174" rIns="139256" bIns="146174" numCol="1" spcCol="1270" anchor="ctr" anchorCtr="0">
          <a:noAutofit/>
        </a:bodyPr>
        <a:lstStyle/>
        <a:p>
          <a:pPr marL="0" lvl="0" indent="0" algn="ctr" defTabSz="533400">
            <a:lnSpc>
              <a:spcPct val="90000"/>
            </a:lnSpc>
            <a:spcBef>
              <a:spcPct val="0"/>
            </a:spcBef>
            <a:spcAft>
              <a:spcPct val="35000"/>
            </a:spcAft>
            <a:buNone/>
          </a:pPr>
          <a:r>
            <a:rPr lang="en-US" sz="1200" b="1" u="sng" kern="1200" dirty="0"/>
            <a:t>Production Deployment (2 Weeks)</a:t>
          </a:r>
        </a:p>
        <a:p>
          <a:pPr marL="0" lvl="0" indent="0" algn="l" defTabSz="533400">
            <a:lnSpc>
              <a:spcPct val="90000"/>
            </a:lnSpc>
            <a:spcBef>
              <a:spcPct val="0"/>
            </a:spcBef>
            <a:spcAft>
              <a:spcPct val="35000"/>
            </a:spcAft>
            <a:buNone/>
          </a:pPr>
          <a:r>
            <a:rPr lang="en-US" sz="1200" b="0" kern="1200" dirty="0"/>
            <a:t>1. Deploy all the components on Cloud.</a:t>
          </a:r>
        </a:p>
        <a:p>
          <a:pPr marL="0" lvl="0" indent="0" algn="l" defTabSz="533400">
            <a:lnSpc>
              <a:spcPct val="90000"/>
            </a:lnSpc>
            <a:spcBef>
              <a:spcPct val="0"/>
            </a:spcBef>
            <a:spcAft>
              <a:spcPct val="35000"/>
            </a:spcAft>
            <a:buNone/>
          </a:pPr>
          <a:r>
            <a:rPr lang="en-US" sz="1200" b="0" kern="1200" dirty="0"/>
            <a:t>2. Perform UAT.</a:t>
          </a:r>
        </a:p>
      </dsp:txBody>
      <dsp:txXfrm>
        <a:off x="4049188" y="2360386"/>
        <a:ext cx="2841910" cy="170514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5F2A54-8DA3-68B6-6711-4896B2375C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8708981-7449-D2E9-700F-02218EC062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D413D5-D52C-404B-BCBD-A812593513BD}" type="datetimeFigureOut">
              <a:rPr lang="en-US" smtClean="0"/>
              <a:t>4/22/2024</a:t>
            </a:fld>
            <a:endParaRPr lang="en-US"/>
          </a:p>
        </p:txBody>
      </p:sp>
      <p:sp>
        <p:nvSpPr>
          <p:cNvPr id="4" name="Footer Placeholder 3">
            <a:extLst>
              <a:ext uri="{FF2B5EF4-FFF2-40B4-BE49-F238E27FC236}">
                <a16:creationId xmlns:a16="http://schemas.microsoft.com/office/drawing/2014/main" id="{07D8CEFE-90D1-56B9-2116-D8D7B06B60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A53A44-511E-979C-8293-B09AB439FD9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DBFDE4-74F7-42B2-9CC7-0D34FC79CD94}" type="slidenum">
              <a:rPr lang="en-US" smtClean="0"/>
              <a:t>‹#›</a:t>
            </a:fld>
            <a:endParaRPr lang="en-US"/>
          </a:p>
        </p:txBody>
      </p:sp>
    </p:spTree>
    <p:extLst>
      <p:ext uri="{BB962C8B-B14F-4D97-AF65-F5344CB8AC3E}">
        <p14:creationId xmlns:p14="http://schemas.microsoft.com/office/powerpoint/2010/main" val="31339587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B1CD4-316A-4440-A8C0-ECA3531B8B9D}"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46966-53E6-4D87-90FE-2B3076C3AA9B}" type="slidenum">
              <a:rPr lang="en-US" smtClean="0"/>
              <a:t>‹#›</a:t>
            </a:fld>
            <a:endParaRPr lang="en-US"/>
          </a:p>
        </p:txBody>
      </p:sp>
    </p:spTree>
    <p:extLst>
      <p:ext uri="{BB962C8B-B14F-4D97-AF65-F5344CB8AC3E}">
        <p14:creationId xmlns:p14="http://schemas.microsoft.com/office/powerpoint/2010/main" val="9982696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17AAB2-B970-4E2E-90BF-C5EF53801AE5}" type="datetime1">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830346-2E22-429C-A7AA-E8C9157297F6}" type="datetime1">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4FB406-7BCF-4DBA-8FBA-D346EFF6F1F1}" type="datetime1">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88CD9-62EB-4CA8-AD5F-03AC146A61A1}" type="datetime1">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B5E4E0-7EA5-4520-B5FA-0A31EA3A61BA}" type="datetime1">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FDCC68-6EA0-4C54-81DE-282659AA74B6}" type="datetime1">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0CF50B-8E30-41B0-BFB9-D3AC1ECEDD54}" type="datetime1">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A6BFEC-547B-4350-A4B7-5CE2992EC0C1}" type="datetime1">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03AAC-97B2-434C-886C-75BE496B8BA2}" type="datetime1">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B0EDE-06FE-4A6E-8FE1-912A88070F43}" type="datetime1">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507FF5-3332-40A6-BA5F-155594216EE0}" type="datetime1">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21BB89-58B8-41B5-971A-F84CBDE02F4C}" type="datetime1">
              <a:rPr lang="en-US" smtClean="0"/>
              <a:t>4/22/2024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Public-Safety/NYPD-Complaint-Data-Historic/qgea-i56i/about_data" TargetMode="External"/><Relationship Id="rId2" Type="http://schemas.openxmlformats.org/officeDocument/2006/relationships/hyperlink" Target="https://gist.github.com/erichurst/7882666"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data.cityofnewyork.us/Public-Safety/Ready-NY-Events/hyur-qpyf/about_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246684" y="2696088"/>
            <a:ext cx="9833548" cy="1325563"/>
          </a:xfrm>
        </p:spPr>
        <p:txBody>
          <a:bodyPr vert="horz" lIns="91440" tIns="45720" rIns="91440" bIns="45720" rtlCol="0" anchor="b">
            <a:noAutofit/>
          </a:bodyPr>
          <a:lstStyle/>
          <a:p>
            <a:pPr lvl="0" algn="ctr">
              <a:defRPr/>
            </a:pPr>
            <a:br>
              <a:rPr lang="en-US" altLang="zh-CN" sz="6600" b="1" kern="1200" dirty="0">
                <a:solidFill>
                  <a:schemeClr val="tx2"/>
                </a:solidFill>
                <a:latin typeface="+mj-lt"/>
                <a:ea typeface="+mj-ea"/>
                <a:cs typeface="+mj-cs"/>
              </a:rPr>
            </a:br>
            <a:r>
              <a:rPr lang="en-US" altLang="zh-CN" sz="6600" b="1" dirty="0">
                <a:solidFill>
                  <a:schemeClr val="tx2"/>
                </a:solidFill>
              </a:rPr>
              <a:t>NYC Complaints and Events Analytics</a:t>
            </a:r>
            <a:endParaRPr lang="en-US" sz="6600" kern="1200" dirty="0">
              <a:solidFill>
                <a:schemeClr val="tx2"/>
              </a:solidFill>
              <a:latin typeface="+mj-lt"/>
              <a:ea typeface="+mj-ea"/>
              <a:cs typeface="+mj-cs"/>
            </a:endParaRPr>
          </a:p>
        </p:txBody>
      </p:sp>
      <p:grpSp>
        <p:nvGrpSpPr>
          <p:cNvPr id="28" name="Group 27">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9" name="Freeform: Shape 28">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2536BC16-F1EB-54AF-E316-C7DC5D7F3318}"/>
              </a:ext>
            </a:extLst>
          </p:cNvPr>
          <p:cNvSpPr txBox="1"/>
          <p:nvPr/>
        </p:nvSpPr>
        <p:spPr>
          <a:xfrm>
            <a:off x="838200" y="5012731"/>
            <a:ext cx="9833548" cy="2457269"/>
          </a:xfrm>
          <a:prstGeom prst="rect">
            <a:avLst/>
          </a:prstGeom>
        </p:spPr>
        <p:txBody>
          <a:bodyPr vert="horz" lIns="91440" tIns="45720" rIns="91440" bIns="45720" rtlCol="0">
            <a:normAutofit/>
          </a:bodyPr>
          <a:lstStyle/>
          <a:p>
            <a:pPr>
              <a:lnSpc>
                <a:spcPct val="90000"/>
              </a:lnSpc>
              <a:spcAft>
                <a:spcPts val="600"/>
              </a:spcAft>
            </a:pPr>
            <a:r>
              <a:rPr lang="en-US" altLang="zh-CN" b="1" u="sng" dirty="0">
                <a:solidFill>
                  <a:schemeClr val="tx2"/>
                </a:solidFill>
                <a:latin typeface="+mj-lt"/>
                <a:ea typeface="+mj-ea"/>
                <a:cs typeface="+mj-cs"/>
              </a:rPr>
              <a:t>Team Members:</a:t>
            </a:r>
          </a:p>
          <a:p>
            <a:pPr marL="742950" lvl="1" indent="-228600">
              <a:lnSpc>
                <a:spcPct val="90000"/>
              </a:lnSpc>
              <a:spcAft>
                <a:spcPts val="600"/>
              </a:spcAft>
              <a:buFont typeface="Arial" panose="020B0604020202020204" pitchFamily="34" charset="0"/>
              <a:buChar char="•"/>
            </a:pPr>
            <a:r>
              <a:rPr lang="en-US" altLang="zh-CN" b="1" dirty="0">
                <a:solidFill>
                  <a:schemeClr val="tx2"/>
                </a:solidFill>
                <a:latin typeface="+mj-lt"/>
                <a:ea typeface="+mj-ea"/>
                <a:cs typeface="+mj-cs"/>
              </a:rPr>
              <a:t>Ankit Kumar Aggarwal</a:t>
            </a:r>
          </a:p>
          <a:p>
            <a:pPr marL="742950" lvl="1" indent="-228600">
              <a:lnSpc>
                <a:spcPct val="90000"/>
              </a:lnSpc>
              <a:spcAft>
                <a:spcPts val="600"/>
              </a:spcAft>
              <a:buFont typeface="Arial" panose="020B0604020202020204" pitchFamily="34" charset="0"/>
              <a:buChar char="•"/>
            </a:pPr>
            <a:r>
              <a:rPr lang="en-US" altLang="zh-CN" b="1" dirty="0">
                <a:solidFill>
                  <a:schemeClr val="tx2"/>
                </a:solidFill>
                <a:latin typeface="+mj-lt"/>
                <a:ea typeface="+mj-ea"/>
                <a:cs typeface="+mj-cs"/>
              </a:rPr>
              <a:t>Aravind Raju</a:t>
            </a:r>
          </a:p>
          <a:p>
            <a:pPr marL="742950" lvl="1" indent="-228600">
              <a:lnSpc>
                <a:spcPct val="90000"/>
              </a:lnSpc>
              <a:spcAft>
                <a:spcPts val="600"/>
              </a:spcAft>
              <a:buFont typeface="Arial" panose="020B0604020202020204" pitchFamily="34" charset="0"/>
              <a:buChar char="•"/>
            </a:pPr>
            <a:r>
              <a:rPr lang="en-US" altLang="zh-CN" b="1" dirty="0">
                <a:solidFill>
                  <a:schemeClr val="tx2"/>
                </a:solidFill>
                <a:latin typeface="+mj-lt"/>
                <a:ea typeface="+mj-ea"/>
                <a:cs typeface="+mj-cs"/>
              </a:rPr>
              <a:t>Sameer </a:t>
            </a:r>
            <a:r>
              <a:rPr lang="en-US" altLang="zh-CN" b="1" dirty="0" err="1">
                <a:solidFill>
                  <a:schemeClr val="tx2"/>
                </a:solidFill>
                <a:latin typeface="+mj-lt"/>
                <a:ea typeface="+mj-ea"/>
                <a:cs typeface="+mj-cs"/>
              </a:rPr>
              <a:t>Beloshe</a:t>
            </a:r>
            <a:endParaRPr lang="en-US" altLang="zh-CN" b="1" dirty="0">
              <a:solidFill>
                <a:schemeClr val="tx2"/>
              </a:solidFill>
              <a:latin typeface="+mj-lt"/>
              <a:ea typeface="+mj-ea"/>
              <a:cs typeface="+mj-cs"/>
            </a:endParaRPr>
          </a:p>
          <a:p>
            <a:pPr marL="742950" lvl="1" indent="-228600">
              <a:lnSpc>
                <a:spcPct val="90000"/>
              </a:lnSpc>
              <a:spcAft>
                <a:spcPts val="600"/>
              </a:spcAft>
              <a:buFont typeface="Arial" panose="020B0604020202020204" pitchFamily="34" charset="0"/>
              <a:buChar char="•"/>
            </a:pPr>
            <a:r>
              <a:rPr lang="en-US" altLang="zh-CN" b="1" dirty="0">
                <a:solidFill>
                  <a:schemeClr val="tx2"/>
                </a:solidFill>
                <a:latin typeface="+mj-lt"/>
                <a:ea typeface="+mj-ea"/>
                <a:cs typeface="+mj-cs"/>
              </a:rPr>
              <a:t>Venkata Sai Surya </a:t>
            </a:r>
            <a:r>
              <a:rPr lang="en-US" altLang="zh-CN" b="1" dirty="0" err="1">
                <a:solidFill>
                  <a:schemeClr val="tx2"/>
                </a:solidFill>
                <a:latin typeface="+mj-lt"/>
                <a:ea typeface="+mj-ea"/>
                <a:cs typeface="+mj-cs"/>
              </a:rPr>
              <a:t>Athuluru</a:t>
            </a:r>
            <a:endParaRPr lang="en-US" altLang="zh-CN" b="1" dirty="0">
              <a:solidFill>
                <a:schemeClr val="tx2"/>
              </a:solidFill>
              <a:latin typeface="+mj-lt"/>
              <a:ea typeface="+mj-ea"/>
              <a:cs typeface="+mj-cs"/>
            </a:endParaRPr>
          </a:p>
          <a:p>
            <a:pPr marL="285750" indent="-228600">
              <a:lnSpc>
                <a:spcPct val="90000"/>
              </a:lnSpc>
              <a:spcAft>
                <a:spcPts val="600"/>
              </a:spcAft>
              <a:buFont typeface="Arial" panose="020B0604020202020204" pitchFamily="34" charset="0"/>
              <a:buChar char="•"/>
            </a:pPr>
            <a:endParaRPr lang="en-US" altLang="zh-CN" b="1" dirty="0">
              <a:solidFill>
                <a:schemeClr val="tx2"/>
              </a:solidFill>
            </a:endParaRPr>
          </a:p>
          <a:p>
            <a:pPr indent="-228600">
              <a:lnSpc>
                <a:spcPct val="90000"/>
              </a:lnSpc>
              <a:spcAft>
                <a:spcPts val="600"/>
              </a:spcAft>
              <a:buFont typeface="Arial" panose="020B0604020202020204" pitchFamily="34" charset="0"/>
              <a:buChar char="•"/>
            </a:pPr>
            <a:endParaRPr lang="en-US" b="1"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p:txBody>
      </p:sp>
      <p:grpSp>
        <p:nvGrpSpPr>
          <p:cNvPr id="21" name="Group 2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2" name="Freeform: Shape 2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0BD22520-61D6-6C15-0776-41DA70B5E946}"/>
              </a:ext>
            </a:extLst>
          </p:cNvPr>
          <p:cNvSpPr>
            <a:spLocks noGrp="1"/>
          </p:cNvSpPr>
          <p:nvPr>
            <p:ph type="sldNum" sz="quarter" idx="12"/>
          </p:nvPr>
        </p:nvSpPr>
        <p:spPr/>
        <p:txBody>
          <a:bodyPr/>
          <a:lstStyle/>
          <a:p>
            <a:fld id="{330EA680-D336-4FF7-8B7A-9848BB0A1C32}" type="slidenum">
              <a:rPr lang="en-US" smtClean="0"/>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86AA2DA-281A-4806-8977-D617AEAC8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64185774-6FC0-4B8D-A8DB-A88546889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59988" y="0"/>
            <a:ext cx="2632012" cy="6858000"/>
          </a:xfrm>
          <a:custGeom>
            <a:avLst/>
            <a:gdLst>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57677 w 2632012"/>
              <a:gd name="connsiteY27" fmla="*/ 2548608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08456 w 2632012"/>
              <a:gd name="connsiteY22" fmla="*/ 5878851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632012" h="6858000">
                <a:moveTo>
                  <a:pt x="932173" y="1512545"/>
                </a:moveTo>
                <a:lnTo>
                  <a:pt x="932462" y="1512581"/>
                </a:lnTo>
                <a:lnTo>
                  <a:pt x="932378" y="1512599"/>
                </a:lnTo>
                <a:cubicBezTo>
                  <a:pt x="930618" y="1512681"/>
                  <a:pt x="930202" y="1512462"/>
                  <a:pt x="932173" y="1512545"/>
                </a:cubicBezTo>
                <a:close/>
                <a:moveTo>
                  <a:pt x="1207569" y="0"/>
                </a:moveTo>
                <a:lnTo>
                  <a:pt x="2632012" y="0"/>
                </a:lnTo>
                <a:lnTo>
                  <a:pt x="2632012" y="6858000"/>
                </a:lnTo>
                <a:lnTo>
                  <a:pt x="13514" y="6858000"/>
                </a:lnTo>
                <a:cubicBezTo>
                  <a:pt x="13399" y="6842943"/>
                  <a:pt x="13285" y="6827886"/>
                  <a:pt x="13170" y="6812829"/>
                </a:cubicBezTo>
                <a:cubicBezTo>
                  <a:pt x="12714" y="6794763"/>
                  <a:pt x="13524" y="6777517"/>
                  <a:pt x="20332" y="6760689"/>
                </a:cubicBezTo>
                <a:cubicBezTo>
                  <a:pt x="10828" y="6746468"/>
                  <a:pt x="7794" y="6733277"/>
                  <a:pt x="25596" y="6721251"/>
                </a:cubicBezTo>
                <a:cubicBezTo>
                  <a:pt x="24143" y="6683539"/>
                  <a:pt x="1631" y="6673595"/>
                  <a:pt x="22507" y="6650499"/>
                </a:cubicBezTo>
                <a:cubicBezTo>
                  <a:pt x="-25124" y="6620536"/>
                  <a:pt x="16765" y="6629253"/>
                  <a:pt x="22444" y="6604241"/>
                </a:cubicBezTo>
                <a:cubicBezTo>
                  <a:pt x="28668" y="6588866"/>
                  <a:pt x="29169" y="6574778"/>
                  <a:pt x="31867" y="6559984"/>
                </a:cubicBezTo>
                <a:cubicBezTo>
                  <a:pt x="4443" y="6566661"/>
                  <a:pt x="62924" y="6515664"/>
                  <a:pt x="38635" y="6515473"/>
                </a:cubicBezTo>
                <a:cubicBezTo>
                  <a:pt x="72259" y="6495428"/>
                  <a:pt x="29118" y="6488543"/>
                  <a:pt x="38467" y="6463736"/>
                </a:cubicBezTo>
                <a:cubicBezTo>
                  <a:pt x="50944" y="6451623"/>
                  <a:pt x="52742" y="6443270"/>
                  <a:pt x="38052" y="6432794"/>
                </a:cubicBezTo>
                <a:cubicBezTo>
                  <a:pt x="98939" y="6376824"/>
                  <a:pt x="58603" y="6351821"/>
                  <a:pt x="80445" y="6301309"/>
                </a:cubicBezTo>
                <a:cubicBezTo>
                  <a:pt x="103917" y="6257537"/>
                  <a:pt x="78836" y="6301310"/>
                  <a:pt x="138157" y="6257030"/>
                </a:cubicBezTo>
                <a:cubicBezTo>
                  <a:pt x="155187" y="6248574"/>
                  <a:pt x="166108" y="6186701"/>
                  <a:pt x="170419" y="6171255"/>
                </a:cubicBezTo>
                <a:cubicBezTo>
                  <a:pt x="174731" y="6155809"/>
                  <a:pt x="166522" y="6166390"/>
                  <a:pt x="164027" y="6164357"/>
                </a:cubicBezTo>
                <a:cubicBezTo>
                  <a:pt x="206228" y="6137678"/>
                  <a:pt x="184454" y="6121750"/>
                  <a:pt x="213309" y="6109331"/>
                </a:cubicBezTo>
                <a:cubicBezTo>
                  <a:pt x="224262" y="6067371"/>
                  <a:pt x="183175" y="5890445"/>
                  <a:pt x="208456" y="5878851"/>
                </a:cubicBezTo>
                <a:cubicBezTo>
                  <a:pt x="225886" y="5808435"/>
                  <a:pt x="192379" y="5574013"/>
                  <a:pt x="219615" y="5557777"/>
                </a:cubicBezTo>
                <a:lnTo>
                  <a:pt x="245711" y="5066230"/>
                </a:lnTo>
                <a:cubicBezTo>
                  <a:pt x="117719" y="4582016"/>
                  <a:pt x="230524" y="4647254"/>
                  <a:pt x="276721" y="4162848"/>
                </a:cubicBezTo>
                <a:lnTo>
                  <a:pt x="343082" y="3059377"/>
                </a:lnTo>
                <a:cubicBezTo>
                  <a:pt x="347947" y="2889121"/>
                  <a:pt x="364765" y="2862299"/>
                  <a:pt x="369630" y="2692043"/>
                </a:cubicBezTo>
                <a:cubicBezTo>
                  <a:pt x="369393" y="2690043"/>
                  <a:pt x="435560" y="2522082"/>
                  <a:pt x="435324" y="2520083"/>
                </a:cubicBezTo>
                <a:lnTo>
                  <a:pt x="482259" y="2336178"/>
                </a:lnTo>
                <a:cubicBezTo>
                  <a:pt x="516201" y="2267350"/>
                  <a:pt x="537443" y="2148254"/>
                  <a:pt x="569515" y="2091909"/>
                </a:cubicBezTo>
                <a:cubicBezTo>
                  <a:pt x="629286" y="2030534"/>
                  <a:pt x="622061" y="2045605"/>
                  <a:pt x="638163" y="1994147"/>
                </a:cubicBezTo>
                <a:cubicBezTo>
                  <a:pt x="633178" y="1967912"/>
                  <a:pt x="705417" y="1945185"/>
                  <a:pt x="737312" y="1871408"/>
                </a:cubicBezTo>
                <a:cubicBezTo>
                  <a:pt x="759407" y="1814663"/>
                  <a:pt x="795838" y="1856475"/>
                  <a:pt x="788501" y="1793826"/>
                </a:cubicBezTo>
                <a:cubicBezTo>
                  <a:pt x="796402" y="1792725"/>
                  <a:pt x="813276" y="1750182"/>
                  <a:pt x="819432" y="1746824"/>
                </a:cubicBezTo>
                <a:lnTo>
                  <a:pt x="843936" y="1697348"/>
                </a:lnTo>
                <a:cubicBezTo>
                  <a:pt x="847635" y="1681502"/>
                  <a:pt x="845709" y="1667584"/>
                  <a:pt x="846526" y="1659754"/>
                </a:cubicBezTo>
                <a:lnTo>
                  <a:pt x="873830" y="1628041"/>
                </a:lnTo>
                <a:lnTo>
                  <a:pt x="890626" y="1599883"/>
                </a:lnTo>
                <a:lnTo>
                  <a:pt x="921288" y="1579569"/>
                </a:lnTo>
                <a:cubicBezTo>
                  <a:pt x="921111" y="1565502"/>
                  <a:pt x="920933" y="1551436"/>
                  <a:pt x="920756" y="1537369"/>
                </a:cubicBezTo>
                <a:cubicBezTo>
                  <a:pt x="918173" y="1533598"/>
                  <a:pt x="943194" y="1519497"/>
                  <a:pt x="946290" y="1514308"/>
                </a:cubicBezTo>
                <a:lnTo>
                  <a:pt x="932462" y="1512581"/>
                </a:lnTo>
                <a:lnTo>
                  <a:pt x="940652" y="1510839"/>
                </a:lnTo>
                <a:cubicBezTo>
                  <a:pt x="944059" y="1509546"/>
                  <a:pt x="947769" y="1507347"/>
                  <a:pt x="950739" y="1503635"/>
                </a:cubicBezTo>
                <a:lnTo>
                  <a:pt x="966405" y="1439967"/>
                </a:lnTo>
                <a:cubicBezTo>
                  <a:pt x="966567" y="1437915"/>
                  <a:pt x="970755" y="1392639"/>
                  <a:pt x="973516" y="1389073"/>
                </a:cubicBezTo>
                <a:lnTo>
                  <a:pt x="986960" y="1351857"/>
                </a:lnTo>
                <a:lnTo>
                  <a:pt x="987761" y="1363479"/>
                </a:lnTo>
                <a:cubicBezTo>
                  <a:pt x="987046" y="1391389"/>
                  <a:pt x="991418" y="1341827"/>
                  <a:pt x="989043" y="1346093"/>
                </a:cubicBezTo>
                <a:lnTo>
                  <a:pt x="986960" y="1351857"/>
                </a:lnTo>
                <a:lnTo>
                  <a:pt x="985769" y="1334556"/>
                </a:lnTo>
                <a:cubicBezTo>
                  <a:pt x="983992" y="1300062"/>
                  <a:pt x="982872" y="1251835"/>
                  <a:pt x="982507" y="1216698"/>
                </a:cubicBezTo>
                <a:cubicBezTo>
                  <a:pt x="989105" y="1176777"/>
                  <a:pt x="968656" y="1115073"/>
                  <a:pt x="984836" y="1082381"/>
                </a:cubicBezTo>
                <a:cubicBezTo>
                  <a:pt x="976467" y="1067557"/>
                  <a:pt x="974466" y="1054191"/>
                  <a:pt x="993140" y="1043366"/>
                </a:cubicBezTo>
                <a:cubicBezTo>
                  <a:pt x="994613" y="1005627"/>
                  <a:pt x="972947" y="994211"/>
                  <a:pt x="995544" y="972540"/>
                </a:cubicBezTo>
                <a:cubicBezTo>
                  <a:pt x="1001437" y="952637"/>
                  <a:pt x="1021106" y="938879"/>
                  <a:pt x="1028500" y="923945"/>
                </a:cubicBezTo>
                <a:cubicBezTo>
                  <a:pt x="1032923" y="901661"/>
                  <a:pt x="1022511" y="861628"/>
                  <a:pt x="1022082" y="838835"/>
                </a:cubicBezTo>
                <a:cubicBezTo>
                  <a:pt x="1057150" y="821053"/>
                  <a:pt x="1014683" y="811325"/>
                  <a:pt x="1025925" y="787183"/>
                </a:cubicBezTo>
                <a:cubicBezTo>
                  <a:pt x="1039299" y="775919"/>
                  <a:pt x="1041738" y="767701"/>
                  <a:pt x="1027904" y="756272"/>
                </a:cubicBezTo>
                <a:cubicBezTo>
                  <a:pt x="1092931" y="704439"/>
                  <a:pt x="1063111" y="690611"/>
                  <a:pt x="1088796" y="641639"/>
                </a:cubicBezTo>
                <a:cubicBezTo>
                  <a:pt x="1115586" y="599503"/>
                  <a:pt x="1101832" y="585408"/>
                  <a:pt x="1164389" y="545140"/>
                </a:cubicBezTo>
                <a:cubicBezTo>
                  <a:pt x="1183904" y="515341"/>
                  <a:pt x="1212474" y="444932"/>
                  <a:pt x="1225321" y="413843"/>
                </a:cubicBezTo>
                <a:cubicBezTo>
                  <a:pt x="1235550" y="389613"/>
                  <a:pt x="1230254" y="392779"/>
                  <a:pt x="1241477" y="358607"/>
                </a:cubicBezTo>
                <a:cubicBezTo>
                  <a:pt x="1244505" y="325057"/>
                  <a:pt x="1241891" y="287714"/>
                  <a:pt x="1246119" y="254866"/>
                </a:cubicBezTo>
                <a:cubicBezTo>
                  <a:pt x="1250325" y="233178"/>
                  <a:pt x="1255354" y="194919"/>
                  <a:pt x="1266837" y="161517"/>
                </a:cubicBezTo>
                <a:cubicBezTo>
                  <a:pt x="1312077" y="135871"/>
                  <a:pt x="1280314" y="75805"/>
                  <a:pt x="1315021" y="54455"/>
                </a:cubicBezTo>
                <a:cubicBezTo>
                  <a:pt x="1325412" y="38765"/>
                  <a:pt x="1323873" y="23602"/>
                  <a:pt x="1319335" y="8880"/>
                </a:cubicBezTo>
                <a:lnTo>
                  <a:pt x="1316402" y="852"/>
                </a:lnTo>
                <a:lnTo>
                  <a:pt x="1207569"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942BEE-C31B-C8E0-502C-1A6B636B764F}"/>
              </a:ext>
            </a:extLst>
          </p:cNvPr>
          <p:cNvSpPr>
            <a:spLocks noGrp="1"/>
          </p:cNvSpPr>
          <p:nvPr>
            <p:ph type="title"/>
          </p:nvPr>
        </p:nvSpPr>
        <p:spPr>
          <a:xfrm>
            <a:off x="517278" y="276276"/>
            <a:ext cx="9770022" cy="1330841"/>
          </a:xfrm>
        </p:spPr>
        <p:txBody>
          <a:bodyPr>
            <a:normAutofit/>
          </a:bodyPr>
          <a:lstStyle/>
          <a:p>
            <a:r>
              <a:rPr lang="en-GB" b="1" dirty="0">
                <a:latin typeface="Lato Extended"/>
              </a:rPr>
              <a:t>Project Description</a:t>
            </a:r>
            <a:endParaRPr lang="en-IN" b="1" dirty="0">
              <a:latin typeface="Lato Extended"/>
            </a:endParaRPr>
          </a:p>
        </p:txBody>
      </p:sp>
      <p:sp>
        <p:nvSpPr>
          <p:cNvPr id="5" name="Content Placeholder 4">
            <a:extLst>
              <a:ext uri="{FF2B5EF4-FFF2-40B4-BE49-F238E27FC236}">
                <a16:creationId xmlns:a16="http://schemas.microsoft.com/office/drawing/2014/main" id="{4A91B8D5-5E1F-C12D-E0BC-4003722F4EBF}"/>
              </a:ext>
            </a:extLst>
          </p:cNvPr>
          <p:cNvSpPr>
            <a:spLocks noGrp="1"/>
          </p:cNvSpPr>
          <p:nvPr>
            <p:ph idx="1"/>
          </p:nvPr>
        </p:nvSpPr>
        <p:spPr>
          <a:xfrm>
            <a:off x="666464" y="1726739"/>
            <a:ext cx="6889013" cy="4655101"/>
          </a:xfrm>
        </p:spPr>
        <p:txBody>
          <a:bodyPr>
            <a:normAutofit/>
          </a:bodyPr>
          <a:lstStyle/>
          <a:p>
            <a:pPr>
              <a:spcAft>
                <a:spcPts val="800"/>
              </a:spcAft>
              <a:buFont typeface="Wingdings" panose="05000000000000000000" pitchFamily="2" charset="2"/>
              <a:buChar char="Ø"/>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aim of this project is to build a cloud based Datawarehouse system </a:t>
            </a:r>
            <a:r>
              <a:rPr lang="en-IN" sz="2000" kern="100" dirty="0">
                <a:latin typeface="Calibri" panose="020F0502020204030204" pitchFamily="34" charset="0"/>
                <a:ea typeface="Calibri" panose="020F0502020204030204" pitchFamily="34" charset="0"/>
                <a:cs typeface="Times New Roman" panose="02020603050405020304" pitchFamily="18" charset="0"/>
              </a:rPr>
              <a:t> to analyse New York Complaints and Events Data.</a:t>
            </a:r>
          </a:p>
          <a:p>
            <a:pPr>
              <a:spcAft>
                <a:spcPts val="800"/>
              </a:spcAft>
              <a:buFont typeface="Wingdings" panose="05000000000000000000" pitchFamily="2" charset="2"/>
              <a:buChar char="Ø"/>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end product will be a monitoring dashboard tha</a:t>
            </a:r>
            <a:r>
              <a:rPr lang="en-IN" sz="2000" kern="100" dirty="0">
                <a:latin typeface="Calibri" panose="020F0502020204030204" pitchFamily="34" charset="0"/>
                <a:ea typeface="Calibri" panose="020F0502020204030204" pitchFamily="34" charset="0"/>
                <a:cs typeface="Times New Roman" panose="02020603050405020304" pitchFamily="18" charset="0"/>
              </a:rPr>
              <a:t>t provides detailed analytics on crime in specific areas in New York. </a:t>
            </a:r>
          </a:p>
          <a:p>
            <a:pPr>
              <a:spcAft>
                <a:spcPts val="800"/>
              </a:spcAft>
              <a:buFont typeface="Wingdings" panose="05000000000000000000" pitchFamily="2" charset="2"/>
              <a:buChar char="Ø"/>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This application will be a valuable resource for N</a:t>
            </a:r>
            <a:r>
              <a:rPr lang="en-IN" sz="2000" kern="100" dirty="0">
                <a:latin typeface="Calibri" panose="020F0502020204030204" pitchFamily="34" charset="0"/>
                <a:ea typeface="Calibri" panose="020F0502020204030204" pitchFamily="34" charset="0"/>
                <a:cs typeface="Times New Roman" panose="02020603050405020304" pitchFamily="18" charset="0"/>
              </a:rPr>
              <a:t>ew York department of security to analyse certain crime patterns and their relations with the events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Ø"/>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By bringing in multiple information like </a:t>
            </a:r>
            <a:r>
              <a:rPr lang="en-GB" sz="2000" kern="100" dirty="0">
                <a:latin typeface="Calibri" panose="020F0502020204030204" pitchFamily="34" charset="0"/>
                <a:ea typeface="Calibri" panose="020F0502020204030204" pitchFamily="34" charset="0"/>
                <a:cs typeface="Times New Roman" panose="02020603050405020304" pitchFamily="18" charset="0"/>
              </a:rPr>
              <a:t>location, victim and suspect statistics </a:t>
            </a: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it will be easier for the security departments</a:t>
            </a:r>
            <a:r>
              <a:rPr lang="en-GB" sz="2000" kern="100" dirty="0">
                <a:latin typeface="Calibri" panose="020F0502020204030204" pitchFamily="34" charset="0"/>
                <a:ea typeface="Calibri" panose="020F0502020204030204" pitchFamily="34" charset="0"/>
                <a:cs typeface="Times New Roman" panose="02020603050405020304" pitchFamily="18" charset="0"/>
              </a:rPr>
              <a:t> to plan their operation. </a:t>
            </a:r>
          </a:p>
          <a:p>
            <a:pPr>
              <a:spcAft>
                <a:spcPts val="800"/>
              </a:spcAft>
              <a:buFont typeface="Wingdings" panose="05000000000000000000" pitchFamily="2" charset="2"/>
              <a:buChar char="Ø"/>
            </a:pPr>
            <a:r>
              <a:rPr lang="en-GB" sz="2000" kern="100" dirty="0">
                <a:latin typeface="Calibri" panose="020F0502020204030204" pitchFamily="34" charset="0"/>
                <a:ea typeface="Calibri" panose="020F0502020204030204" pitchFamily="34" charset="0"/>
                <a:cs typeface="Times New Roman" panose="02020603050405020304" pitchFamily="18" charset="0"/>
              </a:rPr>
              <a:t>This will be achieved by building a data warehouse leveraging AWS for end-to-end deployment. </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9" name="Freeform: Shape 38">
            <a:extLst>
              <a:ext uri="{FF2B5EF4-FFF2-40B4-BE49-F238E27FC236}">
                <a16:creationId xmlns:a16="http://schemas.microsoft.com/office/drawing/2014/main" id="{B7D3B4FC-79F4-47D2-9D79-DA876E6AD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0496" y="2022496"/>
            <a:ext cx="3795039" cy="4043934"/>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6" name="Picture 25" descr="close up of man finger on stock market charts">
            <a:extLst>
              <a:ext uri="{FF2B5EF4-FFF2-40B4-BE49-F238E27FC236}">
                <a16:creationId xmlns:a16="http://schemas.microsoft.com/office/drawing/2014/main" id="{5FE5EC57-9BB0-D22B-C498-9B8E89DB32A4}"/>
              </a:ext>
            </a:extLst>
          </p:cNvPr>
          <p:cNvPicPr>
            <a:picLocks noChangeAspect="1"/>
          </p:cNvPicPr>
          <p:nvPr/>
        </p:nvPicPr>
        <p:blipFill rotWithShape="1">
          <a:blip r:embed="rId2"/>
          <a:srcRect l="12030" r="36133" b="-1"/>
          <a:stretch/>
        </p:blipFill>
        <p:spPr>
          <a:xfrm>
            <a:off x="8183359" y="2183362"/>
            <a:ext cx="2898915" cy="3732941"/>
          </a:xfrm>
          <a:prstGeom prst="rect">
            <a:avLst/>
          </a:prstGeom>
        </p:spPr>
      </p:pic>
      <p:sp>
        <p:nvSpPr>
          <p:cNvPr id="3" name="Slide Number Placeholder 2">
            <a:extLst>
              <a:ext uri="{FF2B5EF4-FFF2-40B4-BE49-F238E27FC236}">
                <a16:creationId xmlns:a16="http://schemas.microsoft.com/office/drawing/2014/main" id="{7764FD40-8A46-BA4F-35B2-99C17724EBA1}"/>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US" sz="1000"/>
              <a:pPr>
                <a:spcAft>
                  <a:spcPts val="600"/>
                </a:spcAft>
              </a:pPr>
              <a:t>2</a:t>
            </a:fld>
            <a:endParaRPr lang="en-US" sz="1000"/>
          </a:p>
        </p:txBody>
      </p:sp>
      <p:sp>
        <p:nvSpPr>
          <p:cNvPr id="41" name="Rectangle 6">
            <a:extLst>
              <a:ext uri="{FF2B5EF4-FFF2-40B4-BE49-F238E27FC236}">
                <a16:creationId xmlns:a16="http://schemas.microsoft.com/office/drawing/2014/main" id="{2775D660-3127-4688-9782-F7C4639B1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2788" y="5952857"/>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3157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86AA2DA-281A-4806-8977-D617AEAC8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64185774-6FC0-4B8D-A8DB-A88546889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59988" y="0"/>
            <a:ext cx="2632012" cy="6858000"/>
          </a:xfrm>
          <a:custGeom>
            <a:avLst/>
            <a:gdLst>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57677 w 2632012"/>
              <a:gd name="connsiteY27" fmla="*/ 2548608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08456 w 2632012"/>
              <a:gd name="connsiteY22" fmla="*/ 5878851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632012" h="6858000">
                <a:moveTo>
                  <a:pt x="932173" y="1512545"/>
                </a:moveTo>
                <a:lnTo>
                  <a:pt x="932462" y="1512581"/>
                </a:lnTo>
                <a:lnTo>
                  <a:pt x="932378" y="1512599"/>
                </a:lnTo>
                <a:cubicBezTo>
                  <a:pt x="930618" y="1512681"/>
                  <a:pt x="930202" y="1512462"/>
                  <a:pt x="932173" y="1512545"/>
                </a:cubicBezTo>
                <a:close/>
                <a:moveTo>
                  <a:pt x="1207569" y="0"/>
                </a:moveTo>
                <a:lnTo>
                  <a:pt x="2632012" y="0"/>
                </a:lnTo>
                <a:lnTo>
                  <a:pt x="2632012" y="6858000"/>
                </a:lnTo>
                <a:lnTo>
                  <a:pt x="13514" y="6858000"/>
                </a:lnTo>
                <a:cubicBezTo>
                  <a:pt x="13399" y="6842943"/>
                  <a:pt x="13285" y="6827886"/>
                  <a:pt x="13170" y="6812829"/>
                </a:cubicBezTo>
                <a:cubicBezTo>
                  <a:pt x="12714" y="6794763"/>
                  <a:pt x="13524" y="6777517"/>
                  <a:pt x="20332" y="6760689"/>
                </a:cubicBezTo>
                <a:cubicBezTo>
                  <a:pt x="10828" y="6746468"/>
                  <a:pt x="7794" y="6733277"/>
                  <a:pt x="25596" y="6721251"/>
                </a:cubicBezTo>
                <a:cubicBezTo>
                  <a:pt x="24143" y="6683539"/>
                  <a:pt x="1631" y="6673595"/>
                  <a:pt x="22507" y="6650499"/>
                </a:cubicBezTo>
                <a:cubicBezTo>
                  <a:pt x="-25124" y="6620536"/>
                  <a:pt x="16765" y="6629253"/>
                  <a:pt x="22444" y="6604241"/>
                </a:cubicBezTo>
                <a:cubicBezTo>
                  <a:pt x="28668" y="6588866"/>
                  <a:pt x="29169" y="6574778"/>
                  <a:pt x="31867" y="6559984"/>
                </a:cubicBezTo>
                <a:cubicBezTo>
                  <a:pt x="4443" y="6566661"/>
                  <a:pt x="62924" y="6515664"/>
                  <a:pt x="38635" y="6515473"/>
                </a:cubicBezTo>
                <a:cubicBezTo>
                  <a:pt x="72259" y="6495428"/>
                  <a:pt x="29118" y="6488543"/>
                  <a:pt x="38467" y="6463736"/>
                </a:cubicBezTo>
                <a:cubicBezTo>
                  <a:pt x="50944" y="6451623"/>
                  <a:pt x="52742" y="6443270"/>
                  <a:pt x="38052" y="6432794"/>
                </a:cubicBezTo>
                <a:cubicBezTo>
                  <a:pt x="98939" y="6376824"/>
                  <a:pt x="58603" y="6351821"/>
                  <a:pt x="80445" y="6301309"/>
                </a:cubicBezTo>
                <a:cubicBezTo>
                  <a:pt x="103917" y="6257537"/>
                  <a:pt x="78836" y="6301310"/>
                  <a:pt x="138157" y="6257030"/>
                </a:cubicBezTo>
                <a:cubicBezTo>
                  <a:pt x="155187" y="6248574"/>
                  <a:pt x="166108" y="6186701"/>
                  <a:pt x="170419" y="6171255"/>
                </a:cubicBezTo>
                <a:cubicBezTo>
                  <a:pt x="174731" y="6155809"/>
                  <a:pt x="166522" y="6166390"/>
                  <a:pt x="164027" y="6164357"/>
                </a:cubicBezTo>
                <a:cubicBezTo>
                  <a:pt x="206228" y="6137678"/>
                  <a:pt x="184454" y="6121750"/>
                  <a:pt x="213309" y="6109331"/>
                </a:cubicBezTo>
                <a:cubicBezTo>
                  <a:pt x="224262" y="6067371"/>
                  <a:pt x="183175" y="5890445"/>
                  <a:pt x="208456" y="5878851"/>
                </a:cubicBezTo>
                <a:cubicBezTo>
                  <a:pt x="225886" y="5808435"/>
                  <a:pt x="192379" y="5574013"/>
                  <a:pt x="219615" y="5557777"/>
                </a:cubicBezTo>
                <a:lnTo>
                  <a:pt x="245711" y="5066230"/>
                </a:lnTo>
                <a:cubicBezTo>
                  <a:pt x="117719" y="4582016"/>
                  <a:pt x="230524" y="4647254"/>
                  <a:pt x="276721" y="4162848"/>
                </a:cubicBezTo>
                <a:lnTo>
                  <a:pt x="343082" y="3059377"/>
                </a:lnTo>
                <a:cubicBezTo>
                  <a:pt x="347947" y="2889121"/>
                  <a:pt x="364765" y="2862299"/>
                  <a:pt x="369630" y="2692043"/>
                </a:cubicBezTo>
                <a:cubicBezTo>
                  <a:pt x="369393" y="2690043"/>
                  <a:pt x="435560" y="2522082"/>
                  <a:pt x="435324" y="2520083"/>
                </a:cubicBezTo>
                <a:lnTo>
                  <a:pt x="482259" y="2336178"/>
                </a:lnTo>
                <a:cubicBezTo>
                  <a:pt x="516201" y="2267350"/>
                  <a:pt x="537443" y="2148254"/>
                  <a:pt x="569515" y="2091909"/>
                </a:cubicBezTo>
                <a:cubicBezTo>
                  <a:pt x="629286" y="2030534"/>
                  <a:pt x="622061" y="2045605"/>
                  <a:pt x="638163" y="1994147"/>
                </a:cubicBezTo>
                <a:cubicBezTo>
                  <a:pt x="633178" y="1967912"/>
                  <a:pt x="705417" y="1945185"/>
                  <a:pt x="737312" y="1871408"/>
                </a:cubicBezTo>
                <a:cubicBezTo>
                  <a:pt x="759407" y="1814663"/>
                  <a:pt x="795838" y="1856475"/>
                  <a:pt x="788501" y="1793826"/>
                </a:cubicBezTo>
                <a:cubicBezTo>
                  <a:pt x="796402" y="1792725"/>
                  <a:pt x="813276" y="1750182"/>
                  <a:pt x="819432" y="1746824"/>
                </a:cubicBezTo>
                <a:lnTo>
                  <a:pt x="843936" y="1697348"/>
                </a:lnTo>
                <a:cubicBezTo>
                  <a:pt x="847635" y="1681502"/>
                  <a:pt x="845709" y="1667584"/>
                  <a:pt x="846526" y="1659754"/>
                </a:cubicBezTo>
                <a:lnTo>
                  <a:pt x="873830" y="1628041"/>
                </a:lnTo>
                <a:lnTo>
                  <a:pt x="890626" y="1599883"/>
                </a:lnTo>
                <a:lnTo>
                  <a:pt x="921288" y="1579569"/>
                </a:lnTo>
                <a:cubicBezTo>
                  <a:pt x="921111" y="1565502"/>
                  <a:pt x="920933" y="1551436"/>
                  <a:pt x="920756" y="1537369"/>
                </a:cubicBezTo>
                <a:cubicBezTo>
                  <a:pt x="918173" y="1533598"/>
                  <a:pt x="943194" y="1519497"/>
                  <a:pt x="946290" y="1514308"/>
                </a:cubicBezTo>
                <a:lnTo>
                  <a:pt x="932462" y="1512581"/>
                </a:lnTo>
                <a:lnTo>
                  <a:pt x="940652" y="1510839"/>
                </a:lnTo>
                <a:cubicBezTo>
                  <a:pt x="944059" y="1509546"/>
                  <a:pt x="947769" y="1507347"/>
                  <a:pt x="950739" y="1503635"/>
                </a:cubicBezTo>
                <a:lnTo>
                  <a:pt x="966405" y="1439967"/>
                </a:lnTo>
                <a:cubicBezTo>
                  <a:pt x="966567" y="1437915"/>
                  <a:pt x="970755" y="1392639"/>
                  <a:pt x="973516" y="1389073"/>
                </a:cubicBezTo>
                <a:lnTo>
                  <a:pt x="986960" y="1351857"/>
                </a:lnTo>
                <a:lnTo>
                  <a:pt x="987761" y="1363479"/>
                </a:lnTo>
                <a:cubicBezTo>
                  <a:pt x="987046" y="1391389"/>
                  <a:pt x="991418" y="1341827"/>
                  <a:pt x="989043" y="1346093"/>
                </a:cubicBezTo>
                <a:lnTo>
                  <a:pt x="986960" y="1351857"/>
                </a:lnTo>
                <a:lnTo>
                  <a:pt x="985769" y="1334556"/>
                </a:lnTo>
                <a:cubicBezTo>
                  <a:pt x="983992" y="1300062"/>
                  <a:pt x="982872" y="1251835"/>
                  <a:pt x="982507" y="1216698"/>
                </a:cubicBezTo>
                <a:cubicBezTo>
                  <a:pt x="989105" y="1176777"/>
                  <a:pt x="968656" y="1115073"/>
                  <a:pt x="984836" y="1082381"/>
                </a:cubicBezTo>
                <a:cubicBezTo>
                  <a:pt x="976467" y="1067557"/>
                  <a:pt x="974466" y="1054191"/>
                  <a:pt x="993140" y="1043366"/>
                </a:cubicBezTo>
                <a:cubicBezTo>
                  <a:pt x="994613" y="1005627"/>
                  <a:pt x="972947" y="994211"/>
                  <a:pt x="995544" y="972540"/>
                </a:cubicBezTo>
                <a:cubicBezTo>
                  <a:pt x="1001437" y="952637"/>
                  <a:pt x="1021106" y="938879"/>
                  <a:pt x="1028500" y="923945"/>
                </a:cubicBezTo>
                <a:cubicBezTo>
                  <a:pt x="1032923" y="901661"/>
                  <a:pt x="1022511" y="861628"/>
                  <a:pt x="1022082" y="838835"/>
                </a:cubicBezTo>
                <a:cubicBezTo>
                  <a:pt x="1057150" y="821053"/>
                  <a:pt x="1014683" y="811325"/>
                  <a:pt x="1025925" y="787183"/>
                </a:cubicBezTo>
                <a:cubicBezTo>
                  <a:pt x="1039299" y="775919"/>
                  <a:pt x="1041738" y="767701"/>
                  <a:pt x="1027904" y="756272"/>
                </a:cubicBezTo>
                <a:cubicBezTo>
                  <a:pt x="1092931" y="704439"/>
                  <a:pt x="1063111" y="690611"/>
                  <a:pt x="1088796" y="641639"/>
                </a:cubicBezTo>
                <a:cubicBezTo>
                  <a:pt x="1115586" y="599503"/>
                  <a:pt x="1101832" y="585408"/>
                  <a:pt x="1164389" y="545140"/>
                </a:cubicBezTo>
                <a:cubicBezTo>
                  <a:pt x="1183904" y="515341"/>
                  <a:pt x="1212474" y="444932"/>
                  <a:pt x="1225321" y="413843"/>
                </a:cubicBezTo>
                <a:cubicBezTo>
                  <a:pt x="1235550" y="389613"/>
                  <a:pt x="1230254" y="392779"/>
                  <a:pt x="1241477" y="358607"/>
                </a:cubicBezTo>
                <a:cubicBezTo>
                  <a:pt x="1244505" y="325057"/>
                  <a:pt x="1241891" y="287714"/>
                  <a:pt x="1246119" y="254866"/>
                </a:cubicBezTo>
                <a:cubicBezTo>
                  <a:pt x="1250325" y="233178"/>
                  <a:pt x="1255354" y="194919"/>
                  <a:pt x="1266837" y="161517"/>
                </a:cubicBezTo>
                <a:cubicBezTo>
                  <a:pt x="1312077" y="135871"/>
                  <a:pt x="1280314" y="75805"/>
                  <a:pt x="1315021" y="54455"/>
                </a:cubicBezTo>
                <a:cubicBezTo>
                  <a:pt x="1325412" y="38765"/>
                  <a:pt x="1323873" y="23602"/>
                  <a:pt x="1319335" y="8880"/>
                </a:cubicBezTo>
                <a:lnTo>
                  <a:pt x="1316402" y="852"/>
                </a:lnTo>
                <a:lnTo>
                  <a:pt x="1207569"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942BEE-C31B-C8E0-502C-1A6B636B764F}"/>
              </a:ext>
            </a:extLst>
          </p:cNvPr>
          <p:cNvSpPr>
            <a:spLocks noGrp="1"/>
          </p:cNvSpPr>
          <p:nvPr>
            <p:ph type="title"/>
          </p:nvPr>
        </p:nvSpPr>
        <p:spPr>
          <a:xfrm>
            <a:off x="446158" y="106740"/>
            <a:ext cx="9770022" cy="1330841"/>
          </a:xfrm>
        </p:spPr>
        <p:txBody>
          <a:bodyPr>
            <a:normAutofit/>
          </a:bodyPr>
          <a:lstStyle/>
          <a:p>
            <a:r>
              <a:rPr lang="en-GB" b="1" dirty="0">
                <a:latin typeface="Lato Extended"/>
              </a:rPr>
              <a:t>Datasets</a:t>
            </a:r>
            <a:endParaRPr lang="en-IN" b="1" dirty="0">
              <a:latin typeface="Lato Extended"/>
            </a:endParaRPr>
          </a:p>
        </p:txBody>
      </p:sp>
      <p:sp>
        <p:nvSpPr>
          <p:cNvPr id="5" name="Content Placeholder 4">
            <a:extLst>
              <a:ext uri="{FF2B5EF4-FFF2-40B4-BE49-F238E27FC236}">
                <a16:creationId xmlns:a16="http://schemas.microsoft.com/office/drawing/2014/main" id="{4A91B8D5-5E1F-C12D-E0BC-4003722F4EBF}"/>
              </a:ext>
            </a:extLst>
          </p:cNvPr>
          <p:cNvSpPr>
            <a:spLocks noGrp="1"/>
          </p:cNvSpPr>
          <p:nvPr>
            <p:ph idx="1"/>
          </p:nvPr>
        </p:nvSpPr>
        <p:spPr>
          <a:xfrm>
            <a:off x="528480" y="1149815"/>
            <a:ext cx="7202016" cy="5423979"/>
          </a:xfrm>
        </p:spPr>
        <p:txBody>
          <a:bodyPr>
            <a:normAutofit/>
          </a:bodyPr>
          <a:lstStyle/>
          <a:p>
            <a:pPr>
              <a:spcAft>
                <a:spcPts val="800"/>
              </a:spcAft>
              <a:buFont typeface="Wingdings" panose="05000000000000000000" pitchFamily="2" charset="2"/>
              <a:buChar char="Ø"/>
            </a:pPr>
            <a:endParaRPr lang="en-GB" sz="1200" kern="100" dirty="0">
              <a:effectLst/>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Ø"/>
            </a:pPr>
            <a:r>
              <a:rPr lang="en-GB" sz="1200" b="1" u="sng" kern="100" dirty="0">
                <a:effectLst/>
                <a:ea typeface="Calibri" panose="020F0502020204030204" pitchFamily="34" charset="0"/>
                <a:cs typeface="Times New Roman" panose="02020603050405020304" pitchFamily="18" charset="0"/>
              </a:rPr>
              <a:t>NYPD Complaint Data Historic</a:t>
            </a:r>
            <a:endParaRPr lang="en-GB" sz="1200" b="1" u="sng" dirty="0"/>
          </a:p>
          <a:p>
            <a:pPr lvl="1">
              <a:spcAft>
                <a:spcPts val="800"/>
              </a:spcAft>
              <a:buFont typeface="Wingdings" panose="05000000000000000000" pitchFamily="2" charset="2"/>
              <a:buChar char="Ø"/>
            </a:pPr>
            <a:r>
              <a:rPr lang="en-US" sz="1200" kern="100" dirty="0">
                <a:ea typeface="Calibri" panose="020F0502020204030204" pitchFamily="34" charset="0"/>
                <a:cs typeface="Times New Roman" panose="02020603050405020304" pitchFamily="18" charset="0"/>
              </a:rPr>
              <a:t>Database consists of 8.91 Millions records; each row is complaint. It can be downloaded using API provided by NYC Open Data.</a:t>
            </a:r>
            <a:endParaRPr lang="en-GB" sz="1200" kern="100" dirty="0">
              <a:ea typeface="Calibri" panose="020F0502020204030204" pitchFamily="34" charset="0"/>
              <a:cs typeface="Times New Roman" panose="02020603050405020304" pitchFamily="18" charset="0"/>
            </a:endParaRPr>
          </a:p>
          <a:p>
            <a:pPr lvl="1">
              <a:spcAft>
                <a:spcPts val="800"/>
              </a:spcAft>
              <a:buFont typeface="Wingdings" panose="05000000000000000000" pitchFamily="2" charset="2"/>
              <a:buChar char="Ø"/>
            </a:pPr>
            <a:r>
              <a:rPr lang="en-GB" sz="1200" kern="100" dirty="0">
                <a:ea typeface="Calibri" panose="020F0502020204030204" pitchFamily="34" charset="0"/>
                <a:cs typeface="Times New Roman" panose="02020603050405020304" pitchFamily="18" charset="0"/>
              </a:rPr>
              <a:t>Dataset of 35 different fields, separated by ‘:’ colon. </a:t>
            </a:r>
          </a:p>
          <a:p>
            <a:pPr>
              <a:spcAft>
                <a:spcPts val="800"/>
              </a:spcAft>
              <a:buFont typeface="Wingdings" panose="05000000000000000000" pitchFamily="2" charset="2"/>
              <a:buChar char="Ø"/>
            </a:pPr>
            <a:r>
              <a:rPr lang="en-US" sz="1200" b="1" u="sng" kern="100" dirty="0">
                <a:effectLst/>
                <a:ea typeface="Calibri" panose="020F0502020204030204" pitchFamily="34" charset="0"/>
                <a:cs typeface="Times New Roman" panose="02020603050405020304" pitchFamily="18" charset="0"/>
              </a:rPr>
              <a:t>Ready NYC Events</a:t>
            </a:r>
          </a:p>
          <a:p>
            <a:pPr lvl="1">
              <a:spcAft>
                <a:spcPts val="800"/>
              </a:spcAft>
              <a:buFont typeface="Wingdings" panose="05000000000000000000" pitchFamily="2" charset="2"/>
              <a:buChar char="Ø"/>
            </a:pPr>
            <a:r>
              <a:rPr lang="en-IN" sz="1200" kern="100" dirty="0">
                <a:ea typeface="Calibri" panose="020F0502020204030204" pitchFamily="34" charset="0"/>
                <a:cs typeface="Times New Roman" panose="02020603050405020304" pitchFamily="18" charset="0"/>
              </a:rPr>
              <a:t>The dataset consists of 4237 rows with 19 columns where each row is a New York Event.</a:t>
            </a:r>
          </a:p>
          <a:p>
            <a:pPr lvl="1">
              <a:spcAft>
                <a:spcPts val="800"/>
              </a:spcAft>
              <a:buFont typeface="Wingdings" panose="05000000000000000000" pitchFamily="2" charset="2"/>
              <a:buChar char="Ø"/>
            </a:pPr>
            <a:r>
              <a:rPr lang="en-IN" sz="1200" kern="100" dirty="0">
                <a:ea typeface="Calibri" panose="020F0502020204030204" pitchFamily="34" charset="0"/>
                <a:cs typeface="Times New Roman" panose="02020603050405020304" pitchFamily="18" charset="0"/>
              </a:rPr>
              <a:t>Data available in CSV format. </a:t>
            </a:r>
          </a:p>
          <a:p>
            <a:pPr>
              <a:spcAft>
                <a:spcPts val="800"/>
              </a:spcAft>
              <a:buFont typeface="Wingdings" panose="05000000000000000000" pitchFamily="2" charset="2"/>
              <a:buChar char="Ø"/>
            </a:pPr>
            <a:r>
              <a:rPr lang="en-US" sz="1200" b="1" u="sng" kern="100" dirty="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US Zip Codes from 2013 Government Data</a:t>
            </a:r>
            <a:endParaRPr lang="en-IN" sz="1200" b="1" u="sng" kern="100" dirty="0">
              <a:ea typeface="Calibri" panose="020F0502020204030204" pitchFamily="34" charset="0"/>
              <a:cs typeface="Times New Roman" panose="02020603050405020304" pitchFamily="18" charset="0"/>
            </a:endParaRPr>
          </a:p>
          <a:p>
            <a:pPr lvl="1">
              <a:spcAft>
                <a:spcPts val="800"/>
              </a:spcAft>
              <a:buFont typeface="Wingdings" panose="05000000000000000000" pitchFamily="2" charset="2"/>
              <a:buChar char="Ø"/>
            </a:pPr>
            <a:r>
              <a:rPr lang="en-IN" sz="1200" kern="100" dirty="0">
                <a:ea typeface="Calibri" panose="020F0502020204030204" pitchFamily="34" charset="0"/>
                <a:cs typeface="Times New Roman" panose="02020603050405020304" pitchFamily="18" charset="0"/>
              </a:rPr>
              <a:t>This dataset consists of 3 columns i.e., latitude, longitude and </a:t>
            </a:r>
            <a:r>
              <a:rPr lang="en-IN" sz="1200" kern="100" dirty="0" err="1">
                <a:ea typeface="Calibri" panose="020F0502020204030204" pitchFamily="34" charset="0"/>
                <a:cs typeface="Times New Roman" panose="02020603050405020304" pitchFamily="18" charset="0"/>
              </a:rPr>
              <a:t>pincode</a:t>
            </a:r>
            <a:r>
              <a:rPr lang="en-IN" sz="1200" kern="100" dirty="0">
                <a:ea typeface="Calibri" panose="020F0502020204030204" pitchFamily="34" charset="0"/>
                <a:cs typeface="Times New Roman" panose="02020603050405020304" pitchFamily="18" charset="0"/>
              </a:rPr>
              <a:t>. </a:t>
            </a:r>
          </a:p>
          <a:p>
            <a:pPr lvl="1">
              <a:spcAft>
                <a:spcPts val="800"/>
              </a:spcAft>
              <a:buFont typeface="Wingdings" panose="05000000000000000000" pitchFamily="2" charset="2"/>
              <a:buChar char="Ø"/>
            </a:pPr>
            <a:r>
              <a:rPr lang="en-IN" sz="1200" kern="100" dirty="0">
                <a:ea typeface="Calibri" panose="020F0502020204030204" pitchFamily="34" charset="0"/>
                <a:cs typeface="Times New Roman" panose="02020603050405020304" pitchFamily="18" charset="0"/>
              </a:rPr>
              <a:t>It is opensource data available over </a:t>
            </a:r>
            <a:r>
              <a:rPr lang="en-IN" sz="1200" kern="100" dirty="0" err="1">
                <a:ea typeface="Calibri" panose="020F0502020204030204" pitchFamily="34" charset="0"/>
                <a:cs typeface="Times New Roman" panose="02020603050405020304" pitchFamily="18" charset="0"/>
              </a:rPr>
              <a:t>github</a:t>
            </a:r>
            <a:r>
              <a:rPr lang="en-IN" sz="1200" kern="100" dirty="0">
                <a:ea typeface="Calibri" panose="020F0502020204030204" pitchFamily="34" charset="0"/>
                <a:cs typeface="Times New Roman" panose="02020603050405020304" pitchFamily="18" charset="0"/>
              </a:rPr>
              <a:t>.</a:t>
            </a:r>
          </a:p>
          <a:p>
            <a:pPr>
              <a:spcAft>
                <a:spcPts val="800"/>
              </a:spcAft>
              <a:buFont typeface="Wingdings" panose="05000000000000000000" pitchFamily="2" charset="2"/>
              <a:buChar char="Ø"/>
            </a:pPr>
            <a:r>
              <a:rPr lang="en-IN" sz="1200" b="1" u="sng" kern="100" dirty="0">
                <a:ea typeface="Calibri" panose="020F0502020204030204" pitchFamily="34" charset="0"/>
                <a:cs typeface="Times New Roman" panose="02020603050405020304" pitchFamily="18" charset="0"/>
              </a:rPr>
              <a:t>Sources Include</a:t>
            </a:r>
          </a:p>
          <a:p>
            <a:pPr lvl="1">
              <a:spcAft>
                <a:spcPts val="800"/>
              </a:spcAft>
              <a:buFont typeface="Wingdings" panose="05000000000000000000" pitchFamily="2" charset="2"/>
              <a:buChar char="q"/>
            </a:pPr>
            <a:r>
              <a:rPr lang="en-IN" sz="1200" b="1" kern="100" dirty="0">
                <a:ea typeface="Calibri" panose="020F0502020204030204" pitchFamily="34" charset="0"/>
                <a:cs typeface="Times New Roman" panose="02020603050405020304" pitchFamily="18" charset="0"/>
                <a:hlinkClick r:id="rId3"/>
              </a:rPr>
              <a:t>NYC Complaint Data Historic</a:t>
            </a:r>
            <a:endParaRPr lang="en-IN" sz="1200" b="1" kern="100" dirty="0">
              <a:ea typeface="Calibri" panose="020F0502020204030204" pitchFamily="34" charset="0"/>
              <a:cs typeface="Times New Roman" panose="02020603050405020304" pitchFamily="18" charset="0"/>
            </a:endParaRPr>
          </a:p>
          <a:p>
            <a:pPr lvl="1">
              <a:spcAft>
                <a:spcPts val="800"/>
              </a:spcAft>
              <a:buFont typeface="Wingdings" panose="05000000000000000000" pitchFamily="2" charset="2"/>
              <a:buChar char="q"/>
            </a:pPr>
            <a:r>
              <a:rPr lang="en-IN" sz="1200" b="1" kern="100" dirty="0">
                <a:ea typeface="Calibri" panose="020F0502020204030204" pitchFamily="34" charset="0"/>
                <a:cs typeface="Times New Roman" panose="02020603050405020304" pitchFamily="18" charset="0"/>
                <a:hlinkClick r:id="rId4"/>
              </a:rPr>
              <a:t>Ready NYC Events</a:t>
            </a:r>
            <a:endParaRPr lang="en-IN" sz="1200" b="1" kern="100" dirty="0">
              <a:ea typeface="Calibri" panose="020F0502020204030204" pitchFamily="34" charset="0"/>
              <a:cs typeface="Times New Roman" panose="02020603050405020304" pitchFamily="18" charset="0"/>
            </a:endParaRPr>
          </a:p>
          <a:p>
            <a:pPr lvl="1">
              <a:spcAft>
                <a:spcPts val="800"/>
              </a:spcAft>
              <a:buFont typeface="Wingdings" panose="05000000000000000000" pitchFamily="2" charset="2"/>
              <a:buChar char="q"/>
            </a:pPr>
            <a:r>
              <a:rPr lang="en-US" sz="1050" b="1" i="0" u="none" strike="noStrike" dirty="0">
                <a:effectLst/>
                <a:latin typeface="-apple-system"/>
                <a:hlinkClick r:id="rId2"/>
              </a:rPr>
              <a:t>US Zip Codes from 2013 Government Data</a:t>
            </a:r>
            <a:endParaRPr lang="en-IN" sz="1200" kern="100" dirty="0">
              <a:ea typeface="Calibri" panose="020F0502020204030204" pitchFamily="34" charset="0"/>
              <a:cs typeface="Times New Roman" panose="02020603050405020304" pitchFamily="18" charset="0"/>
            </a:endParaRPr>
          </a:p>
          <a:p>
            <a:pPr lvl="1">
              <a:spcAft>
                <a:spcPts val="800"/>
              </a:spcAft>
            </a:pPr>
            <a:endParaRPr lang="en-IN" sz="800" kern="100" dirty="0">
              <a:effectLst/>
              <a:ea typeface="Calibri" panose="020F0502020204030204" pitchFamily="34" charset="0"/>
              <a:cs typeface="Times New Roman" panose="02020603050405020304" pitchFamily="18" charset="0"/>
            </a:endParaRPr>
          </a:p>
          <a:p>
            <a:endParaRPr lang="en-IN" sz="800" dirty="0"/>
          </a:p>
        </p:txBody>
      </p:sp>
      <p:sp>
        <p:nvSpPr>
          <p:cNvPr id="29" name="Freeform: Shape 28">
            <a:extLst>
              <a:ext uri="{FF2B5EF4-FFF2-40B4-BE49-F238E27FC236}">
                <a16:creationId xmlns:a16="http://schemas.microsoft.com/office/drawing/2014/main" id="{B7D3B4FC-79F4-47D2-9D79-DA876E6AD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0496" y="2022496"/>
            <a:ext cx="3795039" cy="4043934"/>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Graphic 8" descr="Database">
            <a:extLst>
              <a:ext uri="{FF2B5EF4-FFF2-40B4-BE49-F238E27FC236}">
                <a16:creationId xmlns:a16="http://schemas.microsoft.com/office/drawing/2014/main" id="{A6EE27A2-2EAA-E304-FB0B-663017F287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91362" y="2308377"/>
            <a:ext cx="3482910" cy="3482910"/>
          </a:xfrm>
          <a:prstGeom prst="rect">
            <a:avLst/>
          </a:prstGeom>
        </p:spPr>
      </p:pic>
      <p:sp>
        <p:nvSpPr>
          <p:cNvPr id="3" name="Slide Number Placeholder 2">
            <a:extLst>
              <a:ext uri="{FF2B5EF4-FFF2-40B4-BE49-F238E27FC236}">
                <a16:creationId xmlns:a16="http://schemas.microsoft.com/office/drawing/2014/main" id="{26D6B911-C6F4-33B8-5C1B-B361BA82933C}"/>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US" sz="1000"/>
              <a:pPr>
                <a:spcAft>
                  <a:spcPts val="600"/>
                </a:spcAft>
              </a:pPr>
              <a:t>3</a:t>
            </a:fld>
            <a:endParaRPr lang="en-US" sz="1000"/>
          </a:p>
        </p:txBody>
      </p:sp>
      <p:sp>
        <p:nvSpPr>
          <p:cNvPr id="31" name="Rectangle 6">
            <a:extLst>
              <a:ext uri="{FF2B5EF4-FFF2-40B4-BE49-F238E27FC236}">
                <a16:creationId xmlns:a16="http://schemas.microsoft.com/office/drawing/2014/main" id="{2775D660-3127-4688-9782-F7C4639B1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2788" y="5952857"/>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473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F942BEE-C31B-C8E0-502C-1A6B636B764F}"/>
              </a:ext>
            </a:extLst>
          </p:cNvPr>
          <p:cNvSpPr>
            <a:spLocks noGrp="1"/>
          </p:cNvSpPr>
          <p:nvPr>
            <p:ph type="title"/>
          </p:nvPr>
        </p:nvSpPr>
        <p:spPr>
          <a:xfrm>
            <a:off x="1342067" y="19803"/>
            <a:ext cx="9833548" cy="1066802"/>
          </a:xfrm>
        </p:spPr>
        <p:txBody>
          <a:bodyPr anchor="b">
            <a:normAutofit/>
          </a:bodyPr>
          <a:lstStyle/>
          <a:p>
            <a:r>
              <a:rPr lang="en-US" sz="3600" b="1" i="0" dirty="0">
                <a:solidFill>
                  <a:schemeClr val="tx2"/>
                </a:solidFill>
                <a:effectLst/>
                <a:latin typeface="Lato Extended"/>
              </a:rPr>
              <a:t>Roles and Responsibilities</a:t>
            </a:r>
            <a:endParaRPr lang="en-IN" sz="3600" b="1" u="sng" dirty="0">
              <a:solidFill>
                <a:schemeClr val="tx2"/>
              </a:solidFill>
            </a:endParaRPr>
          </a:p>
        </p:txBody>
      </p:sp>
      <p:grpSp>
        <p:nvGrpSpPr>
          <p:cNvPr id="31" name="Group 30">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4">
            <a:extLst>
              <a:ext uri="{FF2B5EF4-FFF2-40B4-BE49-F238E27FC236}">
                <a16:creationId xmlns:a16="http://schemas.microsoft.com/office/drawing/2014/main" id="{4A91B8D5-5E1F-C12D-E0BC-4003722F4EBF}"/>
              </a:ext>
            </a:extLst>
          </p:cNvPr>
          <p:cNvSpPr>
            <a:spLocks noGrp="1"/>
          </p:cNvSpPr>
          <p:nvPr>
            <p:ph idx="1"/>
          </p:nvPr>
        </p:nvSpPr>
        <p:spPr>
          <a:xfrm>
            <a:off x="610266" y="2051066"/>
            <a:ext cx="9833548" cy="5005236"/>
          </a:xfrm>
        </p:spPr>
        <p:txBody>
          <a:bodyPr anchor="ctr">
            <a:noAutofit/>
          </a:bodyPr>
          <a:lstStyle/>
          <a:p>
            <a:pPr>
              <a:buFont typeface="Wingdings" panose="05000000000000000000" pitchFamily="2" charset="2"/>
              <a:buChar char="Ø"/>
            </a:pPr>
            <a:r>
              <a:rPr lang="en-IN" sz="1600" kern="100" dirty="0">
                <a:solidFill>
                  <a:schemeClr val="tx2"/>
                </a:solidFill>
                <a:effectLst/>
                <a:ea typeface="Calibri" panose="020F0502020204030204" pitchFamily="34" charset="0"/>
                <a:cs typeface="Times New Roman" panose="02020603050405020304" pitchFamily="18" charset="0"/>
              </a:rPr>
              <a:t>The project team will consist of the following members:</a:t>
            </a:r>
          </a:p>
          <a:p>
            <a:pPr lvl="1">
              <a:buFont typeface="Courier New" panose="02070309020205020404" pitchFamily="49" charset="0"/>
              <a:buChar char="o"/>
            </a:pPr>
            <a:r>
              <a:rPr lang="en-IN" sz="1600" kern="100" dirty="0">
                <a:solidFill>
                  <a:schemeClr val="tx2"/>
                </a:solidFill>
                <a:effectLst/>
                <a:ea typeface="Calibri" panose="020F0502020204030204" pitchFamily="34" charset="0"/>
                <a:cs typeface="Times New Roman" panose="02020603050405020304" pitchFamily="18" charset="0"/>
              </a:rPr>
              <a:t> </a:t>
            </a:r>
            <a:r>
              <a:rPr lang="en-IN" sz="1600" b="1" kern="100" dirty="0">
                <a:solidFill>
                  <a:schemeClr val="tx2"/>
                </a:solidFill>
                <a:effectLst/>
                <a:ea typeface="Calibri" panose="020F0502020204030204" pitchFamily="34" charset="0"/>
                <a:cs typeface="Times New Roman" panose="02020603050405020304" pitchFamily="18" charset="0"/>
              </a:rPr>
              <a:t>Ankit Kumar Aggarwal</a:t>
            </a:r>
          </a:p>
          <a:p>
            <a:pPr lvl="2">
              <a:buFont typeface="Courier New" panose="02070309020205020404" pitchFamily="49" charset="0"/>
              <a:buChar char="o"/>
            </a:pPr>
            <a:r>
              <a:rPr lang="en-IN" sz="1600" kern="100" dirty="0">
                <a:solidFill>
                  <a:schemeClr val="tx2"/>
                </a:solidFill>
                <a:ea typeface="Calibri" panose="020F0502020204030204" pitchFamily="34" charset="0"/>
                <a:cs typeface="Times New Roman" panose="02020603050405020304" pitchFamily="18" charset="0"/>
              </a:rPr>
              <a:t>Overall Project Management</a:t>
            </a:r>
          </a:p>
          <a:p>
            <a:pPr lvl="2">
              <a:buFont typeface="Courier New" panose="02070309020205020404" pitchFamily="49" charset="0"/>
              <a:buChar char="o"/>
            </a:pPr>
            <a:r>
              <a:rPr lang="en-IN" sz="1600" kern="100" dirty="0">
                <a:solidFill>
                  <a:schemeClr val="tx2"/>
                </a:solidFill>
                <a:ea typeface="Calibri" panose="020F0502020204030204" pitchFamily="34" charset="0"/>
                <a:cs typeface="Times New Roman" panose="02020603050405020304" pitchFamily="18" charset="0"/>
              </a:rPr>
              <a:t>Cloud Architecture Design</a:t>
            </a:r>
          </a:p>
          <a:p>
            <a:pPr lvl="2">
              <a:buFont typeface="Courier New" panose="02070309020205020404" pitchFamily="49" charset="0"/>
              <a:buChar char="o"/>
            </a:pPr>
            <a:r>
              <a:rPr lang="en-IN" sz="1600" kern="100" dirty="0">
                <a:solidFill>
                  <a:schemeClr val="tx2"/>
                </a:solidFill>
                <a:effectLst/>
                <a:ea typeface="Calibri" panose="020F0502020204030204" pitchFamily="34" charset="0"/>
                <a:cs typeface="Times New Roman" panose="02020603050405020304" pitchFamily="18" charset="0"/>
              </a:rPr>
              <a:t>ETL, Datawarehouse Design </a:t>
            </a:r>
          </a:p>
          <a:p>
            <a:pPr lvl="2">
              <a:buFont typeface="Courier New" panose="02070309020205020404" pitchFamily="49" charset="0"/>
              <a:buChar char="o"/>
            </a:pPr>
            <a:r>
              <a:rPr lang="en-IN" sz="1600" kern="100" dirty="0">
                <a:solidFill>
                  <a:schemeClr val="tx2"/>
                </a:solidFill>
                <a:effectLst/>
                <a:ea typeface="Calibri" panose="020F0502020204030204" pitchFamily="34" charset="0"/>
                <a:cs typeface="Times New Roman" panose="02020603050405020304" pitchFamily="18" charset="0"/>
              </a:rPr>
              <a:t>Monitoring Dashboard Design </a:t>
            </a:r>
          </a:p>
          <a:p>
            <a:pPr lvl="2">
              <a:buFont typeface="Courier New" panose="02070309020205020404" pitchFamily="49" charset="0"/>
              <a:buChar char="o"/>
            </a:pPr>
            <a:r>
              <a:rPr lang="en-IN" sz="1600" kern="100" dirty="0">
                <a:solidFill>
                  <a:schemeClr val="tx2"/>
                </a:solidFill>
                <a:effectLst/>
                <a:ea typeface="Calibri" panose="020F0502020204030204" pitchFamily="34" charset="0"/>
                <a:cs typeface="Times New Roman" panose="02020603050405020304" pitchFamily="18" charset="0"/>
              </a:rPr>
              <a:t>Quality Assurance</a:t>
            </a:r>
          </a:p>
          <a:p>
            <a:pPr lvl="1">
              <a:buFont typeface="Courier New" panose="02070309020205020404" pitchFamily="49" charset="0"/>
              <a:buChar char="o"/>
            </a:pPr>
            <a:r>
              <a:rPr lang="en-IN" sz="1600" kern="100" dirty="0">
                <a:solidFill>
                  <a:schemeClr val="tx2"/>
                </a:solidFill>
                <a:effectLst/>
                <a:ea typeface="Calibri" panose="020F0502020204030204" pitchFamily="34" charset="0"/>
                <a:cs typeface="Times New Roman" panose="02020603050405020304" pitchFamily="18" charset="0"/>
              </a:rPr>
              <a:t> </a:t>
            </a:r>
            <a:r>
              <a:rPr lang="en-IN" sz="1600" b="1" kern="100" dirty="0">
                <a:solidFill>
                  <a:schemeClr val="tx2"/>
                </a:solidFill>
                <a:effectLst/>
                <a:ea typeface="Calibri" panose="020F0502020204030204" pitchFamily="34" charset="0"/>
                <a:cs typeface="Times New Roman" panose="02020603050405020304" pitchFamily="18" charset="0"/>
              </a:rPr>
              <a:t>Aravind </a:t>
            </a:r>
          </a:p>
          <a:p>
            <a:pPr lvl="2">
              <a:buFont typeface="Courier New" panose="02070309020205020404" pitchFamily="49" charset="0"/>
              <a:buChar char="o"/>
            </a:pPr>
            <a:r>
              <a:rPr lang="en-IN" sz="1600" kern="100" dirty="0">
                <a:solidFill>
                  <a:schemeClr val="tx2"/>
                </a:solidFill>
                <a:ea typeface="Calibri" panose="020F0502020204030204" pitchFamily="34" charset="0"/>
                <a:cs typeface="Times New Roman" panose="02020603050405020304" pitchFamily="18" charset="0"/>
              </a:rPr>
              <a:t>Data Acquisition– Source 1</a:t>
            </a:r>
          </a:p>
          <a:p>
            <a:pPr lvl="2">
              <a:buFont typeface="Courier New" panose="02070309020205020404" pitchFamily="49" charset="0"/>
              <a:buChar char="o"/>
            </a:pPr>
            <a:r>
              <a:rPr lang="en-IN" sz="1600" kern="100" dirty="0">
                <a:solidFill>
                  <a:schemeClr val="tx2"/>
                </a:solidFill>
                <a:effectLst/>
                <a:ea typeface="Calibri" panose="020F0502020204030204" pitchFamily="34" charset="0"/>
                <a:cs typeface="Times New Roman" panose="02020603050405020304" pitchFamily="18" charset="0"/>
              </a:rPr>
              <a:t>Datawarehouse Development</a:t>
            </a:r>
          </a:p>
          <a:p>
            <a:pPr lvl="2">
              <a:buFont typeface="Courier New" panose="02070309020205020404" pitchFamily="49" charset="0"/>
              <a:buChar char="o"/>
            </a:pPr>
            <a:r>
              <a:rPr lang="en-IN" sz="1600" kern="100" dirty="0">
                <a:solidFill>
                  <a:schemeClr val="tx2"/>
                </a:solidFill>
                <a:effectLst/>
                <a:ea typeface="Calibri" panose="020F0502020204030204" pitchFamily="34" charset="0"/>
                <a:cs typeface="Times New Roman" panose="02020603050405020304" pitchFamily="18" charset="0"/>
              </a:rPr>
              <a:t>Unit Testing and UAT</a:t>
            </a:r>
          </a:p>
          <a:p>
            <a:pPr lvl="1">
              <a:buFont typeface="Courier New" panose="02070309020205020404" pitchFamily="49" charset="0"/>
              <a:buChar char="o"/>
            </a:pPr>
            <a:r>
              <a:rPr lang="en-IN" sz="1600" kern="100" dirty="0">
                <a:solidFill>
                  <a:schemeClr val="tx2"/>
                </a:solidFill>
                <a:effectLst/>
                <a:ea typeface="Calibri" panose="020F0502020204030204" pitchFamily="34" charset="0"/>
                <a:cs typeface="Times New Roman" panose="02020603050405020304" pitchFamily="18" charset="0"/>
              </a:rPr>
              <a:t> </a:t>
            </a:r>
            <a:r>
              <a:rPr lang="en-IN" sz="1600" b="1" kern="100" dirty="0">
                <a:solidFill>
                  <a:schemeClr val="tx2"/>
                </a:solidFill>
                <a:effectLst/>
                <a:ea typeface="Calibri" panose="020F0502020204030204" pitchFamily="34" charset="0"/>
                <a:cs typeface="Times New Roman" panose="02020603050405020304" pitchFamily="18" charset="0"/>
              </a:rPr>
              <a:t>Sameer </a:t>
            </a:r>
          </a:p>
          <a:p>
            <a:pPr lvl="2">
              <a:buFont typeface="Courier New" panose="02070309020205020404" pitchFamily="49" charset="0"/>
              <a:buChar char="o"/>
            </a:pPr>
            <a:r>
              <a:rPr lang="en-IN" sz="1600" kern="100" dirty="0">
                <a:solidFill>
                  <a:schemeClr val="tx2"/>
                </a:solidFill>
                <a:ea typeface="Calibri" panose="020F0502020204030204" pitchFamily="34" charset="0"/>
                <a:cs typeface="Times New Roman" panose="02020603050405020304" pitchFamily="18" charset="0"/>
              </a:rPr>
              <a:t>Overall ETL Development</a:t>
            </a:r>
          </a:p>
          <a:p>
            <a:pPr lvl="2">
              <a:buFont typeface="Courier New" panose="02070309020205020404" pitchFamily="49" charset="0"/>
              <a:buChar char="o"/>
            </a:pPr>
            <a:r>
              <a:rPr lang="en-IN" sz="1600" kern="100" dirty="0">
                <a:solidFill>
                  <a:schemeClr val="tx2"/>
                </a:solidFill>
                <a:ea typeface="Calibri" panose="020F0502020204030204" pitchFamily="34" charset="0"/>
                <a:cs typeface="Times New Roman" panose="02020603050405020304" pitchFamily="18" charset="0"/>
              </a:rPr>
              <a:t>Reports &amp; </a:t>
            </a:r>
            <a:r>
              <a:rPr lang="en-IN" sz="1600" kern="100" dirty="0">
                <a:solidFill>
                  <a:schemeClr val="tx2"/>
                </a:solidFill>
                <a:effectLst/>
                <a:ea typeface="Calibri" panose="020F0502020204030204" pitchFamily="34" charset="0"/>
                <a:cs typeface="Times New Roman" panose="02020603050405020304" pitchFamily="18" charset="0"/>
              </a:rPr>
              <a:t>Dashboard Development</a:t>
            </a:r>
          </a:p>
          <a:p>
            <a:pPr lvl="2">
              <a:buFont typeface="Courier New" panose="02070309020205020404" pitchFamily="49" charset="0"/>
              <a:buChar char="o"/>
            </a:pPr>
            <a:r>
              <a:rPr lang="en-IN" sz="1600" kern="100" dirty="0">
                <a:solidFill>
                  <a:schemeClr val="tx2"/>
                </a:solidFill>
                <a:ea typeface="Calibri" panose="020F0502020204030204" pitchFamily="34" charset="0"/>
                <a:cs typeface="Times New Roman" panose="02020603050405020304" pitchFamily="18" charset="0"/>
              </a:rPr>
              <a:t>Unit Testing and UAT</a:t>
            </a:r>
            <a:endParaRPr lang="en-IN" sz="1600" kern="100" dirty="0">
              <a:solidFill>
                <a:schemeClr val="tx2"/>
              </a:solidFill>
              <a:effectLst/>
              <a:ea typeface="Calibri" panose="020F0502020204030204" pitchFamily="34" charset="0"/>
              <a:cs typeface="Times New Roman" panose="02020603050405020304" pitchFamily="18" charset="0"/>
            </a:endParaRPr>
          </a:p>
          <a:p>
            <a:pPr lvl="1">
              <a:buFont typeface="Courier New" panose="02070309020205020404" pitchFamily="49" charset="0"/>
              <a:buChar char="o"/>
            </a:pPr>
            <a:r>
              <a:rPr lang="en-IN" sz="1600" kern="100" dirty="0">
                <a:solidFill>
                  <a:schemeClr val="tx2"/>
                </a:solidFill>
                <a:effectLst/>
                <a:ea typeface="Calibri" panose="020F0502020204030204" pitchFamily="34" charset="0"/>
                <a:cs typeface="Times New Roman" panose="02020603050405020304" pitchFamily="18" charset="0"/>
              </a:rPr>
              <a:t> </a:t>
            </a:r>
            <a:r>
              <a:rPr lang="en-IN" sz="1600" b="1" kern="100" dirty="0">
                <a:solidFill>
                  <a:schemeClr val="tx2"/>
                </a:solidFill>
                <a:effectLst/>
                <a:ea typeface="Calibri" panose="020F0502020204030204" pitchFamily="34" charset="0"/>
                <a:cs typeface="Times New Roman" panose="02020603050405020304" pitchFamily="18" charset="0"/>
              </a:rPr>
              <a:t>Venkat </a:t>
            </a:r>
          </a:p>
          <a:p>
            <a:pPr lvl="2">
              <a:buFont typeface="Courier New" panose="02070309020205020404" pitchFamily="49" charset="0"/>
              <a:buChar char="o"/>
            </a:pPr>
            <a:r>
              <a:rPr lang="en-IN" sz="1600" kern="100" dirty="0">
                <a:solidFill>
                  <a:schemeClr val="tx2"/>
                </a:solidFill>
                <a:ea typeface="Calibri" panose="020F0502020204030204" pitchFamily="34" charset="0"/>
                <a:cs typeface="Times New Roman" panose="02020603050405020304" pitchFamily="18" charset="0"/>
              </a:rPr>
              <a:t>Data Acquisition – Source 2</a:t>
            </a:r>
          </a:p>
          <a:p>
            <a:pPr lvl="2">
              <a:buFont typeface="Courier New" panose="02070309020205020404" pitchFamily="49" charset="0"/>
              <a:buChar char="o"/>
            </a:pPr>
            <a:r>
              <a:rPr lang="en-IN" sz="1600" kern="100" dirty="0">
                <a:solidFill>
                  <a:schemeClr val="tx2"/>
                </a:solidFill>
                <a:ea typeface="Calibri" panose="020F0502020204030204" pitchFamily="34" charset="0"/>
                <a:cs typeface="Times New Roman" panose="02020603050405020304" pitchFamily="18" charset="0"/>
              </a:rPr>
              <a:t>Cloud Integration </a:t>
            </a:r>
          </a:p>
          <a:p>
            <a:pPr lvl="2">
              <a:buFont typeface="Courier New" panose="02070309020205020404" pitchFamily="49" charset="0"/>
              <a:buChar char="o"/>
            </a:pPr>
            <a:r>
              <a:rPr lang="en-IN" sz="1600" kern="100" dirty="0">
                <a:solidFill>
                  <a:schemeClr val="tx2"/>
                </a:solidFill>
                <a:ea typeface="Calibri" panose="020F0502020204030204" pitchFamily="34" charset="0"/>
                <a:cs typeface="Times New Roman" panose="02020603050405020304" pitchFamily="18" charset="0"/>
              </a:rPr>
              <a:t>Unit Testing and UAT</a:t>
            </a:r>
          </a:p>
          <a:p>
            <a:pPr lvl="2">
              <a:buFont typeface="Courier New" panose="02070309020205020404" pitchFamily="49" charset="0"/>
              <a:buChar char="o"/>
            </a:pPr>
            <a:endParaRPr lang="en-IN" sz="1600" kern="100" dirty="0">
              <a:solidFill>
                <a:schemeClr val="tx2"/>
              </a:solidFill>
              <a:ea typeface="Calibri" panose="020F0502020204030204" pitchFamily="34" charset="0"/>
              <a:cs typeface="Times New Roman" panose="02020603050405020304" pitchFamily="18" charset="0"/>
            </a:endParaRPr>
          </a:p>
          <a:p>
            <a:pPr lvl="1">
              <a:buFont typeface="Courier New" panose="02070309020205020404" pitchFamily="49" charset="0"/>
              <a:buChar char="o"/>
            </a:pPr>
            <a:endParaRPr lang="en-IN" sz="1600" b="1" kern="100" dirty="0">
              <a:solidFill>
                <a:schemeClr val="tx2"/>
              </a:solidFill>
              <a:effectLst/>
              <a:ea typeface="Calibri" panose="020F0502020204030204" pitchFamily="34" charset="0"/>
              <a:cs typeface="Times New Roman" panose="02020603050405020304" pitchFamily="18" charset="0"/>
            </a:endParaRPr>
          </a:p>
          <a:p>
            <a:pPr marL="0" indent="0">
              <a:buNone/>
            </a:pPr>
            <a:endParaRPr lang="en-IN" sz="1600" kern="100" dirty="0">
              <a:solidFill>
                <a:schemeClr val="tx2"/>
              </a:solidFill>
              <a:effectLst/>
              <a:ea typeface="Calibri" panose="020F0502020204030204" pitchFamily="34" charset="0"/>
              <a:cs typeface="Times New Roman" panose="02020603050405020304" pitchFamily="18" charset="0"/>
            </a:endParaRPr>
          </a:p>
          <a:p>
            <a:pPr marL="0" indent="0">
              <a:buNone/>
            </a:pPr>
            <a:endParaRPr lang="en-IN" sz="1600" dirty="0">
              <a:solidFill>
                <a:schemeClr val="tx2"/>
              </a:solidFill>
            </a:endParaRPr>
          </a:p>
        </p:txBody>
      </p:sp>
      <p:sp>
        <p:nvSpPr>
          <p:cNvPr id="3" name="Slide Number Placeholder 2">
            <a:extLst>
              <a:ext uri="{FF2B5EF4-FFF2-40B4-BE49-F238E27FC236}">
                <a16:creationId xmlns:a16="http://schemas.microsoft.com/office/drawing/2014/main" id="{ED8F37D9-AB5C-B4F3-F717-F6A0C46A8467}"/>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US" smtClean="0"/>
              <a:pPr>
                <a:spcAft>
                  <a:spcPts val="600"/>
                </a:spcAft>
              </a:pPr>
              <a:t>4</a:t>
            </a:fld>
            <a:endParaRPr lang="en-US"/>
          </a:p>
        </p:txBody>
      </p:sp>
      <p:pic>
        <p:nvPicPr>
          <p:cNvPr id="22" name="Graphic 21" descr="Users">
            <a:extLst>
              <a:ext uri="{FF2B5EF4-FFF2-40B4-BE49-F238E27FC236}">
                <a16:creationId xmlns:a16="http://schemas.microsoft.com/office/drawing/2014/main" id="{EF8C7103-5C3C-7E16-D2F5-E8A8068A47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603" y="439645"/>
            <a:ext cx="749300" cy="749300"/>
          </a:xfrm>
          <a:prstGeom prst="rect">
            <a:avLst/>
          </a:prstGeom>
        </p:spPr>
      </p:pic>
      <p:sp>
        <p:nvSpPr>
          <p:cNvPr id="8" name="TextBox 7">
            <a:extLst>
              <a:ext uri="{FF2B5EF4-FFF2-40B4-BE49-F238E27FC236}">
                <a16:creationId xmlns:a16="http://schemas.microsoft.com/office/drawing/2014/main" id="{9B882E4D-3844-E1EC-6A46-BD8B3791DCFC}"/>
              </a:ext>
            </a:extLst>
          </p:cNvPr>
          <p:cNvSpPr txBox="1"/>
          <p:nvPr/>
        </p:nvSpPr>
        <p:spPr>
          <a:xfrm>
            <a:off x="5890054" y="4627624"/>
            <a:ext cx="6096000" cy="830997"/>
          </a:xfrm>
          <a:prstGeom prst="rect">
            <a:avLst/>
          </a:prstGeom>
          <a:noFill/>
        </p:spPr>
        <p:txBody>
          <a:bodyPr wrap="square">
            <a:spAutoFit/>
          </a:bodyPr>
          <a:lstStyle/>
          <a:p>
            <a:pPr algn="just"/>
            <a:r>
              <a:rPr lang="en-US" sz="1600" kern="100" dirty="0">
                <a:solidFill>
                  <a:schemeClr val="tx2"/>
                </a:solidFill>
                <a:ea typeface="Calibri" panose="020F0502020204030204" pitchFamily="34" charset="0"/>
                <a:cs typeface="Times New Roman" panose="02020603050405020304" pitchFamily="18" charset="0"/>
              </a:rPr>
              <a:t>In addition to these specific roles, all the team members will discuss and make sure to check or validate the project plan at every step of the way to keep in line with the feasibility of the project. </a:t>
            </a:r>
          </a:p>
        </p:txBody>
      </p:sp>
    </p:spTree>
    <p:extLst>
      <p:ext uri="{BB962C8B-B14F-4D97-AF65-F5344CB8AC3E}">
        <p14:creationId xmlns:p14="http://schemas.microsoft.com/office/powerpoint/2010/main" val="13154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42BEE-C31B-C8E0-502C-1A6B636B764F}"/>
              </a:ext>
            </a:extLst>
          </p:cNvPr>
          <p:cNvSpPr>
            <a:spLocks noGrp="1"/>
          </p:cNvSpPr>
          <p:nvPr>
            <p:ph type="title"/>
          </p:nvPr>
        </p:nvSpPr>
        <p:spPr>
          <a:xfrm>
            <a:off x="525955" y="359334"/>
            <a:ext cx="4766330" cy="1454051"/>
          </a:xfrm>
        </p:spPr>
        <p:txBody>
          <a:bodyPr>
            <a:normAutofit/>
          </a:bodyPr>
          <a:lstStyle/>
          <a:p>
            <a:r>
              <a:rPr lang="en-US" sz="3600" b="1" i="0">
                <a:solidFill>
                  <a:schemeClr val="tx2"/>
                </a:solidFill>
                <a:effectLst/>
                <a:latin typeface="Lato Extended"/>
              </a:rPr>
              <a:t>Project Timeline</a:t>
            </a:r>
            <a:endParaRPr lang="en-IN" sz="3600" b="1" u="sng" dirty="0">
              <a:solidFill>
                <a:schemeClr val="tx2"/>
              </a:solidFill>
            </a:endParaRPr>
          </a:p>
        </p:txBody>
      </p:sp>
      <p:sp>
        <p:nvSpPr>
          <p:cNvPr id="5" name="Content Placeholder 4">
            <a:extLst>
              <a:ext uri="{FF2B5EF4-FFF2-40B4-BE49-F238E27FC236}">
                <a16:creationId xmlns:a16="http://schemas.microsoft.com/office/drawing/2014/main" id="{4A91B8D5-5E1F-C12D-E0BC-4003722F4EBF}"/>
              </a:ext>
            </a:extLst>
          </p:cNvPr>
          <p:cNvSpPr>
            <a:spLocks noGrp="1"/>
          </p:cNvSpPr>
          <p:nvPr>
            <p:ph idx="1"/>
          </p:nvPr>
        </p:nvSpPr>
        <p:spPr>
          <a:xfrm>
            <a:off x="1008184" y="1459907"/>
            <a:ext cx="10175630" cy="767904"/>
          </a:xfrm>
        </p:spPr>
        <p:txBody>
          <a:bodyPr anchor="ctr">
            <a:normAutofit/>
          </a:bodyPr>
          <a:lstStyle/>
          <a:p>
            <a:pPr marL="0" indent="0" algn="ctr">
              <a:spcAft>
                <a:spcPts val="800"/>
              </a:spcAft>
              <a:buNone/>
            </a:pP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endParaRPr lang="en-IN" sz="2000" kern="100">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endParaRPr lang="en-IN" sz="2000" kern="100">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sz="2000"/>
          </a:p>
        </p:txBody>
      </p:sp>
      <p:grpSp>
        <p:nvGrpSpPr>
          <p:cNvPr id="59" name="Group 58">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60" name="Freeform: Shape 59">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2953BB9B-865E-79E7-5982-095D2C30BACE}"/>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US" smtClean="0"/>
              <a:pPr>
                <a:spcAft>
                  <a:spcPts val="600"/>
                </a:spcAft>
              </a:pPr>
              <a:t>5</a:t>
            </a:fld>
            <a:endParaRPr lang="en-US"/>
          </a:p>
        </p:txBody>
      </p:sp>
      <p:graphicFrame>
        <p:nvGraphicFramePr>
          <p:cNvPr id="64" name="Diagram 63">
            <a:extLst>
              <a:ext uri="{FF2B5EF4-FFF2-40B4-BE49-F238E27FC236}">
                <a16:creationId xmlns:a16="http://schemas.microsoft.com/office/drawing/2014/main" id="{6D3D6DF5-3557-5529-C020-C7874586679B}"/>
              </a:ext>
            </a:extLst>
          </p:cNvPr>
          <p:cNvGraphicFramePr/>
          <p:nvPr>
            <p:extLst>
              <p:ext uri="{D42A27DB-BD31-4B8C-83A1-F6EECF244321}">
                <p14:modId xmlns:p14="http://schemas.microsoft.com/office/powerpoint/2010/main" val="1393812679"/>
              </p:ext>
            </p:extLst>
          </p:nvPr>
        </p:nvGraphicFramePr>
        <p:xfrm>
          <a:off x="625855" y="1764757"/>
          <a:ext cx="10940288" cy="4067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7547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F942BEE-C31B-C8E0-502C-1A6B636B764F}"/>
              </a:ext>
            </a:extLst>
          </p:cNvPr>
          <p:cNvSpPr>
            <a:spLocks noGrp="1"/>
          </p:cNvSpPr>
          <p:nvPr>
            <p:ph type="title"/>
          </p:nvPr>
        </p:nvSpPr>
        <p:spPr>
          <a:xfrm>
            <a:off x="804672" y="457200"/>
            <a:ext cx="10579608" cy="1188720"/>
          </a:xfrm>
        </p:spPr>
        <p:txBody>
          <a:bodyPr>
            <a:normAutofit/>
          </a:bodyPr>
          <a:lstStyle/>
          <a:p>
            <a:r>
              <a:rPr lang="en-US" sz="3600" b="1" i="0" dirty="0">
                <a:solidFill>
                  <a:schemeClr val="tx2"/>
                </a:solidFill>
                <a:effectLst/>
                <a:latin typeface="Lato Extended"/>
              </a:rPr>
              <a:t>Current Scope:</a:t>
            </a:r>
            <a:endParaRPr lang="en-IN" sz="3600" b="1" u="sng" dirty="0">
              <a:solidFill>
                <a:schemeClr val="tx2"/>
              </a:solidFill>
            </a:endParaRPr>
          </a:p>
        </p:txBody>
      </p:sp>
      <p:grpSp>
        <p:nvGrpSpPr>
          <p:cNvPr id="17" name="Group 16">
            <a:extLst>
              <a:ext uri="{FF2B5EF4-FFF2-40B4-BE49-F238E27FC236}">
                <a16:creationId xmlns:a16="http://schemas.microsoft.com/office/drawing/2014/main" id="{76566969-F813-4CC5-B3E9-363D85B55C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81264" y="-5116"/>
            <a:ext cx="3318648" cy="2490264"/>
            <a:chOff x="-305" y="-1"/>
            <a:chExt cx="3832880" cy="2876136"/>
          </a:xfrm>
        </p:grpSpPr>
        <p:sp>
          <p:nvSpPr>
            <p:cNvPr id="18" name="Freeform: Shape 17">
              <a:extLst>
                <a:ext uri="{FF2B5EF4-FFF2-40B4-BE49-F238E27FC236}">
                  <a16:creationId xmlns:a16="http://schemas.microsoft.com/office/drawing/2014/main" id="{AF8CF66C-45E2-456B-92B0-9E97A331D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65D590E-D70D-4D25-B853-D5208F2AA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31501E-3F84-4705-A001-13995FA6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52617E4-47FD-4C38-8F70-93BF9B125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0217D733-97B6-4C43-AF0C-5E3CB0EA13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07887"/>
            <a:ext cx="2605762" cy="2252847"/>
            <a:chOff x="-305" y="-4155"/>
            <a:chExt cx="2514948" cy="2174333"/>
          </a:xfrm>
        </p:grpSpPr>
        <p:sp>
          <p:nvSpPr>
            <p:cNvPr id="24" name="Freeform: Shape 23">
              <a:extLst>
                <a:ext uri="{FF2B5EF4-FFF2-40B4-BE49-F238E27FC236}">
                  <a16:creationId xmlns:a16="http://schemas.microsoft.com/office/drawing/2014/main" id="{FD288266-7E76-4D4A-BAAC-E233FA013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B697F88A-8624-4BA2-AF06-E6C3A52F0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CA77163-C052-481C-9DCF-68C23ACA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02B425B5-0A0E-4B85-B718-E5DA73431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Content Placeholder 4">
            <a:extLst>
              <a:ext uri="{FF2B5EF4-FFF2-40B4-BE49-F238E27FC236}">
                <a16:creationId xmlns:a16="http://schemas.microsoft.com/office/drawing/2014/main" id="{4A91B8D5-5E1F-C12D-E0BC-4003722F4EBF}"/>
              </a:ext>
            </a:extLst>
          </p:cNvPr>
          <p:cNvSpPr>
            <a:spLocks/>
          </p:cNvSpPr>
          <p:nvPr/>
        </p:nvSpPr>
        <p:spPr>
          <a:xfrm>
            <a:off x="2139235" y="4353542"/>
            <a:ext cx="6649295" cy="1194545"/>
          </a:xfrm>
          <a:prstGeom prst="rect">
            <a:avLst/>
          </a:prstGeom>
        </p:spPr>
        <p:txBody>
          <a:bodyPr>
            <a:noAutofit/>
          </a:bodyPr>
          <a:lstStyle/>
          <a:p>
            <a:pPr defTabSz="576072">
              <a:spcAft>
                <a:spcPts val="600"/>
              </a:spcAft>
              <a:buFont typeface="Wingdings" panose="05000000000000000000" pitchFamily="2" charset="2"/>
              <a:buChar char="Ø"/>
            </a:pPr>
            <a:r>
              <a:rPr lang="en-GB" sz="1600" kern="100" dirty="0">
                <a:solidFill>
                  <a:schemeClr val="tx2"/>
                </a:solidFill>
                <a:ea typeface="Calibri" panose="020F0502020204030204" pitchFamily="34" charset="0"/>
                <a:cs typeface="Times New Roman" panose="02020603050405020304" pitchFamily="18" charset="0"/>
              </a:rPr>
              <a:t>As a part of future development, this can be extended to include:</a:t>
            </a:r>
          </a:p>
          <a:p>
            <a:pPr defTabSz="576072">
              <a:spcAft>
                <a:spcPts val="600"/>
              </a:spcAft>
            </a:pPr>
            <a:endParaRPr lang="en-GB" sz="1600" kern="100" dirty="0">
              <a:solidFill>
                <a:schemeClr val="tx2"/>
              </a:solidFill>
              <a:ea typeface="Calibri" panose="020F0502020204030204" pitchFamily="34" charset="0"/>
              <a:cs typeface="Times New Roman" panose="02020603050405020304" pitchFamily="18" charset="0"/>
            </a:endParaRPr>
          </a:p>
          <a:p>
            <a:pPr marL="288036" lvl="1" defTabSz="576072">
              <a:spcAft>
                <a:spcPts val="600"/>
              </a:spcAft>
              <a:buFont typeface="Wingdings" panose="05000000000000000000" pitchFamily="2" charset="2"/>
              <a:buChar char="q"/>
            </a:pPr>
            <a:r>
              <a:rPr lang="en-GB" sz="1600" kern="100" dirty="0">
                <a:solidFill>
                  <a:schemeClr val="tx2"/>
                </a:solidFill>
                <a:ea typeface="Calibri" panose="020F0502020204030204" pitchFamily="34" charset="0"/>
                <a:cs typeface="Times New Roman" panose="02020603050405020304" pitchFamily="18" charset="0"/>
              </a:rPr>
              <a:t> Whole Historical Data </a:t>
            </a:r>
          </a:p>
          <a:p>
            <a:pPr marL="288036" lvl="1" defTabSz="576072">
              <a:spcAft>
                <a:spcPts val="600"/>
              </a:spcAft>
              <a:buFont typeface="Wingdings" panose="05000000000000000000" pitchFamily="2" charset="2"/>
              <a:buChar char="q"/>
            </a:pPr>
            <a:endParaRPr lang="en-GB" sz="1260" kern="100" dirty="0">
              <a:solidFill>
                <a:schemeClr val="tx1"/>
              </a:solidFill>
              <a:latin typeface="+mn-lt"/>
              <a:ea typeface="+mn-ea"/>
              <a:cs typeface="Times New Roman" panose="02020603050405020304" pitchFamily="18" charset="0"/>
            </a:endParaRPr>
          </a:p>
          <a:p>
            <a:pPr marL="288036" lvl="1" defTabSz="576072">
              <a:spcAft>
                <a:spcPts val="600"/>
              </a:spcAft>
              <a:buFont typeface="Wingdings" panose="05000000000000000000" pitchFamily="2" charset="2"/>
              <a:buChar char="q"/>
            </a:pPr>
            <a:endParaRPr lang="en-GB" sz="1260" kern="100" dirty="0">
              <a:solidFill>
                <a:schemeClr val="tx1"/>
              </a:solidFill>
              <a:latin typeface="+mn-lt"/>
              <a:ea typeface="+mn-ea"/>
              <a:cs typeface="Times New Roman" panose="02020603050405020304" pitchFamily="18" charset="0"/>
            </a:endParaRPr>
          </a:p>
          <a:p>
            <a:pPr marL="288036" lvl="1" defTabSz="576072">
              <a:spcAft>
                <a:spcPts val="600"/>
              </a:spcAft>
              <a:buFont typeface="Wingdings" panose="05000000000000000000" pitchFamily="2" charset="2"/>
              <a:buChar char="Ø"/>
            </a:pPr>
            <a:endParaRPr lang="en-GB" sz="1134" kern="100" dirty="0">
              <a:solidFill>
                <a:schemeClr val="tx1"/>
              </a:solidFill>
              <a:latin typeface="+mn-lt"/>
              <a:ea typeface="+mn-ea"/>
              <a:cs typeface="Times New Roman" panose="02020603050405020304" pitchFamily="18" charset="0"/>
            </a:endParaRPr>
          </a:p>
          <a:p>
            <a:pPr marL="288036" lvl="1" defTabSz="576072">
              <a:spcAft>
                <a:spcPts val="600"/>
              </a:spcAft>
              <a:buFont typeface="Wingdings" panose="05000000000000000000" pitchFamily="2" charset="2"/>
              <a:buChar char="Ø"/>
            </a:pPr>
            <a:endParaRPr lang="en-GB" sz="756" kern="100" dirty="0">
              <a:solidFill>
                <a:schemeClr val="tx1"/>
              </a:solidFill>
              <a:latin typeface="+mn-lt"/>
              <a:ea typeface="+mn-ea"/>
              <a:cs typeface="Times New Roman" panose="02020603050405020304" pitchFamily="18" charset="0"/>
            </a:endParaRPr>
          </a:p>
          <a:p>
            <a:pPr defTabSz="576072">
              <a:spcAft>
                <a:spcPts val="600"/>
              </a:spcAft>
              <a:buFont typeface="Wingdings" panose="05000000000000000000" pitchFamily="2" charset="2"/>
              <a:buChar char="Ø"/>
            </a:pPr>
            <a:endParaRPr lang="en-IN" sz="1008" kern="100" dirty="0">
              <a:solidFill>
                <a:schemeClr val="tx1"/>
              </a:solidFill>
              <a:latin typeface="+mn-lt"/>
              <a:ea typeface="+mn-ea"/>
              <a:cs typeface="Times New Roman" panose="02020603050405020304" pitchFamily="18" charset="0"/>
            </a:endParaRPr>
          </a:p>
          <a:p>
            <a:pPr marL="0" indent="0">
              <a:spcAft>
                <a:spcPts val="600"/>
              </a:spcAft>
              <a:buNone/>
            </a:pPr>
            <a:endParaRPr lang="en-IN" sz="1600" dirty="0"/>
          </a:p>
        </p:txBody>
      </p:sp>
      <p:sp>
        <p:nvSpPr>
          <p:cNvPr id="3" name="Title 1">
            <a:extLst>
              <a:ext uri="{FF2B5EF4-FFF2-40B4-BE49-F238E27FC236}">
                <a16:creationId xmlns:a16="http://schemas.microsoft.com/office/drawing/2014/main" id="{2C71236D-F4D2-8E6D-9D8E-D606BD3FEC6B}"/>
              </a:ext>
            </a:extLst>
          </p:cNvPr>
          <p:cNvSpPr txBox="1">
            <a:spLocks/>
          </p:cNvSpPr>
          <p:nvPr/>
        </p:nvSpPr>
        <p:spPr>
          <a:xfrm>
            <a:off x="804672" y="3629910"/>
            <a:ext cx="8454658" cy="6134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576072">
              <a:spcAft>
                <a:spcPts val="600"/>
              </a:spcAft>
            </a:pPr>
            <a:r>
              <a:rPr lang="en-US" sz="2400" b="1" kern="1200" dirty="0">
                <a:solidFill>
                  <a:srgbClr val="2D3B45"/>
                </a:solidFill>
                <a:latin typeface="Lato Extended"/>
                <a:ea typeface="+mj-ea"/>
                <a:cs typeface="+mj-cs"/>
              </a:rPr>
              <a:t>Future Development Opportunities:</a:t>
            </a:r>
            <a:endParaRPr lang="en-IN" sz="2400" b="1" u="sng" dirty="0"/>
          </a:p>
        </p:txBody>
      </p:sp>
      <p:sp>
        <p:nvSpPr>
          <p:cNvPr id="4" name="Content Placeholder 4">
            <a:extLst>
              <a:ext uri="{FF2B5EF4-FFF2-40B4-BE49-F238E27FC236}">
                <a16:creationId xmlns:a16="http://schemas.microsoft.com/office/drawing/2014/main" id="{AE81B3EE-0E41-4DFA-B86C-E38F0286752E}"/>
              </a:ext>
            </a:extLst>
          </p:cNvPr>
          <p:cNvSpPr txBox="1">
            <a:spLocks/>
          </p:cNvSpPr>
          <p:nvPr/>
        </p:nvSpPr>
        <p:spPr>
          <a:xfrm>
            <a:off x="2771353" y="2661597"/>
            <a:ext cx="6649295" cy="11945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2054" lvl="1" indent="-144018" defTabSz="576072">
              <a:spcBef>
                <a:spcPts val="315"/>
              </a:spcBef>
              <a:buFont typeface="Wingdings" panose="05000000000000000000" pitchFamily="2" charset="2"/>
              <a:buChar char="Ø"/>
            </a:pPr>
            <a:endParaRPr lang="en-GB" sz="1134" kern="100">
              <a:solidFill>
                <a:schemeClr val="tx1"/>
              </a:solidFill>
              <a:latin typeface="+mn-lt"/>
              <a:ea typeface="+mn-ea"/>
              <a:cs typeface="Times New Roman" panose="02020603050405020304" pitchFamily="18" charset="0"/>
            </a:endParaRPr>
          </a:p>
          <a:p>
            <a:pPr marL="432054" lvl="1" indent="-144018" defTabSz="576072">
              <a:spcBef>
                <a:spcPts val="315"/>
              </a:spcBef>
              <a:buFont typeface="Wingdings" panose="05000000000000000000" pitchFamily="2" charset="2"/>
              <a:buChar char="Ø"/>
            </a:pPr>
            <a:endParaRPr lang="en-GB" sz="756" kern="100">
              <a:solidFill>
                <a:schemeClr val="tx1"/>
              </a:solidFill>
              <a:latin typeface="+mn-lt"/>
              <a:ea typeface="+mn-ea"/>
              <a:cs typeface="Times New Roman" panose="02020603050405020304" pitchFamily="18" charset="0"/>
            </a:endParaRPr>
          </a:p>
          <a:p>
            <a:pPr marL="144018" indent="-144018" defTabSz="576072">
              <a:spcBef>
                <a:spcPts val="630"/>
              </a:spcBef>
              <a:buFont typeface="Wingdings" panose="05000000000000000000" pitchFamily="2" charset="2"/>
              <a:buChar char="Ø"/>
            </a:pPr>
            <a:endParaRPr lang="en-IN" sz="1008" kern="100">
              <a:solidFill>
                <a:schemeClr val="tx1"/>
              </a:solidFill>
              <a:latin typeface="+mn-lt"/>
              <a:ea typeface="+mn-ea"/>
              <a:cs typeface="Times New Roman" panose="02020603050405020304" pitchFamily="18" charset="0"/>
            </a:endParaRPr>
          </a:p>
          <a:p>
            <a:pPr marL="0" indent="0">
              <a:buFont typeface="Arial" panose="020B0604020202020204" pitchFamily="34" charset="0"/>
              <a:buNone/>
            </a:pPr>
            <a:endParaRPr lang="en-IN" sz="1600" dirty="0"/>
          </a:p>
        </p:txBody>
      </p:sp>
      <p:sp>
        <p:nvSpPr>
          <p:cNvPr id="7" name="TextBox 6">
            <a:extLst>
              <a:ext uri="{FF2B5EF4-FFF2-40B4-BE49-F238E27FC236}">
                <a16:creationId xmlns:a16="http://schemas.microsoft.com/office/drawing/2014/main" id="{A9058048-EF3B-EF96-139E-C6EEC515BDBA}"/>
              </a:ext>
            </a:extLst>
          </p:cNvPr>
          <p:cNvSpPr txBox="1"/>
          <p:nvPr/>
        </p:nvSpPr>
        <p:spPr>
          <a:xfrm>
            <a:off x="952712" y="1604603"/>
            <a:ext cx="9390168" cy="1831271"/>
          </a:xfrm>
          <a:prstGeom prst="rect">
            <a:avLst/>
          </a:prstGeom>
          <a:noFill/>
        </p:spPr>
        <p:txBody>
          <a:bodyPr wrap="square">
            <a:spAutoFit/>
          </a:bodyPr>
          <a:lstStyle/>
          <a:p>
            <a:pPr defTabSz="576072">
              <a:spcAft>
                <a:spcPts val="600"/>
              </a:spcAft>
              <a:buFont typeface="Wingdings" panose="05000000000000000000" pitchFamily="2" charset="2"/>
              <a:buChar char="Ø"/>
            </a:pPr>
            <a:r>
              <a:rPr lang="en-GB" sz="1600" kern="100" dirty="0">
                <a:solidFill>
                  <a:schemeClr val="tx2"/>
                </a:solidFill>
                <a:ea typeface="Calibri" panose="020F0502020204030204" pitchFamily="34" charset="0"/>
                <a:cs typeface="Times New Roman" panose="02020603050405020304" pitchFamily="18" charset="0"/>
              </a:rPr>
              <a:t> At present, the project primarily aims to build an end-to-end real monitoring system using data warehousing and cloud technology. </a:t>
            </a:r>
          </a:p>
          <a:p>
            <a:pPr defTabSz="576072">
              <a:spcAft>
                <a:spcPts val="600"/>
              </a:spcAft>
              <a:buFont typeface="Wingdings" panose="05000000000000000000" pitchFamily="2" charset="2"/>
              <a:buChar char="Ø"/>
            </a:pPr>
            <a:endParaRPr lang="en-GB" sz="1600" kern="100" dirty="0">
              <a:solidFill>
                <a:schemeClr val="tx2"/>
              </a:solidFill>
              <a:ea typeface="Calibri" panose="020F0502020204030204" pitchFamily="34" charset="0"/>
              <a:cs typeface="Times New Roman" panose="02020603050405020304" pitchFamily="18" charset="0"/>
            </a:endParaRPr>
          </a:p>
          <a:p>
            <a:pPr defTabSz="576072">
              <a:spcAft>
                <a:spcPts val="600"/>
              </a:spcAft>
              <a:buFont typeface="Wingdings" panose="05000000000000000000" pitchFamily="2" charset="2"/>
              <a:buChar char="Ø"/>
            </a:pPr>
            <a:r>
              <a:rPr lang="en-GB" sz="1600" kern="100" dirty="0">
                <a:solidFill>
                  <a:schemeClr val="tx2"/>
                </a:solidFill>
                <a:ea typeface="Calibri" panose="020F0502020204030204" pitchFamily="34" charset="0"/>
                <a:cs typeface="Times New Roman" panose="02020603050405020304" pitchFamily="18" charset="0"/>
              </a:rPr>
              <a:t> However, based on the feasibility of the time, cost and resources, we will try to include only the necessary data.</a:t>
            </a:r>
          </a:p>
          <a:p>
            <a:pPr>
              <a:spcAft>
                <a:spcPts val="600"/>
              </a:spcAft>
            </a:pPr>
            <a:endParaRPr lang="en-GB" kern="100" dirty="0">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2C5426F-DCB6-3617-F420-59BAD8456986}"/>
              </a:ext>
            </a:extLst>
          </p:cNvPr>
          <p:cNvSpPr>
            <a:spLocks/>
          </p:cNvSpPr>
          <p:nvPr/>
        </p:nvSpPr>
        <p:spPr>
          <a:xfrm>
            <a:off x="7686049" y="5895602"/>
            <a:ext cx="1734599" cy="230878"/>
          </a:xfrm>
          <a:prstGeom prst="rect">
            <a:avLst/>
          </a:prstGeom>
        </p:spPr>
        <p:txBody>
          <a:bodyPr/>
          <a:lstStyle/>
          <a:p>
            <a:pPr defTabSz="576072">
              <a:spcAft>
                <a:spcPts val="600"/>
              </a:spcAft>
            </a:pPr>
            <a:fld id="{330EA680-D336-4FF7-8B7A-9848BB0A1C32}" type="slidenum">
              <a:rPr lang="en-US" sz="1134" kern="1200">
                <a:solidFill>
                  <a:schemeClr val="tx1"/>
                </a:solidFill>
                <a:latin typeface="+mn-lt"/>
                <a:ea typeface="+mn-ea"/>
                <a:cs typeface="+mn-cs"/>
              </a:rPr>
              <a:pPr defTabSz="576072">
                <a:spcAft>
                  <a:spcPts val="600"/>
                </a:spcAft>
              </a:pPr>
              <a:t>6</a:t>
            </a:fld>
            <a:endParaRPr lang="en-US"/>
          </a:p>
        </p:txBody>
      </p:sp>
    </p:spTree>
    <p:extLst>
      <p:ext uri="{BB962C8B-B14F-4D97-AF65-F5344CB8AC3E}">
        <p14:creationId xmlns:p14="http://schemas.microsoft.com/office/powerpoint/2010/main" val="3780300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 name="Rectangle 5">
            <a:extLst>
              <a:ext uri="{FF2B5EF4-FFF2-40B4-BE49-F238E27FC236}">
                <a16:creationId xmlns:a16="http://schemas.microsoft.com/office/drawing/2014/main" id="{D3071D0B-87F0-94A3-2BDA-4C8A6469AAF0}"/>
              </a:ext>
            </a:extLst>
          </p:cNvPr>
          <p:cNvSpPr/>
          <p:nvPr/>
        </p:nvSpPr>
        <p:spPr>
          <a:xfrm>
            <a:off x="530405" y="2222329"/>
            <a:ext cx="10684151" cy="1991979"/>
          </a:xfrm>
          <a:prstGeom prst="rect">
            <a:avLst/>
          </a:prstGeom>
        </p:spPr>
        <p:txBody>
          <a:bodyPr vert="horz" lIns="91440" tIns="45720" rIns="91440" bIns="45720" rtlCol="0" anchor="b">
            <a:normAutofit/>
            <a:scene3d>
              <a:camera prst="orthographicFront"/>
              <a:lightRig rig="threePt" dir="t"/>
            </a:scene3d>
            <a:sp3d extrusionH="57150">
              <a:bevelT w="38100" h="38100"/>
            </a:sp3d>
          </a:bodyPr>
          <a:lstStyle/>
          <a:p>
            <a:pPr algn="ctr">
              <a:lnSpc>
                <a:spcPct val="90000"/>
              </a:lnSpc>
              <a:spcBef>
                <a:spcPct val="0"/>
              </a:spcBef>
              <a:spcAft>
                <a:spcPts val="600"/>
              </a:spcAft>
            </a:pPr>
            <a:r>
              <a:rPr lang="en-US" sz="5200" b="1" kern="1200" dirty="0">
                <a:ln w="12700">
                  <a:solidFill>
                    <a:srgbClr val="002060"/>
                  </a:solidFill>
                  <a:prstDash val="solid"/>
                </a:ln>
                <a:solidFill>
                  <a:schemeClr val="tx2"/>
                </a:solidFill>
                <a:effectLst>
                  <a:outerShdw dist="38100" dir="2640000" algn="bl" rotWithShape="0">
                    <a:schemeClr val="tx2">
                      <a:lumMod val="75000"/>
                    </a:schemeClr>
                  </a:outerShdw>
                </a:effectLst>
                <a:latin typeface="+mj-lt"/>
                <a:ea typeface="+mj-ea"/>
                <a:cs typeface="+mj-cs"/>
              </a:rPr>
              <a:t>Thank </a:t>
            </a:r>
          </a:p>
          <a:p>
            <a:pPr algn="ctr">
              <a:lnSpc>
                <a:spcPct val="90000"/>
              </a:lnSpc>
              <a:spcBef>
                <a:spcPct val="0"/>
              </a:spcBef>
              <a:spcAft>
                <a:spcPts val="600"/>
              </a:spcAft>
            </a:pPr>
            <a:r>
              <a:rPr lang="en-US" sz="5200" b="1" kern="1200" dirty="0">
                <a:ln w="12700">
                  <a:solidFill>
                    <a:srgbClr val="002060"/>
                  </a:solidFill>
                  <a:prstDash val="solid"/>
                </a:ln>
                <a:solidFill>
                  <a:schemeClr val="tx2"/>
                </a:solidFill>
                <a:effectLst>
                  <a:outerShdw dist="38100" dir="2640000" algn="bl" rotWithShape="0">
                    <a:schemeClr val="tx2">
                      <a:lumMod val="75000"/>
                    </a:schemeClr>
                  </a:outerShdw>
                </a:effectLst>
                <a:latin typeface="+mj-lt"/>
                <a:ea typeface="+mj-ea"/>
                <a:cs typeface="+mj-cs"/>
              </a:rPr>
              <a:t> You!!</a:t>
            </a:r>
          </a:p>
        </p:txBody>
      </p:sp>
      <p:grpSp>
        <p:nvGrpSpPr>
          <p:cNvPr id="15" name="Group 14">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6" name="Freeform: Shape 15">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22" name="Freeform: Shape 21">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a:extLst>
              <a:ext uri="{FF2B5EF4-FFF2-40B4-BE49-F238E27FC236}">
                <a16:creationId xmlns:a16="http://schemas.microsoft.com/office/drawing/2014/main" id="{571BFDAC-B674-3D71-DFEA-311922C359A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30EA680-D336-4FF7-8B7A-9848BB0A1C32}" type="slidenum">
              <a:rPr lang="en-US" smtClean="0"/>
              <a:pPr>
                <a:spcAft>
                  <a:spcPts val="600"/>
                </a:spcAft>
              </a:pPr>
              <a:t>7</a:t>
            </a:fld>
            <a:endParaRPr lang="en-US"/>
          </a:p>
        </p:txBody>
      </p:sp>
    </p:spTree>
    <p:extLst>
      <p:ext uri="{BB962C8B-B14F-4D97-AF65-F5344CB8AC3E}">
        <p14:creationId xmlns:p14="http://schemas.microsoft.com/office/powerpoint/2010/main" val="19633740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f5e3f9c2-a9ce-4a4c-b335-477b33cd35b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9DFBFAE6FDF34A882B7DD919199B17" ma:contentTypeVersion="6" ma:contentTypeDescription="Create a new document." ma:contentTypeScope="" ma:versionID="f9a5976e78c8f405c36a2087c2c86d9e">
  <xsd:schema xmlns:xsd="http://www.w3.org/2001/XMLSchema" xmlns:xs="http://www.w3.org/2001/XMLSchema" xmlns:p="http://schemas.microsoft.com/office/2006/metadata/properties" xmlns:ns3="f5e3f9c2-a9ce-4a4c-b335-477b33cd35bb" xmlns:ns4="25f08099-b48a-4141-b8a9-6ddc660229cc" targetNamespace="http://schemas.microsoft.com/office/2006/metadata/properties" ma:root="true" ma:fieldsID="5e97e6770bf845a22a0e97b13bf65fae" ns3:_="" ns4:_="">
    <xsd:import namespace="f5e3f9c2-a9ce-4a4c-b335-477b33cd35bb"/>
    <xsd:import namespace="25f08099-b48a-4141-b8a9-6ddc660229cc"/>
    <xsd:element name="properties">
      <xsd:complexType>
        <xsd:sequence>
          <xsd:element name="documentManagement">
            <xsd:complexType>
              <xsd:all>
                <xsd:element ref="ns3:_activity" minOccurs="0"/>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e3f9c2-a9ce-4a4c-b335-477b33cd35bb"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5f08099-b48a-4141-b8a9-6ddc660229c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EFE701-551C-4E0B-BA89-55932544DA45}">
  <ds:schemaRefs>
    <ds:schemaRef ds:uri="http://schemas.microsoft.com/sharepoint/v3/contenttype/forms"/>
  </ds:schemaRefs>
</ds:datastoreItem>
</file>

<file path=customXml/itemProps2.xml><?xml version="1.0" encoding="utf-8"?>
<ds:datastoreItem xmlns:ds="http://schemas.openxmlformats.org/officeDocument/2006/customXml" ds:itemID="{F6859C6A-1F76-485D-82D0-D42E6EBC40A8}">
  <ds:schemaRefs>
    <ds:schemaRef ds:uri="http://purl.org/dc/elements/1.1/"/>
    <ds:schemaRef ds:uri="http://www.w3.org/XML/1998/namespace"/>
    <ds:schemaRef ds:uri="http://schemas.microsoft.com/office/2006/documentManagement/types"/>
    <ds:schemaRef ds:uri="25f08099-b48a-4141-b8a9-6ddc660229cc"/>
    <ds:schemaRef ds:uri="http://purl.org/dc/dcmitype/"/>
    <ds:schemaRef ds:uri="http://purl.org/dc/terms/"/>
    <ds:schemaRef ds:uri="http://schemas.microsoft.com/office/infopath/2007/PartnerControls"/>
    <ds:schemaRef ds:uri="http://schemas.openxmlformats.org/package/2006/metadata/core-properties"/>
    <ds:schemaRef ds:uri="f5e3f9c2-a9ce-4a4c-b335-477b33cd35bb"/>
    <ds:schemaRef ds:uri="http://schemas.microsoft.com/office/2006/metadata/properties"/>
  </ds:schemaRefs>
</ds:datastoreItem>
</file>

<file path=customXml/itemProps3.xml><?xml version="1.0" encoding="utf-8"?>
<ds:datastoreItem xmlns:ds="http://schemas.openxmlformats.org/officeDocument/2006/customXml" ds:itemID="{5A6325A9-C0B3-4389-A2D0-29FA3E20FD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e3f9c2-a9ce-4a4c-b335-477b33cd35bb"/>
    <ds:schemaRef ds:uri="25f08099-b48a-4141-b8a9-6ddc660229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8200</TotalTime>
  <Words>558</Words>
  <Application>Microsoft Office PowerPoint</Application>
  <PresentationFormat>Widescreen</PresentationFormat>
  <Paragraphs>104</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-apple-system</vt:lpstr>
      <vt:lpstr>Arial</vt:lpstr>
      <vt:lpstr>Calibri</vt:lpstr>
      <vt:lpstr>Calibri Light</vt:lpstr>
      <vt:lpstr>Courier New</vt:lpstr>
      <vt:lpstr>Lato Extended</vt:lpstr>
      <vt:lpstr>Wingdings</vt:lpstr>
      <vt:lpstr>office theme</vt:lpstr>
      <vt:lpstr> NYC Complaints and Events Analytics</vt:lpstr>
      <vt:lpstr>Project Description</vt:lpstr>
      <vt:lpstr>Datasets</vt:lpstr>
      <vt:lpstr>Roles and Responsibilities</vt:lpstr>
      <vt:lpstr>Project Timeline</vt:lpstr>
      <vt:lpstr>Current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KANCHAN MAURYA</dc:creator>
  <cp:lastModifiedBy>Ankit Aggarwal [student]</cp:lastModifiedBy>
  <cp:revision>388</cp:revision>
  <dcterms:created xsi:type="dcterms:W3CDTF">2022-12-15T18:08:00Z</dcterms:created>
  <dcterms:modified xsi:type="dcterms:W3CDTF">2024-04-25T17:12:02Z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9368D33E7CEE4B72AD479411905A2C2D</vt:lpwstr>
  </property>
  <property fmtid="{D5CDD505-2E9C-101B-9397-08002B2CF9AE}" pid="3" name="KSOProductBuildVer">
    <vt:lpwstr>1033-11.2.0.11417</vt:lpwstr>
  </property>
  <property fmtid="{D5CDD505-2E9C-101B-9397-08002B2CF9AE}" pid="4" name="ContentTypeId">
    <vt:lpwstr>0x010100CE9DFBFAE6FDF34A882B7DD919199B17</vt:lpwstr>
  </property>
</Properties>
</file>