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4" r:id="rId5"/>
    <p:sldId id="301" r:id="rId6"/>
    <p:sldId id="308" r:id="rId7"/>
    <p:sldId id="302" r:id="rId8"/>
    <p:sldId id="311" r:id="rId9"/>
    <p:sldId id="304" r:id="rId10"/>
    <p:sldId id="303" r:id="rId11"/>
    <p:sldId id="310" r:id="rId12"/>
    <p:sldId id="312" r:id="rId13"/>
    <p:sldId id="313" r:id="rId14"/>
    <p:sldId id="315" r:id="rId15"/>
    <p:sldId id="317" r:id="rId16"/>
    <p:sldId id="314" r:id="rId17"/>
    <p:sldId id="316" r:id="rId18"/>
    <p:sldId id="318" r:id="rId19"/>
    <p:sldId id="319" r:id="rId20"/>
    <p:sldId id="307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Public-Safety/Ready-NY-Events/hyur-qpyf/about_data" TargetMode="External"/><Relationship Id="rId2" Type="http://schemas.openxmlformats.org/officeDocument/2006/relationships/hyperlink" Target="https://data.cityofnewyork.us/Public-Safety/NYPD-Complaint-Data-Historic/qgea-i56i/about_data" TargetMode="External"/><Relationship Id="rId1" Type="http://schemas.openxmlformats.org/officeDocument/2006/relationships/hyperlink" Target="https://gist.github.com/erichurst/7882666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Public-Safety/Ready-NY-Events/hyur-qpyf/about_data" TargetMode="External"/><Relationship Id="rId2" Type="http://schemas.openxmlformats.org/officeDocument/2006/relationships/hyperlink" Target="https://data.cityofnewyork.us/Public-Safety/NYPD-Complaint-Data-Historic/qgea-i56i/about_data" TargetMode="External"/><Relationship Id="rId1" Type="http://schemas.openxmlformats.org/officeDocument/2006/relationships/hyperlink" Target="https://gist.github.com/erichurst/7882666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2A331-5EAD-4F23-93BE-E965A03B0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3AE81-E914-456D-8B38-FE3DB74EB36B}">
      <dgm:prSet/>
      <dgm:spPr/>
      <dgm:t>
        <a:bodyPr/>
        <a:lstStyle/>
        <a:p>
          <a:r>
            <a:rPr lang="en-IN"/>
            <a:t>The aim of this project is to build an AWS cloud based Datawarehouse solution to analyse New York Complaints and Events Data.</a:t>
          </a:r>
          <a:endParaRPr lang="en-US"/>
        </a:p>
      </dgm:t>
    </dgm:pt>
    <dgm:pt modelId="{BE8C4B12-AF1C-4D24-BD33-E53AB0C54D1A}" type="parTrans" cxnId="{42D9FE66-A544-46FA-BBF1-F38B365EC85A}">
      <dgm:prSet/>
      <dgm:spPr/>
      <dgm:t>
        <a:bodyPr/>
        <a:lstStyle/>
        <a:p>
          <a:endParaRPr lang="en-US"/>
        </a:p>
      </dgm:t>
    </dgm:pt>
    <dgm:pt modelId="{C270CE86-DD07-46B8-9A0B-A0F905B507C6}" type="sibTrans" cxnId="{42D9FE66-A544-46FA-BBF1-F38B365EC85A}">
      <dgm:prSet/>
      <dgm:spPr/>
      <dgm:t>
        <a:bodyPr/>
        <a:lstStyle/>
        <a:p>
          <a:endParaRPr lang="en-US"/>
        </a:p>
      </dgm:t>
    </dgm:pt>
    <dgm:pt modelId="{AE0AC27C-0571-4B64-A2BF-6409B88D7892}">
      <dgm:prSet/>
      <dgm:spPr/>
      <dgm:t>
        <a:bodyPr/>
        <a:lstStyle/>
        <a:p>
          <a:r>
            <a:rPr lang="en-IN" dirty="0"/>
            <a:t>The end product will be a monitoring dashboard that provides insights on crimes during events in New York area. </a:t>
          </a:r>
          <a:endParaRPr lang="en-US" dirty="0"/>
        </a:p>
      </dgm:t>
    </dgm:pt>
    <dgm:pt modelId="{C895E4FA-B638-4ADF-8FF6-349660A8F701}" type="parTrans" cxnId="{C9773E24-7666-4867-89BD-74400461B645}">
      <dgm:prSet/>
      <dgm:spPr/>
      <dgm:t>
        <a:bodyPr/>
        <a:lstStyle/>
        <a:p>
          <a:endParaRPr lang="en-US"/>
        </a:p>
      </dgm:t>
    </dgm:pt>
    <dgm:pt modelId="{9A42319C-7DE2-4B32-A2BB-B15C39C0AA0F}" type="sibTrans" cxnId="{C9773E24-7666-4867-89BD-74400461B645}">
      <dgm:prSet/>
      <dgm:spPr/>
      <dgm:t>
        <a:bodyPr/>
        <a:lstStyle/>
        <a:p>
          <a:endParaRPr lang="en-US"/>
        </a:p>
      </dgm:t>
    </dgm:pt>
    <dgm:pt modelId="{769AE2B4-A9F7-4F15-9515-091EA38B8412}">
      <dgm:prSet/>
      <dgm:spPr/>
      <dgm:t>
        <a:bodyPr/>
        <a:lstStyle/>
        <a:p>
          <a:r>
            <a:rPr lang="en-IN" dirty="0"/>
            <a:t>This application will be a valuable resource for New York department of security to analyse certain crime patterns during events.</a:t>
          </a:r>
          <a:endParaRPr lang="en-US" dirty="0"/>
        </a:p>
      </dgm:t>
    </dgm:pt>
    <dgm:pt modelId="{D3FC748C-FC1D-44BF-A89B-9702B4ACF06A}" type="parTrans" cxnId="{C506E675-A89F-451A-A2E5-7BEF62D2F91C}">
      <dgm:prSet/>
      <dgm:spPr/>
      <dgm:t>
        <a:bodyPr/>
        <a:lstStyle/>
        <a:p>
          <a:endParaRPr lang="en-US"/>
        </a:p>
      </dgm:t>
    </dgm:pt>
    <dgm:pt modelId="{E9EAE1AA-E4C4-486B-8D43-2B11571B767B}" type="sibTrans" cxnId="{C506E675-A89F-451A-A2E5-7BEF62D2F91C}">
      <dgm:prSet/>
      <dgm:spPr/>
      <dgm:t>
        <a:bodyPr/>
        <a:lstStyle/>
        <a:p>
          <a:endParaRPr lang="en-US"/>
        </a:p>
      </dgm:t>
    </dgm:pt>
    <dgm:pt modelId="{69FC12C8-D40D-484F-BCC6-D8F2DF742639}">
      <dgm:prSet/>
      <dgm:spPr/>
      <dgm:t>
        <a:bodyPr/>
        <a:lstStyle/>
        <a:p>
          <a:r>
            <a:rPr lang="en-GB" dirty="0"/>
            <a:t>By bringing in multiple information like location, victim and suspect statistics it will be easier for the security departments to plan their operation. </a:t>
          </a:r>
          <a:endParaRPr lang="en-US" dirty="0"/>
        </a:p>
      </dgm:t>
    </dgm:pt>
    <dgm:pt modelId="{8BDA89D6-9515-4D13-B23D-438D4AABF71B}" type="parTrans" cxnId="{BC734CE3-CC46-42C6-8613-73949B3817CA}">
      <dgm:prSet/>
      <dgm:spPr/>
      <dgm:t>
        <a:bodyPr/>
        <a:lstStyle/>
        <a:p>
          <a:endParaRPr lang="en-US"/>
        </a:p>
      </dgm:t>
    </dgm:pt>
    <dgm:pt modelId="{8F9A9183-14A2-4E0E-B019-BA3D413D28C5}" type="sibTrans" cxnId="{BC734CE3-CC46-42C6-8613-73949B3817CA}">
      <dgm:prSet/>
      <dgm:spPr/>
      <dgm:t>
        <a:bodyPr/>
        <a:lstStyle/>
        <a:p>
          <a:endParaRPr lang="en-US"/>
        </a:p>
      </dgm:t>
    </dgm:pt>
    <dgm:pt modelId="{823E3DC7-444D-44FA-9A07-E624DEDA0928}">
      <dgm:prSet/>
      <dgm:spPr/>
      <dgm:t>
        <a:bodyPr/>
        <a:lstStyle/>
        <a:p>
          <a:r>
            <a:rPr lang="en-GB" dirty="0"/>
            <a:t>This will be achieved by building a data warehouse leveraging AWS cloud based tools for end-to-end deployment. </a:t>
          </a:r>
          <a:endParaRPr lang="en-US" dirty="0"/>
        </a:p>
      </dgm:t>
    </dgm:pt>
    <dgm:pt modelId="{558637B2-6E0A-4B0A-AF36-E73CB4E8A765}" type="parTrans" cxnId="{DD2C8C87-BF04-4D6A-8D3D-B69D07ADB4C9}">
      <dgm:prSet/>
      <dgm:spPr/>
      <dgm:t>
        <a:bodyPr/>
        <a:lstStyle/>
        <a:p>
          <a:endParaRPr lang="en-US"/>
        </a:p>
      </dgm:t>
    </dgm:pt>
    <dgm:pt modelId="{CD00E23E-254A-4EFC-9B1E-58144A68285F}" type="sibTrans" cxnId="{DD2C8C87-BF04-4D6A-8D3D-B69D07ADB4C9}">
      <dgm:prSet/>
      <dgm:spPr/>
      <dgm:t>
        <a:bodyPr/>
        <a:lstStyle/>
        <a:p>
          <a:endParaRPr lang="en-US"/>
        </a:p>
      </dgm:t>
    </dgm:pt>
    <dgm:pt modelId="{ADDB1B00-B005-4997-B870-2737CFBFD3A7}" type="pres">
      <dgm:prSet presAssocID="{A582A331-5EAD-4F23-93BE-E965A03B06A8}" presName="linear" presStyleCnt="0">
        <dgm:presLayoutVars>
          <dgm:animLvl val="lvl"/>
          <dgm:resizeHandles val="exact"/>
        </dgm:presLayoutVars>
      </dgm:prSet>
      <dgm:spPr/>
    </dgm:pt>
    <dgm:pt modelId="{DD74C3E8-6084-47B9-85B9-E5713B63E19C}" type="pres">
      <dgm:prSet presAssocID="{1943AE81-E914-456D-8B38-FE3DB74EB36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868ECCB-AAB2-47A1-B73D-D367B0F20EAB}" type="pres">
      <dgm:prSet presAssocID="{C270CE86-DD07-46B8-9A0B-A0F905B507C6}" presName="spacer" presStyleCnt="0"/>
      <dgm:spPr/>
    </dgm:pt>
    <dgm:pt modelId="{01DC5318-C0D1-4B26-B69E-7EC259B39236}" type="pres">
      <dgm:prSet presAssocID="{AE0AC27C-0571-4B64-A2BF-6409B88D789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EA5CE1-9C86-4341-87DA-3CA79B1B3E94}" type="pres">
      <dgm:prSet presAssocID="{9A42319C-7DE2-4B32-A2BB-B15C39C0AA0F}" presName="spacer" presStyleCnt="0"/>
      <dgm:spPr/>
    </dgm:pt>
    <dgm:pt modelId="{1C8627AA-9F84-411C-A58E-3A664FAC9E7D}" type="pres">
      <dgm:prSet presAssocID="{769AE2B4-A9F7-4F15-9515-091EA38B841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B85692D-1215-457A-A821-F1CC8E7E8E3B}" type="pres">
      <dgm:prSet presAssocID="{E9EAE1AA-E4C4-486B-8D43-2B11571B767B}" presName="spacer" presStyleCnt="0"/>
      <dgm:spPr/>
    </dgm:pt>
    <dgm:pt modelId="{45AADAA2-D623-4D71-9B5D-A186B7926A56}" type="pres">
      <dgm:prSet presAssocID="{69FC12C8-D40D-484F-BCC6-D8F2DF74263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409BDD-795D-499C-9F81-7EEAEB031275}" type="pres">
      <dgm:prSet presAssocID="{8F9A9183-14A2-4E0E-B019-BA3D413D28C5}" presName="spacer" presStyleCnt="0"/>
      <dgm:spPr/>
    </dgm:pt>
    <dgm:pt modelId="{DE0E475B-92AC-4CF3-BFE8-E2BCAC0A883A}" type="pres">
      <dgm:prSet presAssocID="{823E3DC7-444D-44FA-9A07-E624DEDA09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C0CEC02-6BC3-4A46-A9F3-FEB0868805D3}" type="presOf" srcId="{769AE2B4-A9F7-4F15-9515-091EA38B8412}" destId="{1C8627AA-9F84-411C-A58E-3A664FAC9E7D}" srcOrd="0" destOrd="0" presId="urn:microsoft.com/office/officeart/2005/8/layout/vList2"/>
    <dgm:cxn modelId="{C9773E24-7666-4867-89BD-74400461B645}" srcId="{A582A331-5EAD-4F23-93BE-E965A03B06A8}" destId="{AE0AC27C-0571-4B64-A2BF-6409B88D7892}" srcOrd="1" destOrd="0" parTransId="{C895E4FA-B638-4ADF-8FF6-349660A8F701}" sibTransId="{9A42319C-7DE2-4B32-A2BB-B15C39C0AA0F}"/>
    <dgm:cxn modelId="{42D9FE66-A544-46FA-BBF1-F38B365EC85A}" srcId="{A582A331-5EAD-4F23-93BE-E965A03B06A8}" destId="{1943AE81-E914-456D-8B38-FE3DB74EB36B}" srcOrd="0" destOrd="0" parTransId="{BE8C4B12-AF1C-4D24-BD33-E53AB0C54D1A}" sibTransId="{C270CE86-DD07-46B8-9A0B-A0F905B507C6}"/>
    <dgm:cxn modelId="{1C1BC94D-7488-4393-86B8-21C25DF8325D}" type="presOf" srcId="{823E3DC7-444D-44FA-9A07-E624DEDA0928}" destId="{DE0E475B-92AC-4CF3-BFE8-E2BCAC0A883A}" srcOrd="0" destOrd="0" presId="urn:microsoft.com/office/officeart/2005/8/layout/vList2"/>
    <dgm:cxn modelId="{C506E675-A89F-451A-A2E5-7BEF62D2F91C}" srcId="{A582A331-5EAD-4F23-93BE-E965A03B06A8}" destId="{769AE2B4-A9F7-4F15-9515-091EA38B8412}" srcOrd="2" destOrd="0" parTransId="{D3FC748C-FC1D-44BF-A89B-9702B4ACF06A}" sibTransId="{E9EAE1AA-E4C4-486B-8D43-2B11571B767B}"/>
    <dgm:cxn modelId="{DD2C8C87-BF04-4D6A-8D3D-B69D07ADB4C9}" srcId="{A582A331-5EAD-4F23-93BE-E965A03B06A8}" destId="{823E3DC7-444D-44FA-9A07-E624DEDA0928}" srcOrd="4" destOrd="0" parTransId="{558637B2-6E0A-4B0A-AF36-E73CB4E8A765}" sibTransId="{CD00E23E-254A-4EFC-9B1E-58144A68285F}"/>
    <dgm:cxn modelId="{3FB9E1A7-04A4-45DC-B4FB-31AFAEAD9451}" type="presOf" srcId="{69FC12C8-D40D-484F-BCC6-D8F2DF742639}" destId="{45AADAA2-D623-4D71-9B5D-A186B7926A56}" srcOrd="0" destOrd="0" presId="urn:microsoft.com/office/officeart/2005/8/layout/vList2"/>
    <dgm:cxn modelId="{CC3C51B7-281E-457C-AF81-DF1163FF8156}" type="presOf" srcId="{AE0AC27C-0571-4B64-A2BF-6409B88D7892}" destId="{01DC5318-C0D1-4B26-B69E-7EC259B39236}" srcOrd="0" destOrd="0" presId="urn:microsoft.com/office/officeart/2005/8/layout/vList2"/>
    <dgm:cxn modelId="{BC734CE3-CC46-42C6-8613-73949B3817CA}" srcId="{A582A331-5EAD-4F23-93BE-E965A03B06A8}" destId="{69FC12C8-D40D-484F-BCC6-D8F2DF742639}" srcOrd="3" destOrd="0" parTransId="{8BDA89D6-9515-4D13-B23D-438D4AABF71B}" sibTransId="{8F9A9183-14A2-4E0E-B019-BA3D413D28C5}"/>
    <dgm:cxn modelId="{E32D9AFD-4C83-4D38-AF6B-9D9E8D84EB9E}" type="presOf" srcId="{1943AE81-E914-456D-8B38-FE3DB74EB36B}" destId="{DD74C3E8-6084-47B9-85B9-E5713B63E19C}" srcOrd="0" destOrd="0" presId="urn:microsoft.com/office/officeart/2005/8/layout/vList2"/>
    <dgm:cxn modelId="{80BF7DFF-44A1-4E23-B4A4-9C72D46640EA}" type="presOf" srcId="{A582A331-5EAD-4F23-93BE-E965A03B06A8}" destId="{ADDB1B00-B005-4997-B870-2737CFBFD3A7}" srcOrd="0" destOrd="0" presId="urn:microsoft.com/office/officeart/2005/8/layout/vList2"/>
    <dgm:cxn modelId="{FC7C6D53-5F57-4991-992C-61CD39B673AC}" type="presParOf" srcId="{ADDB1B00-B005-4997-B870-2737CFBFD3A7}" destId="{DD74C3E8-6084-47B9-85B9-E5713B63E19C}" srcOrd="0" destOrd="0" presId="urn:microsoft.com/office/officeart/2005/8/layout/vList2"/>
    <dgm:cxn modelId="{9E6D17E9-BCC0-4035-A08B-0FCB3EB5DACD}" type="presParOf" srcId="{ADDB1B00-B005-4997-B870-2737CFBFD3A7}" destId="{2868ECCB-AAB2-47A1-B73D-D367B0F20EAB}" srcOrd="1" destOrd="0" presId="urn:microsoft.com/office/officeart/2005/8/layout/vList2"/>
    <dgm:cxn modelId="{8D07D89A-C704-403E-B57C-6AA4DB756A58}" type="presParOf" srcId="{ADDB1B00-B005-4997-B870-2737CFBFD3A7}" destId="{01DC5318-C0D1-4B26-B69E-7EC259B39236}" srcOrd="2" destOrd="0" presId="urn:microsoft.com/office/officeart/2005/8/layout/vList2"/>
    <dgm:cxn modelId="{356C4505-8358-4FF3-A8AE-6B3084CDBD7A}" type="presParOf" srcId="{ADDB1B00-B005-4997-B870-2737CFBFD3A7}" destId="{C2EA5CE1-9C86-4341-87DA-3CA79B1B3E94}" srcOrd="3" destOrd="0" presId="urn:microsoft.com/office/officeart/2005/8/layout/vList2"/>
    <dgm:cxn modelId="{A3A47112-AEA3-4DCF-93B9-55DF477BBA95}" type="presParOf" srcId="{ADDB1B00-B005-4997-B870-2737CFBFD3A7}" destId="{1C8627AA-9F84-411C-A58E-3A664FAC9E7D}" srcOrd="4" destOrd="0" presId="urn:microsoft.com/office/officeart/2005/8/layout/vList2"/>
    <dgm:cxn modelId="{D1C73E9A-6D6E-4367-9A2D-395C4B452B42}" type="presParOf" srcId="{ADDB1B00-B005-4997-B870-2737CFBFD3A7}" destId="{1B85692D-1215-457A-A821-F1CC8E7E8E3B}" srcOrd="5" destOrd="0" presId="urn:microsoft.com/office/officeart/2005/8/layout/vList2"/>
    <dgm:cxn modelId="{286D8F69-1929-46C0-B218-26431A01AD46}" type="presParOf" srcId="{ADDB1B00-B005-4997-B870-2737CFBFD3A7}" destId="{45AADAA2-D623-4D71-9B5D-A186B7926A56}" srcOrd="6" destOrd="0" presId="urn:microsoft.com/office/officeart/2005/8/layout/vList2"/>
    <dgm:cxn modelId="{B165F385-EBEA-42BE-9726-C8511B790D7C}" type="presParOf" srcId="{ADDB1B00-B005-4997-B870-2737CFBFD3A7}" destId="{B2409BDD-795D-499C-9F81-7EEAEB031275}" srcOrd="7" destOrd="0" presId="urn:microsoft.com/office/officeart/2005/8/layout/vList2"/>
    <dgm:cxn modelId="{85AFF656-924E-4E9E-A4A5-FDC04814C7FE}" type="presParOf" srcId="{ADDB1B00-B005-4997-B870-2737CFBFD3A7}" destId="{DE0E475B-92AC-4CF3-BFE8-E2BCAC0A883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23DB1-2FB6-43D4-83C1-3C8EBB8799C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ADE92-1350-4996-A1D6-5BD0FDA65449}">
      <dgm:prSet/>
      <dgm:spPr/>
      <dgm:t>
        <a:bodyPr/>
        <a:lstStyle/>
        <a:p>
          <a:r>
            <a:rPr lang="en-GB" b="1" u="sng" dirty="0"/>
            <a:t>NYC Complaint Historic Dataset</a:t>
          </a:r>
          <a:endParaRPr lang="en-US" dirty="0"/>
        </a:p>
      </dgm:t>
    </dgm:pt>
    <dgm:pt modelId="{2525E96E-EDD6-4FB5-9062-BF11CB7B48AC}" type="parTrans" cxnId="{8F05FCBC-66EB-4063-9A77-0DB9741BDB78}">
      <dgm:prSet/>
      <dgm:spPr/>
      <dgm:t>
        <a:bodyPr/>
        <a:lstStyle/>
        <a:p>
          <a:endParaRPr lang="en-US"/>
        </a:p>
      </dgm:t>
    </dgm:pt>
    <dgm:pt modelId="{B8E790F6-0AF7-4081-B7D0-95AFCD60032C}" type="sibTrans" cxnId="{8F05FCBC-66EB-4063-9A77-0DB9741BDB78}">
      <dgm:prSet/>
      <dgm:spPr/>
      <dgm:t>
        <a:bodyPr/>
        <a:lstStyle/>
        <a:p>
          <a:endParaRPr lang="en-US"/>
        </a:p>
      </dgm:t>
    </dgm:pt>
    <dgm:pt modelId="{BC977BD6-805F-4647-A8CA-3BAB42067BD2}">
      <dgm:prSet/>
      <dgm:spPr/>
      <dgm:t>
        <a:bodyPr/>
        <a:lstStyle/>
        <a:p>
          <a:r>
            <a:rPr lang="en-US"/>
            <a:t>Database consists of 8.91 Millions records; each row is complaint. It can be downloaded using API provided by NYC Open Data.</a:t>
          </a:r>
        </a:p>
      </dgm:t>
    </dgm:pt>
    <dgm:pt modelId="{6830F34C-5FD4-49D9-A9AC-66B88D436376}" type="parTrans" cxnId="{716EB74C-6F4C-49B1-8415-11D64A887CC5}">
      <dgm:prSet/>
      <dgm:spPr/>
      <dgm:t>
        <a:bodyPr/>
        <a:lstStyle/>
        <a:p>
          <a:endParaRPr lang="en-US"/>
        </a:p>
      </dgm:t>
    </dgm:pt>
    <dgm:pt modelId="{B7417592-17B4-48CD-B1CE-C3649720CF4D}" type="sibTrans" cxnId="{716EB74C-6F4C-49B1-8415-11D64A887CC5}">
      <dgm:prSet/>
      <dgm:spPr/>
      <dgm:t>
        <a:bodyPr/>
        <a:lstStyle/>
        <a:p>
          <a:endParaRPr lang="en-US"/>
        </a:p>
      </dgm:t>
    </dgm:pt>
    <dgm:pt modelId="{E4B7078D-0B7F-44CE-BCEC-9EE6D63C8C39}">
      <dgm:prSet/>
      <dgm:spPr/>
      <dgm:t>
        <a:bodyPr/>
        <a:lstStyle/>
        <a:p>
          <a:r>
            <a:rPr lang="en-GB"/>
            <a:t>Dataset of 35 different fields, separated by ‘:’ colon. </a:t>
          </a:r>
          <a:endParaRPr lang="en-US"/>
        </a:p>
      </dgm:t>
    </dgm:pt>
    <dgm:pt modelId="{A4007044-4F2F-4DFC-87D0-769A8D52BEE6}" type="parTrans" cxnId="{B2D0A695-C758-4286-A7EC-0D6C7421CE0E}">
      <dgm:prSet/>
      <dgm:spPr/>
      <dgm:t>
        <a:bodyPr/>
        <a:lstStyle/>
        <a:p>
          <a:endParaRPr lang="en-US"/>
        </a:p>
      </dgm:t>
    </dgm:pt>
    <dgm:pt modelId="{55B9CB13-2347-42B9-81C0-ED234A10A313}" type="sibTrans" cxnId="{B2D0A695-C758-4286-A7EC-0D6C7421CE0E}">
      <dgm:prSet/>
      <dgm:spPr/>
      <dgm:t>
        <a:bodyPr/>
        <a:lstStyle/>
        <a:p>
          <a:endParaRPr lang="en-US"/>
        </a:p>
      </dgm:t>
    </dgm:pt>
    <dgm:pt modelId="{399FBBE1-C84E-4065-970A-8417C3446274}">
      <dgm:prSet/>
      <dgm:spPr/>
      <dgm:t>
        <a:bodyPr/>
        <a:lstStyle/>
        <a:p>
          <a:r>
            <a:rPr lang="en-US" b="1" u="sng" dirty="0"/>
            <a:t>NYC Events Dataset</a:t>
          </a:r>
          <a:endParaRPr lang="en-US" dirty="0"/>
        </a:p>
      </dgm:t>
    </dgm:pt>
    <dgm:pt modelId="{8AA94094-059F-4972-9170-C40020730071}" type="parTrans" cxnId="{70C45461-C0AD-4C2E-9F26-1CE7854EC490}">
      <dgm:prSet/>
      <dgm:spPr/>
      <dgm:t>
        <a:bodyPr/>
        <a:lstStyle/>
        <a:p>
          <a:endParaRPr lang="en-US"/>
        </a:p>
      </dgm:t>
    </dgm:pt>
    <dgm:pt modelId="{32F588A6-974C-4459-B593-803766CE1669}" type="sibTrans" cxnId="{70C45461-C0AD-4C2E-9F26-1CE7854EC490}">
      <dgm:prSet/>
      <dgm:spPr/>
      <dgm:t>
        <a:bodyPr/>
        <a:lstStyle/>
        <a:p>
          <a:endParaRPr lang="en-US"/>
        </a:p>
      </dgm:t>
    </dgm:pt>
    <dgm:pt modelId="{EA26B8FB-2CA7-4267-9D5F-A7D8BFF456F7}">
      <dgm:prSet/>
      <dgm:spPr/>
      <dgm:t>
        <a:bodyPr/>
        <a:lstStyle/>
        <a:p>
          <a:r>
            <a:rPr lang="en-IN"/>
            <a:t>The dataset consists of 4237 rows with 19 columns where each row is a New York Event.</a:t>
          </a:r>
          <a:endParaRPr lang="en-US"/>
        </a:p>
      </dgm:t>
    </dgm:pt>
    <dgm:pt modelId="{6A2BCC7B-F2E6-4F6F-9A51-F476A8175025}" type="parTrans" cxnId="{60AF048F-A6BF-4E8F-BF15-53425C2D77D7}">
      <dgm:prSet/>
      <dgm:spPr/>
      <dgm:t>
        <a:bodyPr/>
        <a:lstStyle/>
        <a:p>
          <a:endParaRPr lang="en-US"/>
        </a:p>
      </dgm:t>
    </dgm:pt>
    <dgm:pt modelId="{0C435D10-289E-4498-824A-033C7980D105}" type="sibTrans" cxnId="{60AF048F-A6BF-4E8F-BF15-53425C2D77D7}">
      <dgm:prSet/>
      <dgm:spPr/>
      <dgm:t>
        <a:bodyPr/>
        <a:lstStyle/>
        <a:p>
          <a:endParaRPr lang="en-US"/>
        </a:p>
      </dgm:t>
    </dgm:pt>
    <dgm:pt modelId="{F7DCABCA-F7C8-4B45-9716-2F05E17E73E2}">
      <dgm:prSet/>
      <dgm:spPr/>
      <dgm:t>
        <a:bodyPr/>
        <a:lstStyle/>
        <a:p>
          <a:r>
            <a:rPr lang="en-IN"/>
            <a:t>Data available in CSV format. </a:t>
          </a:r>
          <a:endParaRPr lang="en-US"/>
        </a:p>
      </dgm:t>
    </dgm:pt>
    <dgm:pt modelId="{D5B9101F-8997-4DF0-A90B-F7A5B7BC5289}" type="parTrans" cxnId="{9DD27E85-E84A-4D1E-8581-164A9EDC1BA1}">
      <dgm:prSet/>
      <dgm:spPr/>
      <dgm:t>
        <a:bodyPr/>
        <a:lstStyle/>
        <a:p>
          <a:endParaRPr lang="en-US"/>
        </a:p>
      </dgm:t>
    </dgm:pt>
    <dgm:pt modelId="{CE8554A3-707A-4EE5-A3E6-6E479E11E562}" type="sibTrans" cxnId="{9DD27E85-E84A-4D1E-8581-164A9EDC1BA1}">
      <dgm:prSet/>
      <dgm:spPr/>
      <dgm:t>
        <a:bodyPr/>
        <a:lstStyle/>
        <a:p>
          <a:endParaRPr lang="en-US"/>
        </a:p>
      </dgm:t>
    </dgm:pt>
    <dgm:pt modelId="{BD2D678D-5C66-4C79-B13E-B515B50E1FDF}">
      <dgm:prSet/>
      <dgm:spPr/>
      <dgm:t>
        <a:bodyPr/>
        <a:lstStyle/>
        <a:p>
          <a:r>
            <a:rPr lang="en-US" b="1" u="sng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 Zip Codes from 2013 Government Data</a:t>
          </a:r>
          <a:endParaRPr lang="en-US" dirty="0">
            <a:solidFill>
              <a:schemeClr val="bg1"/>
            </a:solidFill>
          </a:endParaRPr>
        </a:p>
      </dgm:t>
    </dgm:pt>
    <dgm:pt modelId="{EF81CD00-A1A4-4FC4-A9ED-0CA62F961212}" type="parTrans" cxnId="{C812191E-E4EA-4BE3-BD48-1F0C846050CD}">
      <dgm:prSet/>
      <dgm:spPr/>
      <dgm:t>
        <a:bodyPr/>
        <a:lstStyle/>
        <a:p>
          <a:endParaRPr lang="en-US"/>
        </a:p>
      </dgm:t>
    </dgm:pt>
    <dgm:pt modelId="{A8B119F5-FFD1-43D6-AC8C-4F3D933728BD}" type="sibTrans" cxnId="{C812191E-E4EA-4BE3-BD48-1F0C846050CD}">
      <dgm:prSet/>
      <dgm:spPr/>
      <dgm:t>
        <a:bodyPr/>
        <a:lstStyle/>
        <a:p>
          <a:endParaRPr lang="en-US"/>
        </a:p>
      </dgm:t>
    </dgm:pt>
    <dgm:pt modelId="{EDCB4B2B-9B86-4D55-894A-3B4386AD2E5F}">
      <dgm:prSet/>
      <dgm:spPr/>
      <dgm:t>
        <a:bodyPr/>
        <a:lstStyle/>
        <a:p>
          <a:r>
            <a:rPr lang="en-IN"/>
            <a:t>This dataset consists  i.e., latitude, longitude and pincode. </a:t>
          </a:r>
          <a:endParaRPr lang="en-US"/>
        </a:p>
      </dgm:t>
    </dgm:pt>
    <dgm:pt modelId="{E1F0D6CA-BE03-4FC1-AACC-B76349BA349E}" type="parTrans" cxnId="{6E7E0B88-0BD1-4AC9-B173-A05BE9C63CC7}">
      <dgm:prSet/>
      <dgm:spPr/>
      <dgm:t>
        <a:bodyPr/>
        <a:lstStyle/>
        <a:p>
          <a:endParaRPr lang="en-US"/>
        </a:p>
      </dgm:t>
    </dgm:pt>
    <dgm:pt modelId="{C228C87C-DB61-4DB4-AF03-E7AD7EDAB5C0}" type="sibTrans" cxnId="{6E7E0B88-0BD1-4AC9-B173-A05BE9C63CC7}">
      <dgm:prSet/>
      <dgm:spPr/>
      <dgm:t>
        <a:bodyPr/>
        <a:lstStyle/>
        <a:p>
          <a:endParaRPr lang="en-US"/>
        </a:p>
      </dgm:t>
    </dgm:pt>
    <dgm:pt modelId="{272BBD61-CFE4-43D0-8650-D808B53DE56F}">
      <dgm:prSet/>
      <dgm:spPr/>
      <dgm:t>
        <a:bodyPr/>
        <a:lstStyle/>
        <a:p>
          <a:r>
            <a:rPr lang="en-IN"/>
            <a:t>It is opensource data available over github.</a:t>
          </a:r>
          <a:endParaRPr lang="en-US"/>
        </a:p>
      </dgm:t>
    </dgm:pt>
    <dgm:pt modelId="{45BD3DF7-819D-4812-B984-07D229836D05}" type="parTrans" cxnId="{A6275660-2975-46CF-B3A5-4D771D741F30}">
      <dgm:prSet/>
      <dgm:spPr/>
      <dgm:t>
        <a:bodyPr/>
        <a:lstStyle/>
        <a:p>
          <a:endParaRPr lang="en-US"/>
        </a:p>
      </dgm:t>
    </dgm:pt>
    <dgm:pt modelId="{9BD0726D-DD13-468F-9608-E4E87ED201A2}" type="sibTrans" cxnId="{A6275660-2975-46CF-B3A5-4D771D741F30}">
      <dgm:prSet/>
      <dgm:spPr/>
      <dgm:t>
        <a:bodyPr/>
        <a:lstStyle/>
        <a:p>
          <a:endParaRPr lang="en-US"/>
        </a:p>
      </dgm:t>
    </dgm:pt>
    <dgm:pt modelId="{B23471A5-CCF5-4C80-93F6-760B4F279D1E}">
      <dgm:prSet/>
      <dgm:spPr/>
      <dgm:t>
        <a:bodyPr/>
        <a:lstStyle/>
        <a:p>
          <a:r>
            <a:rPr lang="en-IN" b="1" u="sng" dirty="0"/>
            <a:t>Links</a:t>
          </a:r>
          <a:endParaRPr lang="en-US" dirty="0"/>
        </a:p>
      </dgm:t>
    </dgm:pt>
    <dgm:pt modelId="{22E31D52-3F1D-48E8-A304-9A50CD07A21C}" type="parTrans" cxnId="{07B4DF1B-0DA0-4FFC-9E9C-72AF93446B0E}">
      <dgm:prSet/>
      <dgm:spPr/>
      <dgm:t>
        <a:bodyPr/>
        <a:lstStyle/>
        <a:p>
          <a:endParaRPr lang="en-US"/>
        </a:p>
      </dgm:t>
    </dgm:pt>
    <dgm:pt modelId="{17CB86E1-5A9D-435F-9BB0-125985941F67}" type="sibTrans" cxnId="{07B4DF1B-0DA0-4FFC-9E9C-72AF93446B0E}">
      <dgm:prSet/>
      <dgm:spPr/>
      <dgm:t>
        <a:bodyPr/>
        <a:lstStyle/>
        <a:p>
          <a:endParaRPr lang="en-US"/>
        </a:p>
      </dgm:t>
    </dgm:pt>
    <dgm:pt modelId="{BF3A7DBD-4727-4B0F-9FC3-AF6D97F5B8E3}">
      <dgm:prSet/>
      <dgm:spPr/>
      <dgm:t>
        <a:bodyPr/>
        <a:lstStyle/>
        <a:p>
          <a:r>
            <a:rPr lang="en-IN" b="1">
              <a:hlinkClick xmlns:r="http://schemas.openxmlformats.org/officeDocument/2006/relationships" r:id="rId2"/>
            </a:rPr>
            <a:t>NYC Complaint Data Historic</a:t>
          </a:r>
          <a:endParaRPr lang="en-US"/>
        </a:p>
      </dgm:t>
    </dgm:pt>
    <dgm:pt modelId="{195A91E8-8F60-43E8-81F5-29BCB5949D86}" type="parTrans" cxnId="{B2877ED8-6693-4958-BDB8-2E938FDF6A85}">
      <dgm:prSet/>
      <dgm:spPr/>
      <dgm:t>
        <a:bodyPr/>
        <a:lstStyle/>
        <a:p>
          <a:endParaRPr lang="en-US"/>
        </a:p>
      </dgm:t>
    </dgm:pt>
    <dgm:pt modelId="{EB1C14B1-5146-477F-80B2-15DAA0A5E7F2}" type="sibTrans" cxnId="{B2877ED8-6693-4958-BDB8-2E938FDF6A85}">
      <dgm:prSet/>
      <dgm:spPr/>
      <dgm:t>
        <a:bodyPr/>
        <a:lstStyle/>
        <a:p>
          <a:endParaRPr lang="en-US"/>
        </a:p>
      </dgm:t>
    </dgm:pt>
    <dgm:pt modelId="{E4D64831-521C-4625-AAC3-C7874C3B194B}">
      <dgm:prSet/>
      <dgm:spPr/>
      <dgm:t>
        <a:bodyPr/>
        <a:lstStyle/>
        <a:p>
          <a:r>
            <a:rPr lang="en-IN" b="1">
              <a:hlinkClick xmlns:r="http://schemas.openxmlformats.org/officeDocument/2006/relationships" r:id="rId3"/>
            </a:rPr>
            <a:t>Ready NYC Events</a:t>
          </a:r>
          <a:endParaRPr lang="en-US"/>
        </a:p>
      </dgm:t>
    </dgm:pt>
    <dgm:pt modelId="{86A8F125-5F4E-4897-A658-381BC255D0B1}" type="parTrans" cxnId="{62CB1204-E9AF-4830-9D0C-3693A4757DFC}">
      <dgm:prSet/>
      <dgm:spPr/>
      <dgm:t>
        <a:bodyPr/>
        <a:lstStyle/>
        <a:p>
          <a:endParaRPr lang="en-US"/>
        </a:p>
      </dgm:t>
    </dgm:pt>
    <dgm:pt modelId="{7CA8D0A0-2FD9-48FF-8F33-740B2B6D3142}" type="sibTrans" cxnId="{62CB1204-E9AF-4830-9D0C-3693A4757DFC}">
      <dgm:prSet/>
      <dgm:spPr/>
      <dgm:t>
        <a:bodyPr/>
        <a:lstStyle/>
        <a:p>
          <a:endParaRPr lang="en-US"/>
        </a:p>
      </dgm:t>
    </dgm:pt>
    <dgm:pt modelId="{B66D493B-836D-4857-B2E9-4AA6A3D3A8D5}">
      <dgm:prSet/>
      <dgm:spPr/>
      <dgm:t>
        <a:bodyPr/>
        <a:lstStyle/>
        <a:p>
          <a:r>
            <a:rPr lang="en-US" b="1" i="0">
              <a:hlinkClick xmlns:r="http://schemas.openxmlformats.org/officeDocument/2006/relationships" r:id="rId1"/>
            </a:rPr>
            <a:t>US Zip Codes from 2013 Government Data</a:t>
          </a:r>
          <a:endParaRPr lang="en-US"/>
        </a:p>
      </dgm:t>
    </dgm:pt>
    <dgm:pt modelId="{E66E4EB0-5B8D-4D06-AA38-3825F3C2182E}" type="parTrans" cxnId="{7FC835F2-36DB-4689-B92D-FA86216C2158}">
      <dgm:prSet/>
      <dgm:spPr/>
      <dgm:t>
        <a:bodyPr/>
        <a:lstStyle/>
        <a:p>
          <a:endParaRPr lang="en-US"/>
        </a:p>
      </dgm:t>
    </dgm:pt>
    <dgm:pt modelId="{9D0DDE25-44D9-4DA8-BF5F-C84FCED96312}" type="sibTrans" cxnId="{7FC835F2-36DB-4689-B92D-FA86216C2158}">
      <dgm:prSet/>
      <dgm:spPr/>
      <dgm:t>
        <a:bodyPr/>
        <a:lstStyle/>
        <a:p>
          <a:endParaRPr lang="en-US"/>
        </a:p>
      </dgm:t>
    </dgm:pt>
    <dgm:pt modelId="{1215A478-F5BA-4A9D-8C7E-8D2AA389ABAF}" type="pres">
      <dgm:prSet presAssocID="{FC723DB1-2FB6-43D4-83C1-3C8EBB8799C5}" presName="Name0" presStyleCnt="0">
        <dgm:presLayoutVars>
          <dgm:dir/>
          <dgm:animLvl val="lvl"/>
          <dgm:resizeHandles val="exact"/>
        </dgm:presLayoutVars>
      </dgm:prSet>
      <dgm:spPr/>
    </dgm:pt>
    <dgm:pt modelId="{C1B9A2D4-7148-43B0-A16D-63DE55F22659}" type="pres">
      <dgm:prSet presAssocID="{648ADE92-1350-4996-A1D6-5BD0FDA65449}" presName="linNode" presStyleCnt="0"/>
      <dgm:spPr/>
    </dgm:pt>
    <dgm:pt modelId="{8D6C534F-994B-44D9-8F03-DEFC9496A8A2}" type="pres">
      <dgm:prSet presAssocID="{648ADE92-1350-4996-A1D6-5BD0FDA6544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5BA68D9-9769-44F3-9A96-ACF79489BA31}" type="pres">
      <dgm:prSet presAssocID="{648ADE92-1350-4996-A1D6-5BD0FDA65449}" presName="descendantText" presStyleLbl="alignAccFollowNode1" presStyleIdx="0" presStyleCnt="4">
        <dgm:presLayoutVars>
          <dgm:bulletEnabled val="1"/>
        </dgm:presLayoutVars>
      </dgm:prSet>
      <dgm:spPr/>
    </dgm:pt>
    <dgm:pt modelId="{BC969FDE-3A94-4B3F-BB10-C678842B7638}" type="pres">
      <dgm:prSet presAssocID="{B8E790F6-0AF7-4081-B7D0-95AFCD60032C}" presName="sp" presStyleCnt="0"/>
      <dgm:spPr/>
    </dgm:pt>
    <dgm:pt modelId="{07A9445C-D975-4E10-8B5C-6E595EF51229}" type="pres">
      <dgm:prSet presAssocID="{399FBBE1-C84E-4065-970A-8417C3446274}" presName="linNode" presStyleCnt="0"/>
      <dgm:spPr/>
    </dgm:pt>
    <dgm:pt modelId="{5922259B-453A-4FBB-8D72-78AF6C69468E}" type="pres">
      <dgm:prSet presAssocID="{399FBBE1-C84E-4065-970A-8417C344627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785E455-9139-4525-9A35-44A11718569E}" type="pres">
      <dgm:prSet presAssocID="{399FBBE1-C84E-4065-970A-8417C3446274}" presName="descendantText" presStyleLbl="alignAccFollowNode1" presStyleIdx="1" presStyleCnt="4">
        <dgm:presLayoutVars>
          <dgm:bulletEnabled val="1"/>
        </dgm:presLayoutVars>
      </dgm:prSet>
      <dgm:spPr/>
    </dgm:pt>
    <dgm:pt modelId="{CD715F07-75D4-48B3-9DF7-94EA2777D1D9}" type="pres">
      <dgm:prSet presAssocID="{32F588A6-974C-4459-B593-803766CE1669}" presName="sp" presStyleCnt="0"/>
      <dgm:spPr/>
    </dgm:pt>
    <dgm:pt modelId="{2EB36E06-6956-4158-8BB8-1A5EEEC1465E}" type="pres">
      <dgm:prSet presAssocID="{BD2D678D-5C66-4C79-B13E-B515B50E1FDF}" presName="linNode" presStyleCnt="0"/>
      <dgm:spPr/>
    </dgm:pt>
    <dgm:pt modelId="{C2D438D1-3C5B-4F16-8480-6F38A07CCD18}" type="pres">
      <dgm:prSet presAssocID="{BD2D678D-5C66-4C79-B13E-B515B50E1FD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E4E150B-4813-4610-865D-A79B00C990B8}" type="pres">
      <dgm:prSet presAssocID="{BD2D678D-5C66-4C79-B13E-B515B50E1FDF}" presName="descendantText" presStyleLbl="alignAccFollowNode1" presStyleIdx="2" presStyleCnt="4">
        <dgm:presLayoutVars>
          <dgm:bulletEnabled val="1"/>
        </dgm:presLayoutVars>
      </dgm:prSet>
      <dgm:spPr/>
    </dgm:pt>
    <dgm:pt modelId="{AB67C21E-C902-46C9-939E-9F95B28EB5D7}" type="pres">
      <dgm:prSet presAssocID="{A8B119F5-FFD1-43D6-AC8C-4F3D933728BD}" presName="sp" presStyleCnt="0"/>
      <dgm:spPr/>
    </dgm:pt>
    <dgm:pt modelId="{322EBD57-E672-478B-842E-E102A312CC23}" type="pres">
      <dgm:prSet presAssocID="{B23471A5-CCF5-4C80-93F6-760B4F279D1E}" presName="linNode" presStyleCnt="0"/>
      <dgm:spPr/>
    </dgm:pt>
    <dgm:pt modelId="{9408A5A7-7FDD-4238-89BA-999EC5EABCB2}" type="pres">
      <dgm:prSet presAssocID="{B23471A5-CCF5-4C80-93F6-760B4F279D1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92A29AF-F4B7-44FA-8486-DF557A41D85E}" type="pres">
      <dgm:prSet presAssocID="{B23471A5-CCF5-4C80-93F6-760B4F279D1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2CB1204-E9AF-4830-9D0C-3693A4757DFC}" srcId="{B23471A5-CCF5-4C80-93F6-760B4F279D1E}" destId="{E4D64831-521C-4625-AAC3-C7874C3B194B}" srcOrd="1" destOrd="0" parTransId="{86A8F125-5F4E-4897-A658-381BC255D0B1}" sibTransId="{7CA8D0A0-2FD9-48FF-8F33-740B2B6D3142}"/>
    <dgm:cxn modelId="{37ADF216-EE60-417C-B3ED-97486101C53B}" type="presOf" srcId="{FC723DB1-2FB6-43D4-83C1-3C8EBB8799C5}" destId="{1215A478-F5BA-4A9D-8C7E-8D2AA389ABAF}" srcOrd="0" destOrd="0" presId="urn:microsoft.com/office/officeart/2005/8/layout/vList5"/>
    <dgm:cxn modelId="{07B4DF1B-0DA0-4FFC-9E9C-72AF93446B0E}" srcId="{FC723DB1-2FB6-43D4-83C1-3C8EBB8799C5}" destId="{B23471A5-CCF5-4C80-93F6-760B4F279D1E}" srcOrd="3" destOrd="0" parTransId="{22E31D52-3F1D-48E8-A304-9A50CD07A21C}" sibTransId="{17CB86E1-5A9D-435F-9BB0-125985941F67}"/>
    <dgm:cxn modelId="{C812191E-E4EA-4BE3-BD48-1F0C846050CD}" srcId="{FC723DB1-2FB6-43D4-83C1-3C8EBB8799C5}" destId="{BD2D678D-5C66-4C79-B13E-B515B50E1FDF}" srcOrd="2" destOrd="0" parTransId="{EF81CD00-A1A4-4FC4-A9ED-0CA62F961212}" sibTransId="{A8B119F5-FFD1-43D6-AC8C-4F3D933728BD}"/>
    <dgm:cxn modelId="{A2CA3033-A1AC-4AF2-8F16-23CFFB46614E}" type="presOf" srcId="{BD2D678D-5C66-4C79-B13E-B515B50E1FDF}" destId="{C2D438D1-3C5B-4F16-8480-6F38A07CCD18}" srcOrd="0" destOrd="0" presId="urn:microsoft.com/office/officeart/2005/8/layout/vList5"/>
    <dgm:cxn modelId="{84B89E39-4D25-430B-B7D5-26E221A6D199}" type="presOf" srcId="{B23471A5-CCF5-4C80-93F6-760B4F279D1E}" destId="{9408A5A7-7FDD-4238-89BA-999EC5EABCB2}" srcOrd="0" destOrd="0" presId="urn:microsoft.com/office/officeart/2005/8/layout/vList5"/>
    <dgm:cxn modelId="{1322175B-6F74-45A6-A245-1FD6C67D7C8B}" type="presOf" srcId="{EDCB4B2B-9B86-4D55-894A-3B4386AD2E5F}" destId="{9E4E150B-4813-4610-865D-A79B00C990B8}" srcOrd="0" destOrd="0" presId="urn:microsoft.com/office/officeart/2005/8/layout/vList5"/>
    <dgm:cxn modelId="{A6275660-2975-46CF-B3A5-4D771D741F30}" srcId="{BD2D678D-5C66-4C79-B13E-B515B50E1FDF}" destId="{272BBD61-CFE4-43D0-8650-D808B53DE56F}" srcOrd="1" destOrd="0" parTransId="{45BD3DF7-819D-4812-B984-07D229836D05}" sibTransId="{9BD0726D-DD13-468F-9608-E4E87ED201A2}"/>
    <dgm:cxn modelId="{70C45461-C0AD-4C2E-9F26-1CE7854EC490}" srcId="{FC723DB1-2FB6-43D4-83C1-3C8EBB8799C5}" destId="{399FBBE1-C84E-4065-970A-8417C3446274}" srcOrd="1" destOrd="0" parTransId="{8AA94094-059F-4972-9170-C40020730071}" sibTransId="{32F588A6-974C-4459-B593-803766CE1669}"/>
    <dgm:cxn modelId="{407A2B42-424A-4766-8D9C-CC99BBAA4403}" type="presOf" srcId="{648ADE92-1350-4996-A1D6-5BD0FDA65449}" destId="{8D6C534F-994B-44D9-8F03-DEFC9496A8A2}" srcOrd="0" destOrd="0" presId="urn:microsoft.com/office/officeart/2005/8/layout/vList5"/>
    <dgm:cxn modelId="{1B73E145-4C55-446C-BD8A-FA55AB7AF73C}" type="presOf" srcId="{399FBBE1-C84E-4065-970A-8417C3446274}" destId="{5922259B-453A-4FBB-8D72-78AF6C69468E}" srcOrd="0" destOrd="0" presId="urn:microsoft.com/office/officeart/2005/8/layout/vList5"/>
    <dgm:cxn modelId="{290EBF47-E9F1-41E1-ADA0-C5A080AC5F2E}" type="presOf" srcId="{BC977BD6-805F-4647-A8CA-3BAB42067BD2}" destId="{D5BA68D9-9769-44F3-9A96-ACF79489BA31}" srcOrd="0" destOrd="0" presId="urn:microsoft.com/office/officeart/2005/8/layout/vList5"/>
    <dgm:cxn modelId="{F768964B-6736-4A55-84CB-2E9F03D3F8E4}" type="presOf" srcId="{BF3A7DBD-4727-4B0F-9FC3-AF6D97F5B8E3}" destId="{292A29AF-F4B7-44FA-8486-DF557A41D85E}" srcOrd="0" destOrd="0" presId="urn:microsoft.com/office/officeart/2005/8/layout/vList5"/>
    <dgm:cxn modelId="{716EB74C-6F4C-49B1-8415-11D64A887CC5}" srcId="{648ADE92-1350-4996-A1D6-5BD0FDA65449}" destId="{BC977BD6-805F-4647-A8CA-3BAB42067BD2}" srcOrd="0" destOrd="0" parTransId="{6830F34C-5FD4-49D9-A9AC-66B88D436376}" sibTransId="{B7417592-17B4-48CD-B1CE-C3649720CF4D}"/>
    <dgm:cxn modelId="{36FFDF50-EF8C-4CFC-9B20-2A540843679A}" type="presOf" srcId="{EA26B8FB-2CA7-4267-9D5F-A7D8BFF456F7}" destId="{C785E455-9139-4525-9A35-44A11718569E}" srcOrd="0" destOrd="0" presId="urn:microsoft.com/office/officeart/2005/8/layout/vList5"/>
    <dgm:cxn modelId="{4C0CF482-850C-4D62-9699-423EC8618D2E}" type="presOf" srcId="{272BBD61-CFE4-43D0-8650-D808B53DE56F}" destId="{9E4E150B-4813-4610-865D-A79B00C990B8}" srcOrd="0" destOrd="1" presId="urn:microsoft.com/office/officeart/2005/8/layout/vList5"/>
    <dgm:cxn modelId="{9DD27E85-E84A-4D1E-8581-164A9EDC1BA1}" srcId="{399FBBE1-C84E-4065-970A-8417C3446274}" destId="{F7DCABCA-F7C8-4B45-9716-2F05E17E73E2}" srcOrd="1" destOrd="0" parTransId="{D5B9101F-8997-4DF0-A90B-F7A5B7BC5289}" sibTransId="{CE8554A3-707A-4EE5-A3E6-6E479E11E562}"/>
    <dgm:cxn modelId="{6E7E0B88-0BD1-4AC9-B173-A05BE9C63CC7}" srcId="{BD2D678D-5C66-4C79-B13E-B515B50E1FDF}" destId="{EDCB4B2B-9B86-4D55-894A-3B4386AD2E5F}" srcOrd="0" destOrd="0" parTransId="{E1F0D6CA-BE03-4FC1-AACC-B76349BA349E}" sibTransId="{C228C87C-DB61-4DB4-AF03-E7AD7EDAB5C0}"/>
    <dgm:cxn modelId="{967A428A-6D19-4FF4-93F8-902B7A3A7291}" type="presOf" srcId="{B66D493B-836D-4857-B2E9-4AA6A3D3A8D5}" destId="{292A29AF-F4B7-44FA-8486-DF557A41D85E}" srcOrd="0" destOrd="2" presId="urn:microsoft.com/office/officeart/2005/8/layout/vList5"/>
    <dgm:cxn modelId="{60AF048F-A6BF-4E8F-BF15-53425C2D77D7}" srcId="{399FBBE1-C84E-4065-970A-8417C3446274}" destId="{EA26B8FB-2CA7-4267-9D5F-A7D8BFF456F7}" srcOrd="0" destOrd="0" parTransId="{6A2BCC7B-F2E6-4F6F-9A51-F476A8175025}" sibTransId="{0C435D10-289E-4498-824A-033C7980D105}"/>
    <dgm:cxn modelId="{B2D0A695-C758-4286-A7EC-0D6C7421CE0E}" srcId="{648ADE92-1350-4996-A1D6-5BD0FDA65449}" destId="{E4B7078D-0B7F-44CE-BCEC-9EE6D63C8C39}" srcOrd="1" destOrd="0" parTransId="{A4007044-4F2F-4DFC-87D0-769A8D52BEE6}" sibTransId="{55B9CB13-2347-42B9-81C0-ED234A10A313}"/>
    <dgm:cxn modelId="{74D0D09A-E735-4D7E-A293-91F7D6D617AD}" type="presOf" srcId="{E4B7078D-0B7F-44CE-BCEC-9EE6D63C8C39}" destId="{D5BA68D9-9769-44F3-9A96-ACF79489BA31}" srcOrd="0" destOrd="1" presId="urn:microsoft.com/office/officeart/2005/8/layout/vList5"/>
    <dgm:cxn modelId="{8F05FCBC-66EB-4063-9A77-0DB9741BDB78}" srcId="{FC723DB1-2FB6-43D4-83C1-3C8EBB8799C5}" destId="{648ADE92-1350-4996-A1D6-5BD0FDA65449}" srcOrd="0" destOrd="0" parTransId="{2525E96E-EDD6-4FB5-9062-BF11CB7B48AC}" sibTransId="{B8E790F6-0AF7-4081-B7D0-95AFCD60032C}"/>
    <dgm:cxn modelId="{F09E3CBE-388D-4720-8B39-AF1A29C3AC8E}" type="presOf" srcId="{E4D64831-521C-4625-AAC3-C7874C3B194B}" destId="{292A29AF-F4B7-44FA-8486-DF557A41D85E}" srcOrd="0" destOrd="1" presId="urn:microsoft.com/office/officeart/2005/8/layout/vList5"/>
    <dgm:cxn modelId="{DB3EA5CE-480F-45A4-87E3-04DEACEB8D6E}" type="presOf" srcId="{F7DCABCA-F7C8-4B45-9716-2F05E17E73E2}" destId="{C785E455-9139-4525-9A35-44A11718569E}" srcOrd="0" destOrd="1" presId="urn:microsoft.com/office/officeart/2005/8/layout/vList5"/>
    <dgm:cxn modelId="{B2877ED8-6693-4958-BDB8-2E938FDF6A85}" srcId="{B23471A5-CCF5-4C80-93F6-760B4F279D1E}" destId="{BF3A7DBD-4727-4B0F-9FC3-AF6D97F5B8E3}" srcOrd="0" destOrd="0" parTransId="{195A91E8-8F60-43E8-81F5-29BCB5949D86}" sibTransId="{EB1C14B1-5146-477F-80B2-15DAA0A5E7F2}"/>
    <dgm:cxn modelId="{7FC835F2-36DB-4689-B92D-FA86216C2158}" srcId="{B23471A5-CCF5-4C80-93F6-760B4F279D1E}" destId="{B66D493B-836D-4857-B2E9-4AA6A3D3A8D5}" srcOrd="2" destOrd="0" parTransId="{E66E4EB0-5B8D-4D06-AA38-3825F3C2182E}" sibTransId="{9D0DDE25-44D9-4DA8-BF5F-C84FCED96312}"/>
    <dgm:cxn modelId="{784AB089-4F4C-49F8-952D-B46E7B8BC59F}" type="presParOf" srcId="{1215A478-F5BA-4A9D-8C7E-8D2AA389ABAF}" destId="{C1B9A2D4-7148-43B0-A16D-63DE55F22659}" srcOrd="0" destOrd="0" presId="urn:microsoft.com/office/officeart/2005/8/layout/vList5"/>
    <dgm:cxn modelId="{FB23D5D3-828E-40E9-9B22-8FAB8F9EE749}" type="presParOf" srcId="{C1B9A2D4-7148-43B0-A16D-63DE55F22659}" destId="{8D6C534F-994B-44D9-8F03-DEFC9496A8A2}" srcOrd="0" destOrd="0" presId="urn:microsoft.com/office/officeart/2005/8/layout/vList5"/>
    <dgm:cxn modelId="{DED7ED64-67B0-441B-B3AA-CE31CF7BFF14}" type="presParOf" srcId="{C1B9A2D4-7148-43B0-A16D-63DE55F22659}" destId="{D5BA68D9-9769-44F3-9A96-ACF79489BA31}" srcOrd="1" destOrd="0" presId="urn:microsoft.com/office/officeart/2005/8/layout/vList5"/>
    <dgm:cxn modelId="{FE4C15A5-3E93-42F0-8C1E-6317AF9927C3}" type="presParOf" srcId="{1215A478-F5BA-4A9D-8C7E-8D2AA389ABAF}" destId="{BC969FDE-3A94-4B3F-BB10-C678842B7638}" srcOrd="1" destOrd="0" presId="urn:microsoft.com/office/officeart/2005/8/layout/vList5"/>
    <dgm:cxn modelId="{D6106611-EF58-495D-9558-B7A700194230}" type="presParOf" srcId="{1215A478-F5BA-4A9D-8C7E-8D2AA389ABAF}" destId="{07A9445C-D975-4E10-8B5C-6E595EF51229}" srcOrd="2" destOrd="0" presId="urn:microsoft.com/office/officeart/2005/8/layout/vList5"/>
    <dgm:cxn modelId="{E4E05311-3B1F-4872-8834-30FF3533E9FB}" type="presParOf" srcId="{07A9445C-D975-4E10-8B5C-6E595EF51229}" destId="{5922259B-453A-4FBB-8D72-78AF6C69468E}" srcOrd="0" destOrd="0" presId="urn:microsoft.com/office/officeart/2005/8/layout/vList5"/>
    <dgm:cxn modelId="{4CD255F5-2D7C-4512-939C-E187D0D8A336}" type="presParOf" srcId="{07A9445C-D975-4E10-8B5C-6E595EF51229}" destId="{C785E455-9139-4525-9A35-44A11718569E}" srcOrd="1" destOrd="0" presId="urn:microsoft.com/office/officeart/2005/8/layout/vList5"/>
    <dgm:cxn modelId="{DEC81B7C-540E-4811-BC24-B05A09EC5998}" type="presParOf" srcId="{1215A478-F5BA-4A9D-8C7E-8D2AA389ABAF}" destId="{CD715F07-75D4-48B3-9DF7-94EA2777D1D9}" srcOrd="3" destOrd="0" presId="urn:microsoft.com/office/officeart/2005/8/layout/vList5"/>
    <dgm:cxn modelId="{5568E26C-A2B2-45F0-92E5-C68F1E711478}" type="presParOf" srcId="{1215A478-F5BA-4A9D-8C7E-8D2AA389ABAF}" destId="{2EB36E06-6956-4158-8BB8-1A5EEEC1465E}" srcOrd="4" destOrd="0" presId="urn:microsoft.com/office/officeart/2005/8/layout/vList5"/>
    <dgm:cxn modelId="{2CF2B3D3-78B2-4ADB-BC07-5CFAAA01F27E}" type="presParOf" srcId="{2EB36E06-6956-4158-8BB8-1A5EEEC1465E}" destId="{C2D438D1-3C5B-4F16-8480-6F38A07CCD18}" srcOrd="0" destOrd="0" presId="urn:microsoft.com/office/officeart/2005/8/layout/vList5"/>
    <dgm:cxn modelId="{AB4F7A3A-8941-44B8-AE19-AF1809CA8868}" type="presParOf" srcId="{2EB36E06-6956-4158-8BB8-1A5EEEC1465E}" destId="{9E4E150B-4813-4610-865D-A79B00C990B8}" srcOrd="1" destOrd="0" presId="urn:microsoft.com/office/officeart/2005/8/layout/vList5"/>
    <dgm:cxn modelId="{5C07CAA4-EAAC-4978-B8AA-B94E5D4BDC97}" type="presParOf" srcId="{1215A478-F5BA-4A9D-8C7E-8D2AA389ABAF}" destId="{AB67C21E-C902-46C9-939E-9F95B28EB5D7}" srcOrd="5" destOrd="0" presId="urn:microsoft.com/office/officeart/2005/8/layout/vList5"/>
    <dgm:cxn modelId="{42DF6BBD-831E-45E9-AA78-19764862FCD6}" type="presParOf" srcId="{1215A478-F5BA-4A9D-8C7E-8D2AA389ABAF}" destId="{322EBD57-E672-478B-842E-E102A312CC23}" srcOrd="6" destOrd="0" presId="urn:microsoft.com/office/officeart/2005/8/layout/vList5"/>
    <dgm:cxn modelId="{CC476470-F79C-4A15-9F95-3329C77EDA77}" type="presParOf" srcId="{322EBD57-E672-478B-842E-E102A312CC23}" destId="{9408A5A7-7FDD-4238-89BA-999EC5EABCB2}" srcOrd="0" destOrd="0" presId="urn:microsoft.com/office/officeart/2005/8/layout/vList5"/>
    <dgm:cxn modelId="{790599C8-8164-46CB-82BB-8A4EC5B2F3FD}" type="presParOf" srcId="{322EBD57-E672-478B-842E-E102A312CC23}" destId="{292A29AF-F4B7-44FA-8486-DF557A41D8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838085-3471-483B-82DF-DD9679EC9F94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67FECC1-5C92-4893-A6A3-9719FEA065D0}">
      <dgm:prSet phldrT="[Text]" custT="1"/>
      <dgm:spPr/>
      <dgm:t>
        <a:bodyPr/>
        <a:lstStyle/>
        <a:p>
          <a:pPr algn="ctr"/>
          <a:r>
            <a:rPr lang="en-US" sz="1600" b="1" u="sng" dirty="0"/>
            <a:t>Requirement Phase </a:t>
          </a:r>
        </a:p>
        <a:p>
          <a:pPr algn="ctr"/>
          <a:r>
            <a:rPr lang="en-US" sz="1200" b="1" u="sng" dirty="0"/>
            <a:t>(02/13 – 03/05)</a:t>
          </a:r>
        </a:p>
        <a:p>
          <a:pPr algn="l"/>
          <a:r>
            <a:rPr lang="en-US" sz="1200" b="0" u="none" dirty="0"/>
            <a:t>1. Requirement Gathering</a:t>
          </a:r>
        </a:p>
        <a:p>
          <a:pPr algn="l"/>
          <a:r>
            <a:rPr lang="en-US" sz="1200" dirty="0"/>
            <a:t>2. Data Acquisition</a:t>
          </a:r>
        </a:p>
        <a:p>
          <a:pPr algn="l"/>
          <a:r>
            <a:rPr lang="en-US" sz="1200" dirty="0"/>
            <a:t>3. Data Understanding</a:t>
          </a:r>
        </a:p>
        <a:p>
          <a:pPr algn="l"/>
          <a:r>
            <a:rPr lang="en-US" sz="1200" dirty="0"/>
            <a:t>4. Hardware/Software Finalization</a:t>
          </a:r>
        </a:p>
      </dgm:t>
    </dgm:pt>
    <dgm:pt modelId="{94EE8B15-7C7C-4AA1-8D3B-18C3AE70E3F4}" type="parTrans" cxnId="{96E89D2E-CE37-4223-B811-763AD26BA15B}">
      <dgm:prSet/>
      <dgm:spPr/>
      <dgm:t>
        <a:bodyPr/>
        <a:lstStyle/>
        <a:p>
          <a:endParaRPr lang="en-US"/>
        </a:p>
      </dgm:t>
    </dgm:pt>
    <dgm:pt modelId="{DB4A1A13-6A11-49F0-A13E-329102CCABE6}" type="sibTrans" cxnId="{96E89D2E-CE37-4223-B811-763AD26BA15B}">
      <dgm:prSet phldrT="1" phldr="0" custT="1"/>
      <dgm:spPr/>
      <dgm:t>
        <a:bodyPr/>
        <a:lstStyle/>
        <a:p>
          <a:r>
            <a:rPr lang="en-US" sz="1200"/>
            <a:t>1</a:t>
          </a:r>
          <a:endParaRPr lang="en-US" sz="1200" dirty="0"/>
        </a:p>
      </dgm:t>
    </dgm:pt>
    <dgm:pt modelId="{182C421C-C1A2-4AB8-8850-58AFC803A4E0}">
      <dgm:prSet phldrT="[Text]" custT="1"/>
      <dgm:spPr/>
      <dgm:t>
        <a:bodyPr/>
        <a:lstStyle/>
        <a:p>
          <a:pPr algn="ctr"/>
          <a:r>
            <a:rPr lang="en-US" sz="1600" b="1" u="sng" dirty="0"/>
            <a:t>Design Phase</a:t>
          </a:r>
        </a:p>
        <a:p>
          <a:pPr algn="ctr"/>
          <a:r>
            <a:rPr lang="en-US" sz="1200" b="1" u="sng" dirty="0"/>
            <a:t>(03/06 – 03/20)</a:t>
          </a:r>
        </a:p>
        <a:p>
          <a:pPr algn="l"/>
          <a:r>
            <a:rPr lang="en-US" sz="1200" b="0" u="none" dirty="0"/>
            <a:t>1. Data Preparation</a:t>
          </a:r>
        </a:p>
        <a:p>
          <a:pPr algn="l"/>
          <a:r>
            <a:rPr lang="en-US" sz="1200" b="0" u="none" dirty="0"/>
            <a:t>2. Conceptual Architecture Design</a:t>
          </a:r>
        </a:p>
        <a:p>
          <a:pPr algn="l"/>
          <a:r>
            <a:rPr lang="en-US" sz="1200" b="0" u="none" dirty="0"/>
            <a:t>3. Datawarehouse Architecture Design</a:t>
          </a:r>
        </a:p>
        <a:p>
          <a:pPr algn="l"/>
          <a:r>
            <a:rPr lang="en-US" sz="1200" b="0" u="none" dirty="0"/>
            <a:t>4. Data Profiling</a:t>
          </a:r>
        </a:p>
        <a:p>
          <a:pPr algn="l"/>
          <a:r>
            <a:rPr lang="en-US" sz="1200" b="0" u="none" dirty="0"/>
            <a:t>5. Physical Data Modelling</a:t>
          </a:r>
        </a:p>
      </dgm:t>
    </dgm:pt>
    <dgm:pt modelId="{21CE056F-5AA2-4609-8BA5-3AE1CFECE709}" type="parTrans" cxnId="{80947733-E1FD-4DBC-8DAA-D7899D324544}">
      <dgm:prSet/>
      <dgm:spPr/>
      <dgm:t>
        <a:bodyPr/>
        <a:lstStyle/>
        <a:p>
          <a:endParaRPr lang="en-US"/>
        </a:p>
      </dgm:t>
    </dgm:pt>
    <dgm:pt modelId="{612CFDBD-9A7C-4724-83C6-087D92FCAE12}" type="sibTrans" cxnId="{80947733-E1FD-4DBC-8DAA-D7899D324544}">
      <dgm:prSet phldrT="2" phldr="0" custT="1"/>
      <dgm:spPr/>
      <dgm:t>
        <a:bodyPr/>
        <a:lstStyle/>
        <a:p>
          <a:r>
            <a:rPr lang="en-US" sz="1200"/>
            <a:t>2</a:t>
          </a:r>
        </a:p>
      </dgm:t>
    </dgm:pt>
    <dgm:pt modelId="{9D3A0DED-2886-45BE-B1EF-8CE265F0355C}">
      <dgm:prSet phldrT="[Text]" custT="1"/>
      <dgm:spPr/>
      <dgm:t>
        <a:bodyPr/>
        <a:lstStyle/>
        <a:p>
          <a:pPr algn="ctr"/>
          <a:r>
            <a:rPr lang="en-US" sz="1600" b="1" u="sng" dirty="0"/>
            <a:t>Production Deployment &amp; Delivery </a:t>
          </a:r>
        </a:p>
        <a:p>
          <a:pPr algn="ctr"/>
          <a:r>
            <a:rPr lang="en-US" sz="1200" b="1" u="sng" dirty="0"/>
            <a:t>(04/22 – 05/06)</a:t>
          </a:r>
        </a:p>
        <a:p>
          <a:pPr algn="l"/>
          <a:r>
            <a:rPr lang="en-US" sz="1200" b="0" dirty="0"/>
            <a:t>1. Deploy all the components on Cloud.</a:t>
          </a:r>
        </a:p>
        <a:p>
          <a:pPr algn="l"/>
          <a:r>
            <a:rPr lang="en-US" sz="1200" b="0" dirty="0"/>
            <a:t>2. Perform UAT.</a:t>
          </a:r>
        </a:p>
        <a:p>
          <a:pPr algn="l"/>
          <a:r>
            <a:rPr lang="en-US" sz="1200" b="0" dirty="0"/>
            <a:t>3. Handover Project and Documentation</a:t>
          </a:r>
        </a:p>
      </dgm:t>
    </dgm:pt>
    <dgm:pt modelId="{5D289405-98E9-4BDD-9B78-A7DBA9D16A69}" type="parTrans" cxnId="{133FBFB3-8562-4761-B111-8F6EAA7778E0}">
      <dgm:prSet/>
      <dgm:spPr/>
      <dgm:t>
        <a:bodyPr/>
        <a:lstStyle/>
        <a:p>
          <a:endParaRPr lang="en-US"/>
        </a:p>
      </dgm:t>
    </dgm:pt>
    <dgm:pt modelId="{0B673577-10E2-48C4-90CD-20D284950109}" type="sibTrans" cxnId="{133FBFB3-8562-4761-B111-8F6EAA7778E0}">
      <dgm:prSet phldrT="5" phldr="0"/>
      <dgm:spPr/>
      <dgm:t>
        <a:bodyPr/>
        <a:lstStyle/>
        <a:p>
          <a:endParaRPr lang="en-US"/>
        </a:p>
      </dgm:t>
    </dgm:pt>
    <dgm:pt modelId="{323767A6-F396-4E12-B7E3-C98C7AA99931}">
      <dgm:prSet phldrT="[Text]" custT="1"/>
      <dgm:spPr/>
      <dgm:t>
        <a:bodyPr/>
        <a:lstStyle/>
        <a:p>
          <a:pPr algn="ctr"/>
          <a:r>
            <a:rPr lang="en-US" sz="1600" b="1" u="sng" dirty="0"/>
            <a:t>Development Phase </a:t>
          </a:r>
        </a:p>
        <a:p>
          <a:pPr algn="ctr"/>
          <a:r>
            <a:rPr lang="en-US" sz="1200" b="1" u="sng" dirty="0"/>
            <a:t>(03/21 – 04/11)</a:t>
          </a:r>
        </a:p>
        <a:p>
          <a:pPr algn="l"/>
          <a:r>
            <a:rPr lang="en-US" sz="1200" b="0" u="none" dirty="0"/>
            <a:t>1. Development : Data Acquisition Scripts</a:t>
          </a:r>
        </a:p>
        <a:p>
          <a:pPr algn="l"/>
          <a:r>
            <a:rPr lang="en-US" sz="1200" b="0" u="none" dirty="0"/>
            <a:t>2. Development : ETL</a:t>
          </a:r>
        </a:p>
        <a:p>
          <a:pPr algn="l"/>
          <a:r>
            <a:rPr lang="en-US" sz="1200" b="0" u="none" dirty="0"/>
            <a:t>3. Development : DWH</a:t>
          </a:r>
        </a:p>
        <a:p>
          <a:pPr algn="l"/>
          <a:r>
            <a:rPr lang="en-US" sz="1200" b="0" u="none" dirty="0"/>
            <a:t>4. Development : Reports and Dashboards</a:t>
          </a:r>
        </a:p>
      </dgm:t>
    </dgm:pt>
    <dgm:pt modelId="{33FCBF27-1E29-48A4-9639-AF7CF64C9022}" type="parTrans" cxnId="{1CB153C1-75EB-4483-8115-B8DE6464B14A}">
      <dgm:prSet/>
      <dgm:spPr/>
      <dgm:t>
        <a:bodyPr/>
        <a:lstStyle/>
        <a:p>
          <a:endParaRPr lang="en-US"/>
        </a:p>
      </dgm:t>
    </dgm:pt>
    <dgm:pt modelId="{5749122F-1EDF-4A6B-A3FC-B12919798FF6}" type="sibTrans" cxnId="{1CB153C1-75EB-4483-8115-B8DE6464B14A}">
      <dgm:prSet phldrT="3" phldr="0" custT="1"/>
      <dgm:spPr/>
      <dgm:t>
        <a:bodyPr/>
        <a:lstStyle/>
        <a:p>
          <a:r>
            <a:rPr lang="en-US" sz="1200"/>
            <a:t>3</a:t>
          </a:r>
        </a:p>
      </dgm:t>
    </dgm:pt>
    <dgm:pt modelId="{1E0D9B97-2DF5-46A0-8AF0-791E1301A76A}">
      <dgm:prSet phldrT="[Text]" custT="1"/>
      <dgm:spPr/>
      <dgm:t>
        <a:bodyPr/>
        <a:lstStyle/>
        <a:p>
          <a:pPr algn="ctr"/>
          <a:r>
            <a:rPr lang="en-US" sz="1600" b="1" u="sng" dirty="0"/>
            <a:t>Testing Phase </a:t>
          </a:r>
        </a:p>
        <a:p>
          <a:pPr algn="ctr"/>
          <a:r>
            <a:rPr lang="en-US" sz="1200" b="1" u="sng" dirty="0"/>
            <a:t>(04/05 – 04/19)</a:t>
          </a:r>
        </a:p>
        <a:p>
          <a:pPr algn="l"/>
          <a:r>
            <a:rPr lang="en-US" sz="1200" b="0" u="none" dirty="0"/>
            <a:t>1. Unit Testing of each developed component. </a:t>
          </a:r>
        </a:p>
        <a:p>
          <a:pPr algn="l"/>
          <a:r>
            <a:rPr lang="en-US" sz="1200" b="0" u="none" dirty="0"/>
            <a:t>2. Perform Integration Testing	</a:t>
          </a:r>
        </a:p>
      </dgm:t>
    </dgm:pt>
    <dgm:pt modelId="{918B5B63-B696-46D9-8199-1F1E592EB05C}" type="parTrans" cxnId="{FD28AB69-D898-4594-9F2E-9FC709C936A6}">
      <dgm:prSet/>
      <dgm:spPr/>
      <dgm:t>
        <a:bodyPr/>
        <a:lstStyle/>
        <a:p>
          <a:endParaRPr lang="en-US"/>
        </a:p>
      </dgm:t>
    </dgm:pt>
    <dgm:pt modelId="{A3B14949-773A-4B24-9B90-6ED41705480D}" type="sibTrans" cxnId="{FD28AB69-D898-4594-9F2E-9FC709C936A6}">
      <dgm:prSet phldrT="4" phldr="0" custT="1"/>
      <dgm:spPr/>
      <dgm:t>
        <a:bodyPr/>
        <a:lstStyle/>
        <a:p>
          <a:r>
            <a:rPr lang="en-US" sz="1200"/>
            <a:t>4</a:t>
          </a:r>
        </a:p>
      </dgm:t>
    </dgm:pt>
    <dgm:pt modelId="{21582298-D0FA-4D1F-AB94-DFB91528121E}" type="pres">
      <dgm:prSet presAssocID="{4E838085-3471-483B-82DF-DD9679EC9F94}" presName="Name0" presStyleCnt="0">
        <dgm:presLayoutVars>
          <dgm:dir/>
          <dgm:resizeHandles val="exact"/>
        </dgm:presLayoutVars>
      </dgm:prSet>
      <dgm:spPr/>
    </dgm:pt>
    <dgm:pt modelId="{587CE7AC-B9E1-44A6-A6CC-DFFA633A15D9}" type="pres">
      <dgm:prSet presAssocID="{B67FECC1-5C92-4893-A6A3-9719FEA065D0}" presName="node" presStyleLbl="node1" presStyleIdx="0" presStyleCnt="5">
        <dgm:presLayoutVars>
          <dgm:bulletEnabled val="1"/>
        </dgm:presLayoutVars>
      </dgm:prSet>
      <dgm:spPr/>
    </dgm:pt>
    <dgm:pt modelId="{37C8ECF8-4C13-4FDB-BEE2-A9471FF57D95}" type="pres">
      <dgm:prSet presAssocID="{DB4A1A13-6A11-49F0-A13E-329102CCABE6}" presName="sibTrans" presStyleLbl="sibTrans1D1" presStyleIdx="0" presStyleCnt="4"/>
      <dgm:spPr/>
    </dgm:pt>
    <dgm:pt modelId="{3FACEF52-57B7-47C0-B44B-08919F0B2AEC}" type="pres">
      <dgm:prSet presAssocID="{DB4A1A13-6A11-49F0-A13E-329102CCABE6}" presName="connectorText" presStyleLbl="sibTrans1D1" presStyleIdx="0" presStyleCnt="4"/>
      <dgm:spPr/>
    </dgm:pt>
    <dgm:pt modelId="{924E48C9-9416-44C4-9093-6F4BF61AA42F}" type="pres">
      <dgm:prSet presAssocID="{182C421C-C1A2-4AB8-8850-58AFC803A4E0}" presName="node" presStyleLbl="node1" presStyleIdx="1" presStyleCnt="5">
        <dgm:presLayoutVars>
          <dgm:bulletEnabled val="1"/>
        </dgm:presLayoutVars>
      </dgm:prSet>
      <dgm:spPr/>
    </dgm:pt>
    <dgm:pt modelId="{5A500099-E034-4ABB-A3DA-AC7F7A7F8389}" type="pres">
      <dgm:prSet presAssocID="{612CFDBD-9A7C-4724-83C6-087D92FCAE12}" presName="sibTrans" presStyleLbl="sibTrans1D1" presStyleIdx="1" presStyleCnt="4"/>
      <dgm:spPr/>
    </dgm:pt>
    <dgm:pt modelId="{FBE12A8F-C0F5-43F9-8AB8-9005420CAB1C}" type="pres">
      <dgm:prSet presAssocID="{612CFDBD-9A7C-4724-83C6-087D92FCAE12}" presName="connectorText" presStyleLbl="sibTrans1D1" presStyleIdx="1" presStyleCnt="4"/>
      <dgm:spPr/>
    </dgm:pt>
    <dgm:pt modelId="{9268847A-CBFC-49FC-BD3B-C6BC96105B59}" type="pres">
      <dgm:prSet presAssocID="{323767A6-F396-4E12-B7E3-C98C7AA99931}" presName="node" presStyleLbl="node1" presStyleIdx="2" presStyleCnt="5">
        <dgm:presLayoutVars>
          <dgm:bulletEnabled val="1"/>
        </dgm:presLayoutVars>
      </dgm:prSet>
      <dgm:spPr/>
    </dgm:pt>
    <dgm:pt modelId="{B0DCE661-1244-4099-8CAC-C79CE068C452}" type="pres">
      <dgm:prSet presAssocID="{5749122F-1EDF-4A6B-A3FC-B12919798FF6}" presName="sibTrans" presStyleLbl="sibTrans1D1" presStyleIdx="2" presStyleCnt="4"/>
      <dgm:spPr/>
    </dgm:pt>
    <dgm:pt modelId="{D719FBCC-2E00-4D2C-BEAB-03C3DFC026ED}" type="pres">
      <dgm:prSet presAssocID="{5749122F-1EDF-4A6B-A3FC-B12919798FF6}" presName="connectorText" presStyleLbl="sibTrans1D1" presStyleIdx="2" presStyleCnt="4"/>
      <dgm:spPr/>
    </dgm:pt>
    <dgm:pt modelId="{F1077E94-406F-44FB-BB28-240DD2CBE66F}" type="pres">
      <dgm:prSet presAssocID="{1E0D9B97-2DF5-46A0-8AF0-791E1301A76A}" presName="node" presStyleLbl="node1" presStyleIdx="3" presStyleCnt="5">
        <dgm:presLayoutVars>
          <dgm:bulletEnabled val="1"/>
        </dgm:presLayoutVars>
      </dgm:prSet>
      <dgm:spPr/>
    </dgm:pt>
    <dgm:pt modelId="{2A3098C8-BE85-4915-8B02-CF7E8B3AC114}" type="pres">
      <dgm:prSet presAssocID="{A3B14949-773A-4B24-9B90-6ED41705480D}" presName="sibTrans" presStyleLbl="sibTrans1D1" presStyleIdx="3" presStyleCnt="4"/>
      <dgm:spPr/>
    </dgm:pt>
    <dgm:pt modelId="{8A2E71D4-6C0F-4121-8E1B-80A65F03C9E5}" type="pres">
      <dgm:prSet presAssocID="{A3B14949-773A-4B24-9B90-6ED41705480D}" presName="connectorText" presStyleLbl="sibTrans1D1" presStyleIdx="3" presStyleCnt="4"/>
      <dgm:spPr/>
    </dgm:pt>
    <dgm:pt modelId="{4A50A587-22EC-4EA2-A565-A7F82ADBF716}" type="pres">
      <dgm:prSet presAssocID="{9D3A0DED-2886-45BE-B1EF-8CE265F0355C}" presName="node" presStyleLbl="node1" presStyleIdx="4" presStyleCnt="5">
        <dgm:presLayoutVars>
          <dgm:bulletEnabled val="1"/>
        </dgm:presLayoutVars>
      </dgm:prSet>
      <dgm:spPr/>
    </dgm:pt>
  </dgm:ptLst>
  <dgm:cxnLst>
    <dgm:cxn modelId="{B851CC0F-E660-481B-80D1-E94FF56771A1}" type="presOf" srcId="{612CFDBD-9A7C-4724-83C6-087D92FCAE12}" destId="{5A500099-E034-4ABB-A3DA-AC7F7A7F8389}" srcOrd="0" destOrd="0" presId="urn:microsoft.com/office/officeart/2016/7/layout/RepeatingBendingProcessNew"/>
    <dgm:cxn modelId="{16473A1C-7C8E-4EB0-96C4-0C5DA3DE14BB}" type="presOf" srcId="{612CFDBD-9A7C-4724-83C6-087D92FCAE12}" destId="{FBE12A8F-C0F5-43F9-8AB8-9005420CAB1C}" srcOrd="1" destOrd="0" presId="urn:microsoft.com/office/officeart/2016/7/layout/RepeatingBendingProcessNew"/>
    <dgm:cxn modelId="{96E89D2E-CE37-4223-B811-763AD26BA15B}" srcId="{4E838085-3471-483B-82DF-DD9679EC9F94}" destId="{B67FECC1-5C92-4893-A6A3-9719FEA065D0}" srcOrd="0" destOrd="0" parTransId="{94EE8B15-7C7C-4AA1-8D3B-18C3AE70E3F4}" sibTransId="{DB4A1A13-6A11-49F0-A13E-329102CCABE6}"/>
    <dgm:cxn modelId="{8DD6AF31-9321-4E66-A574-0CA40B2FCA77}" type="presOf" srcId="{5749122F-1EDF-4A6B-A3FC-B12919798FF6}" destId="{D719FBCC-2E00-4D2C-BEAB-03C3DFC026ED}" srcOrd="1" destOrd="0" presId="urn:microsoft.com/office/officeart/2016/7/layout/RepeatingBendingProcessNew"/>
    <dgm:cxn modelId="{80947733-E1FD-4DBC-8DAA-D7899D324544}" srcId="{4E838085-3471-483B-82DF-DD9679EC9F94}" destId="{182C421C-C1A2-4AB8-8850-58AFC803A4E0}" srcOrd="1" destOrd="0" parTransId="{21CE056F-5AA2-4609-8BA5-3AE1CFECE709}" sibTransId="{612CFDBD-9A7C-4724-83C6-087D92FCAE12}"/>
    <dgm:cxn modelId="{3B6A1339-6AF5-4C1A-9FE0-A65CDDB04B07}" type="presOf" srcId="{A3B14949-773A-4B24-9B90-6ED41705480D}" destId="{8A2E71D4-6C0F-4121-8E1B-80A65F03C9E5}" srcOrd="1" destOrd="0" presId="urn:microsoft.com/office/officeart/2016/7/layout/RepeatingBendingProcessNew"/>
    <dgm:cxn modelId="{58979D3E-48B8-46EE-9623-F26BF6FA3D2B}" type="presOf" srcId="{DB4A1A13-6A11-49F0-A13E-329102CCABE6}" destId="{3FACEF52-57B7-47C0-B44B-08919F0B2AEC}" srcOrd="1" destOrd="0" presId="urn:microsoft.com/office/officeart/2016/7/layout/RepeatingBendingProcessNew"/>
    <dgm:cxn modelId="{EDF9A75C-48CC-4A12-A883-9CA39E4998F2}" type="presOf" srcId="{9D3A0DED-2886-45BE-B1EF-8CE265F0355C}" destId="{4A50A587-22EC-4EA2-A565-A7F82ADBF716}" srcOrd="0" destOrd="0" presId="urn:microsoft.com/office/officeart/2016/7/layout/RepeatingBendingProcessNew"/>
    <dgm:cxn modelId="{C0C61961-3D4C-4CC8-9C37-9B45340DF929}" type="presOf" srcId="{1E0D9B97-2DF5-46A0-8AF0-791E1301A76A}" destId="{F1077E94-406F-44FB-BB28-240DD2CBE66F}" srcOrd="0" destOrd="0" presId="urn:microsoft.com/office/officeart/2016/7/layout/RepeatingBendingProcessNew"/>
    <dgm:cxn modelId="{FD28AB69-D898-4594-9F2E-9FC709C936A6}" srcId="{4E838085-3471-483B-82DF-DD9679EC9F94}" destId="{1E0D9B97-2DF5-46A0-8AF0-791E1301A76A}" srcOrd="3" destOrd="0" parTransId="{918B5B63-B696-46D9-8199-1F1E592EB05C}" sibTransId="{A3B14949-773A-4B24-9B90-6ED41705480D}"/>
    <dgm:cxn modelId="{FC6E379D-F6F2-460F-AAB1-0192DB9BA678}" type="presOf" srcId="{182C421C-C1A2-4AB8-8850-58AFC803A4E0}" destId="{924E48C9-9416-44C4-9093-6F4BF61AA42F}" srcOrd="0" destOrd="0" presId="urn:microsoft.com/office/officeart/2016/7/layout/RepeatingBendingProcessNew"/>
    <dgm:cxn modelId="{0FB113A7-2B79-4382-9513-3848AFC85840}" type="presOf" srcId="{B67FECC1-5C92-4893-A6A3-9719FEA065D0}" destId="{587CE7AC-B9E1-44A6-A6CC-DFFA633A15D9}" srcOrd="0" destOrd="0" presId="urn:microsoft.com/office/officeart/2016/7/layout/RepeatingBendingProcessNew"/>
    <dgm:cxn modelId="{2EF195A8-479D-417A-BD68-B6ADB6C64272}" type="presOf" srcId="{323767A6-F396-4E12-B7E3-C98C7AA99931}" destId="{9268847A-CBFC-49FC-BD3B-C6BC96105B59}" srcOrd="0" destOrd="0" presId="urn:microsoft.com/office/officeart/2016/7/layout/RepeatingBendingProcessNew"/>
    <dgm:cxn modelId="{133FBFB3-8562-4761-B111-8F6EAA7778E0}" srcId="{4E838085-3471-483B-82DF-DD9679EC9F94}" destId="{9D3A0DED-2886-45BE-B1EF-8CE265F0355C}" srcOrd="4" destOrd="0" parTransId="{5D289405-98E9-4BDD-9B78-A7DBA9D16A69}" sibTransId="{0B673577-10E2-48C4-90CD-20D284950109}"/>
    <dgm:cxn modelId="{DB5430B6-F3EB-437A-AABA-D41212B88558}" type="presOf" srcId="{A3B14949-773A-4B24-9B90-6ED41705480D}" destId="{2A3098C8-BE85-4915-8B02-CF7E8B3AC114}" srcOrd="0" destOrd="0" presId="urn:microsoft.com/office/officeart/2016/7/layout/RepeatingBendingProcessNew"/>
    <dgm:cxn modelId="{1CB153C1-75EB-4483-8115-B8DE6464B14A}" srcId="{4E838085-3471-483B-82DF-DD9679EC9F94}" destId="{323767A6-F396-4E12-B7E3-C98C7AA99931}" srcOrd="2" destOrd="0" parTransId="{33FCBF27-1E29-48A4-9639-AF7CF64C9022}" sibTransId="{5749122F-1EDF-4A6B-A3FC-B12919798FF6}"/>
    <dgm:cxn modelId="{88F228CC-2F9A-45CF-A346-0B3442594A7A}" type="presOf" srcId="{DB4A1A13-6A11-49F0-A13E-329102CCABE6}" destId="{37C8ECF8-4C13-4FDB-BEE2-A9471FF57D95}" srcOrd="0" destOrd="0" presId="urn:microsoft.com/office/officeart/2016/7/layout/RepeatingBendingProcessNew"/>
    <dgm:cxn modelId="{0609B6D9-E17C-4066-BCBE-734AAE8287BE}" type="presOf" srcId="{4E838085-3471-483B-82DF-DD9679EC9F94}" destId="{21582298-D0FA-4D1F-AB94-DFB91528121E}" srcOrd="0" destOrd="0" presId="urn:microsoft.com/office/officeart/2016/7/layout/RepeatingBendingProcessNew"/>
    <dgm:cxn modelId="{8FE6BFE1-5F5F-411D-BEF0-7199A0FBE4EA}" type="presOf" srcId="{5749122F-1EDF-4A6B-A3FC-B12919798FF6}" destId="{B0DCE661-1244-4099-8CAC-C79CE068C452}" srcOrd="0" destOrd="0" presId="urn:microsoft.com/office/officeart/2016/7/layout/RepeatingBendingProcessNew"/>
    <dgm:cxn modelId="{99B32CEC-AD84-4BC9-BA35-1DC31FA62B20}" type="presParOf" srcId="{21582298-D0FA-4D1F-AB94-DFB91528121E}" destId="{587CE7AC-B9E1-44A6-A6CC-DFFA633A15D9}" srcOrd="0" destOrd="0" presId="urn:microsoft.com/office/officeart/2016/7/layout/RepeatingBendingProcessNew"/>
    <dgm:cxn modelId="{E926D927-11F2-4008-8FBA-B6AB19FC7288}" type="presParOf" srcId="{21582298-D0FA-4D1F-AB94-DFB91528121E}" destId="{37C8ECF8-4C13-4FDB-BEE2-A9471FF57D95}" srcOrd="1" destOrd="0" presId="urn:microsoft.com/office/officeart/2016/7/layout/RepeatingBendingProcessNew"/>
    <dgm:cxn modelId="{16D0E625-587B-4BF5-8EE9-B074CF423F2F}" type="presParOf" srcId="{37C8ECF8-4C13-4FDB-BEE2-A9471FF57D95}" destId="{3FACEF52-57B7-47C0-B44B-08919F0B2AEC}" srcOrd="0" destOrd="0" presId="urn:microsoft.com/office/officeart/2016/7/layout/RepeatingBendingProcessNew"/>
    <dgm:cxn modelId="{384D662A-DEB2-403D-8C25-35D00E4447FF}" type="presParOf" srcId="{21582298-D0FA-4D1F-AB94-DFB91528121E}" destId="{924E48C9-9416-44C4-9093-6F4BF61AA42F}" srcOrd="2" destOrd="0" presId="urn:microsoft.com/office/officeart/2016/7/layout/RepeatingBendingProcessNew"/>
    <dgm:cxn modelId="{5A32C0C8-4150-4893-8965-DA241176E192}" type="presParOf" srcId="{21582298-D0FA-4D1F-AB94-DFB91528121E}" destId="{5A500099-E034-4ABB-A3DA-AC7F7A7F8389}" srcOrd="3" destOrd="0" presId="urn:microsoft.com/office/officeart/2016/7/layout/RepeatingBendingProcessNew"/>
    <dgm:cxn modelId="{9B6683FD-8CC7-45D8-9213-75CB549FC278}" type="presParOf" srcId="{5A500099-E034-4ABB-A3DA-AC7F7A7F8389}" destId="{FBE12A8F-C0F5-43F9-8AB8-9005420CAB1C}" srcOrd="0" destOrd="0" presId="urn:microsoft.com/office/officeart/2016/7/layout/RepeatingBendingProcessNew"/>
    <dgm:cxn modelId="{DF064020-7392-4C24-8B4F-9DAB2B8084A4}" type="presParOf" srcId="{21582298-D0FA-4D1F-AB94-DFB91528121E}" destId="{9268847A-CBFC-49FC-BD3B-C6BC96105B59}" srcOrd="4" destOrd="0" presId="urn:microsoft.com/office/officeart/2016/7/layout/RepeatingBendingProcessNew"/>
    <dgm:cxn modelId="{28715768-7526-4C92-ADC0-F70348E1B930}" type="presParOf" srcId="{21582298-D0FA-4D1F-AB94-DFB91528121E}" destId="{B0DCE661-1244-4099-8CAC-C79CE068C452}" srcOrd="5" destOrd="0" presId="urn:microsoft.com/office/officeart/2016/7/layout/RepeatingBendingProcessNew"/>
    <dgm:cxn modelId="{C701B1BE-B950-45EA-A6DC-961BDEFD5E13}" type="presParOf" srcId="{B0DCE661-1244-4099-8CAC-C79CE068C452}" destId="{D719FBCC-2E00-4D2C-BEAB-03C3DFC026ED}" srcOrd="0" destOrd="0" presId="urn:microsoft.com/office/officeart/2016/7/layout/RepeatingBendingProcessNew"/>
    <dgm:cxn modelId="{830277E8-0F2B-46A5-B262-F3C5421C6F52}" type="presParOf" srcId="{21582298-D0FA-4D1F-AB94-DFB91528121E}" destId="{F1077E94-406F-44FB-BB28-240DD2CBE66F}" srcOrd="6" destOrd="0" presId="urn:microsoft.com/office/officeart/2016/7/layout/RepeatingBendingProcessNew"/>
    <dgm:cxn modelId="{73311824-0EEA-4120-B25F-6C515FF6BDA1}" type="presParOf" srcId="{21582298-D0FA-4D1F-AB94-DFB91528121E}" destId="{2A3098C8-BE85-4915-8B02-CF7E8B3AC114}" srcOrd="7" destOrd="0" presId="urn:microsoft.com/office/officeart/2016/7/layout/RepeatingBendingProcessNew"/>
    <dgm:cxn modelId="{B61A9A23-0CA0-4D69-9A97-D65764174FBE}" type="presParOf" srcId="{2A3098C8-BE85-4915-8B02-CF7E8B3AC114}" destId="{8A2E71D4-6C0F-4121-8E1B-80A65F03C9E5}" srcOrd="0" destOrd="0" presId="urn:microsoft.com/office/officeart/2016/7/layout/RepeatingBendingProcessNew"/>
    <dgm:cxn modelId="{A29BD81F-CAFF-440A-9406-E3943863BEDC}" type="presParOf" srcId="{21582298-D0FA-4D1F-AB94-DFB91528121E}" destId="{4A50A587-22EC-4EA2-A565-A7F82ADBF716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C3E8-6084-47B9-85B9-E5713B63E19C}">
      <dsp:nvSpPr>
        <dsp:cNvPr id="0" name=""/>
        <dsp:cNvSpPr/>
      </dsp:nvSpPr>
      <dsp:spPr>
        <a:xfrm>
          <a:off x="0" y="768507"/>
          <a:ext cx="6889013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 aim of this project is to build an AWS cloud based Datawarehouse solution to analyse New York Complaints and Events Data.</a:t>
          </a:r>
          <a:endParaRPr lang="en-US" sz="1700" kern="1200"/>
        </a:p>
      </dsp:txBody>
      <dsp:txXfrm>
        <a:off x="33012" y="801519"/>
        <a:ext cx="6822989" cy="610236"/>
      </dsp:txXfrm>
    </dsp:sp>
    <dsp:sp modelId="{01DC5318-C0D1-4B26-B69E-7EC259B39236}">
      <dsp:nvSpPr>
        <dsp:cNvPr id="0" name=""/>
        <dsp:cNvSpPr/>
      </dsp:nvSpPr>
      <dsp:spPr>
        <a:xfrm>
          <a:off x="0" y="1493728"/>
          <a:ext cx="6889013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The end product will be a monitoring dashboard that provides insights on crimes during events in New York area. </a:t>
          </a:r>
          <a:endParaRPr lang="en-US" sz="1700" kern="1200" dirty="0"/>
        </a:p>
      </dsp:txBody>
      <dsp:txXfrm>
        <a:off x="33012" y="1526740"/>
        <a:ext cx="6822989" cy="610236"/>
      </dsp:txXfrm>
    </dsp:sp>
    <dsp:sp modelId="{1C8627AA-9F84-411C-A58E-3A664FAC9E7D}">
      <dsp:nvSpPr>
        <dsp:cNvPr id="0" name=""/>
        <dsp:cNvSpPr/>
      </dsp:nvSpPr>
      <dsp:spPr>
        <a:xfrm>
          <a:off x="0" y="2218948"/>
          <a:ext cx="6889013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This application will be a valuable resource for New York department of security to analyse certain crime patterns during events.</a:t>
          </a:r>
          <a:endParaRPr lang="en-US" sz="1700" kern="1200" dirty="0"/>
        </a:p>
      </dsp:txBody>
      <dsp:txXfrm>
        <a:off x="33012" y="2251960"/>
        <a:ext cx="6822989" cy="610236"/>
      </dsp:txXfrm>
    </dsp:sp>
    <dsp:sp modelId="{45AADAA2-D623-4D71-9B5D-A186B7926A56}">
      <dsp:nvSpPr>
        <dsp:cNvPr id="0" name=""/>
        <dsp:cNvSpPr/>
      </dsp:nvSpPr>
      <dsp:spPr>
        <a:xfrm>
          <a:off x="0" y="2944168"/>
          <a:ext cx="6889013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By bringing in multiple information like location, victim and suspect statistics it will be easier for the security departments to plan their operation. </a:t>
          </a:r>
          <a:endParaRPr lang="en-US" sz="1700" kern="1200" dirty="0"/>
        </a:p>
      </dsp:txBody>
      <dsp:txXfrm>
        <a:off x="33012" y="2977180"/>
        <a:ext cx="6822989" cy="610236"/>
      </dsp:txXfrm>
    </dsp:sp>
    <dsp:sp modelId="{DE0E475B-92AC-4CF3-BFE8-E2BCAC0A883A}">
      <dsp:nvSpPr>
        <dsp:cNvPr id="0" name=""/>
        <dsp:cNvSpPr/>
      </dsp:nvSpPr>
      <dsp:spPr>
        <a:xfrm>
          <a:off x="0" y="3669387"/>
          <a:ext cx="6889013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This will be achieved by building a data warehouse leveraging AWS cloud based tools for end-to-end deployment. </a:t>
          </a:r>
          <a:endParaRPr lang="en-US" sz="1700" kern="1200" dirty="0"/>
        </a:p>
      </dsp:txBody>
      <dsp:txXfrm>
        <a:off x="33012" y="3702399"/>
        <a:ext cx="6822989" cy="610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A68D9-9769-44F3-9A96-ACF79489BA31}">
      <dsp:nvSpPr>
        <dsp:cNvPr id="0" name=""/>
        <dsp:cNvSpPr/>
      </dsp:nvSpPr>
      <dsp:spPr>
        <a:xfrm rot="5400000">
          <a:off x="4316769" y="-1621643"/>
          <a:ext cx="1044539" cy="4554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Database consists of 8.91 Millions records; each row is complaint. It can be downloaded using API provided by NYC Open Data.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Dataset of 35 different fields, separated by ‘:’ colon. </a:t>
          </a:r>
          <a:endParaRPr lang="en-US" sz="1500" kern="1200"/>
        </a:p>
      </dsp:txBody>
      <dsp:txXfrm rot="-5400000">
        <a:off x="2561844" y="184272"/>
        <a:ext cx="4503400" cy="942559"/>
      </dsp:txXfrm>
    </dsp:sp>
    <dsp:sp modelId="{8D6C534F-994B-44D9-8F03-DEFC9496A8A2}">
      <dsp:nvSpPr>
        <dsp:cNvPr id="0" name=""/>
        <dsp:cNvSpPr/>
      </dsp:nvSpPr>
      <dsp:spPr>
        <a:xfrm>
          <a:off x="0" y="2714"/>
          <a:ext cx="2561844" cy="1305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u="sng" kern="1200" dirty="0"/>
            <a:t>NYC Complaint Historic Dataset</a:t>
          </a:r>
          <a:endParaRPr lang="en-US" sz="2300" kern="1200" dirty="0"/>
        </a:p>
      </dsp:txBody>
      <dsp:txXfrm>
        <a:off x="63738" y="66452"/>
        <a:ext cx="2434368" cy="1178198"/>
      </dsp:txXfrm>
    </dsp:sp>
    <dsp:sp modelId="{C785E455-9139-4525-9A35-44A11718569E}">
      <dsp:nvSpPr>
        <dsp:cNvPr id="0" name=""/>
        <dsp:cNvSpPr/>
      </dsp:nvSpPr>
      <dsp:spPr>
        <a:xfrm rot="5400000">
          <a:off x="4316769" y="-250684"/>
          <a:ext cx="1044539" cy="4554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The dataset consists of 4237 rows with 19 columns where each row is a New York Event.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Data available in CSV format. </a:t>
          </a:r>
          <a:endParaRPr lang="en-US" sz="1500" kern="1200"/>
        </a:p>
      </dsp:txBody>
      <dsp:txXfrm rot="-5400000">
        <a:off x="2561844" y="1555231"/>
        <a:ext cx="4503400" cy="942559"/>
      </dsp:txXfrm>
    </dsp:sp>
    <dsp:sp modelId="{5922259B-453A-4FBB-8D72-78AF6C69468E}">
      <dsp:nvSpPr>
        <dsp:cNvPr id="0" name=""/>
        <dsp:cNvSpPr/>
      </dsp:nvSpPr>
      <dsp:spPr>
        <a:xfrm>
          <a:off x="0" y="1373673"/>
          <a:ext cx="2561844" cy="1305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NYC Events Dataset</a:t>
          </a:r>
          <a:endParaRPr lang="en-US" sz="2300" kern="1200" dirty="0"/>
        </a:p>
      </dsp:txBody>
      <dsp:txXfrm>
        <a:off x="63738" y="1437411"/>
        <a:ext cx="2434368" cy="1178198"/>
      </dsp:txXfrm>
    </dsp:sp>
    <dsp:sp modelId="{9E4E150B-4813-4610-865D-A79B00C990B8}">
      <dsp:nvSpPr>
        <dsp:cNvPr id="0" name=""/>
        <dsp:cNvSpPr/>
      </dsp:nvSpPr>
      <dsp:spPr>
        <a:xfrm rot="5400000">
          <a:off x="4316769" y="1120273"/>
          <a:ext cx="1044539" cy="4554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This dataset consists  i.e., latitude, longitude and pincode.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It is opensource data available over github.</a:t>
          </a:r>
          <a:endParaRPr lang="en-US" sz="1500" kern="1200"/>
        </a:p>
      </dsp:txBody>
      <dsp:txXfrm rot="-5400000">
        <a:off x="2561844" y="2926188"/>
        <a:ext cx="4503400" cy="942559"/>
      </dsp:txXfrm>
    </dsp:sp>
    <dsp:sp modelId="{C2D438D1-3C5B-4F16-8480-6F38A07CCD18}">
      <dsp:nvSpPr>
        <dsp:cNvPr id="0" name=""/>
        <dsp:cNvSpPr/>
      </dsp:nvSpPr>
      <dsp:spPr>
        <a:xfrm>
          <a:off x="0" y="2744631"/>
          <a:ext cx="2561844" cy="1305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 Zip Codes from 2013 Government Data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3738" y="2808369"/>
        <a:ext cx="2434368" cy="1178198"/>
      </dsp:txXfrm>
    </dsp:sp>
    <dsp:sp modelId="{292A29AF-F4B7-44FA-8486-DF557A41D85E}">
      <dsp:nvSpPr>
        <dsp:cNvPr id="0" name=""/>
        <dsp:cNvSpPr/>
      </dsp:nvSpPr>
      <dsp:spPr>
        <a:xfrm rot="5400000">
          <a:off x="4316769" y="2491231"/>
          <a:ext cx="1044539" cy="4554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>
              <a:hlinkClick xmlns:r="http://schemas.openxmlformats.org/officeDocument/2006/relationships" r:id="rId2"/>
            </a:rPr>
            <a:t>NYC Complaint Data Historic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>
              <a:hlinkClick xmlns:r="http://schemas.openxmlformats.org/officeDocument/2006/relationships" r:id="rId3"/>
            </a:rPr>
            <a:t>Ready NYC Events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>
              <a:hlinkClick xmlns:r="http://schemas.openxmlformats.org/officeDocument/2006/relationships" r:id="rId1"/>
            </a:rPr>
            <a:t>US Zip Codes from 2013 Government Data</a:t>
          </a:r>
          <a:endParaRPr lang="en-US" sz="1500" kern="1200"/>
        </a:p>
      </dsp:txBody>
      <dsp:txXfrm rot="-5400000">
        <a:off x="2561844" y="4297146"/>
        <a:ext cx="4503400" cy="942559"/>
      </dsp:txXfrm>
    </dsp:sp>
    <dsp:sp modelId="{9408A5A7-7FDD-4238-89BA-999EC5EABCB2}">
      <dsp:nvSpPr>
        <dsp:cNvPr id="0" name=""/>
        <dsp:cNvSpPr/>
      </dsp:nvSpPr>
      <dsp:spPr>
        <a:xfrm>
          <a:off x="0" y="4115589"/>
          <a:ext cx="2561844" cy="1305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u="sng" kern="1200" dirty="0"/>
            <a:t>Links</a:t>
          </a:r>
          <a:endParaRPr lang="en-US" sz="2300" kern="1200" dirty="0"/>
        </a:p>
      </dsp:txBody>
      <dsp:txXfrm>
        <a:off x="63738" y="4179327"/>
        <a:ext cx="2434368" cy="1178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8ECF8-4C13-4FDB-BEE2-A9471FF57D95}">
      <dsp:nvSpPr>
        <dsp:cNvPr id="0" name=""/>
        <dsp:cNvSpPr/>
      </dsp:nvSpPr>
      <dsp:spPr>
        <a:xfrm>
          <a:off x="3395775" y="809605"/>
          <a:ext cx="6224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593" y="45719"/>
              </a:lnTo>
            </a:path>
            <a:path>
              <a:moveTo>
                <a:pt x="366807" y="45719"/>
              </a:moveTo>
              <a:lnTo>
                <a:pt x="62240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</a:t>
          </a:r>
          <a:endParaRPr lang="en-US" sz="1200" kern="1200" dirty="0"/>
        </a:p>
      </dsp:txBody>
      <dsp:txXfrm>
        <a:off x="3651368" y="767696"/>
        <a:ext cx="111214" cy="175257"/>
      </dsp:txXfrm>
    </dsp:sp>
    <dsp:sp modelId="{587CE7AC-B9E1-44A6-A6CC-DFFA633A15D9}">
      <dsp:nvSpPr>
        <dsp:cNvPr id="0" name=""/>
        <dsp:cNvSpPr/>
      </dsp:nvSpPr>
      <dsp:spPr>
        <a:xfrm>
          <a:off x="558439" y="3584"/>
          <a:ext cx="2839135" cy="17034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120" tIns="146031" rIns="139120" bIns="14603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Requirement Phase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(02/13 – 03/05)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1. Requirement Gathering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Data Acquisition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Data Understanding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4. Hardware/Software Finalization</a:t>
          </a:r>
        </a:p>
      </dsp:txBody>
      <dsp:txXfrm>
        <a:off x="558439" y="3584"/>
        <a:ext cx="2839135" cy="1703481"/>
      </dsp:txXfrm>
    </dsp:sp>
    <dsp:sp modelId="{5A500099-E034-4ABB-A3DA-AC7F7A7F8389}">
      <dsp:nvSpPr>
        <dsp:cNvPr id="0" name=""/>
        <dsp:cNvSpPr/>
      </dsp:nvSpPr>
      <dsp:spPr>
        <a:xfrm>
          <a:off x="6887911" y="809605"/>
          <a:ext cx="6224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593" y="45719"/>
              </a:lnTo>
            </a:path>
            <a:path>
              <a:moveTo>
                <a:pt x="366807" y="45719"/>
              </a:moveTo>
              <a:lnTo>
                <a:pt x="62240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</a:t>
          </a:r>
        </a:p>
      </dsp:txBody>
      <dsp:txXfrm>
        <a:off x="7143505" y="767696"/>
        <a:ext cx="111214" cy="175257"/>
      </dsp:txXfrm>
    </dsp:sp>
    <dsp:sp modelId="{924E48C9-9416-44C4-9093-6F4BF61AA42F}">
      <dsp:nvSpPr>
        <dsp:cNvPr id="0" name=""/>
        <dsp:cNvSpPr/>
      </dsp:nvSpPr>
      <dsp:spPr>
        <a:xfrm>
          <a:off x="4050576" y="3584"/>
          <a:ext cx="2839135" cy="17034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120" tIns="146031" rIns="139120" bIns="14603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Design Phase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(03/06 – 03/20)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1. Data Preparation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2. Conceptual Architecture Design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3. Datawarehouse Architecture Design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4. Data Profiling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5. Physical Data Modelling</a:t>
          </a:r>
        </a:p>
      </dsp:txBody>
      <dsp:txXfrm>
        <a:off x="4050576" y="3584"/>
        <a:ext cx="2839135" cy="1703481"/>
      </dsp:txXfrm>
    </dsp:sp>
    <dsp:sp modelId="{B0DCE661-1244-4099-8CAC-C79CE068C452}">
      <dsp:nvSpPr>
        <dsp:cNvPr id="0" name=""/>
        <dsp:cNvSpPr/>
      </dsp:nvSpPr>
      <dsp:spPr>
        <a:xfrm>
          <a:off x="1978007" y="1705265"/>
          <a:ext cx="6984273" cy="622401"/>
        </a:xfrm>
        <a:custGeom>
          <a:avLst/>
          <a:gdLst/>
          <a:ahLst/>
          <a:cxnLst/>
          <a:rect l="0" t="0" r="0" b="0"/>
          <a:pathLst>
            <a:path>
              <a:moveTo>
                <a:pt x="6984273" y="0"/>
              </a:moveTo>
              <a:lnTo>
                <a:pt x="6984273" y="328300"/>
              </a:lnTo>
              <a:lnTo>
                <a:pt x="0" y="328300"/>
              </a:lnTo>
              <a:lnTo>
                <a:pt x="0" y="622401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</a:t>
          </a:r>
        </a:p>
      </dsp:txBody>
      <dsp:txXfrm>
        <a:off x="5294775" y="1928837"/>
        <a:ext cx="350736" cy="175257"/>
      </dsp:txXfrm>
    </dsp:sp>
    <dsp:sp modelId="{9268847A-CBFC-49FC-BD3B-C6BC96105B59}">
      <dsp:nvSpPr>
        <dsp:cNvPr id="0" name=""/>
        <dsp:cNvSpPr/>
      </dsp:nvSpPr>
      <dsp:spPr>
        <a:xfrm>
          <a:off x="7542712" y="3584"/>
          <a:ext cx="2839135" cy="17034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120" tIns="146031" rIns="139120" bIns="14603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Development Phase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(03/21 – 04/11)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1. Development : Data Acquisition Scripts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2. Development : ETL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3. Development : DWH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4. Development : Reports and Dashboards</a:t>
          </a:r>
        </a:p>
      </dsp:txBody>
      <dsp:txXfrm>
        <a:off x="7542712" y="3584"/>
        <a:ext cx="2839135" cy="1703481"/>
      </dsp:txXfrm>
    </dsp:sp>
    <dsp:sp modelId="{2A3098C8-BE85-4915-8B02-CF7E8B3AC114}">
      <dsp:nvSpPr>
        <dsp:cNvPr id="0" name=""/>
        <dsp:cNvSpPr/>
      </dsp:nvSpPr>
      <dsp:spPr>
        <a:xfrm>
          <a:off x="3395775" y="3166087"/>
          <a:ext cx="6224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593" y="45719"/>
              </a:lnTo>
            </a:path>
            <a:path>
              <a:moveTo>
                <a:pt x="366807" y="45719"/>
              </a:moveTo>
              <a:lnTo>
                <a:pt x="62240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</a:t>
          </a:r>
        </a:p>
      </dsp:txBody>
      <dsp:txXfrm>
        <a:off x="3651368" y="3124179"/>
        <a:ext cx="111214" cy="175257"/>
      </dsp:txXfrm>
    </dsp:sp>
    <dsp:sp modelId="{F1077E94-406F-44FB-BB28-240DD2CBE66F}">
      <dsp:nvSpPr>
        <dsp:cNvPr id="0" name=""/>
        <dsp:cNvSpPr/>
      </dsp:nvSpPr>
      <dsp:spPr>
        <a:xfrm>
          <a:off x="558439" y="2360067"/>
          <a:ext cx="2839135" cy="17034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120" tIns="146031" rIns="139120" bIns="14603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Testing Phase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(04/05 – 04/19)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1. Unit Testing of each developed component.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u="none" kern="1200" dirty="0"/>
            <a:t>2. Perform Integration Testing	</a:t>
          </a:r>
        </a:p>
      </dsp:txBody>
      <dsp:txXfrm>
        <a:off x="558439" y="2360067"/>
        <a:ext cx="2839135" cy="1703481"/>
      </dsp:txXfrm>
    </dsp:sp>
    <dsp:sp modelId="{4A50A587-22EC-4EA2-A565-A7F82ADBF716}">
      <dsp:nvSpPr>
        <dsp:cNvPr id="0" name=""/>
        <dsp:cNvSpPr/>
      </dsp:nvSpPr>
      <dsp:spPr>
        <a:xfrm>
          <a:off x="4050576" y="2360067"/>
          <a:ext cx="2839135" cy="17034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120" tIns="146031" rIns="139120" bIns="14603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Production Deployment &amp; Delivery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(04/22 – 05/06)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1. Deploy all the components on Cloud.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2. Perform UAT.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3. Handover Project and Documentation</a:t>
          </a:r>
        </a:p>
      </dsp:txBody>
      <dsp:txXfrm>
        <a:off x="4050576" y="2360067"/>
        <a:ext cx="2839135" cy="170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5F2A54-8DA3-68B6-6711-4896B2375C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08981-7449-D2E9-700F-02218EC062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13D5-D52C-404B-BCBD-A812593513B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8CEFE-90D1-56B9-2116-D8D7B06B6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53A44-511E-979C-8293-B09AB439F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BFDE4-74F7-42B2-9CC7-0D34FC79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58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B1CD4-316A-4440-A8C0-ECA3531B8B9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46966-53E6-4D87-90FE-2B3076C3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9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AAB2-B970-4E2E-90BF-C5EF53801AE5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0346-2E22-429C-A7AA-E8C9157297F6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406-7BCF-4DBA-8FBA-D346EFF6F1F1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CD9-62EB-4CA8-AD5F-03AC146A61A1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E4E0-7EA5-4520-B5FA-0A31EA3A61BA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C68-6EA0-4C54-81DE-282659AA74B6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F50B-8E30-41B0-BFB9-D3AC1ECEDD54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FEC-547B-4350-A4B7-5CE2992EC0C1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3AAC-97B2-434C-886C-75BE496B8BA2}" type="datetime1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0EDE-06FE-4A6E-8FE1-912A88070F43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7FF5-3332-40A6-BA5F-155594216EE0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BB89-58B8-41B5-971A-F84CBDE02F4C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78" y="-119175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defRPr/>
            </a:pPr>
            <a:br>
              <a:rPr lang="en-US" altLang="zh-CN" sz="7200" b="1" kern="1200" dirty="0">
                <a:latin typeface="Arial Rounded MT Bold" panose="020F0704030504030204" pitchFamily="34" charset="0"/>
              </a:rPr>
            </a:br>
            <a:r>
              <a:rPr lang="en-US" altLang="zh-CN" sz="5400" b="1" kern="1200" dirty="0">
                <a:latin typeface="Arial Rounded MT Bold" panose="020F0704030504030204" pitchFamily="34" charset="0"/>
              </a:rPr>
              <a:t>New York  Crime Analytics</a:t>
            </a:r>
            <a:br>
              <a:rPr lang="en-US" altLang="zh-CN" sz="5400" b="1" kern="1200" dirty="0">
                <a:latin typeface="Arial Rounded MT Bold" panose="020F0704030504030204" pitchFamily="34" charset="0"/>
              </a:rPr>
            </a:br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Insights for Safer Communities</a:t>
            </a:r>
            <a:endParaRPr lang="en-US" sz="7200" b="1" kern="12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8B41B-96A6-B00C-F1CB-6141CCF2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3" y="1808480"/>
            <a:ext cx="5199090" cy="296348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22520-61D6-6C15-0776-41DA70B5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95617-466E-366A-3A04-B4BB5F166E25}"/>
              </a:ext>
            </a:extLst>
          </p:cNvPr>
          <p:cNvSpPr txBox="1"/>
          <p:nvPr/>
        </p:nvSpPr>
        <p:spPr>
          <a:xfrm>
            <a:off x="8610600" y="5338583"/>
            <a:ext cx="3589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/>
              <a:t>Ankit Kumar Aggarwal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/>
              <a:t>Aravind Raju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/>
              <a:t>Sameer Beloshe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/>
              <a:t>Venkata Sai Surya Athuluru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12BBB0-65D3-3062-B536-FFA81A1C6370}"/>
              </a:ext>
            </a:extLst>
          </p:cNvPr>
          <p:cNvSpPr txBox="1">
            <a:spLocks/>
          </p:cNvSpPr>
          <p:nvPr/>
        </p:nvSpPr>
        <p:spPr>
          <a:xfrm>
            <a:off x="7555595" y="4867100"/>
            <a:ext cx="4186087" cy="57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 dirty="0">
                <a:latin typeface="Lato Extended"/>
              </a:rPr>
              <a:t>Project Team:</a:t>
            </a:r>
            <a:endParaRPr lang="en-IN" sz="20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67" y="1980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 u="sng" dirty="0">
                <a:latin typeface="Lato Extended"/>
              </a:rPr>
              <a:t>Merged Data and Athena Output</a:t>
            </a:r>
            <a:endParaRPr lang="en-IN" sz="3600" b="1" u="sn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37D9-AB5C-B4F3-F717-F6A0C46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22" name="Graphic 21" descr="Projector screen with solid fill">
            <a:extLst>
              <a:ext uri="{FF2B5EF4-FFF2-40B4-BE49-F238E27FC236}">
                <a16:creationId xmlns:a16="http://schemas.microsoft.com/office/drawing/2014/main" id="{EF8C7103-5C3C-7E16-D2F5-E8A8068A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8800" y="425760"/>
            <a:ext cx="763185" cy="763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A90C9-F549-9DE7-B117-F41D32ED6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90" y="1210460"/>
            <a:ext cx="11232113" cy="2522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F0E3D-9121-6921-029A-72FF1BEE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90" y="3754414"/>
            <a:ext cx="11232113" cy="28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67" y="1980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 u="sng" dirty="0">
                <a:latin typeface="Lato Extended"/>
              </a:rPr>
              <a:t>Glue – Crawler</a:t>
            </a:r>
            <a:endParaRPr lang="en-IN" sz="3600" b="1" u="sn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37D9-AB5C-B4F3-F717-F6A0C46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22" name="Graphic 21" descr="Projector screen with solid fill">
            <a:extLst>
              <a:ext uri="{FF2B5EF4-FFF2-40B4-BE49-F238E27FC236}">
                <a16:creationId xmlns:a16="http://schemas.microsoft.com/office/drawing/2014/main" id="{EF8C7103-5C3C-7E16-D2F5-E8A8068A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8800" y="425760"/>
            <a:ext cx="763185" cy="763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49D0F9-EE0E-6753-0138-874BE132D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17" y="1178783"/>
            <a:ext cx="11586259" cy="2548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387DDA-9045-C6DD-688A-C339E9C5B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17" y="3811706"/>
            <a:ext cx="11586259" cy="29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3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85" y="28666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 u="sng" dirty="0">
                <a:latin typeface="Lato Extended"/>
              </a:rPr>
              <a:t>Glue – ETL Jobs</a:t>
            </a:r>
            <a:endParaRPr lang="en-IN" sz="3600" b="1" u="sn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37D9-AB5C-B4F3-F717-F6A0C46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22" name="Graphic 21" descr="Projector screen with solid fill">
            <a:extLst>
              <a:ext uri="{FF2B5EF4-FFF2-40B4-BE49-F238E27FC236}">
                <a16:creationId xmlns:a16="http://schemas.microsoft.com/office/drawing/2014/main" id="{EF8C7103-5C3C-7E16-D2F5-E8A8068A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8800" y="425760"/>
            <a:ext cx="763185" cy="763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13A93-EB17-6587-4595-7E8E1E5EB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94" y="1138499"/>
            <a:ext cx="11288065" cy="2681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96840-E8FC-6097-69A7-1EA5BF93D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94" y="4047340"/>
            <a:ext cx="5622387" cy="1967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5A66F-A28E-AC53-D719-7C0A285F1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526" y="4047340"/>
            <a:ext cx="5257202" cy="196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1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67" y="1980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 u="sng" dirty="0">
                <a:latin typeface="Lato Extended"/>
              </a:rPr>
              <a:t>DWH - Star Schema</a:t>
            </a:r>
            <a:endParaRPr lang="en-IN" sz="3600" b="1" u="sn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37D9-AB5C-B4F3-F717-F6A0C46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22" name="Graphic 21" descr="Projector screen with solid fill">
            <a:extLst>
              <a:ext uri="{FF2B5EF4-FFF2-40B4-BE49-F238E27FC236}">
                <a16:creationId xmlns:a16="http://schemas.microsoft.com/office/drawing/2014/main" id="{EF8C7103-5C3C-7E16-D2F5-E8A8068A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8800" y="425760"/>
            <a:ext cx="763185" cy="763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F45E4-4CA1-E3A1-ED9A-1E47CB8CF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67" y="1093514"/>
            <a:ext cx="9833548" cy="55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5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67" y="1980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 u="sng" dirty="0">
                <a:latin typeface="Lato Extended"/>
              </a:rPr>
              <a:t>OLAP - DWH NYC</a:t>
            </a:r>
            <a:endParaRPr lang="en-IN" sz="3600" b="1" u="sn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37D9-AB5C-B4F3-F717-F6A0C46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2" name="Graphic 21" descr="Projector screen with solid fill">
            <a:extLst>
              <a:ext uri="{FF2B5EF4-FFF2-40B4-BE49-F238E27FC236}">
                <a16:creationId xmlns:a16="http://schemas.microsoft.com/office/drawing/2014/main" id="{EF8C7103-5C3C-7E16-D2F5-E8A8068A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8800" y="425760"/>
            <a:ext cx="763185" cy="763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17EFA-0423-C7CE-C2D6-5C9DA641D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1208494"/>
            <a:ext cx="3490262" cy="4168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D061F-C7C4-5E9F-811C-69DDA0451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788" y="3316326"/>
            <a:ext cx="2841158" cy="162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A2590C-92E3-1F3C-613B-FFAA6CFDC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88" y="1198831"/>
            <a:ext cx="7747104" cy="1729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345FE2-1C9E-F8F5-014A-25485B86D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5174" y="4008017"/>
            <a:ext cx="2110923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1DF7F-2F0A-DD53-96AF-B9CE7523C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"/>
          <a:stretch/>
        </p:blipFill>
        <p:spPr>
          <a:xfrm>
            <a:off x="2824479" y="10"/>
            <a:ext cx="9364471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37D9-AB5C-B4F3-F717-F6A0C46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2" name="Graphic 21" descr="Projector screen with solid fill">
            <a:extLst>
              <a:ext uri="{FF2B5EF4-FFF2-40B4-BE49-F238E27FC236}">
                <a16:creationId xmlns:a16="http://schemas.microsoft.com/office/drawing/2014/main" id="{EF8C7103-5C3C-7E16-D2F5-E8A8068A4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8800" y="425760"/>
            <a:ext cx="763185" cy="763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7907F9-DD06-16CD-68A1-736C97B351F6}"/>
              </a:ext>
            </a:extLst>
          </p:cNvPr>
          <p:cNvSpPr txBox="1"/>
          <p:nvPr/>
        </p:nvSpPr>
        <p:spPr>
          <a:xfrm>
            <a:off x="111760" y="2551837"/>
            <a:ext cx="260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NYC Crime Analytics 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76702E-F374-C1A9-D4EC-913234D1A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664" y="376958"/>
            <a:ext cx="4970099" cy="3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23" y="-20456"/>
            <a:ext cx="10579608" cy="118872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Lato Extended"/>
              </a:rPr>
              <a:t>Project Deliverables (Git Repository)</a:t>
            </a:r>
            <a:endParaRPr lang="en-IN" sz="3200" b="1" u="sn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E81B3EE-0E41-4DFA-B86C-E38F0286752E}"/>
              </a:ext>
            </a:extLst>
          </p:cNvPr>
          <p:cNvSpPr txBox="1">
            <a:spLocks/>
          </p:cNvSpPr>
          <p:nvPr/>
        </p:nvSpPr>
        <p:spPr>
          <a:xfrm>
            <a:off x="2771353" y="2661597"/>
            <a:ext cx="6649295" cy="1194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54" lvl="1" indent="-144018" defTabSz="576072">
              <a:spcBef>
                <a:spcPts val="315"/>
              </a:spcBef>
              <a:buFont typeface="Wingdings" panose="05000000000000000000" pitchFamily="2" charset="2"/>
              <a:buChar char="Ø"/>
            </a:pPr>
            <a:endParaRPr lang="en-GB" sz="1134" kern="10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32054" lvl="1" indent="-144018" defTabSz="576072">
              <a:spcBef>
                <a:spcPts val="315"/>
              </a:spcBef>
              <a:buFont typeface="Wingdings" panose="05000000000000000000" pitchFamily="2" charset="2"/>
              <a:buChar char="Ø"/>
            </a:pPr>
            <a:endParaRPr lang="en-GB" sz="756" kern="10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44018" indent="-144018" defTabSz="576072">
              <a:spcBef>
                <a:spcPts val="630"/>
              </a:spcBef>
              <a:buFont typeface="Wingdings" panose="05000000000000000000" pitchFamily="2" charset="2"/>
              <a:buChar char="Ø"/>
            </a:pPr>
            <a:endParaRPr lang="en-IN" sz="1008" kern="10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426F-DCB6-3617-F420-59BAD8456986}"/>
              </a:ext>
            </a:extLst>
          </p:cNvPr>
          <p:cNvSpPr>
            <a:spLocks/>
          </p:cNvSpPr>
          <p:nvPr/>
        </p:nvSpPr>
        <p:spPr>
          <a:xfrm>
            <a:off x="11191249" y="6285361"/>
            <a:ext cx="1734599" cy="230878"/>
          </a:xfrm>
          <a:prstGeom prst="rect">
            <a:avLst/>
          </a:prstGeom>
        </p:spPr>
        <p:txBody>
          <a:bodyPr/>
          <a:lstStyle/>
          <a:p>
            <a:pPr defTabSz="576072">
              <a:spcAft>
                <a:spcPts val="600"/>
              </a:spcAft>
            </a:pPr>
            <a:fld id="{330EA680-D336-4FF7-8B7A-9848BB0A1C32}" type="slidenum"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76072">
                <a:spcAft>
                  <a:spcPts val="600"/>
                </a:spcAft>
              </a:pPr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21E71-830D-3D47-E8F4-99DF4BB0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46" y="3913316"/>
            <a:ext cx="5569402" cy="2723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EB70AD-5F40-83EB-CBAD-7DBD0A0CD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23" y="863355"/>
            <a:ext cx="11416437" cy="3025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29F381-095B-E7E4-C804-C798FC2C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20" y="3913316"/>
            <a:ext cx="5681180" cy="27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5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Lato Extended"/>
              </a:rPr>
              <a:t>Scope:</a:t>
            </a:r>
            <a:endParaRPr lang="en-IN" sz="3600" b="1" u="sn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1B8D5-5E1F-C12D-E0BC-4003722F4EBF}"/>
              </a:ext>
            </a:extLst>
          </p:cNvPr>
          <p:cNvSpPr>
            <a:spLocks/>
          </p:cNvSpPr>
          <p:nvPr/>
        </p:nvSpPr>
        <p:spPr>
          <a:xfrm>
            <a:off x="1873018" y="4242576"/>
            <a:ext cx="6649295" cy="119454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607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As a part of future development, this can be extended to include:</a:t>
            </a:r>
          </a:p>
          <a:p>
            <a:pPr marL="288036" lvl="1" defTabSz="576072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Complete Historical Data </a:t>
            </a:r>
          </a:p>
          <a:p>
            <a:pPr marL="288036" lvl="1" defTabSz="576072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88036" lvl="1" defTabSz="576072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6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88036" lvl="1" defTabSz="576072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sz="14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88036" lvl="1" defTabSz="576072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sz="9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defTabSz="576072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1100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IN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71236D-F4D2-8E6D-9D8E-D606BD3FEC6B}"/>
              </a:ext>
            </a:extLst>
          </p:cNvPr>
          <p:cNvSpPr txBox="1">
            <a:spLocks/>
          </p:cNvSpPr>
          <p:nvPr/>
        </p:nvSpPr>
        <p:spPr>
          <a:xfrm>
            <a:off x="804672" y="3629910"/>
            <a:ext cx="8454658" cy="613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76072">
              <a:spcAft>
                <a:spcPts val="600"/>
              </a:spcAft>
            </a:pPr>
            <a:r>
              <a:rPr lang="en-US" sz="2800" b="1" kern="1200" dirty="0">
                <a:latin typeface="Lato Extended"/>
                <a:ea typeface="+mj-ea"/>
                <a:cs typeface="+mj-cs"/>
              </a:rPr>
              <a:t>Future Development Opportunities:</a:t>
            </a:r>
            <a:endParaRPr lang="en-IN" sz="2800" b="1" u="sng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E81B3EE-0E41-4DFA-B86C-E38F0286752E}"/>
              </a:ext>
            </a:extLst>
          </p:cNvPr>
          <p:cNvSpPr txBox="1">
            <a:spLocks/>
          </p:cNvSpPr>
          <p:nvPr/>
        </p:nvSpPr>
        <p:spPr>
          <a:xfrm>
            <a:off x="2771353" y="2661597"/>
            <a:ext cx="6649295" cy="1194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54" lvl="1" indent="-144018" defTabSz="576072">
              <a:spcBef>
                <a:spcPts val="315"/>
              </a:spcBef>
              <a:buFont typeface="Wingdings" panose="05000000000000000000" pitchFamily="2" charset="2"/>
              <a:buChar char="Ø"/>
            </a:pPr>
            <a:endParaRPr lang="en-GB" sz="1134" kern="10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32054" lvl="1" indent="-144018" defTabSz="576072">
              <a:spcBef>
                <a:spcPts val="315"/>
              </a:spcBef>
              <a:buFont typeface="Wingdings" panose="05000000000000000000" pitchFamily="2" charset="2"/>
              <a:buChar char="Ø"/>
            </a:pPr>
            <a:endParaRPr lang="en-GB" sz="756" kern="10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44018" indent="-144018" defTabSz="576072">
              <a:spcBef>
                <a:spcPts val="630"/>
              </a:spcBef>
              <a:buFont typeface="Wingdings" panose="05000000000000000000" pitchFamily="2" charset="2"/>
              <a:buChar char="Ø"/>
            </a:pPr>
            <a:endParaRPr lang="en-IN" sz="1008" kern="10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58048-EF3B-EF96-139E-C6EEC515BDBA}"/>
              </a:ext>
            </a:extLst>
          </p:cNvPr>
          <p:cNvSpPr txBox="1"/>
          <p:nvPr/>
        </p:nvSpPr>
        <p:spPr>
          <a:xfrm>
            <a:off x="929562" y="1439481"/>
            <a:ext cx="9390168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At present, the project primarily aims to build an end-to-end real monitoring system using data warehousing and cloud technology. </a:t>
            </a:r>
          </a:p>
          <a:p>
            <a:pPr defTabSz="576072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7607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However, based on the feasibility of the time, cost and resources, we have considered only 100K records from complaints API. </a:t>
            </a:r>
          </a:p>
          <a:p>
            <a:pPr>
              <a:spcAft>
                <a:spcPts val="600"/>
              </a:spcAft>
            </a:pPr>
            <a:endParaRPr lang="en-GB" sz="2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426F-DCB6-3617-F420-59BAD8456986}"/>
              </a:ext>
            </a:extLst>
          </p:cNvPr>
          <p:cNvSpPr>
            <a:spLocks/>
          </p:cNvSpPr>
          <p:nvPr/>
        </p:nvSpPr>
        <p:spPr>
          <a:xfrm>
            <a:off x="11191249" y="6285361"/>
            <a:ext cx="1734599" cy="230878"/>
          </a:xfrm>
          <a:prstGeom prst="rect">
            <a:avLst/>
          </a:prstGeom>
        </p:spPr>
        <p:txBody>
          <a:bodyPr/>
          <a:lstStyle/>
          <a:p>
            <a:pPr defTabSz="576072">
              <a:spcAft>
                <a:spcPts val="600"/>
              </a:spcAft>
            </a:pPr>
            <a:fld id="{330EA680-D336-4FF7-8B7A-9848BB0A1C32}" type="slidenum"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76072">
                <a:spcAft>
                  <a:spcPts val="600"/>
                </a:spcAft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0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3071D0B-87F0-94A3-2BDA-4C8A6469AAF0}"/>
              </a:ext>
            </a:extLst>
          </p:cNvPr>
          <p:cNvSpPr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ln w="12700">
                  <a:solidFill>
                    <a:srgbClr val="002060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ln w="12700">
                  <a:solidFill>
                    <a:srgbClr val="002060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 You!!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BFDAC-B674-3D71-DFEA-311922C3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7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lose up of man finger on stock market charts">
            <a:extLst>
              <a:ext uri="{FF2B5EF4-FFF2-40B4-BE49-F238E27FC236}">
                <a16:creationId xmlns:a16="http://schemas.microsoft.com/office/drawing/2014/main" id="{5FE5EC57-9BB0-D22B-C498-9B8E89DB3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55441" y="0"/>
            <a:ext cx="966964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58" y="196769"/>
            <a:ext cx="3822189" cy="106487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Lato Extended"/>
              </a:rPr>
              <a:t>Agenda</a:t>
            </a:r>
            <a:endParaRPr lang="en-IN" sz="4000" b="1" dirty="0">
              <a:latin typeface="Lato Extended"/>
            </a:endParaRPr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4A91B8D5-5E1F-C12D-E0BC-4003722F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522" y="1179677"/>
            <a:ext cx="5511108" cy="5481553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 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Timelines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RACI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Architecture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Overview Demo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DWH Star Schema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NYC Crime Analytics Dashboard Demo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Deliverables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64FD40-8A46-BA4F-35B2-99C17724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78" y="276276"/>
            <a:ext cx="9770022" cy="1330841"/>
          </a:xfrm>
        </p:spPr>
        <p:txBody>
          <a:bodyPr>
            <a:normAutofit/>
          </a:bodyPr>
          <a:lstStyle/>
          <a:p>
            <a:r>
              <a:rPr lang="en-GB" b="1" dirty="0">
                <a:latin typeface="Lato Extended"/>
              </a:rPr>
              <a:t>Project Overview</a:t>
            </a:r>
            <a:endParaRPr lang="en-IN" b="1" dirty="0">
              <a:latin typeface="Lato Extended"/>
            </a:endParaRPr>
          </a:p>
        </p:txBody>
      </p:sp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51E9B985-B623-9864-0D27-A3711A06A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319168"/>
              </p:ext>
            </p:extLst>
          </p:nvPr>
        </p:nvGraphicFramePr>
        <p:xfrm>
          <a:off x="582844" y="1101449"/>
          <a:ext cx="6889013" cy="511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64FD40-8A46-BA4F-35B2-99C17724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 smtClean="0"/>
              <a:pPr>
                <a:spcAft>
                  <a:spcPts val="600"/>
                </a:spcAft>
              </a:pPr>
              <a:t>3</a:t>
            </a:fld>
            <a:endParaRPr lang="en-US" sz="1000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A44B2-45AA-5939-DDDD-01FF7D1A4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4010" y="2367553"/>
            <a:ext cx="3039790" cy="38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7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58" y="106740"/>
            <a:ext cx="9770022" cy="1330841"/>
          </a:xfrm>
        </p:spPr>
        <p:txBody>
          <a:bodyPr>
            <a:normAutofit/>
          </a:bodyPr>
          <a:lstStyle/>
          <a:p>
            <a:r>
              <a:rPr lang="en-GB" b="1" dirty="0">
                <a:latin typeface="Lato Extended"/>
              </a:rPr>
              <a:t>Datasets</a:t>
            </a:r>
            <a:endParaRPr lang="en-IN" b="1" dirty="0">
              <a:latin typeface="Lato Extended"/>
            </a:endParaRPr>
          </a:p>
        </p:txBody>
      </p:sp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1D6A73DD-4DC9-4ECE-B045-B5B8F25DC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523950"/>
              </p:ext>
            </p:extLst>
          </p:nvPr>
        </p:nvGraphicFramePr>
        <p:xfrm>
          <a:off x="528479" y="1149815"/>
          <a:ext cx="7116235" cy="542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6EE27A2-2EAA-E304-FB0B-663017F28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5272" y="1885971"/>
            <a:ext cx="3482910" cy="41804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D6B911-C6F4-33B8-5C1B-B361BA82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/>
              <a:pPr>
                <a:spcAft>
                  <a:spcPts val="600"/>
                </a:spcAft>
              </a:pPr>
              <a:t>4</a:t>
            </a:fld>
            <a:endParaRPr lang="en-US" sz="100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3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58" y="106740"/>
            <a:ext cx="9770022" cy="1330841"/>
          </a:xfrm>
        </p:spPr>
        <p:txBody>
          <a:bodyPr>
            <a:normAutofit/>
          </a:bodyPr>
          <a:lstStyle/>
          <a:p>
            <a:r>
              <a:rPr lang="en-GB" b="1">
                <a:latin typeface="Lato Extended"/>
              </a:rPr>
              <a:t>Project RACI</a:t>
            </a:r>
            <a:endParaRPr lang="en-IN" b="1" dirty="0">
              <a:latin typeface="Lato Extende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D6B911-C6F4-33B8-5C1B-B361BA82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00" smtClean="0"/>
              <a:pPr>
                <a:spcAft>
                  <a:spcPts val="600"/>
                </a:spcAft>
              </a:pPr>
              <a:t>5</a:t>
            </a:fld>
            <a:endParaRPr lang="en-US" sz="100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F81A36-9C10-DA08-C6E2-03941085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7" y="1087395"/>
            <a:ext cx="6746788" cy="5547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FD873E-A37C-73AC-FCFB-532BBF7A3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456" y="3429000"/>
            <a:ext cx="1028789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0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55" y="359334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i="0">
                <a:solidFill>
                  <a:schemeClr val="tx2"/>
                </a:solidFill>
                <a:effectLst/>
                <a:latin typeface="Lato Extended"/>
              </a:rPr>
              <a:t>Project Timeline</a:t>
            </a:r>
            <a:endParaRPr lang="en-IN" sz="3600" b="1" u="sng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1B8D5-5E1F-C12D-E0BC-4003722F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spcAft>
                <a:spcPts val="800"/>
              </a:spcAft>
              <a:buNone/>
            </a:pP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en-IN" sz="20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en-IN" sz="20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00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3BB9B-865E-79E7-5982-095D2C30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6D3D6DF5-3557-5529-C020-C78745866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29096"/>
              </p:ext>
            </p:extLst>
          </p:nvPr>
        </p:nvGraphicFramePr>
        <p:xfrm>
          <a:off x="625855" y="1764757"/>
          <a:ext cx="10940288" cy="406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54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67" y="1980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 i="0" dirty="0">
                <a:effectLst/>
                <a:latin typeface="Lato Extended"/>
              </a:rPr>
              <a:t>Cloud Architecture</a:t>
            </a:r>
            <a:endParaRPr lang="en-IN" sz="3600" b="1" u="sn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37D9-AB5C-B4F3-F717-F6A0C46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2" name="Gráfico 68" descr="Cloud">
            <a:extLst>
              <a:ext uri="{FF2B5EF4-FFF2-40B4-BE49-F238E27FC236}">
                <a16:creationId xmlns:a16="http://schemas.microsoft.com/office/drawing/2014/main" id="{EF8C7103-5C3C-7E16-D2F5-E8A8068A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254" y="124812"/>
            <a:ext cx="1043814" cy="1043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BCD6B-A0F0-92E3-FBA4-6A576631B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75" y="1106407"/>
            <a:ext cx="10866943" cy="551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67" y="1980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 u="sng" dirty="0">
                <a:latin typeface="Lato Extended"/>
              </a:rPr>
              <a:t>PUT – Email Notification</a:t>
            </a:r>
            <a:endParaRPr lang="en-IN" sz="3600" b="1" u="sn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37D9-AB5C-B4F3-F717-F6A0C46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2" name="Graphic 21" descr="Projector screen with solid fill">
            <a:extLst>
              <a:ext uri="{FF2B5EF4-FFF2-40B4-BE49-F238E27FC236}">
                <a16:creationId xmlns:a16="http://schemas.microsoft.com/office/drawing/2014/main" id="{EF8C7103-5C3C-7E16-D2F5-E8A8068A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8800" y="425760"/>
            <a:ext cx="763185" cy="763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E98BD-92E8-6123-8255-05C1EBEE1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1229717"/>
            <a:ext cx="10996613" cy="2199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10727-811D-DDDF-E874-5B0A43F68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3835149"/>
            <a:ext cx="5957747" cy="2010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63D5AC-A4E7-783B-BD18-D45FE0502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413" y="3870900"/>
            <a:ext cx="5085787" cy="25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7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2BEE-C31B-C8E0-502C-1A6B636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67" y="1980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 u="sng" dirty="0">
                <a:latin typeface="Lato Extended"/>
              </a:rPr>
              <a:t>Lambda – Function and Logs</a:t>
            </a:r>
            <a:endParaRPr lang="en-IN" sz="3600" b="1" u="sn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37D9-AB5C-B4F3-F717-F6A0C46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22" name="Graphic 21" descr="Projector screen with solid fill">
            <a:extLst>
              <a:ext uri="{FF2B5EF4-FFF2-40B4-BE49-F238E27FC236}">
                <a16:creationId xmlns:a16="http://schemas.microsoft.com/office/drawing/2014/main" id="{EF8C7103-5C3C-7E16-D2F5-E8A8068A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8800" y="425760"/>
            <a:ext cx="763185" cy="763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87862-4938-0ACB-7146-779037EF5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45" y="1196652"/>
            <a:ext cx="11438956" cy="1958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5EA78-1AA2-3F49-BF0A-5113F92E6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46" y="3172063"/>
            <a:ext cx="11438956" cy="1613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B109A-73B9-3F38-CDF2-635117B21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845" y="4824221"/>
            <a:ext cx="11438956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6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5e3f9c2-a9ce-4a4c-b335-477b33cd35b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9DFBFAE6FDF34A882B7DD919199B17" ma:contentTypeVersion="6" ma:contentTypeDescription="Create a new document." ma:contentTypeScope="" ma:versionID="f9a5976e78c8f405c36a2087c2c86d9e">
  <xsd:schema xmlns:xsd="http://www.w3.org/2001/XMLSchema" xmlns:xs="http://www.w3.org/2001/XMLSchema" xmlns:p="http://schemas.microsoft.com/office/2006/metadata/properties" xmlns:ns3="f5e3f9c2-a9ce-4a4c-b335-477b33cd35bb" xmlns:ns4="25f08099-b48a-4141-b8a9-6ddc660229cc" targetNamespace="http://schemas.microsoft.com/office/2006/metadata/properties" ma:root="true" ma:fieldsID="5e97e6770bf845a22a0e97b13bf65fae" ns3:_="" ns4:_="">
    <xsd:import namespace="f5e3f9c2-a9ce-4a4c-b335-477b33cd35bb"/>
    <xsd:import namespace="25f08099-b48a-4141-b8a9-6ddc660229c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e3f9c2-a9ce-4a4c-b335-477b33cd35b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08099-b48a-4141-b8a9-6ddc660229c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59C6A-1F76-485D-82D0-D42E6EBC40A8}">
  <ds:schemaRefs>
    <ds:schemaRef ds:uri="http://purl.org/dc/elements/1.1/"/>
    <ds:schemaRef ds:uri="http://www.w3.org/XML/1998/namespace"/>
    <ds:schemaRef ds:uri="http://schemas.microsoft.com/office/2006/documentManagement/types"/>
    <ds:schemaRef ds:uri="25f08099-b48a-4141-b8a9-6ddc660229cc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5e3f9c2-a9ce-4a4c-b335-477b33cd35b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A6325A9-C0B3-4389-A2D0-29FA3E20FD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e3f9c2-a9ce-4a4c-b335-477b33cd35bb"/>
    <ds:schemaRef ds:uri="25f08099-b48a-4141-b8a9-6ddc660229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EFE701-551C-4E0B-BA89-55932544DA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8978</TotalTime>
  <Words>547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Lato Extended</vt:lpstr>
      <vt:lpstr>Wingdings</vt:lpstr>
      <vt:lpstr>office theme</vt:lpstr>
      <vt:lpstr> New York  Crime Analytics  Insights for Safer Communities</vt:lpstr>
      <vt:lpstr>Agenda</vt:lpstr>
      <vt:lpstr>Project Overview</vt:lpstr>
      <vt:lpstr>Datasets</vt:lpstr>
      <vt:lpstr>Project RACI</vt:lpstr>
      <vt:lpstr>Project Timeline</vt:lpstr>
      <vt:lpstr>Cloud Architecture</vt:lpstr>
      <vt:lpstr>PUT – Email Notification</vt:lpstr>
      <vt:lpstr>Lambda – Function and Logs</vt:lpstr>
      <vt:lpstr>Merged Data and Athena Output</vt:lpstr>
      <vt:lpstr>Glue – Crawler</vt:lpstr>
      <vt:lpstr>Glue – ETL Jobs</vt:lpstr>
      <vt:lpstr>DWH - Star Schema</vt:lpstr>
      <vt:lpstr>OLAP - DWH NYC</vt:lpstr>
      <vt:lpstr>PowerPoint Presentation</vt:lpstr>
      <vt:lpstr>Project Deliverables (Git Repository)</vt:lpstr>
      <vt:lpstr>Scope: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KANCHAN MAURYA</dc:creator>
  <cp:lastModifiedBy>Ankit Aggarwal [student]</cp:lastModifiedBy>
  <cp:revision>401</cp:revision>
  <dcterms:created xsi:type="dcterms:W3CDTF">2022-12-15T18:08:00Z</dcterms:created>
  <dcterms:modified xsi:type="dcterms:W3CDTF">2024-05-07T22:52:48Z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9368D33E7CEE4B72AD479411905A2C2D</vt:lpwstr>
  </property>
  <property fmtid="{D5CDD505-2E9C-101B-9397-08002B2CF9AE}" pid="3" name="KSOProductBuildVer">
    <vt:lpwstr>1033-11.2.0.11417</vt:lpwstr>
  </property>
  <property fmtid="{D5CDD505-2E9C-101B-9397-08002B2CF9AE}" pid="4" name="ContentTypeId">
    <vt:lpwstr>0x010100CE9DFBFAE6FDF34A882B7DD919199B17</vt:lpwstr>
  </property>
</Properties>
</file>