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90" r:id="rId20"/>
    <p:sldId id="291" r:id="rId21"/>
    <p:sldId id="292" r:id="rId22"/>
    <p:sldId id="293" r:id="rId23"/>
    <p:sldId id="294" r:id="rId24"/>
    <p:sldId id="295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FFF33B-0FD5-462F-A284-F3D36C628686}" type="datetimeFigureOut">
              <a:rPr lang="en-US" smtClean="0"/>
              <a:t>8/25/2018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522682-0094-41EE-B44D-13E2EC1BA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1189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5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0F2F634-5ADD-4EFC-AE44-122B04D49A80}" type="slidenum">
              <a:rPr lang="en-GB" altLang="en-US"/>
              <a:pPr/>
              <a:t>12</a:t>
            </a:fld>
            <a:endParaRPr lang="en-GB" altLang="en-US"/>
          </a:p>
        </p:txBody>
      </p:sp>
      <p:sp>
        <p:nvSpPr>
          <p:cNvPr id="191489" name="Text Box 1"/>
          <p:cNvSpPr txBox="1">
            <a:spLocks noChangeArrowheads="1"/>
          </p:cNvSpPr>
          <p:nvPr/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1490" name="Rectangle 2"/>
          <p:cNvSpPr txBox="1">
            <a:spLocks noChangeArrowheads="1"/>
          </p:cNvSpPr>
          <p:nvPr>
            <p:ph type="body"/>
          </p:nvPr>
        </p:nvSpPr>
        <p:spPr bwMode="auto">
          <a:xfrm>
            <a:off x="777875" y="4776788"/>
            <a:ext cx="6188075" cy="4495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094304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5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B7C21C6-1EDC-4328-90CB-442A624DA9A8}" type="slidenum">
              <a:rPr lang="en-GB" altLang="en-US"/>
              <a:pPr/>
              <a:t>27</a:t>
            </a:fld>
            <a:endParaRPr lang="en-GB" altLang="en-US"/>
          </a:p>
        </p:txBody>
      </p:sp>
      <p:sp>
        <p:nvSpPr>
          <p:cNvPr id="199681" name="Text Box 1"/>
          <p:cNvSpPr txBox="1">
            <a:spLocks noChangeArrowheads="1"/>
          </p:cNvSpPr>
          <p:nvPr/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9682" name="Rectangle 2"/>
          <p:cNvSpPr txBox="1">
            <a:spLocks noChangeArrowheads="1"/>
          </p:cNvSpPr>
          <p:nvPr>
            <p:ph type="body"/>
          </p:nvPr>
        </p:nvSpPr>
        <p:spPr bwMode="auto">
          <a:xfrm>
            <a:off x="777875" y="4776788"/>
            <a:ext cx="6188075" cy="4495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015320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5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9A4DC7B-0323-4425-B2DD-2CDB566C156F}" type="slidenum">
              <a:rPr lang="en-GB" altLang="en-US"/>
              <a:pPr/>
              <a:t>28</a:t>
            </a:fld>
            <a:endParaRPr lang="en-GB" altLang="en-US"/>
          </a:p>
        </p:txBody>
      </p:sp>
      <p:sp>
        <p:nvSpPr>
          <p:cNvPr id="200705" name="Text Box 1"/>
          <p:cNvSpPr txBox="1">
            <a:spLocks noChangeArrowheads="1"/>
          </p:cNvSpPr>
          <p:nvPr/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0706" name="Rectangle 2"/>
          <p:cNvSpPr txBox="1">
            <a:spLocks noChangeArrowheads="1"/>
          </p:cNvSpPr>
          <p:nvPr>
            <p:ph type="body"/>
          </p:nvPr>
        </p:nvSpPr>
        <p:spPr bwMode="auto">
          <a:xfrm>
            <a:off x="777875" y="4776788"/>
            <a:ext cx="6188075" cy="4495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910397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5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49C7F6B-3509-4230-8ADB-1E12863A9B3B}" type="slidenum">
              <a:rPr lang="en-GB" altLang="en-US"/>
              <a:pPr/>
              <a:t>29</a:t>
            </a:fld>
            <a:endParaRPr lang="en-GB" altLang="en-US"/>
          </a:p>
        </p:txBody>
      </p:sp>
      <p:sp>
        <p:nvSpPr>
          <p:cNvPr id="201729" name="Text Box 1"/>
          <p:cNvSpPr txBox="1">
            <a:spLocks noChangeArrowheads="1"/>
          </p:cNvSpPr>
          <p:nvPr/>
        </p:nvSpPr>
        <p:spPr bwMode="auto">
          <a:xfrm>
            <a:off x="1371600" y="763588"/>
            <a:ext cx="5027613" cy="377031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1730" name="Rectangle 2"/>
          <p:cNvSpPr txBox="1">
            <a:spLocks noChangeArrowheads="1"/>
          </p:cNvSpPr>
          <p:nvPr>
            <p:ph type="body"/>
          </p:nvPr>
        </p:nvSpPr>
        <p:spPr bwMode="auto">
          <a:xfrm>
            <a:off x="777875" y="4776788"/>
            <a:ext cx="6188075" cy="4495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640229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5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23B488E-F26F-45BA-95EF-0BC6C8CDB35C}" type="slidenum">
              <a:rPr lang="en-GB" altLang="en-US"/>
              <a:pPr/>
              <a:t>30</a:t>
            </a:fld>
            <a:endParaRPr lang="en-GB" altLang="en-US"/>
          </a:p>
        </p:txBody>
      </p:sp>
      <p:sp>
        <p:nvSpPr>
          <p:cNvPr id="202753" name="Text Box 1"/>
          <p:cNvSpPr txBox="1">
            <a:spLocks noChangeArrowheads="1"/>
          </p:cNvSpPr>
          <p:nvPr/>
        </p:nvSpPr>
        <p:spPr bwMode="auto">
          <a:xfrm>
            <a:off x="1371600" y="763588"/>
            <a:ext cx="5027613" cy="377031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2754" name="Rectangle 2"/>
          <p:cNvSpPr txBox="1">
            <a:spLocks noChangeArrowheads="1"/>
          </p:cNvSpPr>
          <p:nvPr>
            <p:ph type="body"/>
          </p:nvPr>
        </p:nvSpPr>
        <p:spPr bwMode="auto">
          <a:xfrm>
            <a:off x="777875" y="4776788"/>
            <a:ext cx="6188075" cy="4495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112184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5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70FC810-8602-47A5-B495-AC7BFFF437FB}" type="slidenum">
              <a:rPr lang="en-GB" altLang="en-US"/>
              <a:pPr/>
              <a:t>31</a:t>
            </a:fld>
            <a:endParaRPr lang="en-GB" altLang="en-US"/>
          </a:p>
        </p:txBody>
      </p:sp>
      <p:sp>
        <p:nvSpPr>
          <p:cNvPr id="203777" name="Text Box 1"/>
          <p:cNvSpPr txBox="1">
            <a:spLocks noChangeArrowheads="1"/>
          </p:cNvSpPr>
          <p:nvPr/>
        </p:nvSpPr>
        <p:spPr bwMode="auto">
          <a:xfrm>
            <a:off x="1371600" y="763588"/>
            <a:ext cx="5024438" cy="3767137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3778" name="Rectangle 2"/>
          <p:cNvSpPr txBox="1">
            <a:spLocks noChangeArrowheads="1"/>
          </p:cNvSpPr>
          <p:nvPr>
            <p:ph type="body"/>
          </p:nvPr>
        </p:nvSpPr>
        <p:spPr bwMode="auto">
          <a:xfrm>
            <a:off x="777875" y="4776788"/>
            <a:ext cx="6188075" cy="4495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745511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5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49AB18B-97D4-4C2B-AC77-14A2FE43C16D}" type="slidenum">
              <a:rPr lang="en-GB" altLang="en-US"/>
              <a:pPr/>
              <a:t>32</a:t>
            </a:fld>
            <a:endParaRPr lang="en-GB" altLang="en-US"/>
          </a:p>
        </p:txBody>
      </p:sp>
      <p:sp>
        <p:nvSpPr>
          <p:cNvPr id="204801" name="Text Box 1"/>
          <p:cNvSpPr txBox="1">
            <a:spLocks noChangeArrowheads="1"/>
          </p:cNvSpPr>
          <p:nvPr/>
        </p:nvSpPr>
        <p:spPr bwMode="auto">
          <a:xfrm>
            <a:off x="1371600" y="763588"/>
            <a:ext cx="5027613" cy="377031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802" name="Rectangle 2"/>
          <p:cNvSpPr txBox="1">
            <a:spLocks noChangeArrowheads="1"/>
          </p:cNvSpPr>
          <p:nvPr>
            <p:ph type="body"/>
          </p:nvPr>
        </p:nvSpPr>
        <p:spPr bwMode="auto">
          <a:xfrm>
            <a:off x="777875" y="4776788"/>
            <a:ext cx="6188075" cy="4495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266954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5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FCC815D-9C01-4161-A8DB-4EEDC9106B57}" type="slidenum">
              <a:rPr lang="en-GB" altLang="en-US"/>
              <a:pPr/>
              <a:t>33</a:t>
            </a:fld>
            <a:endParaRPr lang="en-GB" altLang="en-US"/>
          </a:p>
        </p:txBody>
      </p:sp>
      <p:sp>
        <p:nvSpPr>
          <p:cNvPr id="205825" name="Text Box 1"/>
          <p:cNvSpPr txBox="1">
            <a:spLocks noChangeArrowheads="1"/>
          </p:cNvSpPr>
          <p:nvPr/>
        </p:nvSpPr>
        <p:spPr bwMode="auto">
          <a:xfrm>
            <a:off x="1371600" y="763588"/>
            <a:ext cx="5024438" cy="3767137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826" name="Rectangle 2"/>
          <p:cNvSpPr txBox="1">
            <a:spLocks noChangeArrowheads="1"/>
          </p:cNvSpPr>
          <p:nvPr>
            <p:ph type="body"/>
          </p:nvPr>
        </p:nvSpPr>
        <p:spPr bwMode="auto">
          <a:xfrm>
            <a:off x="777875" y="4776788"/>
            <a:ext cx="6188075" cy="4495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372083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5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E8D2FE5-6DF4-4F6C-808F-35C8AB077EC8}" type="slidenum">
              <a:rPr lang="en-GB" altLang="en-US"/>
              <a:pPr/>
              <a:t>34</a:t>
            </a:fld>
            <a:endParaRPr lang="en-GB" altLang="en-US"/>
          </a:p>
        </p:txBody>
      </p:sp>
      <p:sp>
        <p:nvSpPr>
          <p:cNvPr id="206849" name="Text Box 1"/>
          <p:cNvSpPr txBox="1">
            <a:spLocks noChangeArrowheads="1"/>
          </p:cNvSpPr>
          <p:nvPr/>
        </p:nvSpPr>
        <p:spPr bwMode="auto">
          <a:xfrm>
            <a:off x="1371600" y="763588"/>
            <a:ext cx="5027613" cy="377031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6850" name="Rectangle 2"/>
          <p:cNvSpPr txBox="1">
            <a:spLocks noChangeArrowheads="1"/>
          </p:cNvSpPr>
          <p:nvPr>
            <p:ph type="body"/>
          </p:nvPr>
        </p:nvSpPr>
        <p:spPr bwMode="auto">
          <a:xfrm>
            <a:off x="777875" y="4776788"/>
            <a:ext cx="6188075" cy="4495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599061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5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C2501FF-72A9-4F11-9ACB-01CEDE888B62}" type="slidenum">
              <a:rPr lang="en-GB" altLang="en-US"/>
              <a:pPr/>
              <a:t>35</a:t>
            </a:fld>
            <a:endParaRPr lang="en-GB" altLang="en-US"/>
          </a:p>
        </p:txBody>
      </p:sp>
      <p:sp>
        <p:nvSpPr>
          <p:cNvPr id="207873" name="Text Box 1"/>
          <p:cNvSpPr txBox="1">
            <a:spLocks noChangeArrowheads="1"/>
          </p:cNvSpPr>
          <p:nvPr/>
        </p:nvSpPr>
        <p:spPr bwMode="auto">
          <a:xfrm>
            <a:off x="1371600" y="763588"/>
            <a:ext cx="5027613" cy="377031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7874" name="Rectangle 2"/>
          <p:cNvSpPr txBox="1">
            <a:spLocks noChangeArrowheads="1"/>
          </p:cNvSpPr>
          <p:nvPr>
            <p:ph type="body"/>
          </p:nvPr>
        </p:nvSpPr>
        <p:spPr bwMode="auto">
          <a:xfrm>
            <a:off x="777875" y="4776788"/>
            <a:ext cx="6188075" cy="4495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90188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5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9CE6C0D-AE7E-419B-BA17-224112FAC78F}" type="slidenum">
              <a:rPr lang="en-GB" altLang="en-US"/>
              <a:pPr/>
              <a:t>36</a:t>
            </a:fld>
            <a:endParaRPr lang="en-GB" altLang="en-US"/>
          </a:p>
        </p:txBody>
      </p:sp>
      <p:sp>
        <p:nvSpPr>
          <p:cNvPr id="208897" name="Text Box 1"/>
          <p:cNvSpPr txBox="1">
            <a:spLocks noChangeArrowheads="1"/>
          </p:cNvSpPr>
          <p:nvPr/>
        </p:nvSpPr>
        <p:spPr bwMode="auto">
          <a:xfrm>
            <a:off x="1371600" y="763588"/>
            <a:ext cx="5027613" cy="377031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8898" name="Rectangle 2"/>
          <p:cNvSpPr txBox="1">
            <a:spLocks noChangeArrowheads="1"/>
          </p:cNvSpPr>
          <p:nvPr>
            <p:ph type="body"/>
          </p:nvPr>
        </p:nvSpPr>
        <p:spPr bwMode="auto">
          <a:xfrm>
            <a:off x="777875" y="4776788"/>
            <a:ext cx="6188075" cy="4495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842077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5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B034440-82E6-4F52-BEB1-C34BD7BD8871}" type="slidenum">
              <a:rPr lang="en-GB" altLang="en-US"/>
              <a:pPr/>
              <a:t>13</a:t>
            </a:fld>
            <a:endParaRPr lang="en-GB" altLang="en-US"/>
          </a:p>
        </p:txBody>
      </p:sp>
      <p:sp>
        <p:nvSpPr>
          <p:cNvPr id="192513" name="Text Box 1"/>
          <p:cNvSpPr txBox="1">
            <a:spLocks noChangeArrowheads="1"/>
          </p:cNvSpPr>
          <p:nvPr/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2514" name="Rectangle 2"/>
          <p:cNvSpPr txBox="1">
            <a:spLocks noChangeArrowheads="1"/>
          </p:cNvSpPr>
          <p:nvPr>
            <p:ph type="body"/>
          </p:nvPr>
        </p:nvSpPr>
        <p:spPr bwMode="auto">
          <a:xfrm>
            <a:off x="777875" y="4776788"/>
            <a:ext cx="6188075" cy="4495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63789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5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3FD6261-DD07-47A5-8E44-AF1994AD7392}" type="slidenum">
              <a:rPr lang="en-GB" altLang="en-US"/>
              <a:pPr/>
              <a:t>14</a:t>
            </a:fld>
            <a:endParaRPr lang="en-GB" altLang="en-US"/>
          </a:p>
        </p:txBody>
      </p:sp>
      <p:sp>
        <p:nvSpPr>
          <p:cNvPr id="193537" name="Text Box 1"/>
          <p:cNvSpPr txBox="1">
            <a:spLocks noChangeArrowheads="1"/>
          </p:cNvSpPr>
          <p:nvPr/>
        </p:nvSpPr>
        <p:spPr bwMode="auto">
          <a:xfrm>
            <a:off x="1371600" y="763588"/>
            <a:ext cx="5016500" cy="37592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3538" name="Rectangle 2"/>
          <p:cNvSpPr txBox="1">
            <a:spLocks noChangeArrowheads="1"/>
          </p:cNvSpPr>
          <p:nvPr>
            <p:ph type="body"/>
          </p:nvPr>
        </p:nvSpPr>
        <p:spPr bwMode="auto">
          <a:xfrm>
            <a:off x="777875" y="4776788"/>
            <a:ext cx="6188075" cy="4495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175072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5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3FD6261-DD07-47A5-8E44-AF1994AD7392}" type="slidenum">
              <a:rPr lang="en-GB" altLang="en-US"/>
              <a:pPr/>
              <a:t>15</a:t>
            </a:fld>
            <a:endParaRPr lang="en-GB" altLang="en-US"/>
          </a:p>
        </p:txBody>
      </p:sp>
      <p:sp>
        <p:nvSpPr>
          <p:cNvPr id="193537" name="Text Box 1"/>
          <p:cNvSpPr txBox="1">
            <a:spLocks noChangeArrowheads="1"/>
          </p:cNvSpPr>
          <p:nvPr/>
        </p:nvSpPr>
        <p:spPr bwMode="auto">
          <a:xfrm>
            <a:off x="1371600" y="763588"/>
            <a:ext cx="5016500" cy="37592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3538" name="Rectangle 2"/>
          <p:cNvSpPr txBox="1">
            <a:spLocks noChangeArrowheads="1"/>
          </p:cNvSpPr>
          <p:nvPr>
            <p:ph type="body"/>
          </p:nvPr>
        </p:nvSpPr>
        <p:spPr bwMode="auto">
          <a:xfrm>
            <a:off x="777875" y="4776788"/>
            <a:ext cx="6188075" cy="4495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227841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5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35F79BF-022E-466F-8634-0496B5E495DB}" type="slidenum">
              <a:rPr lang="en-GB" altLang="en-US"/>
              <a:pPr/>
              <a:t>16</a:t>
            </a:fld>
            <a:endParaRPr lang="en-GB" altLang="en-US"/>
          </a:p>
        </p:txBody>
      </p:sp>
      <p:sp>
        <p:nvSpPr>
          <p:cNvPr id="194561" name="Text Box 1"/>
          <p:cNvSpPr txBox="1">
            <a:spLocks noChangeArrowheads="1"/>
          </p:cNvSpPr>
          <p:nvPr/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562" name="Rectangle 2"/>
          <p:cNvSpPr txBox="1">
            <a:spLocks noChangeArrowheads="1"/>
          </p:cNvSpPr>
          <p:nvPr>
            <p:ph type="body"/>
          </p:nvPr>
        </p:nvSpPr>
        <p:spPr bwMode="auto">
          <a:xfrm>
            <a:off x="777875" y="4776788"/>
            <a:ext cx="6188075" cy="4495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46606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5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97AE307-D688-4BFA-9ED7-EC3A7EF9C629}" type="slidenum">
              <a:rPr lang="en-GB" altLang="en-US"/>
              <a:pPr/>
              <a:t>17</a:t>
            </a:fld>
            <a:endParaRPr lang="en-GB" altLang="en-US"/>
          </a:p>
        </p:txBody>
      </p:sp>
      <p:sp>
        <p:nvSpPr>
          <p:cNvPr id="195585" name="Text Box 1"/>
          <p:cNvSpPr txBox="1">
            <a:spLocks noChangeArrowheads="1"/>
          </p:cNvSpPr>
          <p:nvPr/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5586" name="Rectangle 2"/>
          <p:cNvSpPr txBox="1">
            <a:spLocks noChangeArrowheads="1"/>
          </p:cNvSpPr>
          <p:nvPr>
            <p:ph type="body"/>
          </p:nvPr>
        </p:nvSpPr>
        <p:spPr bwMode="auto">
          <a:xfrm>
            <a:off x="777875" y="4776788"/>
            <a:ext cx="6188075" cy="4495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375809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5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802DB18-9ED5-40D6-B42A-BCD185E3F7E8}" type="slidenum">
              <a:rPr lang="en-GB" altLang="en-US"/>
              <a:pPr/>
              <a:t>18</a:t>
            </a:fld>
            <a:endParaRPr lang="en-GB" altLang="en-US"/>
          </a:p>
        </p:txBody>
      </p:sp>
      <p:sp>
        <p:nvSpPr>
          <p:cNvPr id="196609" name="Text Box 1"/>
          <p:cNvSpPr txBox="1">
            <a:spLocks noChangeArrowheads="1"/>
          </p:cNvSpPr>
          <p:nvPr/>
        </p:nvSpPr>
        <p:spPr bwMode="auto">
          <a:xfrm>
            <a:off x="1371600" y="763588"/>
            <a:ext cx="5016500" cy="37592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6610" name="Rectangle 2"/>
          <p:cNvSpPr txBox="1">
            <a:spLocks noChangeArrowheads="1"/>
          </p:cNvSpPr>
          <p:nvPr>
            <p:ph type="body"/>
          </p:nvPr>
        </p:nvSpPr>
        <p:spPr bwMode="auto">
          <a:xfrm>
            <a:off x="777875" y="4776788"/>
            <a:ext cx="6188075" cy="4495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22735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5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ACE4C64-F09E-47EB-9185-B28F6796FBCB}" type="slidenum">
              <a:rPr lang="en-GB" altLang="en-US"/>
              <a:pPr/>
              <a:t>25</a:t>
            </a:fld>
            <a:endParaRPr lang="en-GB" altLang="en-US"/>
          </a:p>
        </p:txBody>
      </p:sp>
      <p:sp>
        <p:nvSpPr>
          <p:cNvPr id="197633" name="Text Box 1"/>
          <p:cNvSpPr txBox="1">
            <a:spLocks noChangeArrowheads="1"/>
          </p:cNvSpPr>
          <p:nvPr/>
        </p:nvSpPr>
        <p:spPr bwMode="auto">
          <a:xfrm>
            <a:off x="1371600" y="763588"/>
            <a:ext cx="5027613" cy="377031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7634" name="Rectangle 2"/>
          <p:cNvSpPr txBox="1">
            <a:spLocks noChangeArrowheads="1"/>
          </p:cNvSpPr>
          <p:nvPr>
            <p:ph type="body"/>
          </p:nvPr>
        </p:nvSpPr>
        <p:spPr bwMode="auto">
          <a:xfrm>
            <a:off x="777875" y="4776788"/>
            <a:ext cx="6188075" cy="4495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604840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5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1918C47-1D27-49ED-B49B-5087900036B4}" type="slidenum">
              <a:rPr lang="en-GB" altLang="en-US"/>
              <a:pPr/>
              <a:t>26</a:t>
            </a:fld>
            <a:endParaRPr lang="en-GB" altLang="en-US"/>
          </a:p>
        </p:txBody>
      </p:sp>
      <p:sp>
        <p:nvSpPr>
          <p:cNvPr id="198657" name="Text Box 1"/>
          <p:cNvSpPr txBox="1">
            <a:spLocks noChangeArrowheads="1"/>
          </p:cNvSpPr>
          <p:nvPr/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8658" name="Rectangle 2"/>
          <p:cNvSpPr txBox="1">
            <a:spLocks noChangeArrowheads="1"/>
          </p:cNvSpPr>
          <p:nvPr>
            <p:ph type="body"/>
          </p:nvPr>
        </p:nvSpPr>
        <p:spPr bwMode="auto">
          <a:xfrm>
            <a:off x="777875" y="4776788"/>
            <a:ext cx="6188075" cy="4495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385599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11DC7-D497-4C47-8996-C2BB4E9AA663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1CB99-C9CC-4317-9FF8-8677C577D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048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11DC7-D497-4C47-8996-C2BB4E9AA663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1CB99-C9CC-4317-9FF8-8677C577D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213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11DC7-D497-4C47-8996-C2BB4E9AA663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1CB99-C9CC-4317-9FF8-8677C577D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300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11DC7-D497-4C47-8996-C2BB4E9AA663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1CB99-C9CC-4317-9FF8-8677C577D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217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11DC7-D497-4C47-8996-C2BB4E9AA663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1CB99-C9CC-4317-9FF8-8677C577D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547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11DC7-D497-4C47-8996-C2BB4E9AA663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1CB99-C9CC-4317-9FF8-8677C577D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799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11DC7-D497-4C47-8996-C2BB4E9AA663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1CB99-C9CC-4317-9FF8-8677C577D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690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11DC7-D497-4C47-8996-C2BB4E9AA663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1CB99-C9CC-4317-9FF8-8677C577D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782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11DC7-D497-4C47-8996-C2BB4E9AA663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1CB99-C9CC-4317-9FF8-8677C577D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296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11DC7-D497-4C47-8996-C2BB4E9AA663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1CB99-C9CC-4317-9FF8-8677C577D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394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11DC7-D497-4C47-8996-C2BB4E9AA663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1CB99-C9CC-4317-9FF8-8677C577D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079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811DC7-D497-4C47-8996-C2BB4E9AA663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51CB99-C9CC-4317-9FF8-8677C577D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228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Content Placeholder 3" descr="python-logo-m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905001"/>
            <a:ext cx="7893050" cy="2544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4B2F6DF-387E-48E6-A28F-3D5999787B47}" type="slidenum">
              <a:rPr lang="en-US" altLang="en-US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1</a:t>
            </a:fld>
            <a:endParaRPr lang="en-US" alt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49613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2200" dirty="0"/>
              <a:t>Interpreted</a:t>
            </a:r>
            <a:endParaRPr lang="en-US" altLang="en-US" sz="2600" dirty="0"/>
          </a:p>
          <a:p>
            <a:pPr lvl="1" eaLnBrk="1" hangingPunct="1"/>
            <a:r>
              <a:rPr lang="en-US" altLang="en-US" sz="1900" dirty="0"/>
              <a:t>You run the program straight from the source code.</a:t>
            </a:r>
          </a:p>
          <a:p>
            <a:pPr lvl="1" eaLnBrk="1" hangingPunct="1"/>
            <a:r>
              <a:rPr lang="en-US" altLang="en-US" sz="1900" dirty="0"/>
              <a:t>Python program </a:t>
            </a:r>
            <a:r>
              <a:rPr lang="en-US" altLang="en-US" sz="1900" dirty="0">
                <a:sym typeface="Wingdings" panose="05000000000000000000" pitchFamily="2" charset="2"/>
              </a:rPr>
              <a:t></a:t>
            </a:r>
            <a:r>
              <a:rPr lang="en-US" altLang="en-US" sz="1900" dirty="0"/>
              <a:t>Bytecode </a:t>
            </a:r>
            <a:r>
              <a:rPr lang="en-US" altLang="en-US" sz="1900" dirty="0">
                <a:sym typeface="Wingdings" panose="05000000000000000000" pitchFamily="2" charset="2"/>
              </a:rPr>
              <a:t>a </a:t>
            </a:r>
            <a:r>
              <a:rPr lang="en-US" altLang="en-US" sz="1900" dirty="0"/>
              <a:t>platforms native language</a:t>
            </a:r>
          </a:p>
          <a:p>
            <a:pPr lvl="1" eaLnBrk="1" hangingPunct="1"/>
            <a:r>
              <a:rPr lang="en-US" altLang="en-US" sz="1900" dirty="0"/>
              <a:t>You can just copy over your code to another system and it will auto-magically work! *with python platform</a:t>
            </a:r>
          </a:p>
          <a:p>
            <a:pPr eaLnBrk="1" hangingPunct="1"/>
            <a:r>
              <a:rPr lang="en-US" altLang="en-US" sz="2200" dirty="0"/>
              <a:t>Object-Oriented</a:t>
            </a:r>
          </a:p>
          <a:p>
            <a:pPr lvl="1" eaLnBrk="1" hangingPunct="1"/>
            <a:r>
              <a:rPr lang="en-US" altLang="en-US" sz="1900" dirty="0"/>
              <a:t>Simple and additionally supports procedural programming</a:t>
            </a:r>
          </a:p>
          <a:p>
            <a:pPr eaLnBrk="1" hangingPunct="1"/>
            <a:r>
              <a:rPr lang="en-US" altLang="en-US" sz="2200" dirty="0"/>
              <a:t>Extensible – </a:t>
            </a:r>
            <a:r>
              <a:rPr lang="en-US" altLang="en-US" sz="1900" dirty="0"/>
              <a:t>easily import other code</a:t>
            </a:r>
            <a:endParaRPr lang="en-US" altLang="en-US" sz="2200" dirty="0"/>
          </a:p>
          <a:p>
            <a:pPr eaLnBrk="1" hangingPunct="1"/>
            <a:r>
              <a:rPr lang="en-US" altLang="en-US" sz="2200" dirty="0"/>
              <a:t>Embeddable –</a:t>
            </a:r>
            <a:r>
              <a:rPr lang="en-US" altLang="en-US" sz="1900" dirty="0"/>
              <a:t>easily place your code in non-python programs</a:t>
            </a:r>
            <a:endParaRPr lang="en-US" altLang="en-US" sz="2200" dirty="0"/>
          </a:p>
          <a:p>
            <a:pPr eaLnBrk="1" hangingPunct="1"/>
            <a:r>
              <a:rPr lang="en-US" altLang="en-US" sz="2200" dirty="0"/>
              <a:t>Extensive libraries</a:t>
            </a:r>
          </a:p>
        </p:txBody>
      </p:sp>
      <p:pic>
        <p:nvPicPr>
          <p:cNvPr id="4100" name="Picture 4" descr="C:\Documents and Settings\farrin\Desktop\python_5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381000"/>
            <a:ext cx="51435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8A5DB67-CA97-477A-A12B-7C64AD23BE90}" type="slidenum">
              <a:rPr lang="en-US" altLang="en-US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10</a:t>
            </a:fld>
            <a:endParaRPr lang="en-US" alt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30151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AA221-1D13-43BF-89EB-53234F685B74}" type="slidenum">
              <a:rPr lang="en-US" altLang="en-US" smtClean="0"/>
              <a:pPr/>
              <a:t>11</a:t>
            </a:fld>
            <a:endParaRPr lang="en-US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1" y="808038"/>
            <a:ext cx="8747705" cy="554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9112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/>
          </p:nvPr>
        </p:nvSpPr>
        <p:spPr>
          <a:xfrm>
            <a:off x="1980049" y="313954"/>
            <a:ext cx="8229024" cy="1062832"/>
          </a:xfrm>
          <a:ln/>
        </p:spPr>
        <p:txBody>
          <a:bodyPr/>
          <a:lstStyle/>
          <a:p>
            <a:pPr>
              <a:lnSpc>
                <a:spcPct val="93000"/>
              </a:lnSpc>
              <a:tabLst>
                <a:tab pos="0" algn="l"/>
                <a:tab pos="414772" algn="l"/>
                <a:tab pos="829544" algn="l"/>
                <a:tab pos="1244316" algn="l"/>
                <a:tab pos="1659087" algn="l"/>
                <a:tab pos="2073859" algn="l"/>
                <a:tab pos="2488631" algn="l"/>
                <a:tab pos="2903403" algn="l"/>
                <a:tab pos="3318175" algn="l"/>
                <a:tab pos="3732947" algn="l"/>
                <a:tab pos="4147718" algn="l"/>
                <a:tab pos="4562490" algn="l"/>
                <a:tab pos="4977262" algn="l"/>
                <a:tab pos="5392034" algn="l"/>
                <a:tab pos="5806806" algn="l"/>
                <a:tab pos="6221578" algn="l"/>
                <a:tab pos="6636349" algn="l"/>
                <a:tab pos="7051121" algn="l"/>
                <a:tab pos="7465893" algn="l"/>
                <a:tab pos="7880665" algn="l"/>
                <a:tab pos="8295437" algn="l"/>
              </a:tabLst>
            </a:pPr>
            <a:r>
              <a:rPr lang="en-GB" altLang="en-US"/>
              <a:t>Variable types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004531" y="1451673"/>
            <a:ext cx="8229024" cy="4444307"/>
          </a:xfrm>
          <a:ln/>
        </p:spPr>
        <p:txBody>
          <a:bodyPr/>
          <a:lstStyle/>
          <a:p>
            <a:pPr marL="364366" indent="-269314"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  <a:tabLst>
                <a:tab pos="364366" algn="l"/>
                <a:tab pos="469499" algn="l"/>
                <a:tab pos="884271" algn="l"/>
                <a:tab pos="1299042" algn="l"/>
                <a:tab pos="1713814" algn="l"/>
                <a:tab pos="2128586" algn="l"/>
                <a:tab pos="2543358" algn="l"/>
                <a:tab pos="2958130" algn="l"/>
                <a:tab pos="3372902" algn="l"/>
                <a:tab pos="3787673" algn="l"/>
                <a:tab pos="4202445" algn="l"/>
                <a:tab pos="4617217" algn="l"/>
                <a:tab pos="5031989" algn="l"/>
                <a:tab pos="5446761" algn="l"/>
                <a:tab pos="5861533" algn="l"/>
                <a:tab pos="6276304" algn="l"/>
                <a:tab pos="6691076" algn="l"/>
                <a:tab pos="7105848" algn="l"/>
                <a:tab pos="7520620" algn="l"/>
                <a:tab pos="7935392" algn="l"/>
                <a:tab pos="8350164" algn="l"/>
              </a:tabLst>
            </a:pPr>
            <a:r>
              <a:rPr lang="en-GB" altLang="en-US" sz="2359"/>
              <a:t>Example types.py:</a:t>
            </a:r>
            <a:br>
              <a:rPr lang="en-GB" altLang="en-US" sz="2359"/>
            </a:br>
            <a:r>
              <a:rPr lang="en-GB" altLang="en-US" sz="2359"/>
              <a:t>pi = 3.1415926</a:t>
            </a:r>
            <a:br>
              <a:rPr lang="en-GB" altLang="en-US" sz="2359"/>
            </a:br>
            <a:r>
              <a:rPr lang="en-GB" altLang="en-US" sz="2359"/>
              <a:t>message = "Hello, world"</a:t>
            </a:r>
            <a:br>
              <a:rPr lang="en-GB" altLang="en-US" sz="2359"/>
            </a:br>
            <a:r>
              <a:rPr lang="en-GB" altLang="en-US" sz="2359"/>
              <a:t>i = 2+2</a:t>
            </a:r>
            <a:br>
              <a:rPr lang="en-GB" altLang="en-US" sz="2359"/>
            </a:br>
            <a:r>
              <a:rPr lang="en-GB" altLang="en-US" sz="2359"/>
              <a:t/>
            </a:r>
            <a:br>
              <a:rPr lang="en-GB" altLang="en-US" sz="2359"/>
            </a:br>
            <a:r>
              <a:rPr lang="en-GB" altLang="en-US" sz="2359"/>
              <a:t>print type(pi)</a:t>
            </a:r>
            <a:br>
              <a:rPr lang="en-GB" altLang="en-US" sz="2359"/>
            </a:br>
            <a:r>
              <a:rPr lang="en-GB" altLang="en-US" sz="2359"/>
              <a:t>print type(message)</a:t>
            </a:r>
            <a:br>
              <a:rPr lang="en-GB" altLang="en-US" sz="2359"/>
            </a:br>
            <a:r>
              <a:rPr lang="en-GB" altLang="en-US" sz="2359"/>
              <a:t>print type(i)</a:t>
            </a:r>
            <a:br>
              <a:rPr lang="en-GB" altLang="en-US" sz="2359"/>
            </a:br>
            <a:r>
              <a:rPr lang="en-GB" altLang="en-US" sz="2359"/>
              <a:t/>
            </a:r>
            <a:br>
              <a:rPr lang="en-GB" altLang="en-US" sz="2359"/>
            </a:br>
            <a:r>
              <a:rPr lang="en-GB" altLang="en-US" sz="2359"/>
              <a:t>Output:</a:t>
            </a:r>
            <a:br>
              <a:rPr lang="en-GB" altLang="en-US" sz="2359"/>
            </a:br>
            <a:r>
              <a:rPr lang="en-GB" altLang="en-US" sz="2359"/>
              <a:t>&lt;type 'float'&gt;</a:t>
            </a:r>
            <a:br>
              <a:rPr lang="en-GB" altLang="en-US" sz="2359"/>
            </a:br>
            <a:r>
              <a:rPr lang="en-GB" altLang="en-US" sz="2359"/>
              <a:t>&lt;type 'str'&gt;</a:t>
            </a:r>
            <a:br>
              <a:rPr lang="en-GB" altLang="en-US" sz="2359"/>
            </a:br>
            <a:r>
              <a:rPr lang="en-GB" altLang="en-US" sz="2359"/>
              <a:t>&lt;type 'int'&gt;</a:t>
            </a:r>
          </a:p>
        </p:txBody>
      </p:sp>
    </p:spTree>
    <p:extLst>
      <p:ext uri="{BB962C8B-B14F-4D97-AF65-F5344CB8AC3E}">
        <p14:creationId xmlns:p14="http://schemas.microsoft.com/office/powerpoint/2010/main" val="31479348"/>
      </p:ext>
    </p:extLst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title"/>
          </p:nvPr>
        </p:nvSpPr>
        <p:spPr>
          <a:xfrm>
            <a:off x="2004531" y="207382"/>
            <a:ext cx="8229024" cy="1062832"/>
          </a:xfrm>
          <a:ln/>
        </p:spPr>
        <p:txBody>
          <a:bodyPr/>
          <a:lstStyle/>
          <a:p>
            <a:pPr>
              <a:lnSpc>
                <a:spcPct val="93000"/>
              </a:lnSpc>
              <a:tabLst>
                <a:tab pos="0" algn="l"/>
                <a:tab pos="414772" algn="l"/>
                <a:tab pos="829544" algn="l"/>
                <a:tab pos="1244316" algn="l"/>
                <a:tab pos="1659087" algn="l"/>
                <a:tab pos="2073859" algn="l"/>
                <a:tab pos="2488631" algn="l"/>
                <a:tab pos="2903403" algn="l"/>
                <a:tab pos="3318175" algn="l"/>
                <a:tab pos="3732947" algn="l"/>
                <a:tab pos="4147718" algn="l"/>
                <a:tab pos="4562490" algn="l"/>
                <a:tab pos="4977262" algn="l"/>
                <a:tab pos="5392034" algn="l"/>
                <a:tab pos="5806806" algn="l"/>
                <a:tab pos="6221578" algn="l"/>
                <a:tab pos="6636349" algn="l"/>
                <a:tab pos="7051121" algn="l"/>
                <a:tab pos="7465893" algn="l"/>
                <a:tab pos="7880665" algn="l"/>
                <a:tab pos="8295437" algn="l"/>
              </a:tabLst>
            </a:pPr>
            <a:r>
              <a:rPr lang="en-GB" altLang="en-US"/>
              <a:t>Variable names</a:t>
            </a: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980049" y="1604329"/>
            <a:ext cx="8229024" cy="4444307"/>
          </a:xfrm>
          <a:ln/>
        </p:spPr>
        <p:txBody>
          <a:bodyPr/>
          <a:lstStyle/>
          <a:p>
            <a:pPr marL="364366" indent="-269314"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  <a:tabLst>
                <a:tab pos="364366" algn="l"/>
                <a:tab pos="469499" algn="l"/>
                <a:tab pos="884271" algn="l"/>
                <a:tab pos="1299042" algn="l"/>
                <a:tab pos="1713814" algn="l"/>
                <a:tab pos="2128586" algn="l"/>
                <a:tab pos="2543358" algn="l"/>
                <a:tab pos="2958130" algn="l"/>
                <a:tab pos="3372902" algn="l"/>
                <a:tab pos="3787673" algn="l"/>
                <a:tab pos="4202445" algn="l"/>
                <a:tab pos="4617217" algn="l"/>
                <a:tab pos="5031989" algn="l"/>
                <a:tab pos="5446761" algn="l"/>
                <a:tab pos="5861533" algn="l"/>
                <a:tab pos="6276304" algn="l"/>
                <a:tab pos="6691076" algn="l"/>
                <a:tab pos="7105848" algn="l"/>
                <a:tab pos="7520620" algn="l"/>
                <a:tab pos="7935392" algn="l"/>
                <a:tab pos="8350164" algn="l"/>
              </a:tabLst>
            </a:pPr>
            <a:r>
              <a:rPr lang="en-GB" altLang="en-US" dirty="0"/>
              <a:t>Can contain letters, numbers, and underscores</a:t>
            </a:r>
          </a:p>
          <a:p>
            <a:pPr marL="364366" indent="-269314"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  <a:tabLst>
                <a:tab pos="364366" algn="l"/>
                <a:tab pos="469499" algn="l"/>
                <a:tab pos="884271" algn="l"/>
                <a:tab pos="1299042" algn="l"/>
                <a:tab pos="1713814" algn="l"/>
                <a:tab pos="2128586" algn="l"/>
                <a:tab pos="2543358" algn="l"/>
                <a:tab pos="2958130" algn="l"/>
                <a:tab pos="3372902" algn="l"/>
                <a:tab pos="3787673" algn="l"/>
                <a:tab pos="4202445" algn="l"/>
                <a:tab pos="4617217" algn="l"/>
                <a:tab pos="5031989" algn="l"/>
                <a:tab pos="5446761" algn="l"/>
                <a:tab pos="5861533" algn="l"/>
                <a:tab pos="6276304" algn="l"/>
                <a:tab pos="6691076" algn="l"/>
                <a:tab pos="7105848" algn="l"/>
                <a:tab pos="7520620" algn="l"/>
                <a:tab pos="7935392" algn="l"/>
                <a:tab pos="8350164" algn="l"/>
              </a:tabLst>
            </a:pPr>
            <a:r>
              <a:rPr lang="en-GB" altLang="en-US" dirty="0"/>
              <a:t>Must begin with a </a:t>
            </a:r>
            <a:r>
              <a:rPr lang="en-GB" altLang="en-US" dirty="0" smtClean="0"/>
              <a:t>letter or underscore</a:t>
            </a:r>
            <a:endParaRPr lang="en-GB" altLang="en-US" dirty="0"/>
          </a:p>
          <a:p>
            <a:pPr marL="364366" indent="-269314"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  <a:tabLst>
                <a:tab pos="364366" algn="l"/>
                <a:tab pos="469499" algn="l"/>
                <a:tab pos="884271" algn="l"/>
                <a:tab pos="1299042" algn="l"/>
                <a:tab pos="1713814" algn="l"/>
                <a:tab pos="2128586" algn="l"/>
                <a:tab pos="2543358" algn="l"/>
                <a:tab pos="2958130" algn="l"/>
                <a:tab pos="3372902" algn="l"/>
                <a:tab pos="3787673" algn="l"/>
                <a:tab pos="4202445" algn="l"/>
                <a:tab pos="4617217" algn="l"/>
                <a:tab pos="5031989" algn="l"/>
                <a:tab pos="5446761" algn="l"/>
                <a:tab pos="5861533" algn="l"/>
                <a:tab pos="6276304" algn="l"/>
                <a:tab pos="6691076" algn="l"/>
                <a:tab pos="7105848" algn="l"/>
                <a:tab pos="7520620" algn="l"/>
                <a:tab pos="7935392" algn="l"/>
                <a:tab pos="8350164" algn="l"/>
              </a:tabLst>
            </a:pPr>
            <a:r>
              <a:rPr lang="en-GB" altLang="en-US" dirty="0"/>
              <a:t>Cannot be one of the reserved Python keywords: and, as, assert, break, class, continue, </a:t>
            </a:r>
            <a:r>
              <a:rPr lang="en-GB" altLang="en-US" dirty="0" err="1"/>
              <a:t>def</a:t>
            </a:r>
            <a:r>
              <a:rPr lang="en-GB" altLang="en-US" dirty="0"/>
              <a:t>, del, </a:t>
            </a:r>
            <a:r>
              <a:rPr lang="en-GB" altLang="en-US" dirty="0" err="1"/>
              <a:t>elif</a:t>
            </a:r>
            <a:r>
              <a:rPr lang="en-GB" altLang="en-US" dirty="0"/>
              <a:t>, else, except, exec, finally, for, from, global, if, import, in, is, lambda, not, or, pass, print, raise, return, try, while, with, yield</a:t>
            </a:r>
          </a:p>
        </p:txBody>
      </p:sp>
    </p:spTree>
    <p:extLst>
      <p:ext uri="{BB962C8B-B14F-4D97-AF65-F5344CB8AC3E}">
        <p14:creationId xmlns:p14="http://schemas.microsoft.com/office/powerpoint/2010/main" val="1425120252"/>
      </p:ext>
    </p:extLst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 noGrp="1" noChangeArrowheads="1"/>
          </p:cNvSpPr>
          <p:nvPr>
            <p:ph type="title"/>
          </p:nvPr>
        </p:nvSpPr>
        <p:spPr>
          <a:xfrm>
            <a:off x="1980049" y="313954"/>
            <a:ext cx="8217503" cy="1051310"/>
          </a:xfrm>
          <a:ln/>
        </p:spPr>
        <p:txBody>
          <a:bodyPr/>
          <a:lstStyle/>
          <a:p>
            <a:pPr>
              <a:lnSpc>
                <a:spcPct val="54000"/>
              </a:lnSpc>
              <a:tabLst>
                <a:tab pos="0" algn="l"/>
                <a:tab pos="414772" algn="l"/>
                <a:tab pos="829544" algn="l"/>
                <a:tab pos="1244316" algn="l"/>
                <a:tab pos="1659087" algn="l"/>
                <a:tab pos="2073859" algn="l"/>
                <a:tab pos="2488631" algn="l"/>
                <a:tab pos="2903403" algn="l"/>
                <a:tab pos="3318175" algn="l"/>
                <a:tab pos="3732947" algn="l"/>
                <a:tab pos="4147718" algn="l"/>
                <a:tab pos="4562490" algn="l"/>
                <a:tab pos="4977262" algn="l"/>
                <a:tab pos="5392034" algn="l"/>
                <a:tab pos="5806806" algn="l"/>
                <a:tab pos="6221578" algn="l"/>
                <a:tab pos="6636349" algn="l"/>
                <a:tab pos="7051121" algn="l"/>
                <a:tab pos="7465893" algn="l"/>
                <a:tab pos="7880665" algn="l"/>
                <a:tab pos="8295437" algn="l"/>
              </a:tabLst>
            </a:pPr>
            <a:r>
              <a:rPr lang="en-GB" altLang="en-US"/>
              <a:t>More on variable names</a:t>
            </a:r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980049" y="1604330"/>
            <a:ext cx="8217503" cy="5014606"/>
          </a:xfrm>
          <a:ln/>
        </p:spPr>
        <p:txBody>
          <a:bodyPr/>
          <a:lstStyle/>
          <a:p>
            <a:pPr marL="364366" indent="-269314"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  <a:tabLst>
                <a:tab pos="364366" algn="l"/>
                <a:tab pos="469499" algn="l"/>
                <a:tab pos="884271" algn="l"/>
                <a:tab pos="1299042" algn="l"/>
                <a:tab pos="1713814" algn="l"/>
                <a:tab pos="2128586" algn="l"/>
                <a:tab pos="2543358" algn="l"/>
                <a:tab pos="2958130" algn="l"/>
                <a:tab pos="3372902" algn="l"/>
                <a:tab pos="3787673" algn="l"/>
                <a:tab pos="4202445" algn="l"/>
                <a:tab pos="4617217" algn="l"/>
                <a:tab pos="5031989" algn="l"/>
                <a:tab pos="5446761" algn="l"/>
                <a:tab pos="5861533" algn="l"/>
                <a:tab pos="6276304" algn="l"/>
                <a:tab pos="6691076" algn="l"/>
                <a:tab pos="7105848" algn="l"/>
                <a:tab pos="7520620" algn="l"/>
                <a:tab pos="7935392" algn="l"/>
                <a:tab pos="8350164" algn="l"/>
              </a:tabLst>
            </a:pPr>
            <a:r>
              <a:rPr lang="en-GB" altLang="en-US" dirty="0"/>
              <a:t>Names starting with one underscore (_V) are not imported from the module import * statement</a:t>
            </a:r>
          </a:p>
          <a:p>
            <a:pPr marL="364366" indent="-269314"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  <a:tabLst>
                <a:tab pos="364366" algn="l"/>
                <a:tab pos="469499" algn="l"/>
                <a:tab pos="884271" algn="l"/>
                <a:tab pos="1299042" algn="l"/>
                <a:tab pos="1713814" algn="l"/>
                <a:tab pos="2128586" algn="l"/>
                <a:tab pos="2543358" algn="l"/>
                <a:tab pos="2958130" algn="l"/>
                <a:tab pos="3372902" algn="l"/>
                <a:tab pos="3787673" algn="l"/>
                <a:tab pos="4202445" algn="l"/>
                <a:tab pos="4617217" algn="l"/>
                <a:tab pos="5031989" algn="l"/>
                <a:tab pos="5446761" algn="l"/>
                <a:tab pos="5861533" algn="l"/>
                <a:tab pos="6276304" algn="l"/>
                <a:tab pos="6691076" algn="l"/>
                <a:tab pos="7105848" algn="l"/>
                <a:tab pos="7520620" algn="l"/>
                <a:tab pos="7935392" algn="l"/>
                <a:tab pos="8350164" algn="l"/>
              </a:tabLst>
            </a:pPr>
            <a:r>
              <a:rPr lang="en-GB" altLang="en-US" dirty="0"/>
              <a:t>Names starting and ending with 2 underscores are special, system-defined names (e.g., __V__)</a:t>
            </a:r>
            <a:r>
              <a:rPr lang="ar-SA" altLang="en-US" dirty="0"/>
              <a:t>‏</a:t>
            </a:r>
            <a:endParaRPr lang="en-GB" altLang="en-US" dirty="0"/>
          </a:p>
          <a:p>
            <a:pPr marL="364366" indent="-269314"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  <a:tabLst>
                <a:tab pos="364366" algn="l"/>
                <a:tab pos="469499" algn="l"/>
                <a:tab pos="884271" algn="l"/>
                <a:tab pos="1299042" algn="l"/>
                <a:tab pos="1713814" algn="l"/>
                <a:tab pos="2128586" algn="l"/>
                <a:tab pos="2543358" algn="l"/>
                <a:tab pos="2958130" algn="l"/>
                <a:tab pos="3372902" algn="l"/>
                <a:tab pos="3787673" algn="l"/>
                <a:tab pos="4202445" algn="l"/>
                <a:tab pos="4617217" algn="l"/>
                <a:tab pos="5031989" algn="l"/>
                <a:tab pos="5446761" algn="l"/>
                <a:tab pos="5861533" algn="l"/>
                <a:tab pos="6276304" algn="l"/>
                <a:tab pos="6691076" algn="l"/>
                <a:tab pos="7105848" algn="l"/>
                <a:tab pos="7520620" algn="l"/>
                <a:tab pos="7935392" algn="l"/>
                <a:tab pos="8350164" algn="l"/>
              </a:tabLst>
            </a:pPr>
            <a:r>
              <a:rPr lang="en-GB" altLang="en-US" dirty="0"/>
              <a:t>Names beginning with 2 underscores (but without trailing underscores) are local to a class (__V)</a:t>
            </a:r>
            <a:r>
              <a:rPr lang="ar-SA" altLang="en-US" dirty="0"/>
              <a:t>‏</a:t>
            </a:r>
            <a:endParaRPr lang="en-GB" altLang="en-US" dirty="0"/>
          </a:p>
          <a:p>
            <a:pPr marL="364366" indent="-269314"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  <a:tabLst>
                <a:tab pos="364366" algn="l"/>
                <a:tab pos="469499" algn="l"/>
                <a:tab pos="884271" algn="l"/>
                <a:tab pos="1299042" algn="l"/>
                <a:tab pos="1713814" algn="l"/>
                <a:tab pos="2128586" algn="l"/>
                <a:tab pos="2543358" algn="l"/>
                <a:tab pos="2958130" algn="l"/>
                <a:tab pos="3372902" algn="l"/>
                <a:tab pos="3787673" algn="l"/>
                <a:tab pos="4202445" algn="l"/>
                <a:tab pos="4617217" algn="l"/>
                <a:tab pos="5031989" algn="l"/>
                <a:tab pos="5446761" algn="l"/>
                <a:tab pos="5861533" algn="l"/>
                <a:tab pos="6276304" algn="l"/>
                <a:tab pos="6691076" algn="l"/>
                <a:tab pos="7105848" algn="l"/>
                <a:tab pos="7520620" algn="l"/>
                <a:tab pos="7935392" algn="l"/>
                <a:tab pos="8350164" algn="l"/>
              </a:tabLst>
            </a:pPr>
            <a:r>
              <a:rPr lang="en-GB" altLang="en-US" dirty="0"/>
              <a:t>A single underscore (_) by itself denotes the result of the last expression</a:t>
            </a:r>
          </a:p>
        </p:txBody>
      </p:sp>
    </p:spTree>
    <p:extLst>
      <p:ext uri="{BB962C8B-B14F-4D97-AF65-F5344CB8AC3E}">
        <p14:creationId xmlns:p14="http://schemas.microsoft.com/office/powerpoint/2010/main" val="3249847182"/>
      </p:ext>
    </p:extLst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 noGrp="1" noChangeArrowheads="1"/>
          </p:cNvSpPr>
          <p:nvPr>
            <p:ph type="title"/>
          </p:nvPr>
        </p:nvSpPr>
        <p:spPr>
          <a:xfrm>
            <a:off x="1980049" y="313954"/>
            <a:ext cx="8217503" cy="1051310"/>
          </a:xfrm>
          <a:ln/>
        </p:spPr>
        <p:txBody>
          <a:bodyPr/>
          <a:lstStyle/>
          <a:p>
            <a:pPr>
              <a:lnSpc>
                <a:spcPct val="54000"/>
              </a:lnSpc>
              <a:tabLst>
                <a:tab pos="0" algn="l"/>
                <a:tab pos="414772" algn="l"/>
                <a:tab pos="829544" algn="l"/>
                <a:tab pos="1244316" algn="l"/>
                <a:tab pos="1659087" algn="l"/>
                <a:tab pos="2073859" algn="l"/>
                <a:tab pos="2488631" algn="l"/>
                <a:tab pos="2903403" algn="l"/>
                <a:tab pos="3318175" algn="l"/>
                <a:tab pos="3732947" algn="l"/>
                <a:tab pos="4147718" algn="l"/>
                <a:tab pos="4562490" algn="l"/>
                <a:tab pos="4977262" algn="l"/>
                <a:tab pos="5392034" algn="l"/>
                <a:tab pos="5806806" algn="l"/>
                <a:tab pos="6221578" algn="l"/>
                <a:tab pos="6636349" algn="l"/>
                <a:tab pos="7051121" algn="l"/>
                <a:tab pos="7465893" algn="l"/>
                <a:tab pos="7880665" algn="l"/>
                <a:tab pos="8295437" algn="l"/>
              </a:tabLst>
            </a:pPr>
            <a:r>
              <a:rPr lang="en-GB" altLang="en-US"/>
              <a:t>More on variable names</a:t>
            </a:r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980049" y="1604330"/>
            <a:ext cx="8217503" cy="5014606"/>
          </a:xfrm>
          <a:ln/>
        </p:spPr>
        <p:txBody>
          <a:bodyPr/>
          <a:lstStyle/>
          <a:p>
            <a:pPr marL="364366" indent="-269314"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  <a:tabLst>
                <a:tab pos="364366" algn="l"/>
                <a:tab pos="469499" algn="l"/>
                <a:tab pos="884271" algn="l"/>
                <a:tab pos="1299042" algn="l"/>
                <a:tab pos="1713814" algn="l"/>
                <a:tab pos="2128586" algn="l"/>
                <a:tab pos="2543358" algn="l"/>
                <a:tab pos="2958130" algn="l"/>
                <a:tab pos="3372902" algn="l"/>
                <a:tab pos="3787673" algn="l"/>
                <a:tab pos="4202445" algn="l"/>
                <a:tab pos="4617217" algn="l"/>
                <a:tab pos="5031989" algn="l"/>
                <a:tab pos="5446761" algn="l"/>
                <a:tab pos="5861533" algn="l"/>
                <a:tab pos="6276304" algn="l"/>
                <a:tab pos="6691076" algn="l"/>
                <a:tab pos="7105848" algn="l"/>
                <a:tab pos="7520620" algn="l"/>
                <a:tab pos="7935392" algn="l"/>
                <a:tab pos="8350164" algn="l"/>
              </a:tabLst>
            </a:pPr>
            <a:r>
              <a:rPr lang="en-GB" altLang="en-US"/>
              <a:t>Names starting with one underscore (_V) are not imported from the module import * statement</a:t>
            </a:r>
          </a:p>
          <a:p>
            <a:pPr marL="364366" indent="-269314"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  <a:tabLst>
                <a:tab pos="364366" algn="l"/>
                <a:tab pos="469499" algn="l"/>
                <a:tab pos="884271" algn="l"/>
                <a:tab pos="1299042" algn="l"/>
                <a:tab pos="1713814" algn="l"/>
                <a:tab pos="2128586" algn="l"/>
                <a:tab pos="2543358" algn="l"/>
                <a:tab pos="2958130" algn="l"/>
                <a:tab pos="3372902" algn="l"/>
                <a:tab pos="3787673" algn="l"/>
                <a:tab pos="4202445" algn="l"/>
                <a:tab pos="4617217" algn="l"/>
                <a:tab pos="5031989" algn="l"/>
                <a:tab pos="5446761" algn="l"/>
                <a:tab pos="5861533" algn="l"/>
                <a:tab pos="6276304" algn="l"/>
                <a:tab pos="6691076" algn="l"/>
                <a:tab pos="7105848" algn="l"/>
                <a:tab pos="7520620" algn="l"/>
                <a:tab pos="7935392" algn="l"/>
                <a:tab pos="8350164" algn="l"/>
              </a:tabLst>
            </a:pPr>
            <a:r>
              <a:rPr lang="en-GB" altLang="en-US"/>
              <a:t>Names starting and ending with 2 underscores are special, system-defined names (e.g., __V__)</a:t>
            </a:r>
            <a:r>
              <a:rPr lang="ar-SA" altLang="en-US"/>
              <a:t>‏</a:t>
            </a:r>
            <a:endParaRPr lang="en-GB" altLang="en-US"/>
          </a:p>
          <a:p>
            <a:pPr marL="364366" indent="-269314"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  <a:tabLst>
                <a:tab pos="364366" algn="l"/>
                <a:tab pos="469499" algn="l"/>
                <a:tab pos="884271" algn="l"/>
                <a:tab pos="1299042" algn="l"/>
                <a:tab pos="1713814" algn="l"/>
                <a:tab pos="2128586" algn="l"/>
                <a:tab pos="2543358" algn="l"/>
                <a:tab pos="2958130" algn="l"/>
                <a:tab pos="3372902" algn="l"/>
                <a:tab pos="3787673" algn="l"/>
                <a:tab pos="4202445" algn="l"/>
                <a:tab pos="4617217" algn="l"/>
                <a:tab pos="5031989" algn="l"/>
                <a:tab pos="5446761" algn="l"/>
                <a:tab pos="5861533" algn="l"/>
                <a:tab pos="6276304" algn="l"/>
                <a:tab pos="6691076" algn="l"/>
                <a:tab pos="7105848" algn="l"/>
                <a:tab pos="7520620" algn="l"/>
                <a:tab pos="7935392" algn="l"/>
                <a:tab pos="8350164" algn="l"/>
              </a:tabLst>
            </a:pPr>
            <a:r>
              <a:rPr lang="en-GB" altLang="en-US"/>
              <a:t>Names beginning with 2 underscores (but without trailing underscores) are local to a class (__V)</a:t>
            </a:r>
            <a:r>
              <a:rPr lang="ar-SA" altLang="en-US"/>
              <a:t>‏</a:t>
            </a:r>
            <a:endParaRPr lang="en-GB" altLang="en-US"/>
          </a:p>
          <a:p>
            <a:pPr marL="364366" indent="-269314"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  <a:tabLst>
                <a:tab pos="364366" algn="l"/>
                <a:tab pos="469499" algn="l"/>
                <a:tab pos="884271" algn="l"/>
                <a:tab pos="1299042" algn="l"/>
                <a:tab pos="1713814" algn="l"/>
                <a:tab pos="2128586" algn="l"/>
                <a:tab pos="2543358" algn="l"/>
                <a:tab pos="2958130" algn="l"/>
                <a:tab pos="3372902" algn="l"/>
                <a:tab pos="3787673" algn="l"/>
                <a:tab pos="4202445" algn="l"/>
                <a:tab pos="4617217" algn="l"/>
                <a:tab pos="5031989" algn="l"/>
                <a:tab pos="5446761" algn="l"/>
                <a:tab pos="5861533" algn="l"/>
                <a:tab pos="6276304" algn="l"/>
                <a:tab pos="6691076" algn="l"/>
                <a:tab pos="7105848" algn="l"/>
                <a:tab pos="7520620" algn="l"/>
                <a:tab pos="7935392" algn="l"/>
                <a:tab pos="8350164" algn="l"/>
              </a:tabLst>
            </a:pPr>
            <a:r>
              <a:rPr lang="en-GB" altLang="en-US"/>
              <a:t>A single underscore (_) by itself denotes the result of the last expression</a:t>
            </a:r>
          </a:p>
        </p:txBody>
      </p:sp>
    </p:spTree>
    <p:extLst>
      <p:ext uri="{BB962C8B-B14F-4D97-AF65-F5344CB8AC3E}">
        <p14:creationId xmlns:p14="http://schemas.microsoft.com/office/powerpoint/2010/main" val="1895293496"/>
      </p:ext>
    </p:extLst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 noGrp="1" noChangeArrowheads="1"/>
          </p:cNvSpPr>
          <p:nvPr>
            <p:ph type="title"/>
          </p:nvPr>
        </p:nvSpPr>
        <p:spPr>
          <a:xfrm>
            <a:off x="1980049" y="313954"/>
            <a:ext cx="8229024" cy="1062832"/>
          </a:xfrm>
          <a:ln/>
        </p:spPr>
        <p:txBody>
          <a:bodyPr/>
          <a:lstStyle/>
          <a:p>
            <a:pPr>
              <a:lnSpc>
                <a:spcPct val="93000"/>
              </a:lnSpc>
              <a:tabLst>
                <a:tab pos="0" algn="l"/>
                <a:tab pos="414772" algn="l"/>
                <a:tab pos="829544" algn="l"/>
                <a:tab pos="1244316" algn="l"/>
                <a:tab pos="1659087" algn="l"/>
                <a:tab pos="2073859" algn="l"/>
                <a:tab pos="2488631" algn="l"/>
                <a:tab pos="2903403" algn="l"/>
                <a:tab pos="3318175" algn="l"/>
                <a:tab pos="3732947" algn="l"/>
                <a:tab pos="4147718" algn="l"/>
                <a:tab pos="4562490" algn="l"/>
                <a:tab pos="4977262" algn="l"/>
                <a:tab pos="5392034" algn="l"/>
                <a:tab pos="5806806" algn="l"/>
                <a:tab pos="6221578" algn="l"/>
                <a:tab pos="6636349" algn="l"/>
                <a:tab pos="7051121" algn="l"/>
                <a:tab pos="7465893" algn="l"/>
                <a:tab pos="7880665" algn="l"/>
                <a:tab pos="8295437" algn="l"/>
              </a:tabLst>
            </a:pPr>
            <a:r>
              <a:rPr lang="en-GB" altLang="en-US"/>
              <a:t>Operators</a:t>
            </a:r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980049" y="1604329"/>
            <a:ext cx="8229024" cy="4444307"/>
          </a:xfrm>
          <a:ln/>
        </p:spPr>
        <p:txBody>
          <a:bodyPr/>
          <a:lstStyle/>
          <a:p>
            <a:pPr marL="364366" indent="-269314"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  <a:tabLst>
                <a:tab pos="364366" algn="l"/>
                <a:tab pos="469499" algn="l"/>
                <a:tab pos="884271" algn="l"/>
                <a:tab pos="1299042" algn="l"/>
                <a:tab pos="1713814" algn="l"/>
                <a:tab pos="2128586" algn="l"/>
                <a:tab pos="2543358" algn="l"/>
                <a:tab pos="2958130" algn="l"/>
                <a:tab pos="3372902" algn="l"/>
                <a:tab pos="3787673" algn="l"/>
                <a:tab pos="4202445" algn="l"/>
                <a:tab pos="4617217" algn="l"/>
                <a:tab pos="5031989" algn="l"/>
                <a:tab pos="5446761" algn="l"/>
                <a:tab pos="5861533" algn="l"/>
                <a:tab pos="6276304" algn="l"/>
                <a:tab pos="6691076" algn="l"/>
                <a:tab pos="7105848" algn="l"/>
                <a:tab pos="7520620" algn="l"/>
                <a:tab pos="7935392" algn="l"/>
                <a:tab pos="8350164" algn="l"/>
              </a:tabLst>
            </a:pPr>
            <a:r>
              <a:rPr lang="en-GB" altLang="en-US"/>
              <a:t>+ addition</a:t>
            </a:r>
          </a:p>
          <a:p>
            <a:pPr marL="364366" indent="-269314"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  <a:tabLst>
                <a:tab pos="364366" algn="l"/>
                <a:tab pos="469499" algn="l"/>
                <a:tab pos="884271" algn="l"/>
                <a:tab pos="1299042" algn="l"/>
                <a:tab pos="1713814" algn="l"/>
                <a:tab pos="2128586" algn="l"/>
                <a:tab pos="2543358" algn="l"/>
                <a:tab pos="2958130" algn="l"/>
                <a:tab pos="3372902" algn="l"/>
                <a:tab pos="3787673" algn="l"/>
                <a:tab pos="4202445" algn="l"/>
                <a:tab pos="4617217" algn="l"/>
                <a:tab pos="5031989" algn="l"/>
                <a:tab pos="5446761" algn="l"/>
                <a:tab pos="5861533" algn="l"/>
                <a:tab pos="6276304" algn="l"/>
                <a:tab pos="6691076" algn="l"/>
                <a:tab pos="7105848" algn="l"/>
                <a:tab pos="7520620" algn="l"/>
                <a:tab pos="7935392" algn="l"/>
                <a:tab pos="8350164" algn="l"/>
              </a:tabLst>
            </a:pPr>
            <a:r>
              <a:rPr lang="en-GB" altLang="en-US"/>
              <a:t>- subtraction</a:t>
            </a:r>
          </a:p>
          <a:p>
            <a:pPr marL="364366" indent="-269314"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  <a:tabLst>
                <a:tab pos="364366" algn="l"/>
                <a:tab pos="469499" algn="l"/>
                <a:tab pos="884271" algn="l"/>
                <a:tab pos="1299042" algn="l"/>
                <a:tab pos="1713814" algn="l"/>
                <a:tab pos="2128586" algn="l"/>
                <a:tab pos="2543358" algn="l"/>
                <a:tab pos="2958130" algn="l"/>
                <a:tab pos="3372902" algn="l"/>
                <a:tab pos="3787673" algn="l"/>
                <a:tab pos="4202445" algn="l"/>
                <a:tab pos="4617217" algn="l"/>
                <a:tab pos="5031989" algn="l"/>
                <a:tab pos="5446761" algn="l"/>
                <a:tab pos="5861533" algn="l"/>
                <a:tab pos="6276304" algn="l"/>
                <a:tab pos="6691076" algn="l"/>
                <a:tab pos="7105848" algn="l"/>
                <a:tab pos="7520620" algn="l"/>
                <a:tab pos="7935392" algn="l"/>
                <a:tab pos="8350164" algn="l"/>
              </a:tabLst>
            </a:pPr>
            <a:r>
              <a:rPr lang="en-GB" altLang="en-US"/>
              <a:t>/ division</a:t>
            </a:r>
          </a:p>
          <a:p>
            <a:pPr marL="364366" indent="-269314"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  <a:tabLst>
                <a:tab pos="364366" algn="l"/>
                <a:tab pos="469499" algn="l"/>
                <a:tab pos="884271" algn="l"/>
                <a:tab pos="1299042" algn="l"/>
                <a:tab pos="1713814" algn="l"/>
                <a:tab pos="2128586" algn="l"/>
                <a:tab pos="2543358" algn="l"/>
                <a:tab pos="2958130" algn="l"/>
                <a:tab pos="3372902" algn="l"/>
                <a:tab pos="3787673" algn="l"/>
                <a:tab pos="4202445" algn="l"/>
                <a:tab pos="4617217" algn="l"/>
                <a:tab pos="5031989" algn="l"/>
                <a:tab pos="5446761" algn="l"/>
                <a:tab pos="5861533" algn="l"/>
                <a:tab pos="6276304" algn="l"/>
                <a:tab pos="6691076" algn="l"/>
                <a:tab pos="7105848" algn="l"/>
                <a:tab pos="7520620" algn="l"/>
                <a:tab pos="7935392" algn="l"/>
                <a:tab pos="8350164" algn="l"/>
              </a:tabLst>
            </a:pPr>
            <a:r>
              <a:rPr lang="en-GB" altLang="en-US"/>
              <a:t>** exponentiation</a:t>
            </a:r>
          </a:p>
          <a:p>
            <a:pPr marL="364366" indent="-269314"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  <a:tabLst>
                <a:tab pos="364366" algn="l"/>
                <a:tab pos="469499" algn="l"/>
                <a:tab pos="884271" algn="l"/>
                <a:tab pos="1299042" algn="l"/>
                <a:tab pos="1713814" algn="l"/>
                <a:tab pos="2128586" algn="l"/>
                <a:tab pos="2543358" algn="l"/>
                <a:tab pos="2958130" algn="l"/>
                <a:tab pos="3372902" algn="l"/>
                <a:tab pos="3787673" algn="l"/>
                <a:tab pos="4202445" algn="l"/>
                <a:tab pos="4617217" algn="l"/>
                <a:tab pos="5031989" algn="l"/>
                <a:tab pos="5446761" algn="l"/>
                <a:tab pos="5861533" algn="l"/>
                <a:tab pos="6276304" algn="l"/>
                <a:tab pos="6691076" algn="l"/>
                <a:tab pos="7105848" algn="l"/>
                <a:tab pos="7520620" algn="l"/>
                <a:tab pos="7935392" algn="l"/>
                <a:tab pos="8350164" algn="l"/>
              </a:tabLst>
            </a:pPr>
            <a:r>
              <a:rPr lang="en-GB" altLang="en-US"/>
              <a:t>% modulus (remainder after division)</a:t>
            </a:r>
            <a:r>
              <a:rPr lang="ar-SA" altLang="en-US"/>
              <a:t>‏</a:t>
            </a:r>
            <a:endParaRPr lang="en-GB" altLang="en-US"/>
          </a:p>
          <a:p>
            <a:pPr marL="364366" indent="-269314"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  <a:tabLst>
                <a:tab pos="364366" algn="l"/>
                <a:tab pos="469499" algn="l"/>
                <a:tab pos="884271" algn="l"/>
                <a:tab pos="1299042" algn="l"/>
                <a:tab pos="1713814" algn="l"/>
                <a:tab pos="2128586" algn="l"/>
                <a:tab pos="2543358" algn="l"/>
                <a:tab pos="2958130" algn="l"/>
                <a:tab pos="3372902" algn="l"/>
                <a:tab pos="3787673" algn="l"/>
                <a:tab pos="4202445" algn="l"/>
                <a:tab pos="4617217" algn="l"/>
                <a:tab pos="5031989" algn="l"/>
                <a:tab pos="5446761" algn="l"/>
                <a:tab pos="5861533" algn="l"/>
                <a:tab pos="6276304" algn="l"/>
                <a:tab pos="6691076" algn="l"/>
                <a:tab pos="7105848" algn="l"/>
                <a:tab pos="7520620" algn="l"/>
                <a:tab pos="7935392" algn="l"/>
                <a:tab pos="8350164" algn="l"/>
              </a:tabLst>
            </a:pPr>
            <a:r>
              <a:rPr lang="en-GB" altLang="en-US"/>
              <a:t>Comparison operators in Chapter 2</a:t>
            </a:r>
          </a:p>
        </p:txBody>
      </p:sp>
    </p:spTree>
    <p:extLst>
      <p:ext uri="{BB962C8B-B14F-4D97-AF65-F5344CB8AC3E}">
        <p14:creationId xmlns:p14="http://schemas.microsoft.com/office/powerpoint/2010/main" val="3510362767"/>
      </p:ext>
    </p:extLst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Grp="1" noChangeArrowheads="1"/>
          </p:cNvSpPr>
          <p:nvPr>
            <p:ph type="title"/>
          </p:nvPr>
        </p:nvSpPr>
        <p:spPr>
          <a:xfrm>
            <a:off x="1980049" y="313954"/>
            <a:ext cx="8229024" cy="1062832"/>
          </a:xfrm>
          <a:ln/>
        </p:spPr>
        <p:txBody>
          <a:bodyPr/>
          <a:lstStyle/>
          <a:p>
            <a:pPr>
              <a:lnSpc>
                <a:spcPct val="93000"/>
              </a:lnSpc>
              <a:tabLst>
                <a:tab pos="0" algn="l"/>
                <a:tab pos="414772" algn="l"/>
                <a:tab pos="829544" algn="l"/>
                <a:tab pos="1244316" algn="l"/>
                <a:tab pos="1659087" algn="l"/>
                <a:tab pos="2073859" algn="l"/>
                <a:tab pos="2488631" algn="l"/>
                <a:tab pos="2903403" algn="l"/>
                <a:tab pos="3318175" algn="l"/>
                <a:tab pos="3732947" algn="l"/>
                <a:tab pos="4147718" algn="l"/>
                <a:tab pos="4562490" algn="l"/>
                <a:tab pos="4977262" algn="l"/>
                <a:tab pos="5392034" algn="l"/>
                <a:tab pos="5806806" algn="l"/>
                <a:tab pos="6221578" algn="l"/>
                <a:tab pos="6636349" algn="l"/>
                <a:tab pos="7051121" algn="l"/>
                <a:tab pos="7465893" algn="l"/>
                <a:tab pos="7880665" algn="l"/>
                <a:tab pos="8295437" algn="l"/>
              </a:tabLst>
            </a:pPr>
            <a:r>
              <a:rPr lang="en-GB" altLang="en-US"/>
              <a:t>Operators</a:t>
            </a:r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938284" y="1451673"/>
            <a:ext cx="8229024" cy="5184544"/>
          </a:xfrm>
          <a:ln/>
        </p:spPr>
        <p:txBody>
          <a:bodyPr>
            <a:normAutofit lnSpcReduction="10000"/>
          </a:bodyPr>
          <a:lstStyle/>
          <a:p>
            <a:pPr marL="364366" indent="-269314"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  <a:tabLst>
                <a:tab pos="364366" algn="l"/>
                <a:tab pos="469499" algn="l"/>
                <a:tab pos="884271" algn="l"/>
                <a:tab pos="1299042" algn="l"/>
                <a:tab pos="1713814" algn="l"/>
                <a:tab pos="2128586" algn="l"/>
                <a:tab pos="2543358" algn="l"/>
                <a:tab pos="2958130" algn="l"/>
                <a:tab pos="3372902" algn="l"/>
                <a:tab pos="3787673" algn="l"/>
                <a:tab pos="4202445" algn="l"/>
                <a:tab pos="4617217" algn="l"/>
                <a:tab pos="5031989" algn="l"/>
                <a:tab pos="5446761" algn="l"/>
                <a:tab pos="5861533" algn="l"/>
                <a:tab pos="6276304" algn="l"/>
                <a:tab pos="6691076" algn="l"/>
                <a:tab pos="7105848" algn="l"/>
                <a:tab pos="7520620" algn="l"/>
                <a:tab pos="7935392" algn="l"/>
                <a:tab pos="8350164" algn="l"/>
              </a:tabLst>
            </a:pPr>
            <a:r>
              <a:rPr lang="en-GB" altLang="en-US" sz="2359"/>
              <a:t>Example operators.py</a:t>
            </a:r>
            <a:br>
              <a:rPr lang="en-GB" altLang="en-US" sz="2359"/>
            </a:br>
            <a:r>
              <a:rPr lang="en-GB" altLang="en-US" sz="2359"/>
              <a:t>print 2*2</a:t>
            </a:r>
            <a:br>
              <a:rPr lang="en-GB" altLang="en-US" sz="2359"/>
            </a:br>
            <a:r>
              <a:rPr lang="en-GB" altLang="en-US" sz="2359"/>
              <a:t>print 2**3</a:t>
            </a:r>
            <a:br>
              <a:rPr lang="en-GB" altLang="en-US" sz="2359"/>
            </a:br>
            <a:r>
              <a:rPr lang="en-GB" altLang="en-US" sz="2359"/>
              <a:t>print 10%3</a:t>
            </a:r>
            <a:br>
              <a:rPr lang="en-GB" altLang="en-US" sz="2359"/>
            </a:br>
            <a:r>
              <a:rPr lang="en-GB" altLang="en-US" sz="2359"/>
              <a:t>print 1.0/2.0</a:t>
            </a:r>
            <a:br>
              <a:rPr lang="en-GB" altLang="en-US" sz="2359"/>
            </a:br>
            <a:r>
              <a:rPr lang="en-GB" altLang="en-US" sz="2359"/>
              <a:t>print 1/2</a:t>
            </a:r>
            <a:br>
              <a:rPr lang="en-GB" altLang="en-US" sz="2359"/>
            </a:br>
            <a:r>
              <a:rPr lang="en-GB" altLang="en-US" sz="2359"/>
              <a:t/>
            </a:r>
            <a:br>
              <a:rPr lang="en-GB" altLang="en-US" sz="2359"/>
            </a:br>
            <a:r>
              <a:rPr lang="en-GB" altLang="en-US" sz="2359"/>
              <a:t>Output:</a:t>
            </a:r>
            <a:br>
              <a:rPr lang="en-GB" altLang="en-US" sz="2359"/>
            </a:br>
            <a:r>
              <a:rPr lang="en-GB" altLang="en-US" sz="2359"/>
              <a:t>4</a:t>
            </a:r>
            <a:br>
              <a:rPr lang="en-GB" altLang="en-US" sz="2359"/>
            </a:br>
            <a:r>
              <a:rPr lang="en-GB" altLang="en-US" sz="2359"/>
              <a:t>8</a:t>
            </a:r>
            <a:br>
              <a:rPr lang="en-GB" altLang="en-US" sz="2359"/>
            </a:br>
            <a:r>
              <a:rPr lang="en-GB" altLang="en-US" sz="2359"/>
              <a:t>1</a:t>
            </a:r>
            <a:br>
              <a:rPr lang="en-GB" altLang="en-US" sz="2359"/>
            </a:br>
            <a:r>
              <a:rPr lang="en-GB" altLang="en-US" sz="2359"/>
              <a:t>0.5</a:t>
            </a:r>
            <a:br>
              <a:rPr lang="en-GB" altLang="en-US" sz="2359"/>
            </a:br>
            <a:r>
              <a:rPr lang="en-GB" altLang="en-US" sz="2359"/>
              <a:t>0</a:t>
            </a:r>
          </a:p>
          <a:p>
            <a:pPr marL="364366" indent="-269314"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  <a:tabLst>
                <a:tab pos="364366" algn="l"/>
                <a:tab pos="469499" algn="l"/>
                <a:tab pos="884271" algn="l"/>
                <a:tab pos="1299042" algn="l"/>
                <a:tab pos="1713814" algn="l"/>
                <a:tab pos="2128586" algn="l"/>
                <a:tab pos="2543358" algn="l"/>
                <a:tab pos="2958130" algn="l"/>
                <a:tab pos="3372902" algn="l"/>
                <a:tab pos="3787673" algn="l"/>
                <a:tab pos="4202445" algn="l"/>
                <a:tab pos="4617217" algn="l"/>
                <a:tab pos="5031989" algn="l"/>
                <a:tab pos="5446761" algn="l"/>
                <a:tab pos="5861533" algn="l"/>
                <a:tab pos="6276304" algn="l"/>
                <a:tab pos="6691076" algn="l"/>
                <a:tab pos="7105848" algn="l"/>
                <a:tab pos="7520620" algn="l"/>
                <a:tab pos="7935392" algn="l"/>
                <a:tab pos="8350164" algn="l"/>
              </a:tabLst>
            </a:pPr>
            <a:r>
              <a:rPr lang="en-GB" altLang="en-US" sz="2359"/>
              <a:t>Note the difference between floating point division and integer division in the last two lines</a:t>
            </a:r>
          </a:p>
        </p:txBody>
      </p:sp>
    </p:spTree>
    <p:extLst>
      <p:ext uri="{BB962C8B-B14F-4D97-AF65-F5344CB8AC3E}">
        <p14:creationId xmlns:p14="http://schemas.microsoft.com/office/powerpoint/2010/main" val="1790400118"/>
      </p:ext>
    </p:extLst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 noGrp="1" noChangeArrowheads="1"/>
          </p:cNvSpPr>
          <p:nvPr>
            <p:ph type="title"/>
          </p:nvPr>
        </p:nvSpPr>
        <p:spPr>
          <a:xfrm>
            <a:off x="1980049" y="313954"/>
            <a:ext cx="8217503" cy="1051310"/>
          </a:xfrm>
          <a:ln/>
        </p:spPr>
        <p:txBody>
          <a:bodyPr/>
          <a:lstStyle/>
          <a:p>
            <a:pPr>
              <a:lnSpc>
                <a:spcPct val="54000"/>
              </a:lnSpc>
              <a:tabLst>
                <a:tab pos="0" algn="l"/>
                <a:tab pos="414772" algn="l"/>
                <a:tab pos="829544" algn="l"/>
                <a:tab pos="1244316" algn="l"/>
                <a:tab pos="1659087" algn="l"/>
                <a:tab pos="2073859" algn="l"/>
                <a:tab pos="2488631" algn="l"/>
                <a:tab pos="2903403" algn="l"/>
                <a:tab pos="3318175" algn="l"/>
                <a:tab pos="3732947" algn="l"/>
                <a:tab pos="4147718" algn="l"/>
                <a:tab pos="4562490" algn="l"/>
                <a:tab pos="4977262" algn="l"/>
                <a:tab pos="5392034" algn="l"/>
                <a:tab pos="5806806" algn="l"/>
                <a:tab pos="6221578" algn="l"/>
                <a:tab pos="6636349" algn="l"/>
                <a:tab pos="7051121" algn="l"/>
                <a:tab pos="7465893" algn="l"/>
                <a:tab pos="7880665" algn="l"/>
                <a:tab pos="8295437" algn="l"/>
              </a:tabLst>
            </a:pPr>
            <a:r>
              <a:rPr lang="en-GB" altLang="en-US"/>
              <a:t>+= but not ++</a:t>
            </a:r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980049" y="1604329"/>
            <a:ext cx="8217503" cy="4434226"/>
          </a:xfrm>
          <a:ln/>
        </p:spPr>
        <p:txBody>
          <a:bodyPr/>
          <a:lstStyle/>
          <a:p>
            <a:pPr marL="364366" indent="-269314"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  <a:tabLst>
                <a:tab pos="364366" algn="l"/>
                <a:tab pos="469499" algn="l"/>
                <a:tab pos="884271" algn="l"/>
                <a:tab pos="1299042" algn="l"/>
                <a:tab pos="1713814" algn="l"/>
                <a:tab pos="2128586" algn="l"/>
                <a:tab pos="2543358" algn="l"/>
                <a:tab pos="2958130" algn="l"/>
                <a:tab pos="3372902" algn="l"/>
                <a:tab pos="3787673" algn="l"/>
                <a:tab pos="4202445" algn="l"/>
                <a:tab pos="4617217" algn="l"/>
                <a:tab pos="5031989" algn="l"/>
                <a:tab pos="5446761" algn="l"/>
                <a:tab pos="5861533" algn="l"/>
                <a:tab pos="6276304" algn="l"/>
                <a:tab pos="6691076" algn="l"/>
                <a:tab pos="7105848" algn="l"/>
                <a:tab pos="7520620" algn="l"/>
                <a:tab pos="7935392" algn="l"/>
                <a:tab pos="8350164" algn="l"/>
              </a:tabLst>
            </a:pPr>
            <a:r>
              <a:rPr lang="en-GB" altLang="en-US"/>
              <a:t>Python has incorporated operators like +=, but ++ (or --) do not work in Python</a:t>
            </a:r>
          </a:p>
        </p:txBody>
      </p:sp>
    </p:spTree>
    <p:extLst>
      <p:ext uri="{BB962C8B-B14F-4D97-AF65-F5344CB8AC3E}">
        <p14:creationId xmlns:p14="http://schemas.microsoft.com/office/powerpoint/2010/main" val="2673159778"/>
      </p:ext>
    </p:extLst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String Methods: find, split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smiles = "C(=N)(N)N.C(=O)(O)O"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dirty="0"/>
              <a:t>&gt;&gt;&gt; </a:t>
            </a:r>
            <a:r>
              <a:rPr lang="en-US" altLang="en-US" dirty="0" err="1"/>
              <a:t>smiles.find</a:t>
            </a:r>
            <a:r>
              <a:rPr lang="en-US" altLang="en-US" dirty="0"/>
              <a:t>("(O)")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dirty="0"/>
              <a:t>15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dirty="0"/>
              <a:t>&gt;&gt;&gt; </a:t>
            </a:r>
            <a:r>
              <a:rPr lang="en-US" altLang="en-US" dirty="0" err="1"/>
              <a:t>smiles.find</a:t>
            </a:r>
            <a:r>
              <a:rPr lang="en-US" altLang="en-US" dirty="0"/>
              <a:t>(".")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dirty="0"/>
              <a:t>9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dirty="0"/>
              <a:t>&gt;&gt;&gt; </a:t>
            </a:r>
            <a:r>
              <a:rPr lang="en-US" altLang="en-US" dirty="0" err="1"/>
              <a:t>smiles.find</a:t>
            </a:r>
            <a:r>
              <a:rPr lang="en-US" altLang="en-US" dirty="0"/>
              <a:t>(".", 10)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dirty="0"/>
              <a:t>-1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dirty="0"/>
              <a:t>&gt;&gt;&gt; </a:t>
            </a:r>
            <a:r>
              <a:rPr lang="en-US" altLang="en-US" dirty="0" err="1"/>
              <a:t>smiles.split</a:t>
            </a:r>
            <a:r>
              <a:rPr lang="en-US" altLang="en-US" dirty="0"/>
              <a:t>(".")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dirty="0"/>
              <a:t>['C(=N)(N)N', 'C(=O)(O)O']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dirty="0"/>
              <a:t>&gt;&gt;&gt;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dirty="0"/>
          </a:p>
        </p:txBody>
      </p:sp>
      <p:sp>
        <p:nvSpPr>
          <p:cNvPr id="60420" name="Text Box 4"/>
          <p:cNvSpPr txBox="1">
            <a:spLocks noChangeArrowheads="1"/>
          </p:cNvSpPr>
          <p:nvPr/>
        </p:nvSpPr>
        <p:spPr bwMode="auto">
          <a:xfrm>
            <a:off x="6553200" y="2743200"/>
            <a:ext cx="2765372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Use “find” to find the</a:t>
            </a:r>
          </a:p>
          <a:p>
            <a:r>
              <a:rPr lang="en-US" altLang="en-US"/>
              <a:t>start of a substring.</a:t>
            </a:r>
          </a:p>
          <a:p>
            <a:endParaRPr lang="en-US" altLang="en-US"/>
          </a:p>
          <a:p>
            <a:r>
              <a:rPr lang="en-US" altLang="en-US"/>
              <a:t>Start looking at position 10.</a:t>
            </a:r>
          </a:p>
          <a:p>
            <a:endParaRPr lang="en-US" altLang="en-US"/>
          </a:p>
          <a:p>
            <a:r>
              <a:rPr lang="en-US" altLang="en-US"/>
              <a:t>Find returns -1 if it couldn’t</a:t>
            </a:r>
          </a:p>
          <a:p>
            <a:r>
              <a:rPr lang="en-US" altLang="en-US"/>
              <a:t>find a match.</a:t>
            </a:r>
          </a:p>
          <a:p>
            <a:endParaRPr lang="en-US" altLang="en-US"/>
          </a:p>
          <a:p>
            <a:r>
              <a:rPr lang="en-US" altLang="en-US"/>
              <a:t>Split the string into parts</a:t>
            </a:r>
          </a:p>
          <a:p>
            <a:r>
              <a:rPr lang="en-US" altLang="en-US"/>
              <a:t>with “.” as the delimiter</a:t>
            </a:r>
          </a:p>
        </p:txBody>
      </p:sp>
    </p:spTree>
    <p:extLst>
      <p:ext uri="{BB962C8B-B14F-4D97-AF65-F5344CB8AC3E}">
        <p14:creationId xmlns:p14="http://schemas.microsoft.com/office/powerpoint/2010/main" val="2268901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AA221-1D13-43BF-89EB-53234F685B74}" type="slidenum">
              <a:rPr lang="en-US" altLang="en-US" smtClean="0"/>
              <a:pPr/>
              <a:t>2</a:t>
            </a:fld>
            <a:endParaRPr lang="en-US" altLang="en-US"/>
          </a:p>
        </p:txBody>
      </p:sp>
      <p:pic>
        <p:nvPicPr>
          <p:cNvPr id="9218" name="Picture 2" descr="Image result for python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4200" y="530635"/>
            <a:ext cx="8903600" cy="5849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49605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String operators: in, not in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/>
              <a:t>if "Br" in “Brother”: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/>
              <a:t>	print "contains brother“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/>
          </a:p>
          <a:p>
            <a:pPr>
              <a:buFont typeface="Wingdings" panose="05000000000000000000" pitchFamily="2" charset="2"/>
              <a:buNone/>
            </a:pPr>
            <a:r>
              <a:rPr lang="en-US" altLang="en-US"/>
              <a:t>email_address = “clin”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/>
              <a:t>if "@" not in email_address: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/>
              <a:t>	email_address += "@brandeis.edu“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06090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277814"/>
            <a:ext cx="8458200" cy="1703387"/>
          </a:xfrm>
        </p:spPr>
        <p:txBody>
          <a:bodyPr/>
          <a:lstStyle/>
          <a:p>
            <a:r>
              <a:rPr lang="en-US" altLang="en-US" sz="3000"/>
              <a:t>String Method: “strip”, “rstrip”, “lstrip” are ways to</a:t>
            </a:r>
            <a:br>
              <a:rPr lang="en-US" altLang="en-US" sz="3000"/>
            </a:br>
            <a:r>
              <a:rPr lang="en-US" altLang="en-US" sz="3000"/>
              <a:t>remove whitespace or selected characters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8800" y="1905001"/>
            <a:ext cx="8229600" cy="3768725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/>
              <a:t>&gt;&gt;&gt; line = " # This is a comment line \n"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/>
              <a:t>&gt;&gt;&gt; line.strip()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/>
              <a:t>'# This is a comment line'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/>
              <a:t>&gt;&gt;&gt; line.rstrip()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/>
              <a:t>' # This is a comment line'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/>
              <a:t>&gt;&gt;&gt; line.rstrip("\n")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/>
              <a:t>' # This is a comment line '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/>
              <a:t>&gt;&gt;&gt;</a:t>
            </a:r>
          </a:p>
        </p:txBody>
      </p:sp>
    </p:spTree>
    <p:extLst>
      <p:ext uri="{BB962C8B-B14F-4D97-AF65-F5344CB8AC3E}">
        <p14:creationId xmlns:p14="http://schemas.microsoft.com/office/powerpoint/2010/main" val="1798643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More String methods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/>
              <a:t>email.startswith(“c")   endswith(“u”)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>
                <a:solidFill>
                  <a:srgbClr val="99FF33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True/False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240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/>
              <a:t>&gt;&gt;&gt; "%s@brandeis.edu" % "clin"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>
                <a:solidFill>
                  <a:srgbClr val="99FF33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'clin@brandeis.edu'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240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/>
              <a:t>&gt;&gt;&gt; names = [“Ben", “Chen", “Yaqin"]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/>
              <a:t>&gt;&gt;&gt; ", ".join(names)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>
                <a:solidFill>
                  <a:srgbClr val="99FF33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‘Ben, Chen, Yaqin‘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2400">
              <a:solidFill>
                <a:srgbClr val="99FF33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/>
              <a:t>&gt;&gt;&gt; “chen".upper()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>
                <a:solidFill>
                  <a:srgbClr val="99FF33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‘CHEN'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2400">
              <a:solidFill>
                <a:srgbClr val="99FF33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91357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Unexpected things about strings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/>
              <a:t>&gt;&gt;&gt; s = "andrew"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/>
              <a:t>&gt;&gt;&gt; s[0] = "A"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Traceback (most recent call last):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File "&lt;stdin&gt;", line 1, in &lt;module&gt;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TypeError: 'str' object does not support item assignment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/>
              <a:t>&gt;&gt;&gt; s = "A" + s[1:]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/>
              <a:t>&gt;&gt;&gt; s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/>
              <a:t>'Andrew‘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/>
          </a:p>
        </p:txBody>
      </p:sp>
      <p:sp>
        <p:nvSpPr>
          <p:cNvPr id="36868" name="Text Box 4"/>
          <p:cNvSpPr txBox="1">
            <a:spLocks noChangeArrowheads="1"/>
          </p:cNvSpPr>
          <p:nvPr/>
        </p:nvSpPr>
        <p:spPr bwMode="auto">
          <a:xfrm>
            <a:off x="5943600" y="1600201"/>
            <a:ext cx="360432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200">
                <a:solidFill>
                  <a:srgbClr val="99FF33"/>
                </a:solidFill>
              </a:rPr>
              <a:t>Strings are read only</a:t>
            </a:r>
          </a:p>
        </p:txBody>
      </p:sp>
    </p:spTree>
    <p:extLst>
      <p:ext uri="{BB962C8B-B14F-4D97-AF65-F5344CB8AC3E}">
        <p14:creationId xmlns:p14="http://schemas.microsoft.com/office/powerpoint/2010/main" val="3478669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6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“\” is for special characters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/>
              <a:t>\n -&gt; newline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/>
              <a:t>\t -&gt; tab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/>
              <a:t>\\ -&gt; backslash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/>
              <a:t>...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>
                <a:solidFill>
                  <a:srgbClr val="99FF33"/>
                </a:solidFill>
                <a:effectLst/>
              </a:rPr>
              <a:t>But Windows uses backslash for directories!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/>
              <a:t>filename = "M:\nickel_project\reactive.smi" # DANGER!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/>
              <a:t>filename = "M:\\nickel_project\\reactive.smi" # Better!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/>
              <a:t>filename = "M:/nickel_project/reactive.smi" # Usually works</a:t>
            </a:r>
          </a:p>
        </p:txBody>
      </p:sp>
    </p:spTree>
    <p:extLst>
      <p:ext uri="{BB962C8B-B14F-4D97-AF65-F5344CB8AC3E}">
        <p14:creationId xmlns:p14="http://schemas.microsoft.com/office/powerpoint/2010/main" val="3885114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 noGrp="1" noChangeArrowheads="1"/>
          </p:cNvSpPr>
          <p:nvPr>
            <p:ph type="title"/>
          </p:nvPr>
        </p:nvSpPr>
        <p:spPr>
          <a:xfrm>
            <a:off x="2005972" y="100812"/>
            <a:ext cx="8227583" cy="1143480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414772" algn="l"/>
                <a:tab pos="829544" algn="l"/>
                <a:tab pos="1244316" algn="l"/>
                <a:tab pos="1659087" algn="l"/>
                <a:tab pos="2073859" algn="l"/>
                <a:tab pos="2488631" algn="l"/>
                <a:tab pos="2903403" algn="l"/>
                <a:tab pos="3318175" algn="l"/>
                <a:tab pos="3732947" algn="l"/>
                <a:tab pos="4147718" algn="l"/>
                <a:tab pos="4562490" algn="l"/>
                <a:tab pos="4977262" algn="l"/>
                <a:tab pos="5392034" algn="l"/>
                <a:tab pos="5806806" algn="l"/>
                <a:tab pos="6221578" algn="l"/>
                <a:tab pos="6636349" algn="l"/>
                <a:tab pos="7051121" algn="l"/>
                <a:tab pos="7465893" algn="l"/>
                <a:tab pos="7880665" algn="l"/>
                <a:tab pos="8295437" algn="l"/>
              </a:tabLst>
            </a:pPr>
            <a:r>
              <a:rPr lang="en-GB" altLang="en-US"/>
              <a:t>Type conversion</a:t>
            </a:r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938284" y="1061392"/>
            <a:ext cx="4015142" cy="5574825"/>
          </a:xfrm>
          <a:ln/>
        </p:spPr>
        <p:txBody>
          <a:bodyPr/>
          <a:lstStyle/>
          <a:p>
            <a:pPr marL="364366" indent="-269314">
              <a:lnSpc>
                <a:spcPct val="87000"/>
              </a:lnSpc>
              <a:buSzPct val="45000"/>
              <a:buFont typeface="Wingdings" panose="05000000000000000000" pitchFamily="2" charset="2"/>
              <a:buChar char=""/>
              <a:tabLst>
                <a:tab pos="364366" algn="l"/>
                <a:tab pos="469499" algn="l"/>
                <a:tab pos="884271" algn="l"/>
                <a:tab pos="1299042" algn="l"/>
                <a:tab pos="1713814" algn="l"/>
                <a:tab pos="2128586" algn="l"/>
                <a:tab pos="2543358" algn="l"/>
                <a:tab pos="2958130" algn="l"/>
                <a:tab pos="3372902" algn="l"/>
                <a:tab pos="3787673" algn="l"/>
                <a:tab pos="4202445" algn="l"/>
                <a:tab pos="4617217" algn="l"/>
                <a:tab pos="5031989" algn="l"/>
                <a:tab pos="5446761" algn="l"/>
                <a:tab pos="5861533" algn="l"/>
                <a:tab pos="6276304" algn="l"/>
                <a:tab pos="6691076" algn="l"/>
                <a:tab pos="7105848" algn="l"/>
                <a:tab pos="7520620" algn="l"/>
                <a:tab pos="7935392" algn="l"/>
                <a:tab pos="8350164" algn="l"/>
              </a:tabLst>
            </a:pPr>
            <a:r>
              <a:rPr lang="en-GB" altLang="en-US"/>
              <a:t>int(), float(), str(), and bool() convert to integer, floating point, string, and boolean (True or False) types, respectively</a:t>
            </a:r>
          </a:p>
          <a:p>
            <a:pPr marL="364366" indent="-269314">
              <a:lnSpc>
                <a:spcPct val="87000"/>
              </a:lnSpc>
              <a:buSzPct val="45000"/>
              <a:buFont typeface="Wingdings" panose="05000000000000000000" pitchFamily="2" charset="2"/>
              <a:buChar char=""/>
              <a:tabLst>
                <a:tab pos="364366" algn="l"/>
                <a:tab pos="469499" algn="l"/>
                <a:tab pos="884271" algn="l"/>
                <a:tab pos="1299042" algn="l"/>
                <a:tab pos="1713814" algn="l"/>
                <a:tab pos="2128586" algn="l"/>
                <a:tab pos="2543358" algn="l"/>
                <a:tab pos="2958130" algn="l"/>
                <a:tab pos="3372902" algn="l"/>
                <a:tab pos="3787673" algn="l"/>
                <a:tab pos="4202445" algn="l"/>
                <a:tab pos="4617217" algn="l"/>
                <a:tab pos="5031989" algn="l"/>
                <a:tab pos="5446761" algn="l"/>
                <a:tab pos="5861533" algn="l"/>
                <a:tab pos="6276304" algn="l"/>
                <a:tab pos="6691076" algn="l"/>
                <a:tab pos="7105848" algn="l"/>
                <a:tab pos="7520620" algn="l"/>
                <a:tab pos="7935392" algn="l"/>
                <a:tab pos="8350164" algn="l"/>
              </a:tabLst>
            </a:pPr>
            <a:r>
              <a:rPr lang="en-GB" altLang="en-US"/>
              <a:t>Example typeconv.py:</a:t>
            </a:r>
            <a:br>
              <a:rPr lang="en-GB" altLang="en-US"/>
            </a:br>
            <a:r>
              <a:rPr lang="en-GB" altLang="en-US"/>
              <a:t>print 1.0/2.0</a:t>
            </a:r>
            <a:br>
              <a:rPr lang="en-GB" altLang="en-US"/>
            </a:br>
            <a:r>
              <a:rPr lang="en-GB" altLang="en-US"/>
              <a:t>print 1/2</a:t>
            </a:r>
            <a:br>
              <a:rPr lang="en-GB" altLang="en-US"/>
            </a:br>
            <a:r>
              <a:rPr lang="en-GB" altLang="en-US"/>
              <a:t>print float(1)/float(2)</a:t>
            </a:r>
            <a:br>
              <a:rPr lang="en-GB" altLang="en-US"/>
            </a:br>
            <a:r>
              <a:rPr lang="en-GB" altLang="en-US"/>
              <a:t>print int(3.1415926)</a:t>
            </a:r>
            <a:br>
              <a:rPr lang="en-GB" altLang="en-US"/>
            </a:br>
            <a:r>
              <a:rPr lang="en-GB" altLang="en-US"/>
              <a:t>print str(3.1415926)</a:t>
            </a:r>
            <a:br>
              <a:rPr lang="en-GB" altLang="en-US"/>
            </a:br>
            <a:r>
              <a:rPr lang="en-GB" altLang="en-US"/>
              <a:t>print bool(1)</a:t>
            </a:r>
            <a:br>
              <a:rPr lang="en-GB" altLang="en-US"/>
            </a:br>
            <a:r>
              <a:rPr lang="en-GB" altLang="en-US"/>
              <a:t>print bool(0)</a:t>
            </a:r>
            <a:r>
              <a:rPr lang="ar-SA" altLang="en-US"/>
              <a:t>‏</a:t>
            </a:r>
            <a:endParaRPr lang="en-GB" altLang="en-US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2"/>
          </p:nvPr>
        </p:nvSpPr>
        <p:spPr>
          <a:xfrm>
            <a:off x="6218413" y="3525491"/>
            <a:ext cx="4015142" cy="4444307"/>
          </a:xfrm>
          <a:ln/>
        </p:spPr>
        <p:txBody>
          <a:bodyPr/>
          <a:lstStyle/>
          <a:p>
            <a:pPr marL="364366" indent="-269314">
              <a:lnSpc>
                <a:spcPct val="87000"/>
              </a:lnSpc>
              <a:buSzPct val="45000"/>
              <a:buFont typeface="Wingdings" panose="05000000000000000000" pitchFamily="2" charset="2"/>
              <a:buChar char=""/>
              <a:tabLst>
                <a:tab pos="364366" algn="l"/>
                <a:tab pos="469499" algn="l"/>
                <a:tab pos="884271" algn="l"/>
                <a:tab pos="1299042" algn="l"/>
                <a:tab pos="1713814" algn="l"/>
                <a:tab pos="2128586" algn="l"/>
                <a:tab pos="2543358" algn="l"/>
                <a:tab pos="2958130" algn="l"/>
                <a:tab pos="3372902" algn="l"/>
                <a:tab pos="3787673" algn="l"/>
                <a:tab pos="4202445" algn="l"/>
                <a:tab pos="4617217" algn="l"/>
                <a:tab pos="5031989" algn="l"/>
                <a:tab pos="5446761" algn="l"/>
                <a:tab pos="5861533" algn="l"/>
                <a:tab pos="6276304" algn="l"/>
                <a:tab pos="6691076" algn="l"/>
                <a:tab pos="7105848" algn="l"/>
                <a:tab pos="7520620" algn="l"/>
                <a:tab pos="7935392" algn="l"/>
                <a:tab pos="8350164" algn="l"/>
              </a:tabLst>
            </a:pPr>
            <a:r>
              <a:rPr lang="en-GB" altLang="en-US"/>
              <a:t>Output:</a:t>
            </a:r>
            <a:br>
              <a:rPr lang="en-GB" altLang="en-US"/>
            </a:br>
            <a:r>
              <a:rPr lang="en-GB" altLang="en-US"/>
              <a:t>0.5</a:t>
            </a:r>
            <a:br>
              <a:rPr lang="en-GB" altLang="en-US"/>
            </a:br>
            <a:r>
              <a:rPr lang="en-GB" altLang="en-US"/>
              <a:t>0</a:t>
            </a:r>
            <a:br>
              <a:rPr lang="en-GB" altLang="en-US"/>
            </a:br>
            <a:r>
              <a:rPr lang="en-GB" altLang="en-US"/>
              <a:t>0.5</a:t>
            </a:r>
            <a:br>
              <a:rPr lang="en-GB" altLang="en-US"/>
            </a:br>
            <a:r>
              <a:rPr lang="en-GB" altLang="en-US"/>
              <a:t>3</a:t>
            </a:r>
            <a:br>
              <a:rPr lang="en-GB" altLang="en-US"/>
            </a:br>
            <a:r>
              <a:rPr lang="en-GB" altLang="en-US"/>
              <a:t>3.1415926</a:t>
            </a:r>
            <a:br>
              <a:rPr lang="en-GB" altLang="en-US"/>
            </a:br>
            <a:r>
              <a:rPr lang="en-GB" altLang="en-US"/>
              <a:t>True</a:t>
            </a:r>
            <a:br>
              <a:rPr lang="en-GB" altLang="en-US"/>
            </a:br>
            <a:r>
              <a:rPr lang="en-GB" altLang="en-US"/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1911566316"/>
      </p:ext>
    </p:extLst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 noGrp="1" noChangeArrowheads="1"/>
          </p:cNvSpPr>
          <p:nvPr>
            <p:ph type="title"/>
          </p:nvPr>
        </p:nvSpPr>
        <p:spPr>
          <a:xfrm>
            <a:off x="1980049" y="313954"/>
            <a:ext cx="8229024" cy="1062832"/>
          </a:xfrm>
          <a:ln/>
        </p:spPr>
        <p:txBody>
          <a:bodyPr/>
          <a:lstStyle/>
          <a:p>
            <a:pPr>
              <a:lnSpc>
                <a:spcPct val="93000"/>
              </a:lnSpc>
              <a:tabLst>
                <a:tab pos="0" algn="l"/>
                <a:tab pos="414772" algn="l"/>
                <a:tab pos="829544" algn="l"/>
                <a:tab pos="1244316" algn="l"/>
                <a:tab pos="1659087" algn="l"/>
                <a:tab pos="2073859" algn="l"/>
                <a:tab pos="2488631" algn="l"/>
                <a:tab pos="2903403" algn="l"/>
                <a:tab pos="3318175" algn="l"/>
                <a:tab pos="3732947" algn="l"/>
                <a:tab pos="4147718" algn="l"/>
                <a:tab pos="4562490" algn="l"/>
                <a:tab pos="4977262" algn="l"/>
                <a:tab pos="5392034" algn="l"/>
                <a:tab pos="5806806" algn="l"/>
                <a:tab pos="6221578" algn="l"/>
                <a:tab pos="6636349" algn="l"/>
                <a:tab pos="7051121" algn="l"/>
                <a:tab pos="7465893" algn="l"/>
                <a:tab pos="7880665" algn="l"/>
                <a:tab pos="8295437" algn="l"/>
              </a:tabLst>
            </a:pPr>
            <a:r>
              <a:rPr lang="en-GB" altLang="en-US"/>
              <a:t>Operators acting on strings</a:t>
            </a:r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980049" y="1604329"/>
            <a:ext cx="8229024" cy="4444307"/>
          </a:xfrm>
          <a:ln/>
        </p:spPr>
        <p:txBody>
          <a:bodyPr/>
          <a:lstStyle/>
          <a:p>
            <a:pPr marL="364366" indent="-269314"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  <a:tabLst>
                <a:tab pos="364366" algn="l"/>
                <a:tab pos="469499" algn="l"/>
                <a:tab pos="884271" algn="l"/>
                <a:tab pos="1299042" algn="l"/>
                <a:tab pos="1713814" algn="l"/>
                <a:tab pos="2128586" algn="l"/>
                <a:tab pos="2543358" algn="l"/>
                <a:tab pos="2958130" algn="l"/>
                <a:tab pos="3372902" algn="l"/>
                <a:tab pos="3787673" algn="l"/>
                <a:tab pos="4202445" algn="l"/>
                <a:tab pos="4617217" algn="l"/>
                <a:tab pos="5031989" algn="l"/>
                <a:tab pos="5446761" algn="l"/>
                <a:tab pos="5861533" algn="l"/>
                <a:tab pos="6276304" algn="l"/>
                <a:tab pos="6691076" algn="l"/>
                <a:tab pos="7105848" algn="l"/>
                <a:tab pos="7520620" algn="l"/>
                <a:tab pos="7935392" algn="l"/>
                <a:tab pos="8350164" algn="l"/>
              </a:tabLst>
            </a:pPr>
            <a:r>
              <a:rPr lang="en-GB" altLang="en-US"/>
              <a:t>&gt;&gt;&gt; "Ni!"*3</a:t>
            </a:r>
            <a:br>
              <a:rPr lang="en-GB" altLang="en-US"/>
            </a:br>
            <a:r>
              <a:rPr lang="en-GB" altLang="en-US"/>
              <a:t>'Ni!Ni!Ni!'</a:t>
            </a:r>
          </a:p>
          <a:p>
            <a:pPr marL="364366" indent="-269314"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  <a:tabLst>
                <a:tab pos="364366" algn="l"/>
                <a:tab pos="469499" algn="l"/>
                <a:tab pos="884271" algn="l"/>
                <a:tab pos="1299042" algn="l"/>
                <a:tab pos="1713814" algn="l"/>
                <a:tab pos="2128586" algn="l"/>
                <a:tab pos="2543358" algn="l"/>
                <a:tab pos="2958130" algn="l"/>
                <a:tab pos="3372902" algn="l"/>
                <a:tab pos="3787673" algn="l"/>
                <a:tab pos="4202445" algn="l"/>
                <a:tab pos="4617217" algn="l"/>
                <a:tab pos="5031989" algn="l"/>
                <a:tab pos="5446761" algn="l"/>
                <a:tab pos="5861533" algn="l"/>
                <a:tab pos="6276304" algn="l"/>
                <a:tab pos="6691076" algn="l"/>
                <a:tab pos="7105848" algn="l"/>
                <a:tab pos="7520620" algn="l"/>
                <a:tab pos="7935392" algn="l"/>
                <a:tab pos="8350164" algn="l"/>
              </a:tabLst>
            </a:pPr>
            <a:r>
              <a:rPr lang="en-GB" altLang="en-US"/>
              <a:t>&gt;&gt;&gt; "hello " + "world!"</a:t>
            </a:r>
            <a:br>
              <a:rPr lang="en-GB" altLang="en-US"/>
            </a:br>
            <a:r>
              <a:rPr lang="en-GB" altLang="en-US"/>
              <a:t>'hello world!'</a:t>
            </a:r>
          </a:p>
        </p:txBody>
      </p:sp>
    </p:spTree>
    <p:extLst>
      <p:ext uri="{BB962C8B-B14F-4D97-AF65-F5344CB8AC3E}">
        <p14:creationId xmlns:p14="http://schemas.microsoft.com/office/powerpoint/2010/main" val="2322768899"/>
      </p:ext>
    </p:extLst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Grp="1" noChangeArrowheads="1"/>
          </p:cNvSpPr>
          <p:nvPr>
            <p:ph type="title"/>
          </p:nvPr>
        </p:nvSpPr>
        <p:spPr>
          <a:xfrm>
            <a:off x="1980049" y="313954"/>
            <a:ext cx="8229024" cy="1062832"/>
          </a:xfrm>
          <a:ln/>
        </p:spPr>
        <p:txBody>
          <a:bodyPr/>
          <a:lstStyle/>
          <a:p>
            <a:pPr>
              <a:lnSpc>
                <a:spcPct val="93000"/>
              </a:lnSpc>
              <a:tabLst>
                <a:tab pos="0" algn="l"/>
                <a:tab pos="414772" algn="l"/>
                <a:tab pos="829544" algn="l"/>
                <a:tab pos="1244316" algn="l"/>
                <a:tab pos="1659087" algn="l"/>
                <a:tab pos="2073859" algn="l"/>
                <a:tab pos="2488631" algn="l"/>
                <a:tab pos="2903403" algn="l"/>
                <a:tab pos="3318175" algn="l"/>
                <a:tab pos="3732947" algn="l"/>
                <a:tab pos="4147718" algn="l"/>
                <a:tab pos="4562490" algn="l"/>
                <a:tab pos="4977262" algn="l"/>
                <a:tab pos="5392034" algn="l"/>
                <a:tab pos="5806806" algn="l"/>
                <a:tab pos="6221578" algn="l"/>
                <a:tab pos="6636349" algn="l"/>
                <a:tab pos="7051121" algn="l"/>
                <a:tab pos="7465893" algn="l"/>
                <a:tab pos="7880665" algn="l"/>
                <a:tab pos="8295437" algn="l"/>
              </a:tabLst>
            </a:pPr>
            <a:r>
              <a:rPr lang="en-GB" altLang="en-US"/>
              <a:t>Input from keyboard</a:t>
            </a:r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938284" y="1451673"/>
            <a:ext cx="8229024" cy="4933958"/>
          </a:xfrm>
          <a:ln/>
        </p:spPr>
        <p:txBody>
          <a:bodyPr/>
          <a:lstStyle/>
          <a:p>
            <a:pPr marL="364366" indent="-269314"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  <a:tabLst>
                <a:tab pos="364366" algn="l"/>
                <a:tab pos="469499" algn="l"/>
                <a:tab pos="884271" algn="l"/>
                <a:tab pos="1299042" algn="l"/>
                <a:tab pos="1713814" algn="l"/>
                <a:tab pos="2128586" algn="l"/>
                <a:tab pos="2543358" algn="l"/>
                <a:tab pos="2958130" algn="l"/>
                <a:tab pos="3372902" algn="l"/>
                <a:tab pos="3787673" algn="l"/>
                <a:tab pos="4202445" algn="l"/>
                <a:tab pos="4617217" algn="l"/>
                <a:tab pos="5031989" algn="l"/>
                <a:tab pos="5446761" algn="l"/>
                <a:tab pos="5861533" algn="l"/>
                <a:tab pos="6276304" algn="l"/>
                <a:tab pos="6691076" algn="l"/>
                <a:tab pos="7105848" algn="l"/>
                <a:tab pos="7520620" algn="l"/>
                <a:tab pos="7935392" algn="l"/>
                <a:tab pos="8350164" algn="l"/>
              </a:tabLst>
            </a:pPr>
            <a:r>
              <a:rPr lang="en-GB" altLang="en-US"/>
              <a:t>Example input.py</a:t>
            </a:r>
            <a:br>
              <a:rPr lang="en-GB" altLang="en-US"/>
            </a:br>
            <a:r>
              <a:rPr lang="en-GB" altLang="en-US"/>
              <a:t>i = raw_input("Enter a math expression: ")</a:t>
            </a:r>
            <a:br>
              <a:rPr lang="en-GB" altLang="en-US"/>
            </a:br>
            <a:r>
              <a:rPr lang="en-GB" altLang="en-US"/>
              <a:t>print i</a:t>
            </a:r>
            <a:br>
              <a:rPr lang="en-GB" altLang="en-US"/>
            </a:br>
            <a:r>
              <a:rPr lang="en-GB" altLang="en-US"/>
              <a:t>j = input("Enter the same expression: ")</a:t>
            </a:r>
            <a:br>
              <a:rPr lang="en-GB" altLang="en-US"/>
            </a:br>
            <a:r>
              <a:rPr lang="en-GB" altLang="en-US"/>
              <a:t>print j</a:t>
            </a:r>
            <a:br>
              <a:rPr lang="en-GB" altLang="en-US"/>
            </a:br>
            <a:r>
              <a:rPr lang="en-GB" altLang="en-US"/>
              <a:t/>
            </a:r>
            <a:br>
              <a:rPr lang="en-GB" altLang="en-US"/>
            </a:br>
            <a:r>
              <a:rPr lang="en-GB" altLang="en-US"/>
              <a:t>Output:</a:t>
            </a:r>
            <a:br>
              <a:rPr lang="en-GB" altLang="en-US"/>
            </a:br>
            <a:r>
              <a:rPr lang="en-GB" altLang="en-US"/>
              <a:t>localhost(workshop)% ./input.py </a:t>
            </a:r>
            <a:br>
              <a:rPr lang="en-GB" altLang="en-US"/>
            </a:br>
            <a:r>
              <a:rPr lang="en-GB" altLang="en-US"/>
              <a:t>Enter a mathematical expression: 3+2</a:t>
            </a:r>
            <a:br>
              <a:rPr lang="en-GB" altLang="en-US"/>
            </a:br>
            <a:r>
              <a:rPr lang="en-GB" altLang="en-US"/>
              <a:t>3+2</a:t>
            </a:r>
            <a:br>
              <a:rPr lang="en-GB" altLang="en-US"/>
            </a:br>
            <a:r>
              <a:rPr lang="en-GB" altLang="en-US"/>
              <a:t>Enter the same expression: 3+2</a:t>
            </a:r>
            <a:br>
              <a:rPr lang="en-GB" altLang="en-US"/>
            </a:br>
            <a:r>
              <a:rPr lang="en-GB" altLang="en-US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073435037"/>
      </p:ext>
    </p:extLst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/>
          </p:nvPr>
        </p:nvSpPr>
        <p:spPr>
          <a:xfrm>
            <a:off x="1980049" y="313954"/>
            <a:ext cx="8229024" cy="1062832"/>
          </a:xfrm>
          <a:ln/>
        </p:spPr>
        <p:txBody>
          <a:bodyPr/>
          <a:lstStyle/>
          <a:p>
            <a:pPr>
              <a:lnSpc>
                <a:spcPct val="93000"/>
              </a:lnSpc>
              <a:tabLst>
                <a:tab pos="0" algn="l"/>
                <a:tab pos="414772" algn="l"/>
                <a:tab pos="829544" algn="l"/>
                <a:tab pos="1244316" algn="l"/>
                <a:tab pos="1659087" algn="l"/>
                <a:tab pos="2073859" algn="l"/>
                <a:tab pos="2488631" algn="l"/>
                <a:tab pos="2903403" algn="l"/>
                <a:tab pos="3318175" algn="l"/>
                <a:tab pos="3732947" algn="l"/>
                <a:tab pos="4147718" algn="l"/>
                <a:tab pos="4562490" algn="l"/>
                <a:tab pos="4977262" algn="l"/>
                <a:tab pos="5392034" algn="l"/>
                <a:tab pos="5806806" algn="l"/>
                <a:tab pos="6221578" algn="l"/>
                <a:tab pos="6636349" algn="l"/>
                <a:tab pos="7051121" algn="l"/>
                <a:tab pos="7465893" algn="l"/>
                <a:tab pos="7880665" algn="l"/>
                <a:tab pos="8295437" algn="l"/>
              </a:tabLst>
            </a:pPr>
            <a:r>
              <a:rPr lang="en-GB" altLang="en-US"/>
              <a:t>Comments</a:t>
            </a:r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980049" y="1604329"/>
            <a:ext cx="8229024" cy="4444307"/>
          </a:xfrm>
          <a:ln/>
        </p:spPr>
        <p:txBody>
          <a:bodyPr/>
          <a:lstStyle/>
          <a:p>
            <a:pPr marL="364366" indent="-269314"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  <a:tabLst>
                <a:tab pos="364366" algn="l"/>
                <a:tab pos="469499" algn="l"/>
                <a:tab pos="884271" algn="l"/>
                <a:tab pos="1299042" algn="l"/>
                <a:tab pos="1713814" algn="l"/>
                <a:tab pos="2128586" algn="l"/>
                <a:tab pos="2543358" algn="l"/>
                <a:tab pos="2958130" algn="l"/>
                <a:tab pos="3372902" algn="l"/>
                <a:tab pos="3787673" algn="l"/>
                <a:tab pos="4202445" algn="l"/>
                <a:tab pos="4617217" algn="l"/>
                <a:tab pos="5031989" algn="l"/>
                <a:tab pos="5446761" algn="l"/>
                <a:tab pos="5861533" algn="l"/>
                <a:tab pos="6276304" algn="l"/>
                <a:tab pos="6691076" algn="l"/>
                <a:tab pos="7105848" algn="l"/>
                <a:tab pos="7520620" algn="l"/>
                <a:tab pos="7935392" algn="l"/>
                <a:tab pos="8350164" algn="l"/>
              </a:tabLst>
            </a:pPr>
            <a:r>
              <a:rPr lang="en-GB" altLang="en-US"/>
              <a:t>Anything after a # symbol is treated as a comment</a:t>
            </a:r>
          </a:p>
          <a:p>
            <a:pPr marL="364366" indent="-269314"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  <a:tabLst>
                <a:tab pos="364366" algn="l"/>
                <a:tab pos="469499" algn="l"/>
                <a:tab pos="884271" algn="l"/>
                <a:tab pos="1299042" algn="l"/>
                <a:tab pos="1713814" algn="l"/>
                <a:tab pos="2128586" algn="l"/>
                <a:tab pos="2543358" algn="l"/>
                <a:tab pos="2958130" algn="l"/>
                <a:tab pos="3372902" algn="l"/>
                <a:tab pos="3787673" algn="l"/>
                <a:tab pos="4202445" algn="l"/>
                <a:tab pos="4617217" algn="l"/>
                <a:tab pos="5031989" algn="l"/>
                <a:tab pos="5446761" algn="l"/>
                <a:tab pos="5861533" algn="l"/>
                <a:tab pos="6276304" algn="l"/>
                <a:tab pos="6691076" algn="l"/>
                <a:tab pos="7105848" algn="l"/>
                <a:tab pos="7520620" algn="l"/>
                <a:tab pos="7935392" algn="l"/>
                <a:tab pos="8350164" algn="l"/>
              </a:tabLst>
            </a:pPr>
            <a:r>
              <a:rPr lang="en-GB" altLang="en-US"/>
              <a:t>This is just like Perl</a:t>
            </a:r>
          </a:p>
        </p:txBody>
      </p:sp>
    </p:spTree>
    <p:extLst>
      <p:ext uri="{BB962C8B-B14F-4D97-AF65-F5344CB8AC3E}">
        <p14:creationId xmlns:p14="http://schemas.microsoft.com/office/powerpoint/2010/main" val="2368700972"/>
      </p:ext>
    </p:extLst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Grp="1" noChangeArrowheads="1"/>
          </p:cNvSpPr>
          <p:nvPr>
            <p:ph type="title"/>
          </p:nvPr>
        </p:nvSpPr>
        <p:spPr>
          <a:xfrm>
            <a:off x="1980049" y="313953"/>
            <a:ext cx="8227583" cy="1061392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414772" algn="l"/>
                <a:tab pos="829544" algn="l"/>
                <a:tab pos="1244316" algn="l"/>
                <a:tab pos="1659087" algn="l"/>
                <a:tab pos="2073859" algn="l"/>
                <a:tab pos="2488631" algn="l"/>
                <a:tab pos="2903403" algn="l"/>
                <a:tab pos="3318175" algn="l"/>
                <a:tab pos="3732947" algn="l"/>
                <a:tab pos="4147718" algn="l"/>
                <a:tab pos="4562490" algn="l"/>
                <a:tab pos="4977262" algn="l"/>
                <a:tab pos="5392034" algn="l"/>
                <a:tab pos="5806806" algn="l"/>
                <a:tab pos="6221578" algn="l"/>
                <a:tab pos="6636349" algn="l"/>
                <a:tab pos="7051121" algn="l"/>
                <a:tab pos="7465893" algn="l"/>
                <a:tab pos="7880665" algn="l"/>
                <a:tab pos="8295437" algn="l"/>
              </a:tabLst>
            </a:pPr>
            <a:r>
              <a:rPr lang="en-GB" altLang="en-US" b="1" dirty="0" smtClean="0"/>
              <a:t>Conditionals</a:t>
            </a:r>
            <a:endParaRPr lang="en-GB" altLang="en-US" b="1" dirty="0"/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980049" y="1604329"/>
            <a:ext cx="8227583" cy="4444307"/>
          </a:xfrm>
          <a:ln/>
        </p:spPr>
        <p:txBody>
          <a:bodyPr/>
          <a:lstStyle/>
          <a:p>
            <a:pPr marL="364366" indent="-269314">
              <a:lnSpc>
                <a:spcPct val="87000"/>
              </a:lnSpc>
              <a:buSzPct val="45000"/>
              <a:buFont typeface="Wingdings" panose="05000000000000000000" pitchFamily="2" charset="2"/>
              <a:buChar char=""/>
              <a:tabLst>
                <a:tab pos="364366" algn="l"/>
                <a:tab pos="469499" algn="l"/>
                <a:tab pos="884271" algn="l"/>
                <a:tab pos="1299042" algn="l"/>
                <a:tab pos="1713814" algn="l"/>
                <a:tab pos="2128586" algn="l"/>
                <a:tab pos="2543358" algn="l"/>
                <a:tab pos="2958130" algn="l"/>
                <a:tab pos="3372902" algn="l"/>
                <a:tab pos="3787673" algn="l"/>
                <a:tab pos="4202445" algn="l"/>
                <a:tab pos="4617217" algn="l"/>
                <a:tab pos="5031989" algn="l"/>
                <a:tab pos="5446761" algn="l"/>
                <a:tab pos="5861533" algn="l"/>
                <a:tab pos="6276304" algn="l"/>
                <a:tab pos="6691076" algn="l"/>
                <a:tab pos="7105848" algn="l"/>
                <a:tab pos="7520620" algn="l"/>
                <a:tab pos="7935392" algn="l"/>
                <a:tab pos="8350164" algn="l"/>
              </a:tabLst>
            </a:pPr>
            <a:r>
              <a:rPr lang="en-GB" altLang="en-US"/>
              <a:t>True and False booleans</a:t>
            </a:r>
          </a:p>
          <a:p>
            <a:pPr marL="364366" indent="-269314">
              <a:lnSpc>
                <a:spcPct val="87000"/>
              </a:lnSpc>
              <a:buSzPct val="45000"/>
              <a:buFont typeface="Wingdings" panose="05000000000000000000" pitchFamily="2" charset="2"/>
              <a:buChar char=""/>
              <a:tabLst>
                <a:tab pos="364366" algn="l"/>
                <a:tab pos="469499" algn="l"/>
                <a:tab pos="884271" algn="l"/>
                <a:tab pos="1299042" algn="l"/>
                <a:tab pos="1713814" algn="l"/>
                <a:tab pos="2128586" algn="l"/>
                <a:tab pos="2543358" algn="l"/>
                <a:tab pos="2958130" algn="l"/>
                <a:tab pos="3372902" algn="l"/>
                <a:tab pos="3787673" algn="l"/>
                <a:tab pos="4202445" algn="l"/>
                <a:tab pos="4617217" algn="l"/>
                <a:tab pos="5031989" algn="l"/>
                <a:tab pos="5446761" algn="l"/>
                <a:tab pos="5861533" algn="l"/>
                <a:tab pos="6276304" algn="l"/>
                <a:tab pos="6691076" algn="l"/>
                <a:tab pos="7105848" algn="l"/>
                <a:tab pos="7520620" algn="l"/>
                <a:tab pos="7935392" algn="l"/>
                <a:tab pos="8350164" algn="l"/>
              </a:tabLst>
            </a:pPr>
            <a:r>
              <a:rPr lang="en-GB" altLang="en-US"/>
              <a:t>Comparison and Logical Operators</a:t>
            </a:r>
          </a:p>
          <a:p>
            <a:pPr marL="364366" indent="-269314">
              <a:lnSpc>
                <a:spcPct val="87000"/>
              </a:lnSpc>
              <a:buSzPct val="45000"/>
              <a:buFont typeface="Wingdings" panose="05000000000000000000" pitchFamily="2" charset="2"/>
              <a:buChar char=""/>
              <a:tabLst>
                <a:tab pos="364366" algn="l"/>
                <a:tab pos="469499" algn="l"/>
                <a:tab pos="884271" algn="l"/>
                <a:tab pos="1299042" algn="l"/>
                <a:tab pos="1713814" algn="l"/>
                <a:tab pos="2128586" algn="l"/>
                <a:tab pos="2543358" algn="l"/>
                <a:tab pos="2958130" algn="l"/>
                <a:tab pos="3372902" algn="l"/>
                <a:tab pos="3787673" algn="l"/>
                <a:tab pos="4202445" algn="l"/>
                <a:tab pos="4617217" algn="l"/>
                <a:tab pos="5031989" algn="l"/>
                <a:tab pos="5446761" algn="l"/>
                <a:tab pos="5861533" algn="l"/>
                <a:tab pos="6276304" algn="l"/>
                <a:tab pos="6691076" algn="l"/>
                <a:tab pos="7105848" algn="l"/>
                <a:tab pos="7520620" algn="l"/>
                <a:tab pos="7935392" algn="l"/>
                <a:tab pos="8350164" algn="l"/>
              </a:tabLst>
            </a:pPr>
            <a:r>
              <a:rPr lang="en-GB" altLang="en-US"/>
              <a:t>if, elif, and else statements</a:t>
            </a:r>
          </a:p>
        </p:txBody>
      </p:sp>
    </p:spTree>
    <p:extLst>
      <p:ext uri="{BB962C8B-B14F-4D97-AF65-F5344CB8AC3E}">
        <p14:creationId xmlns:p14="http://schemas.microsoft.com/office/powerpoint/2010/main" val="4193195191"/>
      </p:ext>
    </p:extLst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python</a:t>
            </a:r>
          </a:p>
        </p:txBody>
      </p:sp>
      <p:pic>
        <p:nvPicPr>
          <p:cNvPr id="3076" name="Picture 4" descr="C:\Documents and Settings\farrin\Desktop\python_5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381000"/>
            <a:ext cx="51435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E08CF75-0DDC-49E8-9774-9227A5232826}" type="slidenum">
              <a:rPr lang="en-US" altLang="en-US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3</a:t>
            </a:fld>
            <a:endParaRPr lang="en-US" alt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pic>
        <p:nvPicPr>
          <p:cNvPr id="10242" name="Picture 2" descr="Image result for why python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209800"/>
            <a:ext cx="8823158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53847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/>
          <p:cNvSpPr>
            <a:spLocks noGrp="1" noChangeArrowheads="1"/>
          </p:cNvSpPr>
          <p:nvPr>
            <p:ph type="title"/>
          </p:nvPr>
        </p:nvSpPr>
        <p:spPr>
          <a:xfrm>
            <a:off x="1980049" y="313953"/>
            <a:ext cx="8227583" cy="1061392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414772" algn="l"/>
                <a:tab pos="829544" algn="l"/>
                <a:tab pos="1244316" algn="l"/>
                <a:tab pos="1659087" algn="l"/>
                <a:tab pos="2073859" algn="l"/>
                <a:tab pos="2488631" algn="l"/>
                <a:tab pos="2903403" algn="l"/>
                <a:tab pos="3318175" algn="l"/>
                <a:tab pos="3732947" algn="l"/>
                <a:tab pos="4147718" algn="l"/>
                <a:tab pos="4562490" algn="l"/>
                <a:tab pos="4977262" algn="l"/>
                <a:tab pos="5392034" algn="l"/>
                <a:tab pos="5806806" algn="l"/>
                <a:tab pos="6221578" algn="l"/>
                <a:tab pos="6636349" algn="l"/>
                <a:tab pos="7051121" algn="l"/>
                <a:tab pos="7465893" algn="l"/>
                <a:tab pos="7880665" algn="l"/>
                <a:tab pos="8295437" algn="l"/>
              </a:tabLst>
            </a:pPr>
            <a:r>
              <a:rPr lang="en-GB" altLang="en-US"/>
              <a:t>Booleans: True and False</a:t>
            </a:r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980049" y="1604329"/>
            <a:ext cx="8227583" cy="4444307"/>
          </a:xfrm>
          <a:ln/>
        </p:spPr>
        <p:txBody>
          <a:bodyPr/>
          <a:lstStyle/>
          <a:p>
            <a:pPr marL="364366" indent="-269314">
              <a:lnSpc>
                <a:spcPct val="87000"/>
              </a:lnSpc>
              <a:buSzPct val="45000"/>
              <a:buFont typeface="Wingdings" panose="05000000000000000000" pitchFamily="2" charset="2"/>
              <a:buChar char=""/>
              <a:tabLst>
                <a:tab pos="364366" algn="l"/>
                <a:tab pos="469499" algn="l"/>
                <a:tab pos="884271" algn="l"/>
                <a:tab pos="1299042" algn="l"/>
                <a:tab pos="1713814" algn="l"/>
                <a:tab pos="2128586" algn="l"/>
                <a:tab pos="2543358" algn="l"/>
                <a:tab pos="2958130" algn="l"/>
                <a:tab pos="3372902" algn="l"/>
                <a:tab pos="3787673" algn="l"/>
                <a:tab pos="4202445" algn="l"/>
                <a:tab pos="4617217" algn="l"/>
                <a:tab pos="5031989" algn="l"/>
                <a:tab pos="5446761" algn="l"/>
                <a:tab pos="5861533" algn="l"/>
                <a:tab pos="6276304" algn="l"/>
                <a:tab pos="6691076" algn="l"/>
                <a:tab pos="7105848" algn="l"/>
                <a:tab pos="7520620" algn="l"/>
                <a:tab pos="7935392" algn="l"/>
                <a:tab pos="8350164" algn="l"/>
              </a:tabLst>
            </a:pPr>
            <a:r>
              <a:rPr lang="en-GB" altLang="en-US"/>
              <a:t>&gt;&gt;&gt; type (True)</a:t>
            </a:r>
            <a:br>
              <a:rPr lang="en-GB" altLang="en-US"/>
            </a:br>
            <a:r>
              <a:rPr lang="en-GB" altLang="en-US"/>
              <a:t>&lt;type 'bool'&gt;</a:t>
            </a:r>
            <a:br>
              <a:rPr lang="en-GB" altLang="en-US"/>
            </a:br>
            <a:r>
              <a:rPr lang="en-GB" altLang="en-US"/>
              <a:t>&gt;&gt;&gt; type (true)</a:t>
            </a:r>
            <a:br>
              <a:rPr lang="en-GB" altLang="en-US"/>
            </a:br>
            <a:r>
              <a:rPr lang="en-GB" altLang="en-US"/>
              <a:t>Traceback (most recent call last):</a:t>
            </a:r>
            <a:br>
              <a:rPr lang="en-GB" altLang="en-US"/>
            </a:br>
            <a:r>
              <a:rPr lang="en-GB" altLang="en-US"/>
              <a:t>  File "&lt;stdin&gt;", line 1, in &lt;module&gt;</a:t>
            </a:r>
            <a:br>
              <a:rPr lang="en-GB" altLang="en-US"/>
            </a:br>
            <a:r>
              <a:rPr lang="en-GB" altLang="en-US"/>
              <a:t>NameError: name 'true' is not defined</a:t>
            </a:r>
            <a:br>
              <a:rPr lang="en-GB" altLang="en-US"/>
            </a:br>
            <a:r>
              <a:rPr lang="en-GB" altLang="en-US"/>
              <a:t>&gt;&gt;&gt; 2+2==5</a:t>
            </a:r>
            <a:br>
              <a:rPr lang="en-GB" altLang="en-US"/>
            </a:br>
            <a:r>
              <a:rPr lang="en-GB" altLang="en-US"/>
              <a:t>False</a:t>
            </a:r>
          </a:p>
          <a:p>
            <a:pPr marL="364366" indent="-269314">
              <a:lnSpc>
                <a:spcPct val="87000"/>
              </a:lnSpc>
              <a:buSzPct val="45000"/>
              <a:buFont typeface="Wingdings" panose="05000000000000000000" pitchFamily="2" charset="2"/>
              <a:buChar char=""/>
              <a:tabLst>
                <a:tab pos="364366" algn="l"/>
                <a:tab pos="469499" algn="l"/>
                <a:tab pos="884271" algn="l"/>
                <a:tab pos="1299042" algn="l"/>
                <a:tab pos="1713814" algn="l"/>
                <a:tab pos="2128586" algn="l"/>
                <a:tab pos="2543358" algn="l"/>
                <a:tab pos="2958130" algn="l"/>
                <a:tab pos="3372902" algn="l"/>
                <a:tab pos="3787673" algn="l"/>
                <a:tab pos="4202445" algn="l"/>
                <a:tab pos="4617217" algn="l"/>
                <a:tab pos="5031989" algn="l"/>
                <a:tab pos="5446761" algn="l"/>
                <a:tab pos="5861533" algn="l"/>
                <a:tab pos="6276304" algn="l"/>
                <a:tab pos="6691076" algn="l"/>
                <a:tab pos="7105848" algn="l"/>
                <a:tab pos="7520620" algn="l"/>
                <a:tab pos="7935392" algn="l"/>
                <a:tab pos="8350164" algn="l"/>
              </a:tabLst>
            </a:pPr>
            <a:r>
              <a:rPr lang="en-GB" altLang="en-US"/>
              <a:t>Note: True and False are of type bool.  </a:t>
            </a:r>
            <a:r>
              <a:rPr lang="en-GB" altLang="en-US" i="1"/>
              <a:t>The capitalization is required for the booleans!</a:t>
            </a:r>
          </a:p>
        </p:txBody>
      </p:sp>
    </p:spTree>
    <p:extLst>
      <p:ext uri="{BB962C8B-B14F-4D97-AF65-F5344CB8AC3E}">
        <p14:creationId xmlns:p14="http://schemas.microsoft.com/office/powerpoint/2010/main" val="1059539373"/>
      </p:ext>
    </p:extLst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/>
          <p:cNvSpPr>
            <a:spLocks noGrp="1" noChangeArrowheads="1"/>
          </p:cNvSpPr>
          <p:nvPr>
            <p:ph type="title"/>
          </p:nvPr>
        </p:nvSpPr>
        <p:spPr>
          <a:xfrm>
            <a:off x="1980049" y="313954"/>
            <a:ext cx="8224703" cy="1058512"/>
          </a:xfrm>
          <a:ln/>
        </p:spPr>
        <p:txBody>
          <a:bodyPr/>
          <a:lstStyle/>
          <a:p>
            <a:pPr>
              <a:lnSpc>
                <a:spcPct val="76000"/>
              </a:lnSpc>
              <a:tabLst>
                <a:tab pos="0" algn="l"/>
                <a:tab pos="414772" algn="l"/>
                <a:tab pos="829544" algn="l"/>
                <a:tab pos="1244316" algn="l"/>
                <a:tab pos="1659087" algn="l"/>
                <a:tab pos="2073859" algn="l"/>
                <a:tab pos="2488631" algn="l"/>
                <a:tab pos="2903403" algn="l"/>
                <a:tab pos="3318175" algn="l"/>
                <a:tab pos="3732947" algn="l"/>
                <a:tab pos="4147718" algn="l"/>
                <a:tab pos="4562490" algn="l"/>
                <a:tab pos="4977262" algn="l"/>
                <a:tab pos="5392034" algn="l"/>
                <a:tab pos="5806806" algn="l"/>
                <a:tab pos="6221578" algn="l"/>
                <a:tab pos="6636349" algn="l"/>
                <a:tab pos="7051121" algn="l"/>
                <a:tab pos="7465893" algn="l"/>
                <a:tab pos="7880665" algn="l"/>
                <a:tab pos="8295437" algn="l"/>
              </a:tabLst>
            </a:pPr>
            <a:r>
              <a:rPr lang="en-GB" altLang="en-US"/>
              <a:t>Boolean expressions</a:t>
            </a:r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980049" y="1604329"/>
            <a:ext cx="8224703" cy="4441426"/>
          </a:xfrm>
          <a:ln/>
        </p:spPr>
        <p:txBody>
          <a:bodyPr/>
          <a:lstStyle/>
          <a:p>
            <a:pPr marL="364366" indent="-269314">
              <a:lnSpc>
                <a:spcPct val="76000"/>
              </a:lnSpc>
              <a:buSzPct val="45000"/>
              <a:buFont typeface="Wingdings" panose="05000000000000000000" pitchFamily="2" charset="2"/>
              <a:buChar char=""/>
              <a:tabLst>
                <a:tab pos="364366" algn="l"/>
                <a:tab pos="469499" algn="l"/>
                <a:tab pos="884271" algn="l"/>
                <a:tab pos="1299042" algn="l"/>
                <a:tab pos="1713814" algn="l"/>
                <a:tab pos="2128586" algn="l"/>
                <a:tab pos="2543358" algn="l"/>
                <a:tab pos="2958130" algn="l"/>
                <a:tab pos="3372902" algn="l"/>
                <a:tab pos="3787673" algn="l"/>
                <a:tab pos="4202445" algn="l"/>
                <a:tab pos="4617217" algn="l"/>
                <a:tab pos="5031989" algn="l"/>
                <a:tab pos="5446761" algn="l"/>
                <a:tab pos="5861533" algn="l"/>
                <a:tab pos="6276304" algn="l"/>
                <a:tab pos="6691076" algn="l"/>
                <a:tab pos="7105848" algn="l"/>
                <a:tab pos="7520620" algn="l"/>
                <a:tab pos="7935392" algn="l"/>
                <a:tab pos="8350164" algn="l"/>
              </a:tabLst>
            </a:pPr>
            <a:r>
              <a:rPr lang="en-GB" altLang="en-US"/>
              <a:t>A boolean expression can be evaluated as True or False.  An expression evaluates to False if it is...</a:t>
            </a:r>
            <a:br>
              <a:rPr lang="en-GB" altLang="en-US"/>
            </a:br>
            <a:r>
              <a:rPr lang="en-GB" altLang="en-US"/>
              <a:t>the constant False, the object None, an empty sequence or collection, or a numerical item of value 0</a:t>
            </a:r>
          </a:p>
          <a:p>
            <a:pPr marL="364366" indent="-269314">
              <a:lnSpc>
                <a:spcPct val="76000"/>
              </a:lnSpc>
              <a:buSzPct val="45000"/>
              <a:buFont typeface="Wingdings" panose="05000000000000000000" pitchFamily="2" charset="2"/>
              <a:buChar char=""/>
              <a:tabLst>
                <a:tab pos="364366" algn="l"/>
                <a:tab pos="469499" algn="l"/>
                <a:tab pos="884271" algn="l"/>
                <a:tab pos="1299042" algn="l"/>
                <a:tab pos="1713814" algn="l"/>
                <a:tab pos="2128586" algn="l"/>
                <a:tab pos="2543358" algn="l"/>
                <a:tab pos="2958130" algn="l"/>
                <a:tab pos="3372902" algn="l"/>
                <a:tab pos="3787673" algn="l"/>
                <a:tab pos="4202445" algn="l"/>
                <a:tab pos="4617217" algn="l"/>
                <a:tab pos="5031989" algn="l"/>
                <a:tab pos="5446761" algn="l"/>
                <a:tab pos="5861533" algn="l"/>
                <a:tab pos="6276304" algn="l"/>
                <a:tab pos="6691076" algn="l"/>
                <a:tab pos="7105848" algn="l"/>
                <a:tab pos="7520620" algn="l"/>
                <a:tab pos="7935392" algn="l"/>
                <a:tab pos="8350164" algn="l"/>
              </a:tabLst>
            </a:pPr>
            <a:r>
              <a:rPr lang="en-GB" altLang="en-US"/>
              <a:t>Everything else is considered True</a:t>
            </a:r>
          </a:p>
        </p:txBody>
      </p:sp>
    </p:spTree>
    <p:extLst>
      <p:ext uri="{BB962C8B-B14F-4D97-AF65-F5344CB8AC3E}">
        <p14:creationId xmlns:p14="http://schemas.microsoft.com/office/powerpoint/2010/main" val="2349265752"/>
      </p:ext>
    </p:extLst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 noGrp="1" noChangeArrowheads="1"/>
          </p:cNvSpPr>
          <p:nvPr>
            <p:ph type="title"/>
          </p:nvPr>
        </p:nvSpPr>
        <p:spPr>
          <a:xfrm>
            <a:off x="1980049" y="313953"/>
            <a:ext cx="8227583" cy="1061392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414772" algn="l"/>
                <a:tab pos="829544" algn="l"/>
                <a:tab pos="1244316" algn="l"/>
                <a:tab pos="1659087" algn="l"/>
                <a:tab pos="2073859" algn="l"/>
                <a:tab pos="2488631" algn="l"/>
                <a:tab pos="2903403" algn="l"/>
                <a:tab pos="3318175" algn="l"/>
                <a:tab pos="3732947" algn="l"/>
                <a:tab pos="4147718" algn="l"/>
                <a:tab pos="4562490" algn="l"/>
                <a:tab pos="4977262" algn="l"/>
                <a:tab pos="5392034" algn="l"/>
                <a:tab pos="5806806" algn="l"/>
                <a:tab pos="6221578" algn="l"/>
                <a:tab pos="6636349" algn="l"/>
                <a:tab pos="7051121" algn="l"/>
                <a:tab pos="7465893" algn="l"/>
                <a:tab pos="7880665" algn="l"/>
                <a:tab pos="8295437" algn="l"/>
              </a:tabLst>
            </a:pPr>
            <a:r>
              <a:rPr lang="en-GB" altLang="en-US"/>
              <a:t>Comparison operators</a:t>
            </a:r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938284" y="1569766"/>
            <a:ext cx="8227584" cy="4444307"/>
          </a:xfrm>
          <a:ln/>
        </p:spPr>
        <p:txBody>
          <a:bodyPr/>
          <a:lstStyle/>
          <a:p>
            <a:pPr marL="364366" indent="-269314">
              <a:lnSpc>
                <a:spcPct val="87000"/>
              </a:lnSpc>
              <a:buSzPct val="45000"/>
              <a:buFont typeface="Wingdings" panose="05000000000000000000" pitchFamily="2" charset="2"/>
              <a:buChar char=""/>
              <a:tabLst>
                <a:tab pos="364366" algn="l"/>
                <a:tab pos="469499" algn="l"/>
                <a:tab pos="884271" algn="l"/>
                <a:tab pos="1299042" algn="l"/>
                <a:tab pos="1713814" algn="l"/>
                <a:tab pos="2128586" algn="l"/>
                <a:tab pos="2543358" algn="l"/>
                <a:tab pos="2958130" algn="l"/>
                <a:tab pos="3372902" algn="l"/>
                <a:tab pos="3787673" algn="l"/>
                <a:tab pos="4202445" algn="l"/>
                <a:tab pos="4617217" algn="l"/>
                <a:tab pos="5031989" algn="l"/>
                <a:tab pos="5446761" algn="l"/>
                <a:tab pos="5861533" algn="l"/>
                <a:tab pos="6276304" algn="l"/>
                <a:tab pos="6691076" algn="l"/>
                <a:tab pos="7105848" algn="l"/>
                <a:tab pos="7520620" algn="l"/>
                <a:tab pos="7935392" algn="l"/>
                <a:tab pos="8350164" algn="l"/>
              </a:tabLst>
            </a:pPr>
            <a:r>
              <a:rPr lang="en-GB" altLang="en-US"/>
              <a:t>== : is equal to?</a:t>
            </a:r>
          </a:p>
          <a:p>
            <a:pPr marL="364366" indent="-269314">
              <a:lnSpc>
                <a:spcPct val="87000"/>
              </a:lnSpc>
              <a:buSzPct val="45000"/>
              <a:buFont typeface="Wingdings" panose="05000000000000000000" pitchFamily="2" charset="2"/>
              <a:buChar char=""/>
              <a:tabLst>
                <a:tab pos="364366" algn="l"/>
                <a:tab pos="469499" algn="l"/>
                <a:tab pos="884271" algn="l"/>
                <a:tab pos="1299042" algn="l"/>
                <a:tab pos="1713814" algn="l"/>
                <a:tab pos="2128586" algn="l"/>
                <a:tab pos="2543358" algn="l"/>
                <a:tab pos="2958130" algn="l"/>
                <a:tab pos="3372902" algn="l"/>
                <a:tab pos="3787673" algn="l"/>
                <a:tab pos="4202445" algn="l"/>
                <a:tab pos="4617217" algn="l"/>
                <a:tab pos="5031989" algn="l"/>
                <a:tab pos="5446761" algn="l"/>
                <a:tab pos="5861533" algn="l"/>
                <a:tab pos="6276304" algn="l"/>
                <a:tab pos="6691076" algn="l"/>
                <a:tab pos="7105848" algn="l"/>
                <a:tab pos="7520620" algn="l"/>
                <a:tab pos="7935392" algn="l"/>
                <a:tab pos="8350164" algn="l"/>
              </a:tabLst>
            </a:pPr>
            <a:r>
              <a:rPr lang="en-GB" altLang="en-US"/>
              <a:t>!= : not equal to</a:t>
            </a:r>
          </a:p>
          <a:p>
            <a:pPr marL="364366" indent="-269314">
              <a:lnSpc>
                <a:spcPct val="87000"/>
              </a:lnSpc>
              <a:buSzPct val="45000"/>
              <a:buFont typeface="Wingdings" panose="05000000000000000000" pitchFamily="2" charset="2"/>
              <a:buChar char=""/>
              <a:tabLst>
                <a:tab pos="364366" algn="l"/>
                <a:tab pos="469499" algn="l"/>
                <a:tab pos="884271" algn="l"/>
                <a:tab pos="1299042" algn="l"/>
                <a:tab pos="1713814" algn="l"/>
                <a:tab pos="2128586" algn="l"/>
                <a:tab pos="2543358" algn="l"/>
                <a:tab pos="2958130" algn="l"/>
                <a:tab pos="3372902" algn="l"/>
                <a:tab pos="3787673" algn="l"/>
                <a:tab pos="4202445" algn="l"/>
                <a:tab pos="4617217" algn="l"/>
                <a:tab pos="5031989" algn="l"/>
                <a:tab pos="5446761" algn="l"/>
                <a:tab pos="5861533" algn="l"/>
                <a:tab pos="6276304" algn="l"/>
                <a:tab pos="6691076" algn="l"/>
                <a:tab pos="7105848" algn="l"/>
                <a:tab pos="7520620" algn="l"/>
                <a:tab pos="7935392" algn="l"/>
                <a:tab pos="8350164" algn="l"/>
              </a:tabLst>
            </a:pPr>
            <a:r>
              <a:rPr lang="en-GB" altLang="en-US"/>
              <a:t>&gt; : greater than</a:t>
            </a:r>
          </a:p>
          <a:p>
            <a:pPr marL="364366" indent="-269314">
              <a:lnSpc>
                <a:spcPct val="87000"/>
              </a:lnSpc>
              <a:buSzPct val="45000"/>
              <a:buFont typeface="Wingdings" panose="05000000000000000000" pitchFamily="2" charset="2"/>
              <a:buChar char=""/>
              <a:tabLst>
                <a:tab pos="364366" algn="l"/>
                <a:tab pos="469499" algn="l"/>
                <a:tab pos="884271" algn="l"/>
                <a:tab pos="1299042" algn="l"/>
                <a:tab pos="1713814" algn="l"/>
                <a:tab pos="2128586" algn="l"/>
                <a:tab pos="2543358" algn="l"/>
                <a:tab pos="2958130" algn="l"/>
                <a:tab pos="3372902" algn="l"/>
                <a:tab pos="3787673" algn="l"/>
                <a:tab pos="4202445" algn="l"/>
                <a:tab pos="4617217" algn="l"/>
                <a:tab pos="5031989" algn="l"/>
                <a:tab pos="5446761" algn="l"/>
                <a:tab pos="5861533" algn="l"/>
                <a:tab pos="6276304" algn="l"/>
                <a:tab pos="6691076" algn="l"/>
                <a:tab pos="7105848" algn="l"/>
                <a:tab pos="7520620" algn="l"/>
                <a:tab pos="7935392" algn="l"/>
                <a:tab pos="8350164" algn="l"/>
              </a:tabLst>
            </a:pPr>
            <a:r>
              <a:rPr lang="en-GB" altLang="en-US"/>
              <a:t>&lt; : less than</a:t>
            </a:r>
          </a:p>
          <a:p>
            <a:pPr marL="364366" indent="-269314">
              <a:lnSpc>
                <a:spcPct val="87000"/>
              </a:lnSpc>
              <a:buSzPct val="45000"/>
              <a:buFont typeface="Wingdings" panose="05000000000000000000" pitchFamily="2" charset="2"/>
              <a:buChar char=""/>
              <a:tabLst>
                <a:tab pos="364366" algn="l"/>
                <a:tab pos="469499" algn="l"/>
                <a:tab pos="884271" algn="l"/>
                <a:tab pos="1299042" algn="l"/>
                <a:tab pos="1713814" algn="l"/>
                <a:tab pos="2128586" algn="l"/>
                <a:tab pos="2543358" algn="l"/>
                <a:tab pos="2958130" algn="l"/>
                <a:tab pos="3372902" algn="l"/>
                <a:tab pos="3787673" algn="l"/>
                <a:tab pos="4202445" algn="l"/>
                <a:tab pos="4617217" algn="l"/>
                <a:tab pos="5031989" algn="l"/>
                <a:tab pos="5446761" algn="l"/>
                <a:tab pos="5861533" algn="l"/>
                <a:tab pos="6276304" algn="l"/>
                <a:tab pos="6691076" algn="l"/>
                <a:tab pos="7105848" algn="l"/>
                <a:tab pos="7520620" algn="l"/>
                <a:tab pos="7935392" algn="l"/>
                <a:tab pos="8350164" algn="l"/>
              </a:tabLst>
            </a:pPr>
            <a:r>
              <a:rPr lang="en-GB" altLang="en-US"/>
              <a:t>&gt;= : greater than or equal to</a:t>
            </a:r>
          </a:p>
          <a:p>
            <a:pPr marL="364366" indent="-269314">
              <a:lnSpc>
                <a:spcPct val="87000"/>
              </a:lnSpc>
              <a:buSzPct val="45000"/>
              <a:buFont typeface="Wingdings" panose="05000000000000000000" pitchFamily="2" charset="2"/>
              <a:buChar char=""/>
              <a:tabLst>
                <a:tab pos="364366" algn="l"/>
                <a:tab pos="469499" algn="l"/>
                <a:tab pos="884271" algn="l"/>
                <a:tab pos="1299042" algn="l"/>
                <a:tab pos="1713814" algn="l"/>
                <a:tab pos="2128586" algn="l"/>
                <a:tab pos="2543358" algn="l"/>
                <a:tab pos="2958130" algn="l"/>
                <a:tab pos="3372902" algn="l"/>
                <a:tab pos="3787673" algn="l"/>
                <a:tab pos="4202445" algn="l"/>
                <a:tab pos="4617217" algn="l"/>
                <a:tab pos="5031989" algn="l"/>
                <a:tab pos="5446761" algn="l"/>
                <a:tab pos="5861533" algn="l"/>
                <a:tab pos="6276304" algn="l"/>
                <a:tab pos="6691076" algn="l"/>
                <a:tab pos="7105848" algn="l"/>
                <a:tab pos="7520620" algn="l"/>
                <a:tab pos="7935392" algn="l"/>
                <a:tab pos="8350164" algn="l"/>
              </a:tabLst>
            </a:pPr>
            <a:r>
              <a:rPr lang="en-GB" altLang="en-US"/>
              <a:t>&lt;= : less than or equal to</a:t>
            </a:r>
          </a:p>
          <a:p>
            <a:pPr marL="364366" indent="-269314">
              <a:lnSpc>
                <a:spcPct val="87000"/>
              </a:lnSpc>
              <a:buSzPct val="45000"/>
              <a:buFont typeface="Wingdings" panose="05000000000000000000" pitchFamily="2" charset="2"/>
              <a:buChar char=""/>
              <a:tabLst>
                <a:tab pos="364366" algn="l"/>
                <a:tab pos="469499" algn="l"/>
                <a:tab pos="884271" algn="l"/>
                <a:tab pos="1299042" algn="l"/>
                <a:tab pos="1713814" algn="l"/>
                <a:tab pos="2128586" algn="l"/>
                <a:tab pos="2543358" algn="l"/>
                <a:tab pos="2958130" algn="l"/>
                <a:tab pos="3372902" algn="l"/>
                <a:tab pos="3787673" algn="l"/>
                <a:tab pos="4202445" algn="l"/>
                <a:tab pos="4617217" algn="l"/>
                <a:tab pos="5031989" algn="l"/>
                <a:tab pos="5446761" algn="l"/>
                <a:tab pos="5861533" algn="l"/>
                <a:tab pos="6276304" algn="l"/>
                <a:tab pos="6691076" algn="l"/>
                <a:tab pos="7105848" algn="l"/>
                <a:tab pos="7520620" algn="l"/>
                <a:tab pos="7935392" algn="l"/>
                <a:tab pos="8350164" algn="l"/>
              </a:tabLst>
            </a:pPr>
            <a:r>
              <a:rPr lang="en-GB" altLang="en-US"/>
              <a:t>is : do two references refer to the same object?</a:t>
            </a:r>
            <a:br>
              <a:rPr lang="en-GB" altLang="en-US"/>
            </a:br>
            <a:r>
              <a:rPr lang="en-GB" altLang="en-US"/>
              <a:t>(See Chapter 6)</a:t>
            </a:r>
            <a:r>
              <a:rPr lang="ar-SA" altLang="en-US"/>
              <a:t>‏</a:t>
            </a:r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132079663"/>
      </p:ext>
    </p:extLst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"/>
          <p:cNvSpPr>
            <a:spLocks noGrp="1" noChangeArrowheads="1"/>
          </p:cNvSpPr>
          <p:nvPr>
            <p:ph type="title"/>
          </p:nvPr>
        </p:nvSpPr>
        <p:spPr>
          <a:xfrm>
            <a:off x="1980049" y="313954"/>
            <a:ext cx="8224703" cy="1058512"/>
          </a:xfrm>
          <a:ln/>
        </p:spPr>
        <p:txBody>
          <a:bodyPr/>
          <a:lstStyle/>
          <a:p>
            <a:pPr>
              <a:lnSpc>
                <a:spcPct val="76000"/>
              </a:lnSpc>
              <a:tabLst>
                <a:tab pos="0" algn="l"/>
                <a:tab pos="414772" algn="l"/>
                <a:tab pos="829544" algn="l"/>
                <a:tab pos="1244316" algn="l"/>
                <a:tab pos="1659087" algn="l"/>
                <a:tab pos="2073859" algn="l"/>
                <a:tab pos="2488631" algn="l"/>
                <a:tab pos="2903403" algn="l"/>
                <a:tab pos="3318175" algn="l"/>
                <a:tab pos="3732947" algn="l"/>
                <a:tab pos="4147718" algn="l"/>
                <a:tab pos="4562490" algn="l"/>
                <a:tab pos="4977262" algn="l"/>
                <a:tab pos="5392034" algn="l"/>
                <a:tab pos="5806806" algn="l"/>
                <a:tab pos="6221578" algn="l"/>
                <a:tab pos="6636349" algn="l"/>
                <a:tab pos="7051121" algn="l"/>
                <a:tab pos="7465893" algn="l"/>
                <a:tab pos="7880665" algn="l"/>
                <a:tab pos="8295437" algn="l"/>
              </a:tabLst>
            </a:pPr>
            <a:r>
              <a:rPr lang="en-GB" altLang="en-US"/>
              <a:t>More on comparisons</a:t>
            </a:r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980049" y="1604329"/>
            <a:ext cx="8224703" cy="4441426"/>
          </a:xfrm>
          <a:ln/>
        </p:spPr>
        <p:txBody>
          <a:bodyPr/>
          <a:lstStyle/>
          <a:p>
            <a:pPr marL="364366" indent="-269314">
              <a:lnSpc>
                <a:spcPct val="76000"/>
              </a:lnSpc>
              <a:buSzPct val="45000"/>
              <a:buFont typeface="Wingdings" panose="05000000000000000000" pitchFamily="2" charset="2"/>
              <a:buChar char=""/>
              <a:tabLst>
                <a:tab pos="364366" algn="l"/>
                <a:tab pos="469499" algn="l"/>
                <a:tab pos="884271" algn="l"/>
                <a:tab pos="1299042" algn="l"/>
                <a:tab pos="1713814" algn="l"/>
                <a:tab pos="2128586" algn="l"/>
                <a:tab pos="2543358" algn="l"/>
                <a:tab pos="2958130" algn="l"/>
                <a:tab pos="3372902" algn="l"/>
                <a:tab pos="3787673" algn="l"/>
                <a:tab pos="4202445" algn="l"/>
                <a:tab pos="4617217" algn="l"/>
                <a:tab pos="5031989" algn="l"/>
                <a:tab pos="5446761" algn="l"/>
                <a:tab pos="5861533" algn="l"/>
                <a:tab pos="6276304" algn="l"/>
                <a:tab pos="6691076" algn="l"/>
                <a:tab pos="7105848" algn="l"/>
                <a:tab pos="7520620" algn="l"/>
                <a:tab pos="7935392" algn="l"/>
                <a:tab pos="8350164" algn="l"/>
              </a:tabLst>
            </a:pPr>
            <a:r>
              <a:rPr lang="en-GB" altLang="en-US"/>
              <a:t>Can “chain” comparisons:</a:t>
            </a:r>
            <a:br>
              <a:rPr lang="en-GB" altLang="en-US"/>
            </a:br>
            <a:r>
              <a:rPr lang="en-GB" altLang="en-US"/>
              <a:t>&gt;&gt;&gt; a = 42</a:t>
            </a:r>
            <a:br>
              <a:rPr lang="en-GB" altLang="en-US"/>
            </a:br>
            <a:r>
              <a:rPr lang="en-GB" altLang="en-US"/>
              <a:t>&gt;&gt;&gt; 0 &lt;= a &lt;= 99</a:t>
            </a:r>
            <a:br>
              <a:rPr lang="en-GB" altLang="en-US"/>
            </a:br>
            <a:r>
              <a:rPr lang="en-GB" altLang="en-US"/>
              <a:t>True</a:t>
            </a:r>
            <a:br>
              <a:rPr lang="en-GB" altLang="en-US"/>
            </a:br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244587128"/>
      </p:ext>
    </p:extLst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Grp="1" noChangeArrowheads="1"/>
          </p:cNvSpPr>
          <p:nvPr>
            <p:ph type="title"/>
          </p:nvPr>
        </p:nvSpPr>
        <p:spPr>
          <a:xfrm>
            <a:off x="1980049" y="313953"/>
            <a:ext cx="8227583" cy="1061392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414772" algn="l"/>
                <a:tab pos="829544" algn="l"/>
                <a:tab pos="1244316" algn="l"/>
                <a:tab pos="1659087" algn="l"/>
                <a:tab pos="2073859" algn="l"/>
                <a:tab pos="2488631" algn="l"/>
                <a:tab pos="2903403" algn="l"/>
                <a:tab pos="3318175" algn="l"/>
                <a:tab pos="3732947" algn="l"/>
                <a:tab pos="4147718" algn="l"/>
                <a:tab pos="4562490" algn="l"/>
                <a:tab pos="4977262" algn="l"/>
                <a:tab pos="5392034" algn="l"/>
                <a:tab pos="5806806" algn="l"/>
                <a:tab pos="6221578" algn="l"/>
                <a:tab pos="6636349" algn="l"/>
                <a:tab pos="7051121" algn="l"/>
                <a:tab pos="7465893" algn="l"/>
                <a:tab pos="7880665" algn="l"/>
                <a:tab pos="8295437" algn="l"/>
              </a:tabLst>
            </a:pPr>
            <a:r>
              <a:rPr lang="en-GB" altLang="en-US"/>
              <a:t>Logical operators</a:t>
            </a:r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980049" y="1604329"/>
            <a:ext cx="8227583" cy="4444307"/>
          </a:xfrm>
          <a:ln/>
        </p:spPr>
        <p:txBody>
          <a:bodyPr/>
          <a:lstStyle/>
          <a:p>
            <a:pPr marL="364366" indent="-269314">
              <a:lnSpc>
                <a:spcPct val="87000"/>
              </a:lnSpc>
              <a:buSzPct val="45000"/>
              <a:buFont typeface="Wingdings" panose="05000000000000000000" pitchFamily="2" charset="2"/>
              <a:buChar char=""/>
              <a:tabLst>
                <a:tab pos="364366" algn="l"/>
                <a:tab pos="469499" algn="l"/>
                <a:tab pos="884271" algn="l"/>
                <a:tab pos="1299042" algn="l"/>
                <a:tab pos="1713814" algn="l"/>
                <a:tab pos="2128586" algn="l"/>
                <a:tab pos="2543358" algn="l"/>
                <a:tab pos="2958130" algn="l"/>
                <a:tab pos="3372902" algn="l"/>
                <a:tab pos="3787673" algn="l"/>
                <a:tab pos="4202445" algn="l"/>
                <a:tab pos="4617217" algn="l"/>
                <a:tab pos="5031989" algn="l"/>
                <a:tab pos="5446761" algn="l"/>
                <a:tab pos="5861533" algn="l"/>
                <a:tab pos="6276304" algn="l"/>
                <a:tab pos="6691076" algn="l"/>
                <a:tab pos="7105848" algn="l"/>
                <a:tab pos="7520620" algn="l"/>
                <a:tab pos="7935392" algn="l"/>
                <a:tab pos="8350164" algn="l"/>
              </a:tabLst>
            </a:pPr>
            <a:r>
              <a:rPr lang="en-GB" altLang="en-US"/>
              <a:t>and, or, not</a:t>
            </a:r>
            <a:br>
              <a:rPr lang="en-GB" altLang="en-US"/>
            </a:br>
            <a:r>
              <a:rPr lang="en-GB" altLang="en-US"/>
              <a:t/>
            </a:r>
            <a:br>
              <a:rPr lang="en-GB" altLang="en-US"/>
            </a:br>
            <a:r>
              <a:rPr lang="en-GB" altLang="en-US"/>
              <a:t>&gt;&gt;&gt; 2+2==5 or 1+1==2</a:t>
            </a:r>
            <a:br>
              <a:rPr lang="en-GB" altLang="en-US"/>
            </a:br>
            <a:r>
              <a:rPr lang="en-GB" altLang="en-US"/>
              <a:t>True</a:t>
            </a:r>
            <a:br>
              <a:rPr lang="en-GB" altLang="en-US"/>
            </a:br>
            <a:r>
              <a:rPr lang="en-GB" altLang="en-US"/>
              <a:t>&gt;&gt;&gt; 2+2==5 and 1+1==2</a:t>
            </a:r>
            <a:br>
              <a:rPr lang="en-GB" altLang="en-US"/>
            </a:br>
            <a:r>
              <a:rPr lang="en-GB" altLang="en-US"/>
              <a:t>False</a:t>
            </a:r>
            <a:br>
              <a:rPr lang="en-GB" altLang="en-US"/>
            </a:br>
            <a:r>
              <a:rPr lang="en-GB" altLang="en-US"/>
              <a:t>&gt;&gt;&gt; not(2+2==5) and 1+1==2</a:t>
            </a:r>
            <a:br>
              <a:rPr lang="en-GB" altLang="en-US"/>
            </a:br>
            <a:r>
              <a:rPr lang="en-GB" altLang="en-US"/>
              <a:t>True</a:t>
            </a:r>
          </a:p>
          <a:p>
            <a:pPr marL="364366" indent="-269314">
              <a:lnSpc>
                <a:spcPct val="87000"/>
              </a:lnSpc>
              <a:buSzPct val="45000"/>
              <a:buFont typeface="Wingdings" panose="05000000000000000000" pitchFamily="2" charset="2"/>
              <a:buChar char=""/>
              <a:tabLst>
                <a:tab pos="364366" algn="l"/>
                <a:tab pos="469499" algn="l"/>
                <a:tab pos="884271" algn="l"/>
                <a:tab pos="1299042" algn="l"/>
                <a:tab pos="1713814" algn="l"/>
                <a:tab pos="2128586" algn="l"/>
                <a:tab pos="2543358" algn="l"/>
                <a:tab pos="2958130" algn="l"/>
                <a:tab pos="3372902" algn="l"/>
                <a:tab pos="3787673" algn="l"/>
                <a:tab pos="4202445" algn="l"/>
                <a:tab pos="4617217" algn="l"/>
                <a:tab pos="5031989" algn="l"/>
                <a:tab pos="5446761" algn="l"/>
                <a:tab pos="5861533" algn="l"/>
                <a:tab pos="6276304" algn="l"/>
                <a:tab pos="6691076" algn="l"/>
                <a:tab pos="7105848" algn="l"/>
                <a:tab pos="7520620" algn="l"/>
                <a:tab pos="7935392" algn="l"/>
                <a:tab pos="8350164" algn="l"/>
              </a:tabLst>
            </a:pPr>
            <a:r>
              <a:rPr lang="en-GB" altLang="en-US" b="1"/>
              <a:t>Note: We do NOT use &amp;&amp;, ||, !, as in C!</a:t>
            </a:r>
          </a:p>
        </p:txBody>
      </p:sp>
    </p:spTree>
    <p:extLst>
      <p:ext uri="{BB962C8B-B14F-4D97-AF65-F5344CB8AC3E}">
        <p14:creationId xmlns:p14="http://schemas.microsoft.com/office/powerpoint/2010/main" val="815528721"/>
      </p:ext>
    </p:extLst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/>
          <p:cNvSpPr>
            <a:spLocks noGrp="1" noChangeArrowheads="1"/>
          </p:cNvSpPr>
          <p:nvPr>
            <p:ph type="title"/>
          </p:nvPr>
        </p:nvSpPr>
        <p:spPr>
          <a:xfrm>
            <a:off x="1980049" y="313953"/>
            <a:ext cx="8227583" cy="1061392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414772" algn="l"/>
                <a:tab pos="829544" algn="l"/>
                <a:tab pos="1244316" algn="l"/>
                <a:tab pos="1659087" algn="l"/>
                <a:tab pos="2073859" algn="l"/>
                <a:tab pos="2488631" algn="l"/>
                <a:tab pos="2903403" algn="l"/>
                <a:tab pos="3318175" algn="l"/>
                <a:tab pos="3732947" algn="l"/>
                <a:tab pos="4147718" algn="l"/>
                <a:tab pos="4562490" algn="l"/>
                <a:tab pos="4977262" algn="l"/>
                <a:tab pos="5392034" algn="l"/>
                <a:tab pos="5806806" algn="l"/>
                <a:tab pos="6221578" algn="l"/>
                <a:tab pos="6636349" algn="l"/>
                <a:tab pos="7051121" algn="l"/>
                <a:tab pos="7465893" algn="l"/>
                <a:tab pos="7880665" algn="l"/>
                <a:tab pos="8295437" algn="l"/>
              </a:tabLst>
            </a:pPr>
            <a:r>
              <a:rPr lang="en-GB" altLang="en-US"/>
              <a:t>If statements</a:t>
            </a:r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980049" y="1604329"/>
            <a:ext cx="8227583" cy="4444307"/>
          </a:xfrm>
          <a:ln/>
        </p:spPr>
        <p:txBody>
          <a:bodyPr/>
          <a:lstStyle/>
          <a:p>
            <a:pPr marL="364366" indent="-269314">
              <a:lnSpc>
                <a:spcPct val="87000"/>
              </a:lnSpc>
              <a:buSzPct val="45000"/>
              <a:buFont typeface="Wingdings" panose="05000000000000000000" pitchFamily="2" charset="2"/>
              <a:buChar char=""/>
              <a:tabLst>
                <a:tab pos="364366" algn="l"/>
                <a:tab pos="469499" algn="l"/>
                <a:tab pos="884271" algn="l"/>
                <a:tab pos="1299042" algn="l"/>
                <a:tab pos="1713814" algn="l"/>
                <a:tab pos="2128586" algn="l"/>
                <a:tab pos="2543358" algn="l"/>
                <a:tab pos="2958130" algn="l"/>
                <a:tab pos="3372902" algn="l"/>
                <a:tab pos="3787673" algn="l"/>
                <a:tab pos="4202445" algn="l"/>
                <a:tab pos="4617217" algn="l"/>
                <a:tab pos="5031989" algn="l"/>
                <a:tab pos="5446761" algn="l"/>
                <a:tab pos="5861533" algn="l"/>
                <a:tab pos="6276304" algn="l"/>
                <a:tab pos="6691076" algn="l"/>
                <a:tab pos="7105848" algn="l"/>
                <a:tab pos="7520620" algn="l"/>
                <a:tab pos="7935392" algn="l"/>
                <a:tab pos="8350164" algn="l"/>
              </a:tabLst>
            </a:pPr>
            <a:r>
              <a:rPr lang="en-GB" altLang="en-US"/>
              <a:t>Example ifelse.py</a:t>
            </a:r>
            <a:br>
              <a:rPr lang="en-GB" altLang="en-US"/>
            </a:br>
            <a:r>
              <a:rPr lang="en-GB" altLang="en-US"/>
              <a:t/>
            </a:r>
            <a:br>
              <a:rPr lang="en-GB" altLang="en-US"/>
            </a:br>
            <a:r>
              <a:rPr lang="en-GB" altLang="en-US" sz="2540"/>
              <a:t>if (1+1==2):</a:t>
            </a:r>
            <a:br>
              <a:rPr lang="en-GB" altLang="en-US" sz="2540"/>
            </a:br>
            <a:r>
              <a:rPr lang="en-GB" altLang="en-US" sz="2540"/>
              <a:t>    print "1+1==2"</a:t>
            </a:r>
            <a:br>
              <a:rPr lang="en-GB" altLang="en-US" sz="2540"/>
            </a:br>
            <a:r>
              <a:rPr lang="en-GB" altLang="en-US" sz="2540"/>
              <a:t>    print "I always thought so!"</a:t>
            </a:r>
            <a:br>
              <a:rPr lang="en-GB" altLang="en-US" sz="2540"/>
            </a:br>
            <a:r>
              <a:rPr lang="en-GB" altLang="en-US" sz="2540"/>
              <a:t>else:</a:t>
            </a:r>
            <a:br>
              <a:rPr lang="en-GB" altLang="en-US" sz="2540"/>
            </a:br>
            <a:r>
              <a:rPr lang="en-GB" altLang="en-US" sz="2540"/>
              <a:t>    print "My understanding of math must be faulty!"</a:t>
            </a:r>
            <a:br>
              <a:rPr lang="en-GB" altLang="en-US" sz="2540"/>
            </a:br>
            <a:endParaRPr lang="en-GB" altLang="en-US" sz="2540"/>
          </a:p>
          <a:p>
            <a:pPr marL="364366" indent="-269314">
              <a:lnSpc>
                <a:spcPct val="87000"/>
              </a:lnSpc>
              <a:buSzPct val="45000"/>
              <a:buFont typeface="Wingdings" panose="05000000000000000000" pitchFamily="2" charset="2"/>
              <a:buChar char=""/>
              <a:tabLst>
                <a:tab pos="364366" algn="l"/>
                <a:tab pos="469499" algn="l"/>
                <a:tab pos="884271" algn="l"/>
                <a:tab pos="1299042" algn="l"/>
                <a:tab pos="1713814" algn="l"/>
                <a:tab pos="2128586" algn="l"/>
                <a:tab pos="2543358" algn="l"/>
                <a:tab pos="2958130" algn="l"/>
                <a:tab pos="3372902" algn="l"/>
                <a:tab pos="3787673" algn="l"/>
                <a:tab pos="4202445" algn="l"/>
                <a:tab pos="4617217" algn="l"/>
                <a:tab pos="5031989" algn="l"/>
                <a:tab pos="5446761" algn="l"/>
                <a:tab pos="5861533" algn="l"/>
                <a:tab pos="6276304" algn="l"/>
                <a:tab pos="6691076" algn="l"/>
                <a:tab pos="7105848" algn="l"/>
                <a:tab pos="7520620" algn="l"/>
                <a:tab pos="7935392" algn="l"/>
                <a:tab pos="8350164" algn="l"/>
              </a:tabLst>
            </a:pPr>
            <a:r>
              <a:rPr lang="en-GB" altLang="en-US" sz="2540"/>
              <a:t>Simple one-line if:</a:t>
            </a:r>
            <a:br>
              <a:rPr lang="en-GB" altLang="en-US" sz="2540"/>
            </a:br>
            <a:r>
              <a:rPr lang="en-GB" altLang="en-US" sz="2540"/>
              <a:t>if (1+1==2): print “I can add!”</a:t>
            </a:r>
          </a:p>
        </p:txBody>
      </p:sp>
    </p:spTree>
    <p:extLst>
      <p:ext uri="{BB962C8B-B14F-4D97-AF65-F5344CB8AC3E}">
        <p14:creationId xmlns:p14="http://schemas.microsoft.com/office/powerpoint/2010/main" val="2109166341"/>
      </p:ext>
    </p:extLst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Grp="1" noChangeArrowheads="1"/>
          </p:cNvSpPr>
          <p:nvPr>
            <p:ph type="title"/>
          </p:nvPr>
        </p:nvSpPr>
        <p:spPr>
          <a:xfrm>
            <a:off x="1980049" y="313953"/>
            <a:ext cx="8227583" cy="1061392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414772" algn="l"/>
                <a:tab pos="829544" algn="l"/>
                <a:tab pos="1244316" algn="l"/>
                <a:tab pos="1659087" algn="l"/>
                <a:tab pos="2073859" algn="l"/>
                <a:tab pos="2488631" algn="l"/>
                <a:tab pos="2903403" algn="l"/>
                <a:tab pos="3318175" algn="l"/>
                <a:tab pos="3732947" algn="l"/>
                <a:tab pos="4147718" algn="l"/>
                <a:tab pos="4562490" algn="l"/>
                <a:tab pos="4977262" algn="l"/>
                <a:tab pos="5392034" algn="l"/>
                <a:tab pos="5806806" algn="l"/>
                <a:tab pos="6221578" algn="l"/>
                <a:tab pos="6636349" algn="l"/>
                <a:tab pos="7051121" algn="l"/>
                <a:tab pos="7465893" algn="l"/>
                <a:tab pos="7880665" algn="l"/>
                <a:tab pos="8295437" algn="l"/>
              </a:tabLst>
            </a:pPr>
            <a:r>
              <a:rPr lang="en-GB" altLang="en-US"/>
              <a:t>elif statement</a:t>
            </a:r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980049" y="1604329"/>
            <a:ext cx="8227583" cy="4444307"/>
          </a:xfrm>
          <a:ln/>
        </p:spPr>
        <p:txBody>
          <a:bodyPr/>
          <a:lstStyle/>
          <a:p>
            <a:pPr marL="364366" indent="-269314">
              <a:lnSpc>
                <a:spcPct val="87000"/>
              </a:lnSpc>
              <a:buSzPct val="45000"/>
              <a:buFont typeface="Wingdings" panose="05000000000000000000" pitchFamily="2" charset="2"/>
              <a:buChar char=""/>
              <a:tabLst>
                <a:tab pos="364366" algn="l"/>
                <a:tab pos="469499" algn="l"/>
                <a:tab pos="884271" algn="l"/>
                <a:tab pos="1299042" algn="l"/>
                <a:tab pos="1713814" algn="l"/>
                <a:tab pos="2128586" algn="l"/>
                <a:tab pos="2543358" algn="l"/>
                <a:tab pos="2958130" algn="l"/>
                <a:tab pos="3372902" algn="l"/>
                <a:tab pos="3787673" algn="l"/>
                <a:tab pos="4202445" algn="l"/>
                <a:tab pos="4617217" algn="l"/>
                <a:tab pos="5031989" algn="l"/>
                <a:tab pos="5446761" algn="l"/>
                <a:tab pos="5861533" algn="l"/>
                <a:tab pos="6276304" algn="l"/>
                <a:tab pos="6691076" algn="l"/>
                <a:tab pos="7105848" algn="l"/>
                <a:tab pos="7520620" algn="l"/>
                <a:tab pos="7935392" algn="l"/>
                <a:tab pos="8350164" algn="l"/>
              </a:tabLst>
            </a:pPr>
            <a:r>
              <a:rPr lang="en-GB" altLang="en-US"/>
              <a:t>Equivalent of “else if” in C</a:t>
            </a:r>
          </a:p>
          <a:p>
            <a:pPr marL="364366" indent="-269314">
              <a:lnSpc>
                <a:spcPct val="87000"/>
              </a:lnSpc>
              <a:buSzPct val="45000"/>
              <a:buFont typeface="Wingdings" panose="05000000000000000000" pitchFamily="2" charset="2"/>
              <a:buChar char=""/>
              <a:tabLst>
                <a:tab pos="364366" algn="l"/>
                <a:tab pos="469499" algn="l"/>
                <a:tab pos="884271" algn="l"/>
                <a:tab pos="1299042" algn="l"/>
                <a:tab pos="1713814" algn="l"/>
                <a:tab pos="2128586" algn="l"/>
                <a:tab pos="2543358" algn="l"/>
                <a:tab pos="2958130" algn="l"/>
                <a:tab pos="3372902" algn="l"/>
                <a:tab pos="3787673" algn="l"/>
                <a:tab pos="4202445" algn="l"/>
                <a:tab pos="4617217" algn="l"/>
                <a:tab pos="5031989" algn="l"/>
                <a:tab pos="5446761" algn="l"/>
                <a:tab pos="5861533" algn="l"/>
                <a:tab pos="6276304" algn="l"/>
                <a:tab pos="6691076" algn="l"/>
                <a:tab pos="7105848" algn="l"/>
                <a:tab pos="7520620" algn="l"/>
                <a:tab pos="7935392" algn="l"/>
                <a:tab pos="8350164" algn="l"/>
              </a:tabLst>
            </a:pPr>
            <a:r>
              <a:rPr lang="en-GB" altLang="en-US"/>
              <a:t>Example elif.py:</a:t>
            </a:r>
            <a:br>
              <a:rPr lang="en-GB" altLang="en-US"/>
            </a:br>
            <a:r>
              <a:rPr lang="en-GB" altLang="en-US"/>
              <a:t>x = 3</a:t>
            </a:r>
            <a:br>
              <a:rPr lang="en-GB" altLang="en-US"/>
            </a:br>
            <a:r>
              <a:rPr lang="en-GB" altLang="en-US"/>
              <a:t>if (x == 1):</a:t>
            </a:r>
            <a:br>
              <a:rPr lang="en-GB" altLang="en-US"/>
            </a:br>
            <a:r>
              <a:rPr lang="en-GB" altLang="en-US"/>
              <a:t>    print "one"</a:t>
            </a:r>
            <a:br>
              <a:rPr lang="en-GB" altLang="en-US"/>
            </a:br>
            <a:r>
              <a:rPr lang="en-GB" altLang="en-US"/>
              <a:t>elif (x == 2):</a:t>
            </a:r>
            <a:br>
              <a:rPr lang="en-GB" altLang="en-US"/>
            </a:br>
            <a:r>
              <a:rPr lang="en-GB" altLang="en-US"/>
              <a:t>    print "two"</a:t>
            </a:r>
            <a:br>
              <a:rPr lang="en-GB" altLang="en-US"/>
            </a:br>
            <a:r>
              <a:rPr lang="en-GB" altLang="en-US"/>
              <a:t>else:</a:t>
            </a:r>
            <a:br>
              <a:rPr lang="en-GB" altLang="en-US"/>
            </a:br>
            <a:r>
              <a:rPr lang="en-GB" altLang="en-US"/>
              <a:t>    print "many"</a:t>
            </a:r>
            <a:br>
              <a:rPr lang="en-GB" altLang="en-US"/>
            </a:br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493146209"/>
      </p:ext>
    </p:extLst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python</a:t>
            </a:r>
          </a:p>
        </p:txBody>
      </p:sp>
      <p:pic>
        <p:nvPicPr>
          <p:cNvPr id="3076" name="Picture 4" descr="C:\Documents and Settings\farrin\Desktop\python_5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381000"/>
            <a:ext cx="51435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E08CF75-0DDC-49E8-9774-9227A5232826}" type="slidenum">
              <a:rPr lang="en-US" altLang="en-US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4</a:t>
            </a:fld>
            <a:endParaRPr lang="en-US" alt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2113" y="1463540"/>
            <a:ext cx="8867775" cy="463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7445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5201" y="1135183"/>
            <a:ext cx="5499463" cy="5507976"/>
          </a:xfrm>
          <a:prstGeom prst="rect">
            <a:avLst/>
          </a:prstGeom>
        </p:spPr>
      </p:pic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python</a:t>
            </a:r>
          </a:p>
        </p:txBody>
      </p:sp>
      <p:pic>
        <p:nvPicPr>
          <p:cNvPr id="3076" name="Picture 4" descr="C:\Documents and Settings\farrin\Desktop\python_5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381000"/>
            <a:ext cx="51435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E08CF75-0DDC-49E8-9774-9227A5232826}" type="slidenum">
              <a:rPr lang="en-US" altLang="en-US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5</a:t>
            </a:fld>
            <a:endParaRPr lang="en-US" alt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58173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AA221-1D13-43BF-89EB-53234F685B74}" type="slidenum">
              <a:rPr lang="en-US" altLang="en-US" smtClean="0"/>
              <a:pPr/>
              <a:t>6</a:t>
            </a:fld>
            <a:endParaRPr lang="en-US" altLang="en-US"/>
          </a:p>
        </p:txBody>
      </p:sp>
      <p:pic>
        <p:nvPicPr>
          <p:cNvPr id="9" name="Picture 4" descr="C:\Documents and Settings\farrin\Desktop\python_5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381000"/>
            <a:ext cx="51435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2710" y="847814"/>
            <a:ext cx="9023145" cy="559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1658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US" dirty="0" smtClean="0"/>
              <a:t>ython salary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AA221-1D13-43BF-89EB-53234F685B74}" type="slidenum">
              <a:rPr lang="en-US" altLang="en-US" smtClean="0"/>
              <a:pPr/>
              <a:t>7</a:t>
            </a:fld>
            <a:endParaRPr lang="en-US" altLang="en-US"/>
          </a:p>
        </p:txBody>
      </p:sp>
      <p:pic>
        <p:nvPicPr>
          <p:cNvPr id="2050" name="Picture 2" descr="Image result for python jobs in india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5352" y="1228317"/>
            <a:ext cx="3719648" cy="2892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python jobs in indi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1340430"/>
            <a:ext cx="3886200" cy="2614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C:\Documents and Settings\farrin\Desktop\python_54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381000"/>
            <a:ext cx="51435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8" name="Picture 10" descr="Python Career Opportunities - Comparing Python to Other Technologie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4120744"/>
            <a:ext cx="7315200" cy="2596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89756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AA221-1D13-43BF-89EB-53234F685B74}" type="slidenum">
              <a:rPr lang="en-US" altLang="en-US" smtClean="0"/>
              <a:pPr/>
              <a:t>8</a:t>
            </a:fld>
            <a:endParaRPr lang="en-US" altLang="en-US"/>
          </a:p>
        </p:txBody>
      </p:sp>
      <p:pic>
        <p:nvPicPr>
          <p:cNvPr id="9" name="Picture 4" descr="C:\Documents and Settings\farrin\Desktop\python_5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381000"/>
            <a:ext cx="51435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3516" y="244475"/>
            <a:ext cx="75819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4384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python</a:t>
            </a: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/>
              <a:t>Simple</a:t>
            </a:r>
          </a:p>
          <a:p>
            <a:pPr lvl="1" eaLnBrk="1" hangingPunct="1"/>
            <a:r>
              <a:rPr lang="en-US" altLang="en-US" sz="2000"/>
              <a:t>Python is a simple and minimalistic language in nature</a:t>
            </a:r>
          </a:p>
          <a:p>
            <a:pPr lvl="1" eaLnBrk="1" hangingPunct="1"/>
            <a:r>
              <a:rPr lang="en-US" altLang="en-US" sz="2000"/>
              <a:t>Reading a </a:t>
            </a:r>
            <a:r>
              <a:rPr lang="en-US" altLang="en-US" sz="2000" b="1"/>
              <a:t>good</a:t>
            </a:r>
            <a:r>
              <a:rPr lang="en-US" altLang="en-US" sz="2000"/>
              <a:t> python program should be like reading English</a:t>
            </a:r>
          </a:p>
          <a:p>
            <a:pPr lvl="1" eaLnBrk="1" hangingPunct="1"/>
            <a:r>
              <a:rPr lang="en-US" altLang="en-US" sz="2000"/>
              <a:t>Its Pseudo-code nature allows one to concentrate on the problem rather than the language</a:t>
            </a:r>
          </a:p>
          <a:p>
            <a:pPr eaLnBrk="1" hangingPunct="1"/>
            <a:r>
              <a:rPr lang="en-US" altLang="en-US" sz="2400"/>
              <a:t>Easy to Learn</a:t>
            </a:r>
          </a:p>
          <a:p>
            <a:pPr eaLnBrk="1" hangingPunct="1"/>
            <a:r>
              <a:rPr lang="en-US" altLang="en-US" sz="2400"/>
              <a:t>Free &amp; Open source</a:t>
            </a:r>
          </a:p>
          <a:p>
            <a:pPr lvl="1" eaLnBrk="1" hangingPunct="1"/>
            <a:r>
              <a:rPr lang="en-US" altLang="en-US" sz="2000"/>
              <a:t>Freely distributed and Open source</a:t>
            </a:r>
          </a:p>
          <a:p>
            <a:pPr lvl="1" eaLnBrk="1" hangingPunct="1"/>
            <a:r>
              <a:rPr lang="en-US" altLang="en-US" sz="2000"/>
              <a:t>Maintained by the Python community</a:t>
            </a:r>
          </a:p>
          <a:p>
            <a:pPr eaLnBrk="1" hangingPunct="1"/>
            <a:r>
              <a:rPr lang="en-US" altLang="en-US" sz="2400"/>
              <a:t>High Level Language –memory management</a:t>
            </a:r>
          </a:p>
          <a:p>
            <a:pPr eaLnBrk="1" hangingPunct="1"/>
            <a:r>
              <a:rPr lang="en-US" altLang="en-US" sz="2400"/>
              <a:t>Portable</a:t>
            </a:r>
            <a:r>
              <a:rPr lang="en-US" altLang="en-US" sz="2000"/>
              <a:t> – *runs on anything c code will</a:t>
            </a:r>
            <a:endParaRPr lang="en-US" altLang="en-US" sz="2400"/>
          </a:p>
        </p:txBody>
      </p:sp>
      <p:pic>
        <p:nvPicPr>
          <p:cNvPr id="3076" name="Picture 4" descr="C:\Documents and Settings\farrin\Desktop\python_5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381000"/>
            <a:ext cx="51435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E08CF75-0DDC-49E8-9774-9227A5232826}" type="slidenum">
              <a:rPr lang="en-US" altLang="en-US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9</a:t>
            </a:fld>
            <a:endParaRPr lang="en-US" alt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92986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4716</TotalTime>
  <Words>985</Words>
  <Application>Microsoft Office PowerPoint</Application>
  <PresentationFormat>Widescreen</PresentationFormat>
  <Paragraphs>193</Paragraphs>
  <Slides>36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python</vt:lpstr>
      <vt:lpstr>python</vt:lpstr>
      <vt:lpstr>python</vt:lpstr>
      <vt:lpstr>PowerPoint Presentation</vt:lpstr>
      <vt:lpstr>python salary</vt:lpstr>
      <vt:lpstr>PowerPoint Presentation</vt:lpstr>
      <vt:lpstr>python</vt:lpstr>
      <vt:lpstr>python</vt:lpstr>
      <vt:lpstr>PowerPoint Presentation</vt:lpstr>
      <vt:lpstr>Variable types</vt:lpstr>
      <vt:lpstr>Variable names</vt:lpstr>
      <vt:lpstr>More on variable names</vt:lpstr>
      <vt:lpstr>More on variable names</vt:lpstr>
      <vt:lpstr>Operators</vt:lpstr>
      <vt:lpstr>Operators</vt:lpstr>
      <vt:lpstr>+= but not ++</vt:lpstr>
      <vt:lpstr>String Methods: find, split</vt:lpstr>
      <vt:lpstr>String operators: in, not in</vt:lpstr>
      <vt:lpstr>String Method: “strip”, “rstrip”, “lstrip” are ways to remove whitespace or selected characters</vt:lpstr>
      <vt:lpstr>More String methods</vt:lpstr>
      <vt:lpstr>Unexpected things about strings</vt:lpstr>
      <vt:lpstr>“\” is for special characters</vt:lpstr>
      <vt:lpstr>Type conversion</vt:lpstr>
      <vt:lpstr>Operators acting on strings</vt:lpstr>
      <vt:lpstr>Input from keyboard</vt:lpstr>
      <vt:lpstr>Comments</vt:lpstr>
      <vt:lpstr>Conditionals</vt:lpstr>
      <vt:lpstr>Booleans: True and False</vt:lpstr>
      <vt:lpstr>Boolean expressions</vt:lpstr>
      <vt:lpstr>Comparison operators</vt:lpstr>
      <vt:lpstr>More on comparisons</vt:lpstr>
      <vt:lpstr>Logical operators</vt:lpstr>
      <vt:lpstr>If statements</vt:lpstr>
      <vt:lpstr>elif statement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ankit</dc:creator>
  <cp:lastModifiedBy>ankit</cp:lastModifiedBy>
  <cp:revision>4</cp:revision>
  <dcterms:created xsi:type="dcterms:W3CDTF">2018-08-22T09:57:27Z</dcterms:created>
  <dcterms:modified xsi:type="dcterms:W3CDTF">2018-08-25T16:34:17Z</dcterms:modified>
</cp:coreProperties>
</file>