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A481DF-3A42-4065-9996-D18DAF2DDAC3}" type="datetimeFigureOut">
              <a:rPr lang="en-IN" smtClean="0"/>
              <a:pPr/>
              <a:t>21-08-2013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860064-82D5-4BA0-8B64-4465355686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Principles of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              BY- CHINTAN PRAJAPATI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establishing goals and a suitable course of action for achieving those goals.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continuous determination of future course of action.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engaging two or more people in working together in a structured way to achieve a specific goal or set of goals.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Staffing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Managing the various positions created by the organizing process.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Involves filling and keeping filled the position in the organization structure.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Includes communicating, motivating and leading the task related activities of group members or an entire organization.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Controlling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Involves identification of actual results, comparison of actual results with expected results as set by planning process.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ensuring that actual activities conform to planned activities.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“Science”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specialized knowledge based on certain principles . Such principles are derived with the help of observation , experiments , and experience.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Accepted and accumulated with reference to understanding of general truth.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“Art”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skills for getting desired result.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Skills can be developed with the help of experience and training.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Involves practice and creativity.</a:t>
            </a:r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MANAGEMENT SCIENCE OR ART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said that where the science of management stops, the art of management begins. Thus, Science teaches principles, art teaches how to implement them</a:t>
            </a:r>
            <a:r>
              <a:rPr lang="en-US" sz="3200" dirty="0" smtClean="0"/>
              <a:t>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MANAGEMENT SCIENCE OR ART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Top level Management.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CEO, President, Vice-President</a:t>
            </a:r>
            <a:endParaRPr lang="en-US" sz="2000" dirty="0" smtClean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Middle level Management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Assistant Manager, Functional Head</a:t>
            </a:r>
            <a:endParaRPr lang="en-US" sz="2500" dirty="0" smtClean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Lower Level Management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Technical Supervisor, Foreman, Clerical supervisor, etc.</a:t>
            </a:r>
            <a:endParaRPr lang="en-US" sz="2000" dirty="0" smtClean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LEVELS OF MANAGEMENT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MANAGEMENT LEVEL &amp; SKILLS</a:t>
            </a:r>
            <a:endParaRPr lang="en-US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00400" y="2362200"/>
            <a:ext cx="4343400" cy="2819400"/>
          </a:xfrm>
          <a:prstGeom prst="rect">
            <a:avLst/>
          </a:prstGeom>
          <a:solidFill>
            <a:srgbClr val="4F81B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33400" y="2514600"/>
            <a:ext cx="2438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Top Management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09600" y="3581400"/>
            <a:ext cx="2438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Middle Management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09600" y="4572000"/>
            <a:ext cx="2438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Supervisory Level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00400" y="2362200"/>
            <a:ext cx="4343400" cy="2819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3200400" y="2362200"/>
            <a:ext cx="1905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248400" y="4572000"/>
            <a:ext cx="1219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alibri" pitchFamily="34" charset="0"/>
              </a:rPr>
              <a:t>Technical Skill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352800" y="2514600"/>
            <a:ext cx="13716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alibri" pitchFamily="34" charset="0"/>
              </a:rPr>
              <a:t>Conceptual Skill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495800" y="3505200"/>
            <a:ext cx="18288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alibri" pitchFamily="34" charset="0"/>
              </a:rPr>
              <a:t>Human Relations Skill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3200400" y="3276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3200400" y="41910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5715000" y="2438400"/>
            <a:ext cx="175260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Efficiency</a:t>
            </a:r>
          </a:p>
          <a:p>
            <a:pPr marL="974725" lvl="2" indent="-234950"/>
            <a:r>
              <a:rPr lang="en-US" dirty="0" smtClean="0"/>
              <a:t>“Doing things right”</a:t>
            </a:r>
          </a:p>
          <a:p>
            <a:pPr marL="1311275" lvl="3" indent="-222250"/>
            <a:r>
              <a:rPr lang="en-US" dirty="0" smtClean="0"/>
              <a:t>Getting the most output for the least inputs</a:t>
            </a:r>
          </a:p>
          <a:p>
            <a:pPr marL="1311275" lvl="3" indent="-222250"/>
            <a:r>
              <a:rPr lang="en-US" dirty="0" smtClean="0"/>
              <a:t>Ability to use resources wisely and in a cost-effective manner.</a:t>
            </a:r>
            <a:endParaRPr lang="en-US" dirty="0" smtClean="0">
              <a:solidFill>
                <a:srgbClr val="FD2703"/>
              </a:solidFill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Effectiveness</a:t>
            </a:r>
          </a:p>
          <a:p>
            <a:pPr marL="974725" lvl="2" indent="-234950"/>
            <a:r>
              <a:rPr lang="en-US" dirty="0" smtClean="0"/>
              <a:t>“Doing the right things”</a:t>
            </a:r>
          </a:p>
          <a:p>
            <a:pPr marL="1311275" lvl="3" indent="-222250"/>
            <a:r>
              <a:rPr lang="en-US" dirty="0" smtClean="0"/>
              <a:t>Attaining organizational goals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en-US" dirty="0" smtClean="0">
              <a:solidFill>
                <a:srgbClr val="FD2703"/>
              </a:solidFill>
            </a:endParaRPr>
          </a:p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MANAGERIAL CONCERNS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INTERPERSONAL  ROLES</a:t>
            </a:r>
          </a:p>
          <a:p>
            <a:pPr lvl="1"/>
            <a:r>
              <a:rPr lang="en-US" dirty="0" smtClean="0"/>
              <a:t>Figurehead role</a:t>
            </a:r>
          </a:p>
          <a:p>
            <a:pPr lvl="1"/>
            <a:r>
              <a:rPr lang="en-US" dirty="0" smtClean="0"/>
              <a:t>Leader role</a:t>
            </a:r>
          </a:p>
          <a:p>
            <a:pPr lvl="1"/>
            <a:r>
              <a:rPr lang="en-US" dirty="0" smtClean="0"/>
              <a:t>Liaison role</a:t>
            </a:r>
          </a:p>
          <a:p>
            <a:r>
              <a:rPr lang="en-US" dirty="0" smtClean="0"/>
              <a:t>INFORMATIONAL ROLES</a:t>
            </a:r>
          </a:p>
          <a:p>
            <a:pPr lvl="1"/>
            <a:r>
              <a:rPr lang="en-US" dirty="0" smtClean="0"/>
              <a:t>Recipient role</a:t>
            </a:r>
          </a:p>
          <a:p>
            <a:pPr lvl="1"/>
            <a:r>
              <a:rPr lang="en-US" dirty="0" smtClean="0"/>
              <a:t>Disseminator  role</a:t>
            </a:r>
          </a:p>
          <a:p>
            <a:pPr lvl="1"/>
            <a:r>
              <a:rPr lang="en-US" dirty="0" smtClean="0"/>
              <a:t>Spokes person</a:t>
            </a:r>
          </a:p>
          <a:p>
            <a:r>
              <a:rPr lang="en-US" dirty="0" smtClean="0"/>
              <a:t>DECISION ROLES</a:t>
            </a:r>
          </a:p>
          <a:p>
            <a:pPr lvl="1"/>
            <a:r>
              <a:rPr lang="en-US" dirty="0" smtClean="0"/>
              <a:t>Entrepreneurial role</a:t>
            </a:r>
          </a:p>
          <a:p>
            <a:pPr lvl="1"/>
            <a:r>
              <a:rPr lang="en-US" dirty="0" smtClean="0"/>
              <a:t>Disturbance-handler role</a:t>
            </a:r>
          </a:p>
          <a:p>
            <a:pPr lvl="1"/>
            <a:r>
              <a:rPr lang="en-US" dirty="0" smtClean="0"/>
              <a:t>Resource allocator role</a:t>
            </a:r>
          </a:p>
          <a:p>
            <a:pPr lvl="1"/>
            <a:r>
              <a:rPr lang="en-US" dirty="0" smtClean="0"/>
              <a:t>Negotiator role</a:t>
            </a: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MANAGERIAL ROLES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DIVISION OF WORK</a:t>
            </a:r>
          </a:p>
          <a:p>
            <a:pPr lvl="1"/>
            <a:r>
              <a:rPr lang="en-US" sz="2400" dirty="0" smtClean="0"/>
              <a:t>Work should be divided among individuals and groups to ensure  that effort and attention are focused on special portions of the task.</a:t>
            </a:r>
            <a:endParaRPr lang="en-US" dirty="0" smtClean="0"/>
          </a:p>
          <a:p>
            <a:r>
              <a:rPr lang="en-US" dirty="0" smtClean="0"/>
              <a:t>AUTHORITY</a:t>
            </a:r>
          </a:p>
          <a:p>
            <a:pPr lvl="1"/>
            <a:r>
              <a:rPr lang="en-US" sz="2400" dirty="0" smtClean="0"/>
              <a:t>The concepts of Authority and responsibility are closely related.</a:t>
            </a:r>
            <a:endParaRPr lang="en-US" dirty="0" smtClean="0"/>
          </a:p>
          <a:p>
            <a:r>
              <a:rPr lang="en-US" dirty="0" smtClean="0"/>
              <a:t>DISCIPLINE</a:t>
            </a:r>
          </a:p>
          <a:p>
            <a:pPr lvl="1"/>
            <a:r>
              <a:rPr lang="en-US" sz="2400" dirty="0" smtClean="0"/>
              <a:t>A successful organization requires the common effort of workers. Penalties should be applied judiciously to encourage this common effort.</a:t>
            </a:r>
            <a:endParaRPr lang="en-US" dirty="0" smtClean="0"/>
          </a:p>
          <a:p>
            <a:r>
              <a:rPr lang="en-US" dirty="0" smtClean="0"/>
              <a:t>UNITY OF COMMAND</a:t>
            </a:r>
          </a:p>
          <a:p>
            <a:pPr lvl="1"/>
            <a:r>
              <a:rPr lang="en-US" sz="2400" dirty="0" smtClean="0"/>
              <a:t>Workers should receive orders from only one manager.</a:t>
            </a:r>
            <a:endParaRPr lang="en-US" dirty="0" smtClean="0"/>
          </a:p>
          <a:p>
            <a:r>
              <a:rPr lang="en-US" dirty="0" smtClean="0"/>
              <a:t>UNITY OF DIRECTION</a:t>
            </a:r>
          </a:p>
          <a:p>
            <a:pPr lvl="1"/>
            <a:r>
              <a:rPr lang="en-US" sz="2400" dirty="0" smtClean="0"/>
              <a:t>The entire organization should be moving towards a common objective in a common direction.</a:t>
            </a:r>
            <a:endParaRPr lang="en-I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Management principles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SUBORDINATION OF INDIVIDUAL INTERESTS TO THE GENERAL INTERESTS</a:t>
            </a:r>
          </a:p>
          <a:p>
            <a:pPr lvl="1"/>
            <a:r>
              <a:rPr lang="en-US" sz="2400" dirty="0" smtClean="0"/>
              <a:t>The interests of one person should not take priority over the interests of the organization as a whole.</a:t>
            </a:r>
            <a:endParaRPr lang="en-US" dirty="0" smtClean="0"/>
          </a:p>
          <a:p>
            <a:r>
              <a:rPr lang="en-US" dirty="0" smtClean="0"/>
              <a:t>REMUNERATION</a:t>
            </a:r>
          </a:p>
          <a:p>
            <a:pPr lvl="1"/>
            <a:r>
              <a:rPr lang="en-US" sz="2400" dirty="0" smtClean="0"/>
              <a:t>cost of living, supply of qualified personnel, success of the business, should be considered in determining a worker’s rate of pay. </a:t>
            </a:r>
            <a:endParaRPr lang="en-US" dirty="0" smtClean="0"/>
          </a:p>
          <a:p>
            <a:r>
              <a:rPr lang="en-US" dirty="0" smtClean="0"/>
              <a:t>CENTRALIZATION</a:t>
            </a:r>
          </a:p>
          <a:p>
            <a:pPr lvl="1"/>
            <a:r>
              <a:rPr lang="en-US" sz="2400" dirty="0" smtClean="0"/>
              <a:t>lowering the importance of the subordinate role.</a:t>
            </a:r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Cont…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00001E"/>
                </a:solidFill>
                <a:latin typeface="Times New Roman" pitchFamily="18" charset="0"/>
                <a:cs typeface="Times New Roman" pitchFamily="18" charset="0"/>
              </a:rPr>
              <a:t>WHY TO STYDY MANAGEMENT ???</a:t>
            </a:r>
            <a:endParaRPr lang="en-US" sz="3200" dirty="0"/>
          </a:p>
        </p:txBody>
      </p:sp>
      <p:pic>
        <p:nvPicPr>
          <p:cNvPr id="5" name="Picture 5" descr="Exhibit 0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21805"/>
          <a:stretch>
            <a:fillRect/>
          </a:stretch>
        </p:blipFill>
        <p:spPr>
          <a:xfrm>
            <a:off x="467544" y="1844824"/>
            <a:ext cx="8280920" cy="4608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SCALAR CHAIN</a:t>
            </a:r>
            <a:endParaRPr lang="en-IN" dirty="0" smtClean="0"/>
          </a:p>
          <a:p>
            <a:pPr lvl="1"/>
            <a:r>
              <a:rPr lang="en-US" dirty="0" smtClean="0"/>
              <a:t>Managers in hierarchies are part of a chain like authority scale.</a:t>
            </a:r>
          </a:p>
          <a:p>
            <a:r>
              <a:rPr lang="en-US" dirty="0" smtClean="0"/>
              <a:t>ORDER</a:t>
            </a:r>
          </a:p>
          <a:p>
            <a:pPr lvl="1"/>
            <a:r>
              <a:rPr lang="en-US" sz="2400" dirty="0" smtClean="0"/>
              <a:t>For the sake of efficiency and coordination, all materials and people related to a specific kind of work should be treated as equally as possible.      </a:t>
            </a:r>
            <a:endParaRPr lang="en-US" dirty="0" smtClean="0"/>
          </a:p>
          <a:p>
            <a:r>
              <a:rPr lang="en-US" dirty="0" smtClean="0"/>
              <a:t>EQUITY</a:t>
            </a:r>
          </a:p>
          <a:p>
            <a:pPr lvl="1"/>
            <a:r>
              <a:rPr lang="en-US" sz="2400" dirty="0" smtClean="0"/>
              <a:t>All employees should be treated as equally as possible.</a:t>
            </a:r>
            <a:endParaRPr lang="en-US" dirty="0" smtClean="0"/>
          </a:p>
          <a:p>
            <a:r>
              <a:rPr lang="en-US" dirty="0" smtClean="0"/>
              <a:t>STABILITY OF TENURE OF PERSONNEL</a:t>
            </a:r>
          </a:p>
          <a:p>
            <a:pPr lvl="1"/>
            <a:r>
              <a:rPr lang="en-US" sz="2400" dirty="0" smtClean="0"/>
              <a:t>Retaining productive employees should always be a high priority of management.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Cont…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INITIATIVE</a:t>
            </a:r>
          </a:p>
          <a:p>
            <a:pPr lvl="1"/>
            <a:r>
              <a:rPr lang="en-US" sz="2400" dirty="0" smtClean="0"/>
              <a:t>Management should take steps to encourage worker initiative</a:t>
            </a:r>
            <a:endParaRPr lang="en-US" dirty="0" smtClean="0"/>
          </a:p>
          <a:p>
            <a:r>
              <a:rPr lang="en-US" dirty="0" smtClean="0"/>
              <a:t>ESPIRIT DE CORPS</a:t>
            </a:r>
          </a:p>
          <a:p>
            <a:pPr lvl="1"/>
            <a:r>
              <a:rPr lang="en-US" sz="2400" dirty="0" smtClean="0"/>
              <a:t>Management should encourage harmony and general good feelings among employees.</a:t>
            </a: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Cont…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 algn="just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sets the target while Administration   fulfills target.</a:t>
            </a:r>
          </a:p>
          <a:p>
            <a:pPr marL="609600" indent="-609600" algn="just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Plans for entire organization while Administration implement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</a:t>
            </a:r>
          </a:p>
          <a:p>
            <a:pPr marL="609600" indent="-609600" algn="just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occupies superior position while Administration occupies secondary 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indent="-609600" algn="just">
              <a:defRPr/>
            </a:pPr>
            <a:r>
              <a:rPr lang="en-US" dirty="0" smtClean="0"/>
              <a:t>Management is concerned with long term     problem while administration is concerned with short term day to day problem</a:t>
            </a:r>
            <a:r>
              <a:rPr lang="en-US" dirty="0" smtClean="0"/>
              <a:t>.</a:t>
            </a:r>
          </a:p>
          <a:p>
            <a:pPr marL="609600" indent="-609600" algn="just">
              <a:defRPr/>
            </a:pPr>
            <a:r>
              <a:rPr lang="en-US" dirty="0" smtClean="0"/>
              <a:t>Management is not substitute to Administration But they are complementary to each other.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MANAGEMENT AND ADMINISTRATION </a:t>
            </a:r>
            <a:endParaRPr lang="en-US" sz="4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Proprietorship</a:t>
            </a:r>
          </a:p>
          <a:p>
            <a:pPr lvl="1"/>
            <a:r>
              <a:rPr lang="en-US" sz="2400" dirty="0" smtClean="0"/>
              <a:t>A business owned and operated by one person. </a:t>
            </a:r>
          </a:p>
          <a:p>
            <a:pPr lvl="1"/>
            <a:r>
              <a:rPr lang="en-US" sz="2400" dirty="0" smtClean="0"/>
              <a:t>The owner is responsible for all operations of the business and assumes all the risk</a:t>
            </a:r>
            <a:r>
              <a:rPr lang="en-US" sz="2400" dirty="0" smtClean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Partnership</a:t>
            </a:r>
          </a:p>
          <a:p>
            <a:pPr lvl="1"/>
            <a:r>
              <a:rPr lang="en-US" sz="2400" dirty="0" smtClean="0"/>
              <a:t>A form of business organization in which two or more people own and operate the business </a:t>
            </a:r>
            <a:r>
              <a:rPr lang="en-US" sz="2400" dirty="0" smtClean="0"/>
              <a:t>together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Corporation</a:t>
            </a:r>
          </a:p>
          <a:p>
            <a:pPr algn="just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a)Private Ltd.</a:t>
            </a:r>
          </a:p>
          <a:p>
            <a:pPr algn="just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b)Public Ltd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Cooperative</a:t>
            </a:r>
          </a:p>
          <a:p>
            <a:pPr lvl="1" algn="just"/>
            <a:r>
              <a:rPr lang="en-US" dirty="0" smtClean="0"/>
              <a:t>Businesses owned and operated by a group of people with a strong common interest</a:t>
            </a:r>
          </a:p>
          <a:p>
            <a:pPr lvl="1" algn="just"/>
            <a:r>
              <a:rPr lang="en-US" dirty="0" smtClean="0"/>
              <a:t>Start-up costs are shared among the members of the co-operative</a:t>
            </a:r>
          </a:p>
          <a:p>
            <a:pPr lvl="1" algn="just"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467600" cy="122899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TYPES </a:t>
            </a:r>
            <a:r>
              <a:rPr lang="en-US" sz="4400" dirty="0" smtClean="0"/>
              <a:t>OF BUSINESS ORGANISATION</a:t>
            </a:r>
            <a:endParaRPr lang="en-US" sz="4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>Thank you…</a:t>
            </a:r>
            <a:endParaRPr lang="en-IN" sz="7200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4" name="Picture 6" descr="Managemen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7704855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CHARACTERISTICS OF  ORGANIZATION</a:t>
            </a:r>
            <a:endParaRPr lang="en-US" dirty="0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492897"/>
            <a:ext cx="8147248" cy="262133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Management as a </a:t>
            </a:r>
            <a:r>
              <a:rPr lang="en-US" sz="2800" dirty="0" smtClean="0">
                <a:solidFill>
                  <a:srgbClr val="FF0000"/>
                </a:solidFill>
                <a:latin typeface="Forte" pitchFamily="66" charset="0"/>
              </a:rPr>
              <a:t>Discipline.</a:t>
            </a:r>
          </a:p>
          <a:p>
            <a:r>
              <a:rPr lang="en-US" sz="2800" dirty="0" smtClean="0"/>
              <a:t>Management as a </a:t>
            </a:r>
            <a:r>
              <a:rPr lang="en-US" sz="2800" dirty="0" smtClean="0">
                <a:solidFill>
                  <a:srgbClr val="FF0000"/>
                </a:solidFill>
                <a:latin typeface="Forte" pitchFamily="66" charset="0"/>
              </a:rPr>
              <a:t>Group Of People.</a:t>
            </a:r>
          </a:p>
          <a:p>
            <a:r>
              <a:rPr lang="en-US" sz="2800" dirty="0" smtClean="0"/>
              <a:t>Management as a </a:t>
            </a:r>
            <a:r>
              <a:rPr lang="en-US" sz="2800" dirty="0" smtClean="0">
                <a:solidFill>
                  <a:srgbClr val="FF0000"/>
                </a:solidFill>
                <a:latin typeface="Forte" pitchFamily="66" charset="0"/>
              </a:rPr>
              <a:t>Process.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CONCEPT OF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Frederick Taylor :- “Management is an art of knowing what you want to do and then just seeing that it is done in the best and cheapest way”.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Koontz :- “It is an art of getting things done through and with people in formally organized groups”.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MANAGEMENT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Effective utilization of resources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Development of resources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incorporate innovation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Integrating various interest groups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Stability in the society 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IMPORTANCE OF MANAGEMENT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Organized Activities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Existence of objective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Relationship among resources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with and through people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Decision making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FEATURES OF MANAGEMENT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Manger get the work done from others.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Managers are the coordinators and directors in the organization.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People responsible for directing the efforts aimed at helping organization to achieve their goals.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Aim of managers is to create surplus.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Some examples we know as a manager:-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Steve jobs at apple computers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Bill ford at ford motor company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Bill gates at Microsoft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WHO IS A MANAGER ???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FUNCTIONS OF MANAGEMENT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349500"/>
            <a:ext cx="1512069" cy="358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PLANNING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48264" y="2349500"/>
            <a:ext cx="1584176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DIRECTING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32040" y="2349500"/>
            <a:ext cx="1439961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STAFFING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99792" y="2349500"/>
            <a:ext cx="179977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ORGANIZING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707904" y="4365625"/>
            <a:ext cx="208805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CONTROLLING</a:t>
            </a:r>
            <a:endParaRPr lang="en-IN" dirty="0"/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>
            <a:off x="1979712" y="2564904"/>
            <a:ext cx="720080" cy="4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4499992" y="2564904"/>
            <a:ext cx="410022" cy="4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6372001" y="2564904"/>
            <a:ext cx="576064" cy="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7740352" y="2781300"/>
            <a:ext cx="0" cy="179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95964" y="4581128"/>
            <a:ext cx="1944388" cy="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187450" y="2781301"/>
            <a:ext cx="174" cy="151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71600" y="4365352"/>
            <a:ext cx="1584176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FEEDBACK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627612" y="4581128"/>
            <a:ext cx="1008284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</TotalTime>
  <Words>823</Words>
  <Application>Microsoft Office PowerPoint</Application>
  <PresentationFormat>On-screen Show (4:3)</PresentationFormat>
  <Paragraphs>152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     Principles of management</vt:lpstr>
      <vt:lpstr>WHY TO STYDY MANAGEMENT ???</vt:lpstr>
      <vt:lpstr>CHARACTERISTICS OF  ORGANIZATION</vt:lpstr>
      <vt:lpstr>CONCEPT OF MANAGEMENT</vt:lpstr>
      <vt:lpstr>DEFINITION OF MANAGEMENT</vt:lpstr>
      <vt:lpstr>IMPORTANCE OF MANAGEMENT</vt:lpstr>
      <vt:lpstr>FEATURES OF MANAGEMENT</vt:lpstr>
      <vt:lpstr>WHO IS A MANAGER ???</vt:lpstr>
      <vt:lpstr>FUNCTIONS OF MANAGEMENT</vt:lpstr>
      <vt:lpstr>CONT…</vt:lpstr>
      <vt:lpstr>CONT…</vt:lpstr>
      <vt:lpstr>MANAGEMENT SCIENCE OR ART</vt:lpstr>
      <vt:lpstr>MANAGEMENT SCIENCE OR ART</vt:lpstr>
      <vt:lpstr>LEVELS OF MANAGEMENT</vt:lpstr>
      <vt:lpstr> MANAGEMENT LEVEL &amp; SKILLS</vt:lpstr>
      <vt:lpstr> MANAGERIAL CONCERNS</vt:lpstr>
      <vt:lpstr> MANAGERIAL ROLES</vt:lpstr>
      <vt:lpstr> Management principles </vt:lpstr>
      <vt:lpstr>Cont… </vt:lpstr>
      <vt:lpstr>Cont… </vt:lpstr>
      <vt:lpstr>Cont… </vt:lpstr>
      <vt:lpstr>MANAGEMENT AND ADMINISTRATION </vt:lpstr>
      <vt:lpstr>  TYPES OF BUSINESS ORGANISATION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Principles of management</dc:title>
  <dc:creator>123</dc:creator>
  <cp:lastModifiedBy>123</cp:lastModifiedBy>
  <cp:revision>27</cp:revision>
  <dcterms:created xsi:type="dcterms:W3CDTF">2013-08-16T13:37:12Z</dcterms:created>
  <dcterms:modified xsi:type="dcterms:W3CDTF">2013-08-21T13:50:00Z</dcterms:modified>
</cp:coreProperties>
</file>