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86" r:id="rId3"/>
    <p:sldId id="299" r:id="rId4"/>
    <p:sldId id="290" r:id="rId5"/>
    <p:sldId id="292" r:id="rId6"/>
    <p:sldId id="295" r:id="rId7"/>
    <p:sldId id="298" r:id="rId8"/>
    <p:sldId id="280" r:id="rId9"/>
    <p:sldId id="281" r:id="rId10"/>
    <p:sldId id="282" r:id="rId11"/>
    <p:sldId id="285" r:id="rId12"/>
    <p:sldId id="284" r:id="rId13"/>
    <p:sldId id="279" r:id="rId14"/>
    <p:sldId id="270" r:id="rId15"/>
    <p:sldId id="273" r:id="rId16"/>
    <p:sldId id="274" r:id="rId17"/>
    <p:sldId id="275" r:id="rId1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60" d="100"/>
          <a:sy n="60" d="100"/>
        </p:scale>
        <p:origin x="-1644"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EFEFE793-626D-4EB9-BD90-B9E7577BEDD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D4BE1BB-EDA9-4221-B34F-05E6EE0038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2C8CCC3-57E5-44C0-B38C-F9942D3D5B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2F071F-5295-4DE8-8FCA-15DFBEA81D7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F40861F3-5192-4D0F-A11D-D0781CB3007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A9E15FBC-CA52-4D51-99DF-60090B7A6F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CA1AD571-A851-4E4A-9655-4623F2AFE7E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B3BA3360-3B2A-4306-92CC-CC38ECA915C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2710AAE-95B6-4F69-89EE-BE552424B55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9F933BE-9321-44CA-B27F-C6EB7213DAA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B564F4E3-F3B9-482F-B5CE-B7F90A7FC00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2057"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D5305B2-F22D-44D7-BF24-C5566F1E7C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2" r:id="rId1"/>
    <p:sldLayoutId id="2147483848" r:id="rId2"/>
    <p:sldLayoutId id="2147483853" r:id="rId3"/>
    <p:sldLayoutId id="2147483854" r:id="rId4"/>
    <p:sldLayoutId id="2147483855" r:id="rId5"/>
    <p:sldLayoutId id="2147483856" r:id="rId6"/>
    <p:sldLayoutId id="2147483849" r:id="rId7"/>
    <p:sldLayoutId id="2147483857" r:id="rId8"/>
    <p:sldLayoutId id="2147483858" r:id="rId9"/>
    <p:sldLayoutId id="2147483850" r:id="rId10"/>
    <p:sldLayoutId id="214748385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3"/>
          <p:cNvSpPr>
            <a:spLocks noGrp="1"/>
          </p:cNvSpPr>
          <p:nvPr>
            <p:ph idx="1"/>
          </p:nvPr>
        </p:nvSpPr>
        <p:spPr>
          <a:xfrm>
            <a:off x="381000" y="1981200"/>
            <a:ext cx="8382000" cy="4114800"/>
          </a:xfrm>
        </p:spPr>
        <p:txBody>
          <a:bodyPr/>
          <a:lstStyle/>
          <a:p>
            <a:pPr algn="ctr" eaLnBrk="1" hangingPunct="1">
              <a:buFont typeface="Wingdings" pitchFamily="2" charset="2"/>
              <a:buNone/>
            </a:pPr>
            <a:r>
              <a:rPr lang="en-US" b="1" i="1" dirty="0" smtClean="0"/>
              <a:t>         Compiled by Dr.Dipak S Gaywala</a:t>
            </a:r>
          </a:p>
          <a:p>
            <a:pPr algn="ctr" eaLnBrk="1" hangingPunct="1">
              <a:buFont typeface="Wingdings" pitchFamily="2" charset="2"/>
              <a:buNone/>
            </a:pPr>
            <a:r>
              <a:rPr lang="en-US" b="1" i="1" dirty="0" smtClean="0"/>
              <a:t>Associate Professor</a:t>
            </a:r>
          </a:p>
          <a:p>
            <a:pPr algn="ctr" eaLnBrk="1" hangingPunct="1">
              <a:buFont typeface="Wingdings" pitchFamily="2" charset="2"/>
              <a:buNone/>
            </a:pPr>
            <a:r>
              <a:rPr lang="en-US" b="1" i="1" dirty="0" smtClean="0"/>
              <a:t>Parul Institute of Management &amp; Research</a:t>
            </a:r>
          </a:p>
          <a:p>
            <a:pPr algn="ctr" eaLnBrk="1" hangingPunct="1">
              <a:buFont typeface="Wingdings" pitchFamily="2" charset="2"/>
              <a:buNone/>
            </a:pPr>
            <a:r>
              <a:rPr lang="en-US" b="1" i="1" dirty="0" smtClean="0"/>
              <a:t>Faculty of Management Studies</a:t>
            </a:r>
          </a:p>
          <a:p>
            <a:pPr algn="ctr" eaLnBrk="1" hangingPunct="1">
              <a:buFont typeface="Wingdings" pitchFamily="2" charset="2"/>
              <a:buNone/>
            </a:pPr>
            <a:r>
              <a:rPr lang="en-US" b="1" i="1" dirty="0" smtClean="0"/>
              <a:t>Parul University</a:t>
            </a:r>
            <a:endParaRPr lang="en-US" dirty="0" smtClean="0"/>
          </a:p>
        </p:txBody>
      </p:sp>
      <p:sp>
        <p:nvSpPr>
          <p:cNvPr id="3" name="Title 2"/>
          <p:cNvSpPr>
            <a:spLocks noGrp="1"/>
          </p:cNvSpPr>
          <p:nvPr>
            <p:ph type="title"/>
          </p:nvPr>
        </p:nvSpPr>
        <p:spPr/>
        <p:txBody>
          <a:bodyPr>
            <a:normAutofit fontScale="90000"/>
          </a:bodyPr>
          <a:lstStyle/>
          <a:p>
            <a:pPr algn="ctr" eaLnBrk="1" fontAlgn="auto" hangingPunct="1">
              <a:spcAft>
                <a:spcPts val="0"/>
              </a:spcAft>
              <a:defRPr/>
            </a:pPr>
            <a:r>
              <a:rPr lang="en-US" dirty="0" smtClean="0">
                <a:latin typeface="+mn-lt"/>
              </a:rPr>
              <a:t>Financial Management </a:t>
            </a:r>
            <a:br>
              <a:rPr lang="en-US" dirty="0" smtClean="0">
                <a:latin typeface="+mn-lt"/>
              </a:rPr>
            </a:br>
            <a:endParaRPr lang="en-US"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7800"/>
            <a:ext cx="7772400" cy="5257800"/>
          </a:xfrm>
        </p:spPr>
        <p:txBody>
          <a:bodyPr>
            <a:normAutofit/>
          </a:bodyPr>
          <a:lstStyle/>
          <a:p>
            <a:pPr marL="660400" indent="-660400" eaLnBrk="1" fontAlgn="auto" hangingPunct="1">
              <a:spcAft>
                <a:spcPts val="0"/>
              </a:spcAft>
              <a:buFont typeface="Wingdings 3"/>
              <a:buChar char=""/>
              <a:defRPr/>
            </a:pPr>
            <a:r>
              <a:rPr lang="en-US" dirty="0" smtClean="0"/>
              <a:t>Relates to Capital Budgeting Decisions</a:t>
            </a:r>
          </a:p>
          <a:p>
            <a:pPr marL="660400" indent="-660400" eaLnBrk="1" fontAlgn="auto" hangingPunct="1">
              <a:spcAft>
                <a:spcPts val="0"/>
              </a:spcAft>
              <a:buFont typeface="Wingdings 3"/>
              <a:buChar char=""/>
              <a:defRPr/>
            </a:pPr>
            <a:r>
              <a:rPr lang="en-US" dirty="0" smtClean="0"/>
              <a:t>Techniques:</a:t>
            </a:r>
          </a:p>
          <a:p>
            <a:pPr marL="660400" indent="-660400" eaLnBrk="1" fontAlgn="auto" hangingPunct="1">
              <a:spcAft>
                <a:spcPts val="0"/>
              </a:spcAft>
              <a:buFontTx/>
              <a:buNone/>
              <a:defRPr/>
            </a:pPr>
            <a:r>
              <a:rPr lang="en-US" dirty="0" smtClean="0"/>
              <a:t>(</a:t>
            </a:r>
            <a:r>
              <a:rPr lang="en-US" dirty="0" err="1" smtClean="0"/>
              <a:t>i</a:t>
            </a:r>
            <a:r>
              <a:rPr lang="en-US" dirty="0" smtClean="0"/>
              <a:t>)  Traditional- Payback Period, Accounting   		        Rate of Return</a:t>
            </a:r>
          </a:p>
          <a:p>
            <a:pPr marL="660400" indent="-660400" eaLnBrk="1" fontAlgn="auto" hangingPunct="1">
              <a:spcAft>
                <a:spcPts val="0"/>
              </a:spcAft>
              <a:buFontTx/>
              <a:buNone/>
              <a:defRPr/>
            </a:pPr>
            <a:r>
              <a:rPr lang="en-US" dirty="0" smtClean="0"/>
              <a:t>(ii)  Modern- Net Present value Method,   			    Internal Rate of Return,   	  		    Profitability Index, etc.</a:t>
            </a:r>
          </a:p>
          <a:p>
            <a:pPr marL="660400" indent="-660400" eaLnBrk="1" fontAlgn="auto" hangingPunct="1">
              <a:spcAft>
                <a:spcPts val="0"/>
              </a:spcAft>
              <a:buFont typeface="Wingdings 3"/>
              <a:buChar char=""/>
              <a:defRPr/>
            </a:pPr>
            <a:endParaRPr lang="en-US" dirty="0" smtClean="0"/>
          </a:p>
          <a:p>
            <a:pPr marL="365760" indent="-256032" eaLnBrk="1" fontAlgn="auto" hangingPunct="1">
              <a:spcAft>
                <a:spcPts val="0"/>
              </a:spcAft>
              <a:buFont typeface="Wingdings 3"/>
              <a:buChar char=""/>
              <a:defRPr/>
            </a:pPr>
            <a:endParaRPr lang="en-US" dirty="0"/>
          </a:p>
        </p:txBody>
      </p:sp>
      <p:sp>
        <p:nvSpPr>
          <p:cNvPr id="2" name="Title 1"/>
          <p:cNvSpPr>
            <a:spLocks noGrp="1"/>
          </p:cNvSpPr>
          <p:nvPr>
            <p:ph type="title"/>
          </p:nvPr>
        </p:nvSpPr>
        <p:spPr>
          <a:xfrm>
            <a:off x="685800" y="304800"/>
            <a:ext cx="7772400" cy="1066800"/>
          </a:xfrm>
        </p:spPr>
        <p:txBody>
          <a:bodyPr/>
          <a:lstStyle/>
          <a:p>
            <a:pPr eaLnBrk="1" fontAlgn="auto" hangingPunct="1">
              <a:spcAft>
                <a:spcPts val="0"/>
              </a:spcAft>
              <a:defRPr/>
            </a:pPr>
            <a:r>
              <a:rPr lang="en-US" u="sng" dirty="0" smtClean="0"/>
              <a:t>Long Term Decision</a:t>
            </a:r>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85800" y="1219200"/>
            <a:ext cx="8458200" cy="5334000"/>
          </a:xfrm>
        </p:spPr>
        <p:txBody>
          <a:bodyPr/>
          <a:lstStyle/>
          <a:p>
            <a:pPr eaLnBrk="1" hangingPunct="1"/>
            <a:r>
              <a:rPr lang="en-US" smtClean="0"/>
              <a:t>Decision relation to Funding of the Projects</a:t>
            </a:r>
          </a:p>
          <a:p>
            <a:pPr eaLnBrk="1" hangingPunct="1"/>
            <a:r>
              <a:rPr lang="en-US" smtClean="0"/>
              <a:t> </a:t>
            </a:r>
            <a:r>
              <a:rPr lang="en-US" b="1" i="1" u="sng" smtClean="0"/>
              <a:t>Sources</a:t>
            </a:r>
          </a:p>
          <a:p>
            <a:pPr eaLnBrk="1" hangingPunct="1">
              <a:buFontTx/>
              <a:buNone/>
            </a:pPr>
            <a:r>
              <a:rPr lang="en-US" smtClean="0"/>
              <a:t>   -</a:t>
            </a:r>
            <a:r>
              <a:rPr lang="en-US" b="1" smtClean="0"/>
              <a:t>Short Term</a:t>
            </a:r>
            <a:r>
              <a:rPr lang="en-US" smtClean="0"/>
              <a:t> (trade credit, bank overdraft,etc.)</a:t>
            </a:r>
          </a:p>
          <a:p>
            <a:pPr eaLnBrk="1" hangingPunct="1">
              <a:buFontTx/>
              <a:buNone/>
            </a:pPr>
            <a:r>
              <a:rPr lang="en-US" smtClean="0"/>
              <a:t>   -</a:t>
            </a:r>
            <a:r>
              <a:rPr lang="en-US" b="1" smtClean="0"/>
              <a:t>Long Term</a:t>
            </a:r>
          </a:p>
          <a:p>
            <a:pPr eaLnBrk="1" hangingPunct="1">
              <a:buFontTx/>
              <a:buNone/>
            </a:pPr>
            <a:r>
              <a:rPr lang="en-US" smtClean="0"/>
              <a:t>    (i) </a:t>
            </a:r>
            <a:r>
              <a:rPr lang="en-US" b="1" i="1" smtClean="0"/>
              <a:t>Owners Funds  </a:t>
            </a:r>
            <a:r>
              <a:rPr lang="en-US" smtClean="0"/>
              <a:t>( Equity/Preference Share 				          Capital, Retained Earnings)</a:t>
            </a:r>
          </a:p>
          <a:p>
            <a:pPr eaLnBrk="1" hangingPunct="1">
              <a:buFontTx/>
              <a:buNone/>
            </a:pPr>
            <a:r>
              <a:rPr lang="en-US" smtClean="0"/>
              <a:t>    (ii) </a:t>
            </a:r>
            <a:r>
              <a:rPr lang="en-US" b="1" smtClean="0"/>
              <a:t>External Funds</a:t>
            </a:r>
            <a:r>
              <a:rPr lang="en-US" smtClean="0"/>
              <a:t>(</a:t>
            </a:r>
            <a:r>
              <a:rPr lang="en-US" b="1" smtClean="0"/>
              <a:t> </a:t>
            </a:r>
            <a:r>
              <a:rPr lang="en-US" smtClean="0"/>
              <a:t>Debentures, Long Term 					    Loans, etc.)</a:t>
            </a:r>
          </a:p>
          <a:p>
            <a:pPr eaLnBrk="1" hangingPunct="1"/>
            <a:endParaRPr lang="en-US" smtClean="0"/>
          </a:p>
        </p:txBody>
      </p:sp>
      <p:sp>
        <p:nvSpPr>
          <p:cNvPr id="2" name="Title 1"/>
          <p:cNvSpPr>
            <a:spLocks noGrp="1"/>
          </p:cNvSpPr>
          <p:nvPr>
            <p:ph type="title"/>
          </p:nvPr>
        </p:nvSpPr>
        <p:spPr>
          <a:xfrm>
            <a:off x="685800" y="228600"/>
            <a:ext cx="7772400" cy="1066800"/>
          </a:xfrm>
        </p:spPr>
        <p:txBody>
          <a:bodyPr/>
          <a:lstStyle/>
          <a:p>
            <a:pPr eaLnBrk="1" fontAlgn="auto" hangingPunct="1">
              <a:spcAft>
                <a:spcPts val="0"/>
              </a:spcAft>
              <a:defRPr/>
            </a:pPr>
            <a:r>
              <a:rPr lang="en-US" u="sng" dirty="0" smtClean="0"/>
              <a:t>Financing Decision</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81000" y="1447800"/>
            <a:ext cx="8534400" cy="5105400"/>
          </a:xfrm>
        </p:spPr>
        <p:txBody>
          <a:bodyPr/>
          <a:lstStyle/>
          <a:p>
            <a:pPr eaLnBrk="1" hangingPunct="1">
              <a:buFontTx/>
              <a:buNone/>
            </a:pPr>
            <a:r>
              <a:rPr lang="en-US" smtClean="0"/>
              <a:t>This decision relates to How much of the Earnings to be </a:t>
            </a:r>
          </a:p>
          <a:p>
            <a:pPr eaLnBrk="1" hangingPunct="1">
              <a:buFont typeface="Wingdings" pitchFamily="2" charset="2"/>
              <a:buNone/>
            </a:pPr>
            <a:r>
              <a:rPr lang="en-US" b="1" i="1" smtClean="0"/>
              <a:t>       </a:t>
            </a:r>
            <a:r>
              <a:rPr lang="en-US" b="1" i="1" u="sng" smtClean="0"/>
              <a:t>DISTRIBUTED AS  DIVIDENDS?</a:t>
            </a:r>
            <a:endParaRPr lang="en-US" smtClean="0"/>
          </a:p>
          <a:p>
            <a:pPr eaLnBrk="1" hangingPunct="1">
              <a:buFontTx/>
              <a:buNone/>
            </a:pPr>
            <a:r>
              <a:rPr lang="en-US" b="1" i="1" smtClean="0"/>
              <a:t>					 </a:t>
            </a:r>
            <a:r>
              <a:rPr lang="en-US" b="1" smtClean="0"/>
              <a:t>AND</a:t>
            </a:r>
            <a:endParaRPr lang="en-US" smtClean="0"/>
          </a:p>
          <a:p>
            <a:pPr eaLnBrk="1" hangingPunct="1">
              <a:buFontTx/>
              <a:buNone/>
            </a:pPr>
            <a:r>
              <a:rPr lang="en-US" smtClean="0"/>
              <a:t>               </a:t>
            </a:r>
            <a:r>
              <a:rPr lang="en-US" b="1" i="1" u="sng" smtClean="0"/>
              <a:t>HOW MUCH TO BE KEPT </a:t>
            </a:r>
            <a:r>
              <a:rPr lang="en-US" b="1" i="1" smtClean="0"/>
              <a:t>			                        </a:t>
            </a:r>
          </a:p>
          <a:p>
            <a:pPr eaLnBrk="1" hangingPunct="1">
              <a:buFontTx/>
              <a:buNone/>
            </a:pPr>
            <a:r>
              <a:rPr lang="en-US" b="1" i="1" smtClean="0"/>
              <a:t>		 </a:t>
            </a:r>
            <a:r>
              <a:rPr lang="en-US" sz="3600" b="1" i="1" u="sng" smtClean="0"/>
              <a:t>AS RETAINED EARNINGS?</a:t>
            </a:r>
          </a:p>
          <a:p>
            <a:pPr eaLnBrk="1" hangingPunct="1"/>
            <a:endParaRPr lang="en-US" smtClean="0"/>
          </a:p>
        </p:txBody>
      </p:sp>
      <p:sp>
        <p:nvSpPr>
          <p:cNvPr id="2" name="Title 1"/>
          <p:cNvSpPr>
            <a:spLocks noGrp="1"/>
          </p:cNvSpPr>
          <p:nvPr>
            <p:ph type="title"/>
          </p:nvPr>
        </p:nvSpPr>
        <p:spPr>
          <a:xfrm>
            <a:off x="685800" y="304800"/>
            <a:ext cx="7772400" cy="914400"/>
          </a:xfrm>
        </p:spPr>
        <p:txBody>
          <a:bodyPr/>
          <a:lstStyle/>
          <a:p>
            <a:pPr eaLnBrk="1" fontAlgn="auto" hangingPunct="1">
              <a:spcAft>
                <a:spcPts val="0"/>
              </a:spcAft>
              <a:defRPr/>
            </a:pPr>
            <a:r>
              <a:rPr lang="en-US" u="sng" dirty="0" smtClean="0"/>
              <a:t>Dividend Decision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0"/>
            <a:ext cx="9144000" cy="6742113"/>
          </a:xfrm>
          <a:prstGeom prst="rect">
            <a:avLst/>
          </a:prstGeom>
          <a:noFill/>
          <a:ln w="12700" cap="sq">
            <a:noFill/>
            <a:miter lim="800000"/>
            <a:headEnd type="none" w="sm" len="sm"/>
            <a:tailEnd type="none" w="sm" len="sm"/>
          </a:ln>
        </p:spPr>
        <p:txBody>
          <a:bodyPr>
            <a:spAutoFit/>
          </a:bodyPr>
          <a:lstStyle/>
          <a:p>
            <a:pPr algn="ctr">
              <a:lnSpc>
                <a:spcPct val="130000"/>
              </a:lnSpc>
              <a:spcBef>
                <a:spcPct val="50000"/>
              </a:spcBef>
            </a:pPr>
            <a:r>
              <a:rPr lang="en-US" sz="3000" b="1" u="sng"/>
              <a:t>BUSINESS ETHICS AND SOCIAL RESPONSIBILITY</a:t>
            </a:r>
          </a:p>
          <a:p>
            <a:pPr algn="ctr">
              <a:lnSpc>
                <a:spcPct val="130000"/>
              </a:lnSpc>
              <a:spcBef>
                <a:spcPct val="50000"/>
              </a:spcBef>
            </a:pPr>
            <a:r>
              <a:rPr lang="en-US" sz="2800" b="1" u="sng"/>
              <a:t>Corporate Social Responsibility (CSR)</a:t>
            </a:r>
          </a:p>
          <a:p>
            <a:pPr>
              <a:lnSpc>
                <a:spcPct val="85000"/>
              </a:lnSpc>
              <a:spcBef>
                <a:spcPct val="50000"/>
              </a:spcBef>
              <a:buFontTx/>
              <a:buChar char="•"/>
            </a:pPr>
            <a:r>
              <a:rPr lang="en-US" sz="2800"/>
              <a:t>   </a:t>
            </a:r>
            <a:r>
              <a:rPr lang="en-US" sz="2500"/>
              <a:t>The World Business Council: “Corporate social responsibility</a:t>
            </a:r>
          </a:p>
          <a:p>
            <a:pPr>
              <a:lnSpc>
                <a:spcPct val="85000"/>
              </a:lnSpc>
              <a:spcBef>
                <a:spcPct val="50000"/>
              </a:spcBef>
            </a:pPr>
            <a:r>
              <a:rPr lang="en-US" sz="2500"/>
              <a:t>     is the continuing commitment by business to behave ethically</a:t>
            </a:r>
          </a:p>
          <a:p>
            <a:pPr>
              <a:lnSpc>
                <a:spcPct val="85000"/>
              </a:lnSpc>
              <a:spcBef>
                <a:spcPct val="50000"/>
              </a:spcBef>
            </a:pPr>
            <a:r>
              <a:rPr lang="en-US" sz="2500"/>
              <a:t>     and contribute to economic development while improving the  </a:t>
            </a:r>
          </a:p>
          <a:p>
            <a:pPr>
              <a:lnSpc>
                <a:spcPct val="85000"/>
              </a:lnSpc>
              <a:spcBef>
                <a:spcPct val="50000"/>
              </a:spcBef>
            </a:pPr>
            <a:r>
              <a:rPr lang="en-US" sz="2500"/>
              <a:t>     quality of life of the workforce and their families as well as the</a:t>
            </a:r>
          </a:p>
          <a:p>
            <a:pPr>
              <a:lnSpc>
                <a:spcPct val="85000"/>
              </a:lnSpc>
              <a:spcBef>
                <a:spcPct val="50000"/>
              </a:spcBef>
            </a:pPr>
            <a:r>
              <a:rPr lang="en-US" sz="2500"/>
              <a:t>     local community and society at large.”</a:t>
            </a:r>
          </a:p>
          <a:p>
            <a:pPr>
              <a:lnSpc>
                <a:spcPct val="85000"/>
              </a:lnSpc>
              <a:spcBef>
                <a:spcPct val="50000"/>
              </a:spcBef>
              <a:buFontTx/>
              <a:buChar char="•"/>
            </a:pPr>
            <a:r>
              <a:rPr lang="en-US" sz="2500"/>
              <a:t>    While Hayek and Friedman argued that a business firm should not </a:t>
            </a:r>
          </a:p>
          <a:p>
            <a:pPr>
              <a:lnSpc>
                <a:spcPct val="85000"/>
              </a:lnSpc>
              <a:spcBef>
                <a:spcPct val="50000"/>
              </a:spcBef>
            </a:pPr>
            <a:r>
              <a:rPr lang="en-US" sz="2500"/>
              <a:t>      swerve from its economic goal, many business firms in practice </a:t>
            </a:r>
          </a:p>
          <a:p>
            <a:pPr>
              <a:lnSpc>
                <a:spcPct val="85000"/>
              </a:lnSpc>
              <a:spcBef>
                <a:spcPct val="50000"/>
              </a:spcBef>
            </a:pPr>
            <a:r>
              <a:rPr lang="en-US" sz="2500"/>
              <a:t>     do contribute to various social causes.</a:t>
            </a:r>
          </a:p>
          <a:p>
            <a:pPr lvl="1" algn="just">
              <a:lnSpc>
                <a:spcPct val="85000"/>
              </a:lnSpc>
              <a:spcBef>
                <a:spcPct val="50000"/>
              </a:spcBef>
            </a:pPr>
            <a:endParaRPr lang="en-US" sz="25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0" y="0"/>
            <a:ext cx="9144000" cy="6054725"/>
          </a:xfrm>
          <a:prstGeom prst="rect">
            <a:avLst/>
          </a:prstGeom>
          <a:noFill/>
          <a:ln w="12700" cap="sq">
            <a:noFill/>
            <a:miter lim="800000"/>
            <a:headEnd type="none" w="sm" len="sm"/>
            <a:tailEnd type="none" w="sm" len="sm"/>
          </a:ln>
        </p:spPr>
        <p:txBody>
          <a:bodyPr>
            <a:spAutoFit/>
          </a:bodyPr>
          <a:lstStyle/>
          <a:p>
            <a:pPr algn="ctr">
              <a:lnSpc>
                <a:spcPct val="130000"/>
              </a:lnSpc>
              <a:spcBef>
                <a:spcPct val="50000"/>
              </a:spcBef>
            </a:pPr>
            <a:r>
              <a:rPr lang="en-US" sz="2800" b="1" u="sng"/>
              <a:t>ALL MANAGERS ARE FINANCIAL MANAGERS</a:t>
            </a:r>
          </a:p>
          <a:p>
            <a:pPr algn="ctr">
              <a:lnSpc>
                <a:spcPct val="130000"/>
              </a:lnSpc>
              <a:spcBef>
                <a:spcPct val="50000"/>
              </a:spcBef>
            </a:pPr>
            <a:endParaRPr lang="en-US" sz="800" b="1" u="sng"/>
          </a:p>
          <a:p>
            <a:pPr>
              <a:lnSpc>
                <a:spcPct val="75000"/>
              </a:lnSpc>
              <a:spcBef>
                <a:spcPct val="50000"/>
              </a:spcBef>
            </a:pPr>
            <a:r>
              <a:rPr lang="en-US" sz="2800" b="1">
                <a:cs typeface="Times New Roman" pitchFamily="18" charset="0"/>
              </a:rPr>
              <a:t>•  </a:t>
            </a:r>
            <a:r>
              <a:rPr lang="en-US" sz="2800" b="1"/>
              <a:t>The engineer, who proposes a new plant, shapes the </a:t>
            </a:r>
          </a:p>
          <a:p>
            <a:pPr>
              <a:lnSpc>
                <a:spcPct val="50000"/>
              </a:lnSpc>
              <a:spcBef>
                <a:spcPct val="50000"/>
              </a:spcBef>
            </a:pPr>
            <a:r>
              <a:rPr lang="en-US" sz="2800" b="1"/>
              <a:t>    investment policy of the firm</a:t>
            </a:r>
          </a:p>
          <a:p>
            <a:pPr>
              <a:lnSpc>
                <a:spcPct val="50000"/>
              </a:lnSpc>
              <a:spcBef>
                <a:spcPct val="50000"/>
              </a:spcBef>
            </a:pPr>
            <a:endParaRPr lang="en-US" sz="600" b="1"/>
          </a:p>
          <a:p>
            <a:pPr>
              <a:lnSpc>
                <a:spcPct val="75000"/>
              </a:lnSpc>
              <a:spcBef>
                <a:spcPct val="50000"/>
              </a:spcBef>
              <a:buFontTx/>
              <a:buChar char="•"/>
            </a:pPr>
            <a:r>
              <a:rPr lang="en-US" sz="2800" b="1"/>
              <a:t>  The marketing analyst provides inputs in the process of</a:t>
            </a:r>
          </a:p>
          <a:p>
            <a:pPr>
              <a:lnSpc>
                <a:spcPct val="50000"/>
              </a:lnSpc>
              <a:spcBef>
                <a:spcPct val="50000"/>
              </a:spcBef>
            </a:pPr>
            <a:r>
              <a:rPr lang="en-US" sz="2800" b="1"/>
              <a:t>    forecasting and planning</a:t>
            </a:r>
          </a:p>
          <a:p>
            <a:pPr>
              <a:lnSpc>
                <a:spcPct val="50000"/>
              </a:lnSpc>
              <a:spcBef>
                <a:spcPct val="50000"/>
              </a:spcBef>
            </a:pPr>
            <a:endParaRPr lang="en-US" sz="600" b="1"/>
          </a:p>
          <a:p>
            <a:pPr>
              <a:lnSpc>
                <a:spcPct val="75000"/>
              </a:lnSpc>
              <a:spcBef>
                <a:spcPct val="50000"/>
              </a:spcBef>
              <a:buFontTx/>
              <a:buChar char="•"/>
            </a:pPr>
            <a:r>
              <a:rPr lang="en-US" sz="2800" b="1"/>
              <a:t>  The purchase manager influences the level of investment</a:t>
            </a:r>
          </a:p>
          <a:p>
            <a:pPr>
              <a:lnSpc>
                <a:spcPct val="50000"/>
              </a:lnSpc>
              <a:spcBef>
                <a:spcPct val="50000"/>
              </a:spcBef>
            </a:pPr>
            <a:r>
              <a:rPr lang="en-US" sz="2800" b="1"/>
              <a:t>    in inventories</a:t>
            </a:r>
          </a:p>
          <a:p>
            <a:pPr>
              <a:lnSpc>
                <a:spcPct val="50000"/>
              </a:lnSpc>
              <a:spcBef>
                <a:spcPct val="50000"/>
              </a:spcBef>
            </a:pPr>
            <a:endParaRPr lang="en-US" sz="600" b="1"/>
          </a:p>
          <a:p>
            <a:pPr>
              <a:lnSpc>
                <a:spcPct val="75000"/>
              </a:lnSpc>
              <a:spcBef>
                <a:spcPct val="50000"/>
              </a:spcBef>
              <a:buFontTx/>
              <a:buChar char="•"/>
            </a:pPr>
            <a:r>
              <a:rPr lang="en-US" sz="2800" b="1"/>
              <a:t>  The sales manager has a say in the determination of the</a:t>
            </a:r>
          </a:p>
          <a:p>
            <a:pPr>
              <a:lnSpc>
                <a:spcPct val="50000"/>
              </a:lnSpc>
              <a:spcBef>
                <a:spcPct val="50000"/>
              </a:spcBef>
            </a:pPr>
            <a:r>
              <a:rPr lang="en-US" sz="2800" b="1"/>
              <a:t>    receivables policy</a:t>
            </a:r>
          </a:p>
          <a:p>
            <a:pPr>
              <a:lnSpc>
                <a:spcPct val="50000"/>
              </a:lnSpc>
              <a:spcBef>
                <a:spcPct val="50000"/>
              </a:spcBef>
            </a:pPr>
            <a:endParaRPr lang="en-US" sz="600" b="1"/>
          </a:p>
          <a:p>
            <a:pPr>
              <a:lnSpc>
                <a:spcPct val="75000"/>
              </a:lnSpc>
              <a:spcBef>
                <a:spcPct val="50000"/>
              </a:spcBef>
              <a:buFontTx/>
              <a:buChar char="•"/>
            </a:pPr>
            <a:r>
              <a:rPr lang="en-US" sz="2800" b="1"/>
              <a:t>  Departmental managers, in general, are important links </a:t>
            </a:r>
          </a:p>
          <a:p>
            <a:pPr>
              <a:lnSpc>
                <a:spcPct val="50000"/>
              </a:lnSpc>
              <a:spcBef>
                <a:spcPct val="50000"/>
              </a:spcBef>
            </a:pPr>
            <a:r>
              <a:rPr lang="en-US" sz="2800" b="1"/>
              <a:t>    in the finance control system of the firm</a:t>
            </a:r>
            <a:r>
              <a:rPr lang="en-US" sz="2600" b="1"/>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0" y="0"/>
            <a:ext cx="9144000" cy="6005513"/>
          </a:xfrm>
          <a:prstGeom prst="rect">
            <a:avLst/>
          </a:prstGeom>
          <a:noFill/>
          <a:ln w="12700" cap="sq">
            <a:noFill/>
            <a:miter lim="800000"/>
            <a:headEnd type="none" w="sm" len="sm"/>
            <a:tailEnd type="none" w="sm" len="sm"/>
          </a:ln>
        </p:spPr>
        <p:txBody>
          <a:bodyPr>
            <a:spAutoFit/>
          </a:bodyPr>
          <a:lstStyle/>
          <a:p>
            <a:pPr algn="ctr">
              <a:lnSpc>
                <a:spcPct val="130000"/>
              </a:lnSpc>
              <a:spcBef>
                <a:spcPct val="50000"/>
              </a:spcBef>
            </a:pPr>
            <a:r>
              <a:rPr lang="en-US" sz="2800" b="1" u="sng"/>
              <a:t>RELATIONSHIP OF                                                           FINANCE TO ACCOUNTING</a:t>
            </a:r>
          </a:p>
          <a:p>
            <a:pPr algn="ctr">
              <a:spcBef>
                <a:spcPct val="50000"/>
              </a:spcBef>
            </a:pPr>
            <a:endParaRPr lang="en-US" sz="800" b="1" u="sng"/>
          </a:p>
          <a:p>
            <a:pPr algn="ctr">
              <a:spcBef>
                <a:spcPct val="50000"/>
              </a:spcBef>
            </a:pPr>
            <a:endParaRPr lang="en-US" sz="800" b="1" u="sng"/>
          </a:p>
          <a:p>
            <a:pPr lvl="1">
              <a:lnSpc>
                <a:spcPct val="75000"/>
              </a:lnSpc>
              <a:spcBef>
                <a:spcPct val="50000"/>
              </a:spcBef>
            </a:pPr>
            <a:r>
              <a:rPr lang="en-US" sz="2600" b="1">
                <a:cs typeface="Times New Roman" pitchFamily="18" charset="0"/>
              </a:rPr>
              <a:t>• </a:t>
            </a:r>
            <a:r>
              <a:rPr lang="en-US" sz="2800" b="1"/>
              <a:t>Accounting is concerned with score keeping, whereas </a:t>
            </a:r>
          </a:p>
          <a:p>
            <a:pPr lvl="1">
              <a:lnSpc>
                <a:spcPct val="75000"/>
              </a:lnSpc>
              <a:spcBef>
                <a:spcPct val="50000"/>
              </a:spcBef>
            </a:pPr>
            <a:r>
              <a:rPr lang="en-US" sz="2800" b="1"/>
              <a:t>   finance is aimed at value maximising.</a:t>
            </a:r>
          </a:p>
          <a:p>
            <a:pPr lvl="1">
              <a:lnSpc>
                <a:spcPct val="75000"/>
              </a:lnSpc>
              <a:spcBef>
                <a:spcPct val="50000"/>
              </a:spcBef>
            </a:pPr>
            <a:endParaRPr lang="en-US" sz="1800" b="1"/>
          </a:p>
          <a:p>
            <a:pPr lvl="1">
              <a:lnSpc>
                <a:spcPct val="75000"/>
              </a:lnSpc>
              <a:spcBef>
                <a:spcPct val="50000"/>
              </a:spcBef>
            </a:pPr>
            <a:r>
              <a:rPr lang="en-US" sz="2800" b="1">
                <a:cs typeface="Times New Roman" pitchFamily="18" charset="0"/>
              </a:rPr>
              <a:t>• </a:t>
            </a:r>
            <a:r>
              <a:rPr lang="en-US" sz="2800" b="1"/>
              <a:t>The accountant prepares the accounting reports based </a:t>
            </a:r>
          </a:p>
          <a:p>
            <a:pPr lvl="1">
              <a:lnSpc>
                <a:spcPct val="75000"/>
              </a:lnSpc>
              <a:spcBef>
                <a:spcPct val="50000"/>
              </a:spcBef>
            </a:pPr>
            <a:r>
              <a:rPr lang="en-US" sz="2800" b="1"/>
              <a:t>   on the accrual method. The focus of the financial </a:t>
            </a:r>
          </a:p>
          <a:p>
            <a:pPr lvl="1">
              <a:lnSpc>
                <a:spcPct val="75000"/>
              </a:lnSpc>
              <a:spcBef>
                <a:spcPct val="50000"/>
              </a:spcBef>
            </a:pPr>
            <a:r>
              <a:rPr lang="en-US" sz="2800" b="1"/>
              <a:t>   manager is on cash flows.</a:t>
            </a:r>
          </a:p>
          <a:p>
            <a:pPr lvl="1">
              <a:lnSpc>
                <a:spcPct val="75000"/>
              </a:lnSpc>
              <a:spcBef>
                <a:spcPct val="50000"/>
              </a:spcBef>
            </a:pPr>
            <a:endParaRPr lang="en-US" sz="1800" b="1"/>
          </a:p>
          <a:p>
            <a:pPr lvl="1">
              <a:lnSpc>
                <a:spcPct val="75000"/>
              </a:lnSpc>
              <a:spcBef>
                <a:spcPct val="50000"/>
              </a:spcBef>
            </a:pPr>
            <a:r>
              <a:rPr lang="en-US" sz="2800" b="1">
                <a:cs typeface="Times New Roman" pitchFamily="18" charset="0"/>
              </a:rPr>
              <a:t>• </a:t>
            </a:r>
            <a:r>
              <a:rPr lang="en-US" sz="2800" b="1"/>
              <a:t>Accounting deals primarily with the past. Finance is </a:t>
            </a:r>
          </a:p>
          <a:p>
            <a:pPr lvl="1">
              <a:lnSpc>
                <a:spcPct val="75000"/>
              </a:lnSpc>
              <a:spcBef>
                <a:spcPct val="50000"/>
              </a:spcBef>
            </a:pPr>
            <a:r>
              <a:rPr lang="en-US" sz="2800" b="1"/>
              <a:t>  concerned mainly with the future.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0"/>
            <a:ext cx="9144000" cy="6454775"/>
          </a:xfrm>
          <a:prstGeom prst="rect">
            <a:avLst/>
          </a:prstGeom>
          <a:noFill/>
          <a:ln w="9525">
            <a:noFill/>
            <a:miter lim="800000"/>
            <a:headEnd/>
            <a:tailEnd/>
          </a:ln>
        </p:spPr>
        <p:txBody>
          <a:bodyPr>
            <a:spAutoFit/>
          </a:bodyPr>
          <a:lstStyle/>
          <a:p>
            <a:pPr algn="ctr">
              <a:lnSpc>
                <a:spcPct val="120000"/>
              </a:lnSpc>
              <a:spcBef>
                <a:spcPct val="50000"/>
              </a:spcBef>
            </a:pPr>
            <a:r>
              <a:rPr lang="en-US" sz="2800" b="1" u="sng"/>
              <a:t>EMERGING ROLE OF THE                                      FINANCIAL MANAGER IN INDIA</a:t>
            </a:r>
          </a:p>
          <a:p>
            <a:pPr algn="ctr">
              <a:lnSpc>
                <a:spcPct val="120000"/>
              </a:lnSpc>
              <a:spcBef>
                <a:spcPct val="50000"/>
              </a:spcBef>
            </a:pPr>
            <a:endParaRPr lang="en-US" sz="300" b="1" u="sng"/>
          </a:p>
          <a:p>
            <a:pPr algn="just">
              <a:spcBef>
                <a:spcPct val="50000"/>
              </a:spcBef>
            </a:pPr>
            <a:r>
              <a:rPr lang="en-US" sz="2500" b="1"/>
              <a:t>The job of the financial manager in India has become more important, complex and demanding due to the following factors:</a:t>
            </a:r>
          </a:p>
          <a:p>
            <a:pPr lvl="2">
              <a:spcBef>
                <a:spcPct val="50000"/>
              </a:spcBef>
            </a:pPr>
            <a:r>
              <a:rPr lang="en-US" sz="2500" b="1">
                <a:cs typeface="Times New Roman" pitchFamily="18" charset="0"/>
              </a:rPr>
              <a:t>•  </a:t>
            </a:r>
            <a:r>
              <a:rPr lang="en-US" sz="2500" b="1"/>
              <a:t>Liberalisation</a:t>
            </a:r>
          </a:p>
          <a:p>
            <a:pPr lvl="2">
              <a:lnSpc>
                <a:spcPct val="90000"/>
              </a:lnSpc>
              <a:spcBef>
                <a:spcPct val="50000"/>
              </a:spcBef>
            </a:pPr>
            <a:r>
              <a:rPr lang="en-US" sz="2500" b="1">
                <a:cs typeface="Times New Roman" pitchFamily="18" charset="0"/>
              </a:rPr>
              <a:t>•  </a:t>
            </a:r>
            <a:r>
              <a:rPr lang="en-US" sz="2500" b="1"/>
              <a:t>Globalisation</a:t>
            </a:r>
          </a:p>
          <a:p>
            <a:pPr lvl="2">
              <a:lnSpc>
                <a:spcPct val="90000"/>
              </a:lnSpc>
              <a:spcBef>
                <a:spcPct val="50000"/>
              </a:spcBef>
            </a:pPr>
            <a:r>
              <a:rPr lang="en-US" sz="2500" b="1">
                <a:cs typeface="Times New Roman" pitchFamily="18" charset="0"/>
              </a:rPr>
              <a:t>•  </a:t>
            </a:r>
            <a:r>
              <a:rPr lang="en-US" sz="2500" b="1"/>
              <a:t>Technological developments</a:t>
            </a:r>
          </a:p>
          <a:p>
            <a:pPr lvl="2">
              <a:lnSpc>
                <a:spcPct val="90000"/>
              </a:lnSpc>
              <a:spcBef>
                <a:spcPct val="50000"/>
              </a:spcBef>
            </a:pPr>
            <a:r>
              <a:rPr lang="en-US" sz="2500" b="1">
                <a:cs typeface="Times New Roman" pitchFamily="18" charset="0"/>
              </a:rPr>
              <a:t>•  </a:t>
            </a:r>
            <a:r>
              <a:rPr lang="en-US" sz="2500" b="1"/>
              <a:t>Volatile financial prices</a:t>
            </a:r>
          </a:p>
          <a:p>
            <a:pPr lvl="2">
              <a:lnSpc>
                <a:spcPct val="90000"/>
              </a:lnSpc>
              <a:spcBef>
                <a:spcPct val="50000"/>
              </a:spcBef>
            </a:pPr>
            <a:r>
              <a:rPr lang="en-US" sz="2500" b="1">
                <a:cs typeface="Times New Roman" pitchFamily="18" charset="0"/>
              </a:rPr>
              <a:t>•  </a:t>
            </a:r>
            <a:r>
              <a:rPr lang="en-US" sz="2500" b="1"/>
              <a:t>Economic uncertainty</a:t>
            </a:r>
          </a:p>
          <a:p>
            <a:pPr lvl="2">
              <a:lnSpc>
                <a:spcPct val="90000"/>
              </a:lnSpc>
              <a:spcBef>
                <a:spcPct val="50000"/>
              </a:spcBef>
            </a:pPr>
            <a:r>
              <a:rPr lang="en-US" sz="2500" b="1">
                <a:cs typeface="Times New Roman" pitchFamily="18" charset="0"/>
              </a:rPr>
              <a:t>•  </a:t>
            </a:r>
            <a:r>
              <a:rPr lang="en-US" sz="2500" b="1"/>
              <a:t>Tax law changes</a:t>
            </a:r>
          </a:p>
          <a:p>
            <a:pPr lvl="2">
              <a:lnSpc>
                <a:spcPct val="90000"/>
              </a:lnSpc>
              <a:spcBef>
                <a:spcPct val="50000"/>
              </a:spcBef>
            </a:pPr>
            <a:r>
              <a:rPr lang="en-US" sz="2500" b="1">
                <a:cs typeface="Times New Roman" pitchFamily="18" charset="0"/>
              </a:rPr>
              <a:t>•  </a:t>
            </a:r>
            <a:r>
              <a:rPr lang="en-US" sz="2500" b="1"/>
              <a:t>Ethical concerns over financial dealings</a:t>
            </a:r>
          </a:p>
          <a:p>
            <a:pPr lvl="2">
              <a:lnSpc>
                <a:spcPct val="90000"/>
              </a:lnSpc>
              <a:spcBef>
                <a:spcPct val="50000"/>
              </a:spcBef>
            </a:pPr>
            <a:r>
              <a:rPr lang="en-US" sz="2500" b="1">
                <a:cs typeface="Times New Roman" pitchFamily="18" charset="0"/>
              </a:rPr>
              <a:t>•  </a:t>
            </a:r>
            <a:r>
              <a:rPr lang="en-US" sz="2500" b="1"/>
              <a:t>Shareholder activism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0"/>
            <a:ext cx="9144000" cy="6392863"/>
          </a:xfrm>
          <a:prstGeom prst="rect">
            <a:avLst/>
          </a:prstGeom>
          <a:noFill/>
          <a:ln w="9525">
            <a:noFill/>
            <a:miter lim="800000"/>
            <a:headEnd/>
            <a:tailEnd/>
          </a:ln>
        </p:spPr>
        <p:txBody>
          <a:bodyPr>
            <a:spAutoFit/>
          </a:bodyPr>
          <a:lstStyle/>
          <a:p>
            <a:pPr algn="ctr">
              <a:lnSpc>
                <a:spcPct val="130000"/>
              </a:lnSpc>
              <a:spcBef>
                <a:spcPct val="50000"/>
              </a:spcBef>
            </a:pPr>
            <a:r>
              <a:rPr lang="en-US" sz="2600" b="1" u="sng"/>
              <a:t>EMERGING ROLE OF THE                                              FINANCIAL MANAGER IN INDIA</a:t>
            </a:r>
          </a:p>
          <a:p>
            <a:pPr algn="ctr">
              <a:spcBef>
                <a:spcPct val="50000"/>
              </a:spcBef>
            </a:pPr>
            <a:endParaRPr lang="en-US" sz="300" b="1" u="sng"/>
          </a:p>
          <a:p>
            <a:pPr algn="just">
              <a:spcBef>
                <a:spcPct val="50000"/>
              </a:spcBef>
            </a:pPr>
            <a:r>
              <a:rPr lang="en-US" sz="2600" b="1"/>
              <a:t>The key challenges for the financial manager appear to be in the following areas:</a:t>
            </a:r>
          </a:p>
          <a:p>
            <a:pPr>
              <a:spcBef>
                <a:spcPct val="50000"/>
              </a:spcBef>
            </a:pPr>
            <a:r>
              <a:rPr lang="en-US" sz="2600" b="1">
                <a:cs typeface="Times New Roman" pitchFamily="18" charset="0"/>
              </a:rPr>
              <a:t>•  </a:t>
            </a:r>
            <a:r>
              <a:rPr lang="en-US" sz="2600" b="1"/>
              <a:t>Investment planning and resource allocation</a:t>
            </a:r>
          </a:p>
          <a:p>
            <a:pPr>
              <a:lnSpc>
                <a:spcPct val="80000"/>
              </a:lnSpc>
              <a:spcBef>
                <a:spcPct val="50000"/>
              </a:spcBef>
            </a:pPr>
            <a:r>
              <a:rPr lang="en-US" sz="2600" b="1">
                <a:cs typeface="Times New Roman" pitchFamily="18" charset="0"/>
              </a:rPr>
              <a:t>•  </a:t>
            </a:r>
            <a:r>
              <a:rPr lang="en-US" sz="2600" b="1"/>
              <a:t>Financial structure</a:t>
            </a:r>
          </a:p>
          <a:p>
            <a:pPr>
              <a:lnSpc>
                <a:spcPct val="80000"/>
              </a:lnSpc>
              <a:spcBef>
                <a:spcPct val="50000"/>
              </a:spcBef>
            </a:pPr>
            <a:r>
              <a:rPr lang="en-US" sz="2600" b="1">
                <a:cs typeface="Times New Roman" pitchFamily="18" charset="0"/>
              </a:rPr>
              <a:t>•  </a:t>
            </a:r>
            <a:r>
              <a:rPr lang="en-US" sz="2600" b="1"/>
              <a:t>Mergers, acquisitions, and restructuring</a:t>
            </a:r>
          </a:p>
          <a:p>
            <a:pPr>
              <a:lnSpc>
                <a:spcPct val="80000"/>
              </a:lnSpc>
              <a:spcBef>
                <a:spcPct val="50000"/>
              </a:spcBef>
            </a:pPr>
            <a:r>
              <a:rPr lang="en-US" sz="2600" b="1">
                <a:cs typeface="Times New Roman" pitchFamily="18" charset="0"/>
              </a:rPr>
              <a:t>•  </a:t>
            </a:r>
            <a:r>
              <a:rPr lang="en-US" sz="2600" b="1"/>
              <a:t>Working capital management</a:t>
            </a:r>
          </a:p>
          <a:p>
            <a:pPr>
              <a:lnSpc>
                <a:spcPct val="80000"/>
              </a:lnSpc>
              <a:spcBef>
                <a:spcPct val="50000"/>
              </a:spcBef>
            </a:pPr>
            <a:r>
              <a:rPr lang="en-US" sz="2600" b="1">
                <a:cs typeface="Times New Roman" pitchFamily="18" charset="0"/>
              </a:rPr>
              <a:t>•  Performance management</a:t>
            </a:r>
            <a:endParaRPr lang="en-US" sz="2600" b="1"/>
          </a:p>
          <a:p>
            <a:pPr>
              <a:lnSpc>
                <a:spcPct val="80000"/>
              </a:lnSpc>
              <a:spcBef>
                <a:spcPct val="50000"/>
              </a:spcBef>
            </a:pPr>
            <a:r>
              <a:rPr lang="en-US" sz="2600" b="1">
                <a:cs typeface="Times New Roman" pitchFamily="18" charset="0"/>
              </a:rPr>
              <a:t>•  </a:t>
            </a:r>
            <a:r>
              <a:rPr lang="en-US" sz="2600" b="1"/>
              <a:t>Risk management</a:t>
            </a:r>
          </a:p>
          <a:p>
            <a:pPr>
              <a:lnSpc>
                <a:spcPct val="80000"/>
              </a:lnSpc>
              <a:spcBef>
                <a:spcPct val="50000"/>
              </a:spcBef>
            </a:pPr>
            <a:r>
              <a:rPr lang="en-US" sz="2600" b="1">
                <a:cs typeface="Times New Roman" pitchFamily="18" charset="0"/>
              </a:rPr>
              <a:t>•  </a:t>
            </a:r>
            <a:r>
              <a:rPr lang="en-US" sz="2600" b="1"/>
              <a:t>Corporate governance</a:t>
            </a:r>
          </a:p>
          <a:p>
            <a:pPr>
              <a:lnSpc>
                <a:spcPct val="80000"/>
              </a:lnSpc>
              <a:spcBef>
                <a:spcPct val="50000"/>
              </a:spcBef>
            </a:pPr>
            <a:r>
              <a:rPr lang="en-US" sz="2600" b="1">
                <a:cs typeface="Times New Roman" pitchFamily="18" charset="0"/>
              </a:rPr>
              <a:t>•  </a:t>
            </a:r>
            <a:r>
              <a:rPr lang="en-US" sz="2600" b="1"/>
              <a:t>Investor relations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152400" y="1143000"/>
            <a:ext cx="8839200" cy="5410200"/>
          </a:xfrm>
        </p:spPr>
        <p:txBody>
          <a:bodyPr/>
          <a:lstStyle/>
          <a:p>
            <a:pPr eaLnBrk="1" hangingPunct="1">
              <a:lnSpc>
                <a:spcPct val="120000"/>
              </a:lnSpc>
              <a:buClr>
                <a:srgbClr val="3333CC"/>
              </a:buClr>
              <a:buFont typeface="Wingdings 3" pitchFamily="18" charset="2"/>
              <a:buNone/>
            </a:pPr>
            <a:r>
              <a:rPr lang="en-US" sz="2400" smtClean="0"/>
              <a:t>   Financial Management is broadly concerned with the acquisition and use of funds by a business firm. Its scope may be defined in terms of the following questions.</a:t>
            </a:r>
          </a:p>
          <a:p>
            <a:pPr eaLnBrk="1" hangingPunct="1">
              <a:lnSpc>
                <a:spcPct val="120000"/>
              </a:lnSpc>
              <a:buClr>
                <a:srgbClr val="3333CC"/>
              </a:buClr>
              <a:buFont typeface="Wingdings" pitchFamily="2" charset="2"/>
              <a:buChar char="v"/>
            </a:pPr>
            <a:r>
              <a:rPr lang="en-US" sz="2400" smtClean="0"/>
              <a:t>How large should the firm be  &amp; how fast should it grow?</a:t>
            </a:r>
          </a:p>
          <a:p>
            <a:pPr eaLnBrk="1" hangingPunct="1">
              <a:lnSpc>
                <a:spcPct val="120000"/>
              </a:lnSpc>
              <a:buClr>
                <a:srgbClr val="3333CC"/>
              </a:buClr>
              <a:buFont typeface="Wingdings" pitchFamily="2" charset="2"/>
              <a:buChar char="v"/>
            </a:pPr>
            <a:r>
              <a:rPr lang="en-US" sz="2400" smtClean="0"/>
              <a:t>Composition of  firm’s assets?</a:t>
            </a:r>
          </a:p>
          <a:p>
            <a:pPr eaLnBrk="1" hangingPunct="1">
              <a:lnSpc>
                <a:spcPct val="120000"/>
              </a:lnSpc>
              <a:buClr>
                <a:srgbClr val="3333CC"/>
              </a:buClr>
              <a:buFont typeface="Wingdings" pitchFamily="2" charset="2"/>
              <a:buChar char="v"/>
            </a:pPr>
            <a:r>
              <a:rPr lang="en-US" sz="2400" smtClean="0"/>
              <a:t>Mix of the firm’s financing ?</a:t>
            </a:r>
          </a:p>
          <a:p>
            <a:pPr eaLnBrk="1" hangingPunct="1">
              <a:lnSpc>
                <a:spcPct val="120000"/>
              </a:lnSpc>
              <a:buClr>
                <a:srgbClr val="3333CC"/>
              </a:buClr>
              <a:buFont typeface="Wingdings" pitchFamily="2" charset="2"/>
              <a:buChar char="v"/>
            </a:pPr>
            <a:r>
              <a:rPr lang="en-US" sz="2400" smtClean="0"/>
              <a:t>Analyzing, planning &amp; controlling its financial affairs?</a:t>
            </a:r>
          </a:p>
          <a:p>
            <a:pPr eaLnBrk="1" hangingPunct="1"/>
            <a:endParaRPr lang="en-US" smtClean="0"/>
          </a:p>
        </p:txBody>
      </p:sp>
      <p:sp>
        <p:nvSpPr>
          <p:cNvPr id="2" name="Title 1"/>
          <p:cNvSpPr>
            <a:spLocks noGrp="1"/>
          </p:cNvSpPr>
          <p:nvPr>
            <p:ph type="title"/>
          </p:nvPr>
        </p:nvSpPr>
        <p:spPr>
          <a:xfrm>
            <a:off x="685800" y="228600"/>
            <a:ext cx="8229600" cy="1066800"/>
          </a:xfrm>
        </p:spPr>
        <p:txBody>
          <a:bodyPr>
            <a:normAutofit fontScale="90000"/>
          </a:bodyPr>
          <a:lstStyle/>
          <a:p>
            <a:pPr eaLnBrk="1" fontAlgn="auto" hangingPunct="1">
              <a:spcAft>
                <a:spcPts val="0"/>
              </a:spcAft>
              <a:defRPr/>
            </a:pPr>
            <a:r>
              <a:rPr lang="en-US" dirty="0" smtClean="0">
                <a:solidFill>
                  <a:srgbClr val="CC0000"/>
                </a:solidFill>
              </a:rPr>
              <a:t/>
            </a:r>
            <a:br>
              <a:rPr lang="en-US" dirty="0" smtClean="0">
                <a:solidFill>
                  <a:srgbClr val="CC0000"/>
                </a:solidFill>
              </a:rPr>
            </a:br>
            <a:r>
              <a:rPr lang="en-US" dirty="0" smtClean="0">
                <a:solidFill>
                  <a:srgbClr val="CC0000"/>
                </a:solidFill>
              </a:rPr>
              <a:t>Financial Management?</a:t>
            </a:r>
            <a:br>
              <a:rPr lang="en-US" dirty="0" smtClean="0">
                <a:solidFill>
                  <a:srgbClr val="CC0000"/>
                </a:solidFill>
              </a:rPr>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Goals of Financial Management</a:t>
            </a:r>
            <a:endParaRPr lang="en-US" dirty="0"/>
          </a:p>
        </p:txBody>
      </p:sp>
      <p:sp>
        <p:nvSpPr>
          <p:cNvPr id="12291" name="Content Placeholder 2"/>
          <p:cNvSpPr>
            <a:spLocks noGrp="1"/>
          </p:cNvSpPr>
          <p:nvPr>
            <p:ph idx="1"/>
          </p:nvPr>
        </p:nvSpPr>
        <p:spPr/>
        <p:txBody>
          <a:bodyPr/>
          <a:lstStyle/>
          <a:p>
            <a:pPr eaLnBrk="1" hangingPunct="1"/>
            <a:r>
              <a:rPr lang="en-US" smtClean="0"/>
              <a:t>Profit Maximization (profit after tax)</a:t>
            </a:r>
          </a:p>
          <a:p>
            <a:pPr eaLnBrk="1" hangingPunct="1"/>
            <a:endParaRPr lang="en-US" smtClean="0"/>
          </a:p>
          <a:p>
            <a:pPr eaLnBrk="1" hangingPunct="1"/>
            <a:r>
              <a:rPr lang="en-US" smtClean="0"/>
              <a:t>Maximizing Earnings per share(EPS)</a:t>
            </a:r>
          </a:p>
          <a:p>
            <a:pPr eaLnBrk="1" hangingPunct="1"/>
            <a:endParaRPr lang="en-US" smtClean="0"/>
          </a:p>
          <a:p>
            <a:pPr eaLnBrk="1" hangingPunct="1"/>
            <a:r>
              <a:rPr lang="en-US" smtClean="0"/>
              <a:t>Shareholder’s Wealth Maximization</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0" y="31750"/>
            <a:ext cx="9144000" cy="6483350"/>
          </a:xfrm>
          <a:prstGeom prst="rect">
            <a:avLst/>
          </a:prstGeom>
          <a:noFill/>
          <a:ln w="12700" cap="sq">
            <a:noFill/>
            <a:miter lim="800000"/>
            <a:headEnd type="none" w="sm" len="sm"/>
            <a:tailEnd type="none" w="sm" len="sm"/>
          </a:ln>
        </p:spPr>
        <p:txBody>
          <a:bodyPr>
            <a:spAutoFit/>
          </a:bodyPr>
          <a:lstStyle/>
          <a:p>
            <a:pPr algn="ctr">
              <a:spcBef>
                <a:spcPct val="50000"/>
              </a:spcBef>
            </a:pPr>
            <a:r>
              <a:rPr lang="en-US" sz="2800" b="1" u="sng"/>
              <a:t>THE FUNDAMENTAL PRINCIPLE OF FINANCE</a:t>
            </a:r>
          </a:p>
          <a:p>
            <a:pPr algn="just">
              <a:spcBef>
                <a:spcPct val="50000"/>
              </a:spcBef>
            </a:pPr>
            <a:r>
              <a:rPr lang="en-US" sz="2600" b="1"/>
              <a:t>A business proposal-regardless of whether it is a new investment or acquisition of another company or a restructuring initiative –raises the value of the firm only if the present value of the future stream of net cash benefits expected from the proposal is greater than the initial cash outlay required to implement the proposal.</a:t>
            </a:r>
          </a:p>
          <a:p>
            <a:pPr algn="just">
              <a:spcBef>
                <a:spcPct val="50000"/>
              </a:spcBef>
            </a:pPr>
            <a:endParaRPr lang="en-US" sz="800" b="1"/>
          </a:p>
          <a:p>
            <a:pPr>
              <a:spcBef>
                <a:spcPct val="50000"/>
              </a:spcBef>
            </a:pPr>
            <a:r>
              <a:rPr lang="en-US" sz="1500" b="1">
                <a:cs typeface="Times New Roman" pitchFamily="18" charset="0"/>
              </a:rPr>
              <a:t>	                                      CASH ALONE MATTERS</a:t>
            </a:r>
          </a:p>
          <a:p>
            <a:pPr algn="just">
              <a:spcBef>
                <a:spcPct val="50000"/>
              </a:spcBef>
            </a:pPr>
            <a:r>
              <a:rPr lang="en-US" sz="1500" b="1">
                <a:cs typeface="Times New Roman" pitchFamily="18" charset="0"/>
              </a:rPr>
              <a:t>		        </a:t>
            </a:r>
          </a:p>
          <a:p>
            <a:pPr>
              <a:spcBef>
                <a:spcPct val="50000"/>
              </a:spcBef>
            </a:pPr>
            <a:r>
              <a:rPr lang="en-US" sz="1500" b="1" i="1">
                <a:cs typeface="Times New Roman" pitchFamily="18" charset="0"/>
              </a:rPr>
              <a:t>                 Investors	        </a:t>
            </a:r>
            <a:r>
              <a:rPr lang="en-US" sz="1500" b="1">
                <a:cs typeface="Times New Roman" pitchFamily="18" charset="0"/>
              </a:rPr>
              <a:t>Investors provide the initial cash required </a:t>
            </a:r>
            <a:r>
              <a:rPr lang="en-US" sz="1500" b="1" i="1">
                <a:cs typeface="Times New Roman" pitchFamily="18" charset="0"/>
              </a:rPr>
              <a:t>	</a:t>
            </a:r>
            <a:r>
              <a:rPr lang="en-US" sz="1500" b="1">
                <a:cs typeface="Times New Roman" pitchFamily="18" charset="0"/>
              </a:rPr>
              <a:t>The business proposal</a:t>
            </a:r>
          </a:p>
          <a:p>
            <a:pPr>
              <a:spcBef>
                <a:spcPct val="50000"/>
              </a:spcBef>
            </a:pPr>
            <a:r>
              <a:rPr lang="en-US" sz="1500" b="1">
                <a:cs typeface="Times New Roman" pitchFamily="18" charset="0"/>
              </a:rPr>
              <a:t>            •  Shareholders                  to finance the business proposal</a:t>
            </a:r>
          </a:p>
          <a:p>
            <a:pPr>
              <a:spcBef>
                <a:spcPct val="50000"/>
              </a:spcBef>
            </a:pPr>
            <a:r>
              <a:rPr lang="en-US" sz="1500" b="1">
                <a:cs typeface="Times New Roman" pitchFamily="18" charset="0"/>
              </a:rPr>
              <a:t>            •  Lenders  </a:t>
            </a:r>
          </a:p>
          <a:p>
            <a:pPr algn="just">
              <a:spcBef>
                <a:spcPct val="50000"/>
              </a:spcBef>
            </a:pPr>
            <a:r>
              <a:rPr lang="en-US" sz="1500" b="1"/>
              <a:t/>
            </a:r>
            <a:br>
              <a:rPr lang="en-US" sz="1500" b="1"/>
            </a:br>
            <a:r>
              <a:rPr lang="en-US" sz="1500" b="1"/>
              <a:t/>
            </a:r>
            <a:br>
              <a:rPr lang="en-US" sz="1500" b="1"/>
            </a:br>
            <a:r>
              <a:rPr lang="en-US" sz="1500" b="1"/>
              <a:t>                                                            </a:t>
            </a:r>
            <a:r>
              <a:rPr lang="en-US" sz="1500" b="1">
                <a:cs typeface="Times New Roman" pitchFamily="18" charset="0"/>
              </a:rPr>
              <a:t>The proposal generates</a:t>
            </a:r>
          </a:p>
          <a:p>
            <a:pPr algn="just">
              <a:spcBef>
                <a:spcPct val="50000"/>
              </a:spcBef>
            </a:pPr>
            <a:r>
              <a:rPr lang="en-US" sz="1500" b="1"/>
              <a:t>                                                           c</a:t>
            </a:r>
            <a:r>
              <a:rPr lang="en-US" sz="1500" b="1">
                <a:cs typeface="Times New Roman" pitchFamily="18" charset="0"/>
              </a:rPr>
              <a:t>ash returns to investors</a:t>
            </a:r>
          </a:p>
          <a:p>
            <a:pPr algn="just">
              <a:spcBef>
                <a:spcPct val="50000"/>
              </a:spcBef>
            </a:pPr>
            <a:r>
              <a:rPr lang="en-US" sz="1500" b="1"/>
              <a:t>       </a:t>
            </a:r>
            <a:r>
              <a:rPr lang="en-US" sz="1500" b="1">
                <a:cs typeface="Times New Roman" pitchFamily="18" charset="0"/>
              </a:rPr>
              <a:t>                                       </a:t>
            </a:r>
            <a:endParaRPr lang="en-US" sz="2800" b="1"/>
          </a:p>
        </p:txBody>
      </p:sp>
      <p:sp>
        <p:nvSpPr>
          <p:cNvPr id="13315" name="Rectangle 4"/>
          <p:cNvSpPr>
            <a:spLocks noChangeArrowheads="1"/>
          </p:cNvSpPr>
          <p:nvPr/>
        </p:nvSpPr>
        <p:spPr bwMode="auto">
          <a:xfrm>
            <a:off x="609600" y="3771900"/>
            <a:ext cx="1371600" cy="1524000"/>
          </a:xfrm>
          <a:prstGeom prst="rect">
            <a:avLst/>
          </a:prstGeom>
          <a:noFill/>
          <a:ln w="12700" cap="sq">
            <a:solidFill>
              <a:schemeClr val="tx1"/>
            </a:solidFill>
            <a:miter lim="800000"/>
            <a:headEnd type="none" w="sm" len="sm"/>
            <a:tailEnd type="none" w="sm" len="sm"/>
          </a:ln>
        </p:spPr>
        <p:txBody>
          <a:bodyPr wrap="none" anchor="ctr"/>
          <a:lstStyle/>
          <a:p>
            <a:endParaRPr lang="en-US"/>
          </a:p>
        </p:txBody>
      </p:sp>
      <p:sp>
        <p:nvSpPr>
          <p:cNvPr id="13316" name="Rectangle 5"/>
          <p:cNvSpPr>
            <a:spLocks noChangeArrowheads="1"/>
          </p:cNvSpPr>
          <p:nvPr/>
        </p:nvSpPr>
        <p:spPr bwMode="auto">
          <a:xfrm>
            <a:off x="6096000" y="3771900"/>
            <a:ext cx="2362200" cy="1371600"/>
          </a:xfrm>
          <a:prstGeom prst="rect">
            <a:avLst/>
          </a:prstGeom>
          <a:noFill/>
          <a:ln w="12700" cap="sq">
            <a:solidFill>
              <a:schemeClr val="tx1"/>
            </a:solidFill>
            <a:miter lim="800000"/>
            <a:headEnd type="none" w="sm" len="sm"/>
            <a:tailEnd type="none" w="sm" len="sm"/>
          </a:ln>
        </p:spPr>
        <p:txBody>
          <a:bodyPr wrap="none" anchor="ctr"/>
          <a:lstStyle/>
          <a:p>
            <a:endParaRPr lang="en-US"/>
          </a:p>
        </p:txBody>
      </p:sp>
      <p:sp>
        <p:nvSpPr>
          <p:cNvPr id="13317" name="Freeform 6"/>
          <p:cNvSpPr>
            <a:spLocks/>
          </p:cNvSpPr>
          <p:nvPr/>
        </p:nvSpPr>
        <p:spPr bwMode="auto">
          <a:xfrm>
            <a:off x="1981200" y="4381500"/>
            <a:ext cx="4114800" cy="1588"/>
          </a:xfrm>
          <a:custGeom>
            <a:avLst/>
            <a:gdLst>
              <a:gd name="T0" fmla="*/ 0 w 2592"/>
              <a:gd name="T1" fmla="*/ 0 h 1"/>
              <a:gd name="T2" fmla="*/ 2147483647 w 2592"/>
              <a:gd name="T3" fmla="*/ 0 h 1"/>
              <a:gd name="T4" fmla="*/ 0 60000 65536"/>
              <a:gd name="T5" fmla="*/ 0 60000 65536"/>
              <a:gd name="T6" fmla="*/ 0 w 2592"/>
              <a:gd name="T7" fmla="*/ 0 h 1"/>
              <a:gd name="T8" fmla="*/ 2592 w 2592"/>
              <a:gd name="T9" fmla="*/ 1 h 1"/>
            </a:gdLst>
            <a:ahLst/>
            <a:cxnLst>
              <a:cxn ang="T4">
                <a:pos x="T0" y="T1"/>
              </a:cxn>
              <a:cxn ang="T5">
                <a:pos x="T2" y="T3"/>
              </a:cxn>
            </a:cxnLst>
            <a:rect l="T6" t="T7" r="T8" b="T9"/>
            <a:pathLst>
              <a:path w="2592" h="1">
                <a:moveTo>
                  <a:pt x="0" y="0"/>
                </a:moveTo>
                <a:lnTo>
                  <a:pt x="2592" y="0"/>
                </a:lnTo>
              </a:path>
            </a:pathLst>
          </a:custGeom>
          <a:noFill/>
          <a:ln w="12700" cap="sq">
            <a:solidFill>
              <a:schemeClr val="tx1"/>
            </a:solidFill>
            <a:round/>
            <a:headEnd type="none" w="sm" len="sm"/>
            <a:tailEnd type="triangle" w="sm" len="sm"/>
          </a:ln>
        </p:spPr>
        <p:txBody>
          <a:bodyPr wrap="none"/>
          <a:lstStyle/>
          <a:p>
            <a:endParaRPr lang="en-US"/>
          </a:p>
        </p:txBody>
      </p:sp>
      <p:sp>
        <p:nvSpPr>
          <p:cNvPr id="13318" name="Line 7"/>
          <p:cNvSpPr>
            <a:spLocks noChangeShapeType="1"/>
          </p:cNvSpPr>
          <p:nvPr/>
        </p:nvSpPr>
        <p:spPr bwMode="auto">
          <a:xfrm>
            <a:off x="1447800" y="5829300"/>
            <a:ext cx="5715000" cy="0"/>
          </a:xfrm>
          <a:prstGeom prst="line">
            <a:avLst/>
          </a:prstGeom>
          <a:noFill/>
          <a:ln w="12700" cap="sq">
            <a:solidFill>
              <a:schemeClr val="tx1"/>
            </a:solidFill>
            <a:round/>
            <a:headEnd type="none" w="sm" len="sm"/>
            <a:tailEnd type="none" w="sm" len="sm"/>
          </a:ln>
        </p:spPr>
        <p:txBody>
          <a:bodyPr wrap="none"/>
          <a:lstStyle/>
          <a:p>
            <a:endParaRPr lang="en-US"/>
          </a:p>
        </p:txBody>
      </p:sp>
      <p:sp>
        <p:nvSpPr>
          <p:cNvPr id="13319" name="Freeform 8"/>
          <p:cNvSpPr>
            <a:spLocks/>
          </p:cNvSpPr>
          <p:nvPr/>
        </p:nvSpPr>
        <p:spPr bwMode="auto">
          <a:xfrm>
            <a:off x="1447800" y="5257800"/>
            <a:ext cx="1588" cy="571500"/>
          </a:xfrm>
          <a:custGeom>
            <a:avLst/>
            <a:gdLst>
              <a:gd name="T0" fmla="*/ 0 w 1"/>
              <a:gd name="T1" fmla="*/ 2147483647 h 360"/>
              <a:gd name="T2" fmla="*/ 0 w 1"/>
              <a:gd name="T3" fmla="*/ 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360"/>
                </a:moveTo>
                <a:lnTo>
                  <a:pt x="0" y="0"/>
                </a:lnTo>
              </a:path>
            </a:pathLst>
          </a:custGeom>
          <a:noFill/>
          <a:ln w="12700" cap="sq">
            <a:solidFill>
              <a:schemeClr val="tx1"/>
            </a:solidFill>
            <a:round/>
            <a:headEnd type="none" w="sm" len="sm"/>
            <a:tailEnd type="triangle" w="sm" len="sm"/>
          </a:ln>
        </p:spPr>
        <p:txBody>
          <a:bodyPr wrap="none"/>
          <a:lstStyle/>
          <a:p>
            <a:endParaRPr lang="en-US"/>
          </a:p>
        </p:txBody>
      </p:sp>
      <p:sp>
        <p:nvSpPr>
          <p:cNvPr id="13320" name="Freeform 9"/>
          <p:cNvSpPr>
            <a:spLocks/>
          </p:cNvSpPr>
          <p:nvPr/>
        </p:nvSpPr>
        <p:spPr bwMode="auto">
          <a:xfrm>
            <a:off x="7162800" y="5162550"/>
            <a:ext cx="1588" cy="666750"/>
          </a:xfrm>
          <a:custGeom>
            <a:avLst/>
            <a:gdLst>
              <a:gd name="T0" fmla="*/ 0 w 1"/>
              <a:gd name="T1" fmla="*/ 0 h 420"/>
              <a:gd name="T2" fmla="*/ 2147483647 w 1"/>
              <a:gd name="T3" fmla="*/ 2147483647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0"/>
                </a:moveTo>
                <a:lnTo>
                  <a:pt x="1" y="420"/>
                </a:lnTo>
              </a:path>
            </a:pathLst>
          </a:custGeom>
          <a:noFill/>
          <a:ln w="12700" cap="sq">
            <a:solidFill>
              <a:schemeClr val="tx1"/>
            </a:solidFill>
            <a:round/>
            <a:headEnd type="none" w="sm" len="sm"/>
            <a:tailEnd type="none" w="sm" len="sm"/>
          </a:ln>
        </p:spPr>
        <p:txBody>
          <a:bodyPr wrap="none"/>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1"/>
          <p:cNvSpPr txBox="1">
            <a:spLocks noChangeArrowheads="1"/>
          </p:cNvSpPr>
          <p:nvPr/>
        </p:nvSpPr>
        <p:spPr bwMode="auto">
          <a:xfrm>
            <a:off x="0" y="19050"/>
            <a:ext cx="9144000" cy="1031875"/>
          </a:xfrm>
          <a:prstGeom prst="rect">
            <a:avLst/>
          </a:prstGeom>
          <a:noFill/>
          <a:ln w="12700" cap="sq">
            <a:noFill/>
            <a:miter lim="800000"/>
            <a:headEnd type="none" w="sm" len="sm"/>
            <a:tailEnd type="none" w="sm" len="sm"/>
          </a:ln>
        </p:spPr>
        <p:txBody>
          <a:bodyPr>
            <a:spAutoFit/>
          </a:bodyPr>
          <a:lstStyle/>
          <a:p>
            <a:pPr algn="ctr">
              <a:lnSpc>
                <a:spcPct val="110000"/>
              </a:lnSpc>
              <a:spcBef>
                <a:spcPct val="50000"/>
              </a:spcBef>
            </a:pPr>
            <a:r>
              <a:rPr lang="en-US" sz="2800" b="1" u="sng"/>
              <a:t>DECISIONS, RETURN, RISK,                                                         AND MARKET VALUE</a:t>
            </a:r>
          </a:p>
        </p:txBody>
      </p:sp>
      <p:graphicFrame>
        <p:nvGraphicFramePr>
          <p:cNvPr id="1026" name="Object 22"/>
          <p:cNvGraphicFramePr>
            <a:graphicFrameLocks noChangeAspect="1"/>
          </p:cNvGraphicFramePr>
          <p:nvPr/>
        </p:nvGraphicFramePr>
        <p:xfrm>
          <a:off x="-76200" y="1295400"/>
          <a:ext cx="8839200" cy="5562600"/>
        </p:xfrm>
        <a:graphic>
          <a:graphicData uri="http://schemas.openxmlformats.org/presentationml/2006/ole">
            <p:oleObj spid="_x0000_s1026" name="Document" r:id="rId3" imgW="5738040" imgH="3154320" progId="Word.Document.8">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0" y="0"/>
            <a:ext cx="9144000" cy="6361113"/>
          </a:xfrm>
          <a:prstGeom prst="rect">
            <a:avLst/>
          </a:prstGeom>
          <a:noFill/>
          <a:ln w="12700" cap="sq">
            <a:noFill/>
            <a:miter lim="800000"/>
            <a:headEnd type="none" w="sm" len="sm"/>
            <a:tailEnd type="none" w="sm" len="sm"/>
          </a:ln>
        </p:spPr>
        <p:txBody>
          <a:bodyPr>
            <a:spAutoFit/>
          </a:bodyPr>
          <a:lstStyle/>
          <a:p>
            <a:pPr algn="ctr">
              <a:lnSpc>
                <a:spcPct val="130000"/>
              </a:lnSpc>
              <a:spcBef>
                <a:spcPct val="50000"/>
              </a:spcBef>
            </a:pPr>
            <a:r>
              <a:rPr lang="en-US" sz="2800" b="1" u="sng"/>
              <a:t>FORMS OF ORGANISATION</a:t>
            </a:r>
          </a:p>
          <a:p>
            <a:pPr algn="ctr">
              <a:spcBef>
                <a:spcPct val="50000"/>
              </a:spcBef>
            </a:pPr>
            <a:r>
              <a:rPr lang="en-US" sz="2600" b="1" u="sng"/>
              <a:t>Public Limited Company</a:t>
            </a:r>
          </a:p>
          <a:p>
            <a:pPr algn="ctr">
              <a:spcBef>
                <a:spcPct val="50000"/>
              </a:spcBef>
            </a:pPr>
            <a:endParaRPr lang="en-US" sz="500" b="1" u="sng"/>
          </a:p>
          <a:p>
            <a:pPr algn="ctr">
              <a:spcBef>
                <a:spcPct val="50000"/>
              </a:spcBef>
            </a:pPr>
            <a:endParaRPr lang="en-US" sz="500" b="1" u="sng"/>
          </a:p>
          <a:p>
            <a:pPr lvl="2">
              <a:lnSpc>
                <a:spcPct val="75000"/>
              </a:lnSpc>
              <a:spcBef>
                <a:spcPct val="50000"/>
              </a:spcBef>
            </a:pPr>
            <a:r>
              <a:rPr lang="en-US" sz="2200" b="1">
                <a:cs typeface="Times New Roman" pitchFamily="18" charset="0"/>
              </a:rPr>
              <a:t>• </a:t>
            </a:r>
            <a:r>
              <a:rPr lang="en-US" sz="2200" b="1"/>
              <a:t>Many owners</a:t>
            </a:r>
          </a:p>
          <a:p>
            <a:pPr lvl="2">
              <a:lnSpc>
                <a:spcPct val="75000"/>
              </a:lnSpc>
              <a:spcBef>
                <a:spcPct val="50000"/>
              </a:spcBef>
              <a:buFontTx/>
              <a:buChar char="•"/>
            </a:pPr>
            <a:r>
              <a:rPr lang="en-US" sz="2200" b="1"/>
              <a:t> Somewhat complex</a:t>
            </a:r>
          </a:p>
          <a:p>
            <a:pPr lvl="2">
              <a:lnSpc>
                <a:spcPct val="75000"/>
              </a:lnSpc>
              <a:spcBef>
                <a:spcPct val="50000"/>
              </a:spcBef>
              <a:buFontTx/>
              <a:buChar char="•"/>
            </a:pPr>
            <a:r>
              <a:rPr lang="en-US" sz="2200" b="1"/>
              <a:t> Limited liability</a:t>
            </a:r>
          </a:p>
          <a:p>
            <a:pPr lvl="2">
              <a:lnSpc>
                <a:spcPct val="75000"/>
              </a:lnSpc>
              <a:spcBef>
                <a:spcPct val="50000"/>
              </a:spcBef>
              <a:buFontTx/>
              <a:buChar char="•"/>
            </a:pPr>
            <a:r>
              <a:rPr lang="en-US" sz="2200" b="1"/>
              <a:t> Distinct legal person</a:t>
            </a:r>
          </a:p>
          <a:p>
            <a:pPr lvl="2">
              <a:lnSpc>
                <a:spcPct val="75000"/>
              </a:lnSpc>
              <a:spcBef>
                <a:spcPct val="50000"/>
              </a:spcBef>
              <a:buFontTx/>
              <a:buChar char="•"/>
            </a:pPr>
            <a:r>
              <a:rPr lang="en-US" sz="2200" b="1"/>
              <a:t> Free transferability of shares		</a:t>
            </a:r>
          </a:p>
          <a:p>
            <a:pPr lvl="2">
              <a:lnSpc>
                <a:spcPct val="75000"/>
              </a:lnSpc>
              <a:spcBef>
                <a:spcPct val="50000"/>
              </a:spcBef>
            </a:pPr>
            <a:endParaRPr lang="en-US" sz="800" b="1"/>
          </a:p>
          <a:p>
            <a:pPr algn="ctr">
              <a:spcBef>
                <a:spcPct val="50000"/>
              </a:spcBef>
            </a:pPr>
            <a:r>
              <a:rPr lang="en-US" sz="2600" b="1" u="sng"/>
              <a:t>Public Limited Company’s Attraction</a:t>
            </a:r>
          </a:p>
          <a:p>
            <a:pPr algn="ctr">
              <a:spcBef>
                <a:spcPct val="50000"/>
              </a:spcBef>
            </a:pPr>
            <a:endParaRPr lang="en-US" sz="500" b="1" u="sng"/>
          </a:p>
          <a:p>
            <a:pPr lvl="2">
              <a:lnSpc>
                <a:spcPct val="75000"/>
              </a:lnSpc>
              <a:spcBef>
                <a:spcPct val="50000"/>
              </a:spcBef>
              <a:buFontTx/>
              <a:buChar char="•"/>
            </a:pPr>
            <a:r>
              <a:rPr lang="en-US" sz="2200" b="1"/>
              <a:t> The potential for growth is immense because of access to </a:t>
            </a:r>
          </a:p>
          <a:p>
            <a:pPr lvl="2">
              <a:lnSpc>
                <a:spcPct val="50000"/>
              </a:lnSpc>
              <a:spcBef>
                <a:spcPct val="50000"/>
              </a:spcBef>
            </a:pPr>
            <a:r>
              <a:rPr lang="en-US" sz="2200" b="1"/>
              <a:t>   substantial funds</a:t>
            </a:r>
          </a:p>
          <a:p>
            <a:pPr lvl="2">
              <a:lnSpc>
                <a:spcPct val="75000"/>
              </a:lnSpc>
              <a:spcBef>
                <a:spcPct val="50000"/>
              </a:spcBef>
              <a:buFontTx/>
              <a:buChar char="•"/>
            </a:pPr>
            <a:r>
              <a:rPr lang="en-US" sz="2200" b="1"/>
              <a:t> Investors enjoy liquidity because of free transferability of </a:t>
            </a:r>
          </a:p>
          <a:p>
            <a:pPr lvl="2">
              <a:lnSpc>
                <a:spcPct val="50000"/>
              </a:lnSpc>
              <a:spcBef>
                <a:spcPct val="50000"/>
              </a:spcBef>
            </a:pPr>
            <a:r>
              <a:rPr lang="en-US" sz="2200" b="1"/>
              <a:t>   securities </a:t>
            </a:r>
          </a:p>
          <a:p>
            <a:pPr lvl="2">
              <a:lnSpc>
                <a:spcPct val="75000"/>
              </a:lnSpc>
              <a:spcBef>
                <a:spcPct val="50000"/>
              </a:spcBef>
              <a:buFontTx/>
              <a:buChar char="•"/>
            </a:pPr>
            <a:r>
              <a:rPr lang="en-US" sz="2200" b="1"/>
              <a:t> The scope for employing talented managers is greater </a:t>
            </a:r>
            <a:endParaRPr lang="en-US" sz="28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0" y="0"/>
            <a:ext cx="9144000" cy="5873750"/>
          </a:xfrm>
          <a:prstGeom prst="rect">
            <a:avLst/>
          </a:prstGeom>
          <a:noFill/>
          <a:ln w="12700" cap="sq">
            <a:noFill/>
            <a:miter lim="800000"/>
            <a:headEnd type="none" w="sm" len="sm"/>
            <a:tailEnd type="none" w="sm" len="sm"/>
          </a:ln>
        </p:spPr>
        <p:txBody>
          <a:bodyPr>
            <a:spAutoFit/>
          </a:bodyPr>
          <a:lstStyle/>
          <a:p>
            <a:pPr algn="ctr">
              <a:lnSpc>
                <a:spcPct val="130000"/>
              </a:lnSpc>
              <a:spcBef>
                <a:spcPct val="50000"/>
              </a:spcBef>
            </a:pPr>
            <a:r>
              <a:rPr lang="en-US" sz="2800" b="1" u="sng"/>
              <a:t>ABBREVIATED COMPANY NAMES</a:t>
            </a:r>
          </a:p>
          <a:p>
            <a:pPr algn="ctr">
              <a:lnSpc>
                <a:spcPct val="130000"/>
              </a:lnSpc>
              <a:spcBef>
                <a:spcPct val="50000"/>
              </a:spcBef>
            </a:pPr>
            <a:endParaRPr lang="en-US" sz="800" b="1" u="sng"/>
          </a:p>
          <a:p>
            <a:pPr>
              <a:spcBef>
                <a:spcPct val="50000"/>
              </a:spcBef>
            </a:pPr>
            <a:r>
              <a:rPr lang="en-US"/>
              <a:t>			</a:t>
            </a:r>
            <a:r>
              <a:rPr lang="en-US" sz="2500"/>
              <a:t>	        </a:t>
            </a:r>
            <a:r>
              <a:rPr lang="en-US" sz="2600" b="1" u="sng"/>
              <a:t>Private</a:t>
            </a:r>
            <a:r>
              <a:rPr lang="en-US" sz="2600" b="1"/>
              <a:t>		        </a:t>
            </a:r>
            <a:r>
              <a:rPr lang="en-US" sz="2600" b="1" u="sng"/>
              <a:t>Public</a:t>
            </a:r>
          </a:p>
          <a:p>
            <a:pPr>
              <a:lnSpc>
                <a:spcPct val="135000"/>
              </a:lnSpc>
              <a:spcBef>
                <a:spcPct val="50000"/>
              </a:spcBef>
            </a:pPr>
            <a:r>
              <a:rPr lang="en-US" sz="2600" b="1"/>
              <a:t>UK					Ltd			plc</a:t>
            </a:r>
          </a:p>
          <a:p>
            <a:pPr>
              <a:lnSpc>
                <a:spcPct val="135000"/>
              </a:lnSpc>
              <a:spcBef>
                <a:spcPct val="50000"/>
              </a:spcBef>
            </a:pPr>
            <a:r>
              <a:rPr lang="en-US" sz="2600" b="1"/>
              <a:t>Germany			         GmbH			AG</a:t>
            </a:r>
          </a:p>
          <a:p>
            <a:pPr>
              <a:lnSpc>
                <a:spcPct val="135000"/>
              </a:lnSpc>
              <a:spcBef>
                <a:spcPct val="50000"/>
              </a:spcBef>
            </a:pPr>
            <a:r>
              <a:rPr lang="en-US" sz="2600" b="1"/>
              <a:t>Japan					YK			KK</a:t>
            </a:r>
          </a:p>
          <a:p>
            <a:pPr>
              <a:lnSpc>
                <a:spcPct val="135000"/>
              </a:lnSpc>
              <a:spcBef>
                <a:spcPct val="50000"/>
              </a:spcBef>
            </a:pPr>
            <a:r>
              <a:rPr lang="en-US" sz="2600" b="1"/>
              <a:t>Netherlands				BV			NV</a:t>
            </a:r>
          </a:p>
          <a:p>
            <a:pPr>
              <a:lnSpc>
                <a:spcPct val="135000"/>
              </a:lnSpc>
              <a:spcBef>
                <a:spcPct val="50000"/>
              </a:spcBef>
            </a:pPr>
            <a:r>
              <a:rPr lang="en-US" sz="2600" b="1"/>
              <a:t>France				Sarl			SA</a:t>
            </a:r>
          </a:p>
          <a:p>
            <a:pPr>
              <a:lnSpc>
                <a:spcPct val="135000"/>
              </a:lnSpc>
              <a:spcBef>
                <a:spcPct val="50000"/>
              </a:spcBef>
            </a:pPr>
            <a:r>
              <a:rPr lang="en-US" sz="2600" b="1"/>
              <a:t>Italy					Srl			SpA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pPr eaLnBrk="1" hangingPunct="1"/>
            <a:endParaRPr lang="en-US" smtClean="0"/>
          </a:p>
          <a:p>
            <a:pPr eaLnBrk="1" hangingPunct="1"/>
            <a:r>
              <a:rPr lang="en-US" smtClean="0"/>
              <a:t>Investing Decision</a:t>
            </a:r>
          </a:p>
          <a:p>
            <a:pPr eaLnBrk="1" hangingPunct="1"/>
            <a:endParaRPr lang="en-US" smtClean="0"/>
          </a:p>
          <a:p>
            <a:pPr eaLnBrk="1" hangingPunct="1"/>
            <a:r>
              <a:rPr lang="en-US" smtClean="0"/>
              <a:t>Financing Decision</a:t>
            </a:r>
          </a:p>
          <a:p>
            <a:pPr eaLnBrk="1" hangingPunct="1"/>
            <a:endParaRPr lang="en-US" smtClean="0"/>
          </a:p>
          <a:p>
            <a:pPr eaLnBrk="1" hangingPunct="1"/>
            <a:r>
              <a:rPr lang="en-US" smtClean="0"/>
              <a:t>Dividend Decision</a:t>
            </a:r>
          </a:p>
          <a:p>
            <a:pPr eaLnBrk="1" hangingPunct="1"/>
            <a:endParaRPr lang="en-US" smtClean="0"/>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u="sng" dirty="0" smtClean="0">
                <a:latin typeface="+mn-lt"/>
              </a:rPr>
              <a:t>Decisions under </a:t>
            </a:r>
            <a:br>
              <a:rPr lang="en-US" u="sng" dirty="0" smtClean="0">
                <a:latin typeface="+mn-lt"/>
              </a:rPr>
            </a:br>
            <a:r>
              <a:rPr lang="en-US" u="sng" dirty="0" smtClean="0">
                <a:latin typeface="+mn-lt"/>
              </a:rPr>
              <a:t>Financial Management</a:t>
            </a:r>
            <a:endParaRPr lang="en-US"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685800" y="1143000"/>
            <a:ext cx="7772400" cy="5334000"/>
          </a:xfrm>
        </p:spPr>
        <p:txBody>
          <a:bodyPr/>
          <a:lstStyle/>
          <a:p>
            <a:pPr eaLnBrk="1" hangingPunct="1">
              <a:lnSpc>
                <a:spcPct val="90000"/>
              </a:lnSpc>
            </a:pPr>
            <a:r>
              <a:rPr lang="en-US" smtClean="0"/>
              <a:t>Investment in Short Term &amp; Long Term Projects</a:t>
            </a:r>
          </a:p>
          <a:p>
            <a:pPr eaLnBrk="1" hangingPunct="1">
              <a:lnSpc>
                <a:spcPct val="90000"/>
              </a:lnSpc>
              <a:buFontTx/>
              <a:buNone/>
            </a:pPr>
            <a:endParaRPr lang="en-US" smtClean="0"/>
          </a:p>
          <a:p>
            <a:pPr eaLnBrk="1" hangingPunct="1">
              <a:lnSpc>
                <a:spcPct val="90000"/>
              </a:lnSpc>
            </a:pPr>
            <a:r>
              <a:rPr lang="en-US" smtClean="0"/>
              <a:t>Short Term Projects</a:t>
            </a:r>
          </a:p>
          <a:p>
            <a:pPr eaLnBrk="1" hangingPunct="1">
              <a:lnSpc>
                <a:spcPct val="90000"/>
              </a:lnSpc>
              <a:buFont typeface="Wingdings" pitchFamily="2" charset="2"/>
              <a:buNone/>
            </a:pPr>
            <a:r>
              <a:rPr lang="en-US" smtClean="0"/>
              <a:t>- Decisions relating to </a:t>
            </a:r>
            <a:r>
              <a:rPr lang="en-US" b="1" smtClean="0"/>
              <a:t>Working  Capital Mgt</a:t>
            </a:r>
            <a:r>
              <a:rPr lang="en-US" smtClean="0"/>
              <a:t>.     			</a:t>
            </a:r>
          </a:p>
          <a:p>
            <a:pPr eaLnBrk="1" hangingPunct="1">
              <a:lnSpc>
                <a:spcPct val="90000"/>
              </a:lnSpc>
              <a:buFontTx/>
              <a:buNone/>
            </a:pPr>
            <a:r>
              <a:rPr lang="en-US" b="1" smtClean="0"/>
              <a:t>								</a:t>
            </a:r>
          </a:p>
          <a:p>
            <a:pPr eaLnBrk="1" hangingPunct="1">
              <a:lnSpc>
                <a:spcPct val="90000"/>
              </a:lnSpc>
              <a:buFontTx/>
              <a:buNone/>
            </a:pPr>
            <a:r>
              <a:rPr lang="en-US" b="1" smtClean="0"/>
              <a:t>-</a:t>
            </a:r>
            <a:r>
              <a:rPr lang="en-US" smtClean="0"/>
              <a:t>Inventory Management,</a:t>
            </a:r>
          </a:p>
          <a:p>
            <a:pPr eaLnBrk="1" hangingPunct="1">
              <a:lnSpc>
                <a:spcPct val="90000"/>
              </a:lnSpc>
              <a:buFontTx/>
              <a:buNone/>
            </a:pPr>
            <a:endParaRPr lang="en-US" smtClean="0"/>
          </a:p>
          <a:p>
            <a:pPr eaLnBrk="1" hangingPunct="1">
              <a:lnSpc>
                <a:spcPct val="90000"/>
              </a:lnSpc>
              <a:buFontTx/>
              <a:buNone/>
            </a:pPr>
            <a:r>
              <a:rPr lang="en-US" smtClean="0"/>
              <a:t>- Receivables Management, etc.</a:t>
            </a:r>
          </a:p>
          <a:p>
            <a:pPr eaLnBrk="1" hangingPunct="1"/>
            <a:endParaRPr lang="en-US" smtClean="0"/>
          </a:p>
        </p:txBody>
      </p:sp>
      <p:sp>
        <p:nvSpPr>
          <p:cNvPr id="2" name="Title 1"/>
          <p:cNvSpPr>
            <a:spLocks noGrp="1"/>
          </p:cNvSpPr>
          <p:nvPr>
            <p:ph type="title"/>
          </p:nvPr>
        </p:nvSpPr>
        <p:spPr>
          <a:xfrm>
            <a:off x="685800" y="152400"/>
            <a:ext cx="7772400" cy="990600"/>
          </a:xfrm>
        </p:spPr>
        <p:txBody>
          <a:bodyPr/>
          <a:lstStyle/>
          <a:p>
            <a:pPr eaLnBrk="1" fontAlgn="auto" hangingPunct="1">
              <a:spcAft>
                <a:spcPts val="0"/>
              </a:spcAft>
              <a:defRPr/>
            </a:pPr>
            <a:r>
              <a:rPr lang="en-US" u="sng" dirty="0" smtClean="0"/>
              <a:t>Investing Decision</a:t>
            </a:r>
            <a:r>
              <a:rPr lang="en-US" dirty="0" smtClean="0"/>
              <a: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534</TotalTime>
  <Words>655</Words>
  <Application>Microsoft PowerPoint</Application>
  <PresentationFormat>On-screen Show (4:3)</PresentationFormat>
  <Paragraphs>150</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Concourse</vt:lpstr>
      <vt:lpstr>Document</vt:lpstr>
      <vt:lpstr>Financial Management  </vt:lpstr>
      <vt:lpstr> Financial Management? </vt:lpstr>
      <vt:lpstr>Goals of Financial Management</vt:lpstr>
      <vt:lpstr>Slide 4</vt:lpstr>
      <vt:lpstr>Slide 5</vt:lpstr>
      <vt:lpstr>Slide 6</vt:lpstr>
      <vt:lpstr>Slide 7</vt:lpstr>
      <vt:lpstr>Decisions under  Financial Management</vt:lpstr>
      <vt:lpstr>Investing Decision </vt:lpstr>
      <vt:lpstr>Long Term Decision </vt:lpstr>
      <vt:lpstr>Financing Decision </vt:lpstr>
      <vt:lpstr>Dividend Decision</vt:lpstr>
      <vt:lpstr>Slide 13</vt:lpstr>
      <vt:lpstr>Slide 14</vt:lpstr>
      <vt:lpstr>Slide 15</vt:lpstr>
      <vt:lpstr>Slide 16</vt:lpstr>
      <vt:lpstr>Slide 17</vt:lpstr>
    </vt:vector>
  </TitlesOfParts>
  <Company>CFM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dc:creator>
  <cp:lastModifiedBy>parul</cp:lastModifiedBy>
  <cp:revision>113</cp:revision>
  <dcterms:created xsi:type="dcterms:W3CDTF">2005-04-13T22:20:48Z</dcterms:created>
  <dcterms:modified xsi:type="dcterms:W3CDTF">2019-12-27T08:39:54Z</dcterms:modified>
</cp:coreProperties>
</file>