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96" r:id="rId21"/>
    <p:sldId id="297" r:id="rId22"/>
    <p:sldId id="298" r:id="rId23"/>
    <p:sldId id="300" r:id="rId24"/>
    <p:sldId id="299" r:id="rId25"/>
    <p:sldId id="301" r:id="rId26"/>
    <p:sldId id="302" r:id="rId27"/>
    <p:sldId id="303" r:id="rId28"/>
    <p:sldId id="304" r:id="rId29"/>
    <p:sldId id="306" r:id="rId30"/>
    <p:sldId id="30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2" d="100"/>
          <a:sy n="72" d="100"/>
        </p:scale>
        <p:origin x="-19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5758F71-039D-43BF-BE34-503B0FC3D9E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IN"/>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IN"/>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IN"/>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IN"/>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IN"/>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IN"/>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IN"/>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IN" smtClean="0"/>
              <a:t>WIMBA Sem 1 AFM Module 4 study notes</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B5E9EC0-6116-44BD-B071-057C744A7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F71F350-2C24-4325-B6E0-C860E8DE5B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5365EBD-C313-4998-A7F5-04058B90578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1182688" y="2017713"/>
            <a:ext cx="7772400" cy="4114800"/>
          </a:xfrm>
        </p:spPr>
        <p:txBody>
          <a:bodyPr/>
          <a:lstStyle/>
          <a:p>
            <a:pPr lvl="0"/>
            <a:endParaRPr lang="en-IN"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3347209-EDDE-4417-B45C-AD1032DB7D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FBBBFB8-85D0-4F02-BA96-39CD39180E1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C8D12D6-DB84-4439-BADE-8FF167E8935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7D84D23-8DE1-46B8-9ED3-B582877C97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61153DBB-1D31-439A-9B91-7CA8A2B5991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A9B23169-C4B0-4E11-BD60-22F20432296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6F1B4895-A6F1-4538-AC98-EFF016C29E0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AA04F98-2B84-4A32-9EE6-CCFF2D0ED6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IN" smtClean="0"/>
              <a:t>WIMBA Sem 1 AFM Module 4 study notes</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F5B7C42-3D76-4D8A-AD47-9FE9801E5E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a:p>
        </p:txBody>
      </p:sp>
      <p:sp>
        <p:nvSpPr>
          <p:cNvPr id="614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p>
        </p:txBody>
      </p:sp>
      <p:sp>
        <p:nvSpPr>
          <p:cNvPr id="614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p>
        </p:txBody>
      </p:sp>
      <p:sp>
        <p:nvSpPr>
          <p:cNvPr id="614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p>
        </p:txBody>
      </p:sp>
      <p:sp>
        <p:nvSpPr>
          <p:cNvPr id="615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p>
        </p:txBody>
      </p:sp>
      <p:sp>
        <p:nvSpPr>
          <p:cNvPr id="615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p>
        </p:txBody>
      </p:sp>
      <p:sp>
        <p:nvSpPr>
          <p:cNvPr id="615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IN" smtClean="0"/>
              <a:t>WIMBA Sem 1 AFM Module 4 study notes</a:t>
            </a:r>
            <a:endParaRPr lang="en-US"/>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890C20B3-D0F4-49ED-A00E-638D45575B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p:spPr>
        <p:txBody>
          <a:bodyPr/>
          <a:lstStyle/>
          <a:p>
            <a:r>
              <a:rPr lang="en-IN" smtClean="0"/>
              <a:t>WIMBA Sem 1 AFM Module 4 study notes</a:t>
            </a:r>
            <a:endParaRPr lang="en-US" smtClean="0"/>
          </a:p>
        </p:txBody>
      </p:sp>
      <p:sp>
        <p:nvSpPr>
          <p:cNvPr id="3075" name="Rectangle 16"/>
          <p:cNvSpPr>
            <a:spLocks noGrp="1" noChangeArrowheads="1"/>
          </p:cNvSpPr>
          <p:nvPr>
            <p:ph type="sldNum" sz="quarter" idx="12"/>
          </p:nvPr>
        </p:nvSpPr>
        <p:spPr>
          <a:noFill/>
        </p:spPr>
        <p:txBody>
          <a:bodyPr/>
          <a:lstStyle/>
          <a:p>
            <a:fld id="{727774FF-A20A-4BFE-8DBB-0B80ECBA127C}" type="slidenum">
              <a:rPr lang="en-US" smtClean="0"/>
              <a:pPr/>
              <a:t>1</a:t>
            </a:fld>
            <a:endParaRPr lang="en-US" smtClean="0"/>
          </a:p>
        </p:txBody>
      </p:sp>
      <p:sp>
        <p:nvSpPr>
          <p:cNvPr id="3076" name="Rectangle 2"/>
          <p:cNvSpPr>
            <a:spLocks noGrp="1" noChangeArrowheads="1"/>
          </p:cNvSpPr>
          <p:nvPr>
            <p:ph type="ctrTitle"/>
          </p:nvPr>
        </p:nvSpPr>
        <p:spPr/>
        <p:txBody>
          <a:bodyPr/>
          <a:lstStyle/>
          <a:p>
            <a:pPr eaLnBrk="1" hangingPunct="1"/>
            <a:r>
              <a:rPr lang="en-US" sz="2000" smtClean="0">
                <a:latin typeface="Times New Roman" pitchFamily="18" charset="0"/>
              </a:rPr>
              <a:t>Accounting For Managers</a:t>
            </a:r>
            <a:br>
              <a:rPr lang="en-US" sz="2000" smtClean="0">
                <a:latin typeface="Times New Roman" pitchFamily="18" charset="0"/>
              </a:rPr>
            </a:br>
            <a:r>
              <a:rPr lang="en-US" sz="2000" smtClean="0">
                <a:latin typeface="Times New Roman" pitchFamily="18" charset="0"/>
              </a:rPr>
              <a:t>Faculty Member: Prof. Dipak S Gaywala</a:t>
            </a:r>
            <a:br>
              <a:rPr lang="en-US" sz="2000" smtClean="0">
                <a:latin typeface="Times New Roman" pitchFamily="18" charset="0"/>
              </a:rPr>
            </a:br>
            <a:r>
              <a:rPr lang="en-US" sz="2000" smtClean="0">
                <a:latin typeface="Times New Roman" pitchFamily="18" charset="0"/>
              </a:rPr>
              <a:t>Associate Professor</a:t>
            </a:r>
            <a:br>
              <a:rPr lang="en-US" sz="2000" smtClean="0">
                <a:latin typeface="Times New Roman" pitchFamily="18" charset="0"/>
              </a:rPr>
            </a:br>
            <a:r>
              <a:rPr lang="en-US" sz="2000" smtClean="0">
                <a:latin typeface="Times New Roman" pitchFamily="18" charset="0"/>
              </a:rPr>
              <a:t>Parul Institute of Management &amp; Research</a:t>
            </a:r>
          </a:p>
        </p:txBody>
      </p:sp>
      <p:sp>
        <p:nvSpPr>
          <p:cNvPr id="3077" name="Rectangle 3"/>
          <p:cNvSpPr>
            <a:spLocks noGrp="1" noChangeArrowheads="1"/>
          </p:cNvSpPr>
          <p:nvPr>
            <p:ph type="subTitle" idx="1"/>
          </p:nvPr>
        </p:nvSpPr>
        <p:spPr/>
        <p:txBody>
          <a:bodyPr/>
          <a:lstStyle/>
          <a:p>
            <a:pPr eaLnBrk="1" hangingPunct="1"/>
            <a:r>
              <a:rPr lang="en-US" sz="2400" smtClean="0">
                <a:latin typeface="Times New Roman" pitchFamily="18" charset="0"/>
              </a:rPr>
              <a:t>Module: 4</a:t>
            </a:r>
          </a:p>
          <a:p>
            <a:pPr eaLnBrk="1" hangingPunct="1"/>
            <a:r>
              <a:rPr lang="en-US" sz="2400" smtClean="0">
                <a:latin typeface="Times New Roman" pitchFamily="18" charset="0"/>
              </a:rPr>
              <a:t>Fund Flow Analysis, Financial Statements Analysis &amp; Contemporary issues</a:t>
            </a:r>
          </a:p>
          <a:p>
            <a:pPr eaLnBrk="1" hangingPunct="1"/>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2291" name="Slide Number Placeholder 5"/>
          <p:cNvSpPr>
            <a:spLocks noGrp="1"/>
          </p:cNvSpPr>
          <p:nvPr>
            <p:ph type="sldNum" sz="quarter" idx="12"/>
          </p:nvPr>
        </p:nvSpPr>
        <p:spPr>
          <a:noFill/>
        </p:spPr>
        <p:txBody>
          <a:bodyPr/>
          <a:lstStyle/>
          <a:p>
            <a:fld id="{8DC225EB-35E0-4C7A-9E51-E45E61858060}" type="slidenum">
              <a:rPr lang="en-US" smtClean="0"/>
              <a:pPr/>
              <a:t>10</a:t>
            </a:fld>
            <a:endParaRPr lang="en-US" smtClean="0"/>
          </a:p>
        </p:txBody>
      </p:sp>
      <p:sp>
        <p:nvSpPr>
          <p:cNvPr id="12292" name="Rectangle 2"/>
          <p:cNvSpPr>
            <a:spLocks noGrp="1" noChangeArrowheads="1"/>
          </p:cNvSpPr>
          <p:nvPr>
            <p:ph type="title"/>
          </p:nvPr>
        </p:nvSpPr>
        <p:spPr/>
        <p:txBody>
          <a:bodyPr/>
          <a:lstStyle/>
          <a:p>
            <a:pPr eaLnBrk="1" hangingPunct="1"/>
            <a:endParaRPr lang="en-US" smtClean="0"/>
          </a:p>
        </p:txBody>
      </p:sp>
      <p:sp>
        <p:nvSpPr>
          <p:cNvPr id="12293"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sz="2400" smtClean="0"/>
              <a:t>4. Limitations of Funds Flow Statement: </a:t>
            </a:r>
          </a:p>
          <a:p>
            <a:pPr marL="609600" indent="-609600" eaLnBrk="1" hangingPunct="1">
              <a:lnSpc>
                <a:spcPct val="90000"/>
              </a:lnSpc>
              <a:buFont typeface="Wingdings" pitchFamily="2" charset="2"/>
              <a:buNone/>
            </a:pPr>
            <a:r>
              <a:rPr lang="en-US" sz="2400" smtClean="0"/>
              <a:t>4.1: The information necessary for preparing funds flow statement is obtained from a static statement- the balance sheet.</a:t>
            </a:r>
          </a:p>
          <a:p>
            <a:pPr marL="609600" indent="-609600" eaLnBrk="1" hangingPunct="1">
              <a:lnSpc>
                <a:spcPct val="90000"/>
              </a:lnSpc>
              <a:buFont typeface="Wingdings" pitchFamily="2" charset="2"/>
              <a:buNone/>
            </a:pPr>
            <a:r>
              <a:rPr lang="en-US" sz="2400" smtClean="0"/>
              <a:t>4.2: There is no originality in this statement, because it is only rearrangement of prevailing data.</a:t>
            </a:r>
          </a:p>
          <a:p>
            <a:pPr marL="609600" indent="-609600" eaLnBrk="1" hangingPunct="1">
              <a:lnSpc>
                <a:spcPct val="90000"/>
              </a:lnSpc>
              <a:buFont typeface="Wingdings" pitchFamily="2" charset="2"/>
              <a:buNone/>
            </a:pPr>
            <a:r>
              <a:rPr lang="en-US" sz="2400" smtClean="0"/>
              <a:t>4.3: This statement is not considered as an ideal tool for financial analysis because,</a:t>
            </a:r>
          </a:p>
          <a:p>
            <a:pPr marL="609600" indent="-609600" eaLnBrk="1" hangingPunct="1">
              <a:lnSpc>
                <a:spcPct val="90000"/>
              </a:lnSpc>
              <a:buFont typeface="Wingdings" pitchFamily="2" charset="2"/>
              <a:buAutoNum type="alphaLcParenBoth"/>
            </a:pPr>
            <a:r>
              <a:rPr lang="en-US" sz="2400" smtClean="0"/>
              <a:t>It only shows past position.</a:t>
            </a:r>
          </a:p>
          <a:p>
            <a:pPr marL="609600" indent="-609600" eaLnBrk="1" hangingPunct="1">
              <a:lnSpc>
                <a:spcPct val="90000"/>
              </a:lnSpc>
              <a:buFont typeface="Wingdings" pitchFamily="2" charset="2"/>
              <a:buAutoNum type="alphaLcParenBoth"/>
            </a:pPr>
            <a:r>
              <a:rPr lang="en-US" sz="2400" smtClean="0"/>
              <a:t>It shows funds flow in summary form and does not take cognizance of continuous change.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3315" name="Slide Number Placeholder 5"/>
          <p:cNvSpPr>
            <a:spLocks noGrp="1"/>
          </p:cNvSpPr>
          <p:nvPr>
            <p:ph type="sldNum" sz="quarter" idx="12"/>
          </p:nvPr>
        </p:nvSpPr>
        <p:spPr>
          <a:noFill/>
        </p:spPr>
        <p:txBody>
          <a:bodyPr/>
          <a:lstStyle/>
          <a:p>
            <a:fld id="{EB0FDBCD-196A-4499-B014-7DA955A7BBC6}" type="slidenum">
              <a:rPr lang="en-US" smtClean="0"/>
              <a:pPr/>
              <a:t>11</a:t>
            </a:fld>
            <a:endParaRPr lang="en-US" smtClean="0"/>
          </a:p>
        </p:txBody>
      </p:sp>
      <p:sp>
        <p:nvSpPr>
          <p:cNvPr id="13316" name="Rectangle 2"/>
          <p:cNvSpPr>
            <a:spLocks noGrp="1" noChangeArrowheads="1"/>
          </p:cNvSpPr>
          <p:nvPr>
            <p:ph type="title"/>
          </p:nvPr>
        </p:nvSpPr>
        <p:spPr/>
        <p:txBody>
          <a:bodyPr/>
          <a:lstStyle/>
          <a:p>
            <a:pPr eaLnBrk="1" hangingPunct="1"/>
            <a:endParaRPr lang="en-US" smtClean="0"/>
          </a:p>
        </p:txBody>
      </p:sp>
      <p:sp>
        <p:nvSpPr>
          <p:cNvPr id="13317" name="Rectangle 3"/>
          <p:cNvSpPr>
            <a:spLocks noGrp="1" noChangeArrowheads="1"/>
          </p:cNvSpPr>
          <p:nvPr>
            <p:ph type="body" idx="1"/>
          </p:nvPr>
        </p:nvSpPr>
        <p:spPr/>
        <p:txBody>
          <a:bodyPr/>
          <a:lstStyle/>
          <a:p>
            <a:pPr eaLnBrk="1" hangingPunct="1">
              <a:buFont typeface="Wingdings" pitchFamily="2" charset="2"/>
              <a:buNone/>
            </a:pPr>
            <a:r>
              <a:rPr lang="en-US" sz="2400" smtClean="0"/>
              <a:t>(c). It facilitates comparison only between the years/ periods and does not accommodate the comparison of purely current transactions or purely non-current (past) transactions.</a:t>
            </a:r>
          </a:p>
          <a:p>
            <a:pPr eaLnBrk="1" hangingPunct="1">
              <a:buFont typeface="Wingdings" pitchFamily="2" charset="2"/>
              <a:buNone/>
            </a:pPr>
            <a:r>
              <a:rPr lang="en-US" sz="2400" smtClean="0"/>
              <a:t>(d). It does not take in to account non-fund transactions, say for example issue of debentures for a consideration other than cash.</a:t>
            </a:r>
          </a:p>
          <a:p>
            <a:pPr eaLnBrk="1" hangingPunct="1">
              <a:buFont typeface="Wingdings" pitchFamily="2" charset="2"/>
              <a:buNone/>
            </a:pPr>
            <a:r>
              <a:rPr lang="en-US" sz="2400" smtClean="0"/>
              <a:t>(e). It is only a secondary statement i.e. information already provided in the profit and loss account and the balance sheet is presented in a different form.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4339" name="Slide Number Placeholder 5"/>
          <p:cNvSpPr>
            <a:spLocks noGrp="1"/>
          </p:cNvSpPr>
          <p:nvPr>
            <p:ph type="sldNum" sz="quarter" idx="12"/>
          </p:nvPr>
        </p:nvSpPr>
        <p:spPr>
          <a:noFill/>
        </p:spPr>
        <p:txBody>
          <a:bodyPr/>
          <a:lstStyle/>
          <a:p>
            <a:fld id="{942F7385-F2F5-4391-B4F1-5EB0B869F678}" type="slidenum">
              <a:rPr lang="en-US" smtClean="0"/>
              <a:pPr/>
              <a:t>12</a:t>
            </a:fld>
            <a:endParaRPr lang="en-US" smtClean="0"/>
          </a:p>
        </p:txBody>
      </p:sp>
      <p:sp>
        <p:nvSpPr>
          <p:cNvPr id="14340" name="Rectangle 2"/>
          <p:cNvSpPr>
            <a:spLocks noGrp="1" noChangeArrowheads="1"/>
          </p:cNvSpPr>
          <p:nvPr>
            <p:ph type="title"/>
          </p:nvPr>
        </p:nvSpPr>
        <p:spPr/>
        <p:txBody>
          <a:bodyPr/>
          <a:lstStyle/>
          <a:p>
            <a:pPr eaLnBrk="1" hangingPunct="1"/>
            <a:endParaRPr lang="en-US" smtClean="0"/>
          </a:p>
        </p:txBody>
      </p:sp>
      <p:sp>
        <p:nvSpPr>
          <p:cNvPr id="14341" name="Rectangle 3"/>
          <p:cNvSpPr>
            <a:spLocks noGrp="1" noChangeArrowheads="1"/>
          </p:cNvSpPr>
          <p:nvPr>
            <p:ph type="body" idx="1"/>
          </p:nvPr>
        </p:nvSpPr>
        <p:spPr/>
        <p:txBody>
          <a:bodyPr/>
          <a:lstStyle/>
          <a:p>
            <a:pPr eaLnBrk="1" hangingPunct="1">
              <a:buFont typeface="Wingdings" pitchFamily="2" charset="2"/>
              <a:buNone/>
            </a:pPr>
            <a:r>
              <a:rPr lang="en-US" sz="2400" smtClean="0"/>
              <a:t>5. Process of preparing Fund Flow Statement:</a:t>
            </a:r>
          </a:p>
          <a:p>
            <a:pPr eaLnBrk="1" hangingPunct="1">
              <a:buFont typeface="Wingdings" pitchFamily="2" charset="2"/>
              <a:buNone/>
            </a:pPr>
            <a:r>
              <a:rPr lang="en-US" sz="2400" smtClean="0"/>
              <a:t>Fund Flow Analysis requires preparation of two statements:</a:t>
            </a:r>
          </a:p>
          <a:p>
            <a:pPr eaLnBrk="1" hangingPunct="1">
              <a:buFont typeface="Wingdings" pitchFamily="2" charset="2"/>
              <a:buNone/>
            </a:pPr>
            <a:r>
              <a:rPr lang="en-US" sz="2400" smtClean="0"/>
              <a:t>(a). Statement of changes in working capital and </a:t>
            </a:r>
          </a:p>
          <a:p>
            <a:pPr eaLnBrk="1" hangingPunct="1">
              <a:buFont typeface="Wingdings" pitchFamily="2" charset="2"/>
              <a:buNone/>
            </a:pPr>
            <a:r>
              <a:rPr lang="en-US" sz="2400" smtClean="0"/>
              <a:t>(b). Funds flow statement.</a:t>
            </a:r>
          </a:p>
          <a:p>
            <a:pPr eaLnBrk="1" hangingPunct="1">
              <a:buFont typeface="Wingdings" pitchFamily="2" charset="2"/>
              <a:buNone/>
            </a:pPr>
            <a:r>
              <a:rPr lang="en-US" sz="2400" smtClean="0"/>
              <a:t>Let us look at the format of these statements: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5363" name="Slide Number Placeholder 5"/>
          <p:cNvSpPr>
            <a:spLocks noGrp="1"/>
          </p:cNvSpPr>
          <p:nvPr>
            <p:ph type="sldNum" sz="quarter" idx="12"/>
          </p:nvPr>
        </p:nvSpPr>
        <p:spPr>
          <a:noFill/>
        </p:spPr>
        <p:txBody>
          <a:bodyPr/>
          <a:lstStyle/>
          <a:p>
            <a:fld id="{362BDFFD-C504-4DF5-8DEE-4459697A7C27}" type="slidenum">
              <a:rPr lang="en-US" smtClean="0"/>
              <a:pPr/>
              <a:t>13</a:t>
            </a:fld>
            <a:endParaRPr lang="en-US" smtClean="0"/>
          </a:p>
        </p:txBody>
      </p:sp>
      <p:sp>
        <p:nvSpPr>
          <p:cNvPr id="15364" name="Rectangle 2"/>
          <p:cNvSpPr>
            <a:spLocks noGrp="1" noChangeArrowheads="1"/>
          </p:cNvSpPr>
          <p:nvPr>
            <p:ph type="title"/>
          </p:nvPr>
        </p:nvSpPr>
        <p:spPr/>
        <p:txBody>
          <a:bodyPr/>
          <a:lstStyle/>
          <a:p>
            <a:pPr eaLnBrk="1" hangingPunct="1"/>
            <a:r>
              <a:rPr lang="en-US" sz="2400" smtClean="0"/>
              <a:t>(a). Proforma of a Statement of changes in Working Capital:</a:t>
            </a:r>
          </a:p>
        </p:txBody>
      </p:sp>
      <p:graphicFrame>
        <p:nvGraphicFramePr>
          <p:cNvPr id="20553" name="Group 73"/>
          <p:cNvGraphicFramePr>
            <a:graphicFrameLocks noGrp="1"/>
          </p:cNvGraphicFramePr>
          <p:nvPr>
            <p:ph idx="1"/>
          </p:nvPr>
        </p:nvGraphicFramePr>
        <p:xfrm>
          <a:off x="1182688" y="2017713"/>
          <a:ext cx="7772400" cy="4856481"/>
        </p:xfrm>
        <a:graphic>
          <a:graphicData uri="http://schemas.openxmlformats.org/drawingml/2006/table">
            <a:tbl>
              <a:tblPr/>
              <a:tblGrid>
                <a:gridCol w="2590800"/>
                <a:gridCol w="2590800"/>
                <a:gridCol w="2590800"/>
              </a:tblGrid>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Particulars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Previous Year (say 2011)-Rs.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Current Year (say 2012)-Rs.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Current Assets: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Cash in Hand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Cash at Bank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Bills Receivable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Stock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Debtors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Short term/Temporary/Marketable Investments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Prepaid expenses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Accrued incomes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Short-tem loans &amp; advances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Total Current Assets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6387" name="Slide Number Placeholder 5"/>
          <p:cNvSpPr>
            <a:spLocks noGrp="1"/>
          </p:cNvSpPr>
          <p:nvPr>
            <p:ph type="sldNum" sz="quarter" idx="12"/>
          </p:nvPr>
        </p:nvSpPr>
        <p:spPr>
          <a:noFill/>
        </p:spPr>
        <p:txBody>
          <a:bodyPr/>
          <a:lstStyle/>
          <a:p>
            <a:fld id="{120BB8EB-989A-46B9-B03D-DB107556A62C}" type="slidenum">
              <a:rPr lang="en-US" smtClean="0"/>
              <a:pPr/>
              <a:t>14</a:t>
            </a:fld>
            <a:endParaRPr lang="en-US" smtClean="0"/>
          </a:p>
        </p:txBody>
      </p:sp>
      <p:sp>
        <p:nvSpPr>
          <p:cNvPr id="16388" name="Rectangle 63"/>
          <p:cNvSpPr>
            <a:spLocks noGrp="1" noChangeArrowheads="1"/>
          </p:cNvSpPr>
          <p:nvPr>
            <p:ph type="title"/>
          </p:nvPr>
        </p:nvSpPr>
        <p:spPr/>
        <p:txBody>
          <a:bodyPr/>
          <a:lstStyle/>
          <a:p>
            <a:pPr eaLnBrk="1" hangingPunct="1"/>
            <a:endParaRPr lang="en-US" smtClean="0"/>
          </a:p>
        </p:txBody>
      </p:sp>
      <p:graphicFrame>
        <p:nvGraphicFramePr>
          <p:cNvPr id="22598" name="Group 70"/>
          <p:cNvGraphicFramePr>
            <a:graphicFrameLocks noGrp="1"/>
          </p:cNvGraphicFramePr>
          <p:nvPr>
            <p:ph idx="1"/>
          </p:nvPr>
        </p:nvGraphicFramePr>
        <p:xfrm>
          <a:off x="1182688" y="2017713"/>
          <a:ext cx="7772400" cy="4789680"/>
        </p:xfrm>
        <a:graphic>
          <a:graphicData uri="http://schemas.openxmlformats.org/drawingml/2006/table">
            <a:tbl>
              <a:tblPr/>
              <a:tblGrid>
                <a:gridCol w="2590800"/>
                <a:gridCol w="2590800"/>
                <a:gridCol w="2590800"/>
              </a:tblGrid>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Particulars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Previous Year (say 2011)-RS.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Current Year (say 2012)-Rs.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Current Liabilities: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Sundry Creditors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Bills Payable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Outstanding expenses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Dividends Payable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Provision for Taxation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Bank Overdraft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Short-term loans or deposits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Proposed Dividend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Total Current Liabilities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Working Capital (A) –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Increase/Decrease in Working capital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7411" name="Slide Number Placeholder 5"/>
          <p:cNvSpPr>
            <a:spLocks noGrp="1"/>
          </p:cNvSpPr>
          <p:nvPr>
            <p:ph type="sldNum" sz="quarter" idx="12"/>
          </p:nvPr>
        </p:nvSpPr>
        <p:spPr>
          <a:noFill/>
        </p:spPr>
        <p:txBody>
          <a:bodyPr/>
          <a:lstStyle/>
          <a:p>
            <a:fld id="{463D4149-C7B9-4B84-9399-8D819FD42742}" type="slidenum">
              <a:rPr lang="en-US" smtClean="0"/>
              <a:pPr/>
              <a:t>15</a:t>
            </a:fld>
            <a:endParaRPr lang="en-US" smtClean="0"/>
          </a:p>
        </p:txBody>
      </p:sp>
      <p:sp>
        <p:nvSpPr>
          <p:cNvPr id="17412" name="Rectangle 2"/>
          <p:cNvSpPr>
            <a:spLocks noGrp="1" noChangeArrowheads="1"/>
          </p:cNvSpPr>
          <p:nvPr>
            <p:ph type="title"/>
          </p:nvPr>
        </p:nvSpPr>
        <p:spPr/>
        <p:txBody>
          <a:bodyPr/>
          <a:lstStyle/>
          <a:p>
            <a:pPr eaLnBrk="1" hangingPunct="1"/>
            <a:endParaRPr lang="en-US" smtClean="0"/>
          </a:p>
        </p:txBody>
      </p:sp>
      <p:sp>
        <p:nvSpPr>
          <p:cNvPr id="17413" name="Rectangle 3"/>
          <p:cNvSpPr>
            <a:spLocks noGrp="1" noChangeArrowheads="1"/>
          </p:cNvSpPr>
          <p:nvPr>
            <p:ph type="body" idx="1"/>
          </p:nvPr>
        </p:nvSpPr>
        <p:spPr/>
        <p:txBody>
          <a:bodyPr/>
          <a:lstStyle/>
          <a:p>
            <a:pPr eaLnBrk="1" hangingPunct="1">
              <a:buFont typeface="Wingdings" pitchFamily="2" charset="2"/>
              <a:buNone/>
            </a:pPr>
            <a:r>
              <a:rPr lang="en-US" sz="2400" smtClean="0"/>
              <a:t>Note: </a:t>
            </a:r>
          </a:p>
          <a:p>
            <a:pPr eaLnBrk="1" hangingPunct="1">
              <a:buFont typeface="Wingdings" pitchFamily="2" charset="2"/>
              <a:buNone/>
            </a:pPr>
            <a:r>
              <a:rPr lang="en-US" sz="2400" smtClean="0"/>
              <a:t>Increase in working capital in the current year (2012) as compared to previous year (2011)- Application of Funds.</a:t>
            </a:r>
          </a:p>
          <a:p>
            <a:pPr eaLnBrk="1" hangingPunct="1">
              <a:buFont typeface="Wingdings" pitchFamily="2" charset="2"/>
              <a:buNone/>
            </a:pPr>
            <a:r>
              <a:rPr lang="en-US" sz="2400" smtClean="0"/>
              <a:t>Decrease in working capital in the current year (2012) as compared to previous year (2011) – Source of funds.</a:t>
            </a:r>
          </a:p>
          <a:p>
            <a:pPr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8435" name="Slide Number Placeholder 5"/>
          <p:cNvSpPr>
            <a:spLocks noGrp="1"/>
          </p:cNvSpPr>
          <p:nvPr>
            <p:ph type="sldNum" sz="quarter" idx="12"/>
          </p:nvPr>
        </p:nvSpPr>
        <p:spPr>
          <a:noFill/>
        </p:spPr>
        <p:txBody>
          <a:bodyPr/>
          <a:lstStyle/>
          <a:p>
            <a:fld id="{6FF1A29A-429C-4CC7-A466-E9714FF29109}" type="slidenum">
              <a:rPr lang="en-US" smtClean="0"/>
              <a:pPr/>
              <a:t>16</a:t>
            </a:fld>
            <a:endParaRPr lang="en-US" smtClean="0"/>
          </a:p>
        </p:txBody>
      </p:sp>
      <p:sp>
        <p:nvSpPr>
          <p:cNvPr id="18436" name="Rectangle 2"/>
          <p:cNvSpPr>
            <a:spLocks noGrp="1" noChangeArrowheads="1"/>
          </p:cNvSpPr>
          <p:nvPr>
            <p:ph type="title"/>
          </p:nvPr>
        </p:nvSpPr>
        <p:spPr/>
        <p:txBody>
          <a:bodyPr/>
          <a:lstStyle/>
          <a:p>
            <a:pPr eaLnBrk="1" hangingPunct="1"/>
            <a:r>
              <a:rPr lang="en-US" sz="2400" smtClean="0"/>
              <a:t>Format of Presenting Funds Flow statement:</a:t>
            </a:r>
          </a:p>
        </p:txBody>
      </p:sp>
      <p:graphicFrame>
        <p:nvGraphicFramePr>
          <p:cNvPr id="25692" name="Group 92"/>
          <p:cNvGraphicFramePr>
            <a:graphicFrameLocks noGrp="1"/>
          </p:cNvGraphicFramePr>
          <p:nvPr>
            <p:ph idx="1"/>
          </p:nvPr>
        </p:nvGraphicFramePr>
        <p:xfrm>
          <a:off x="1182688" y="2017713"/>
          <a:ext cx="7772400" cy="4827652"/>
        </p:xfrm>
        <a:graphic>
          <a:graphicData uri="http://schemas.openxmlformats.org/drawingml/2006/table">
            <a:tbl>
              <a:tblPr/>
              <a:tblGrid>
                <a:gridCol w="2246312"/>
                <a:gridCol w="1639888"/>
                <a:gridCol w="2246312"/>
                <a:gridCol w="1639888"/>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Sources of Funds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Application of Funds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Issue of share capital (both equity and preference)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Redemption of preference shares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Issue of debentures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Redemption of debentures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Amount raised through long term loans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Repayment of loans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Sale of fixed assets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Purchase of fixed assets purchased for consideration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Sale of Investment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Purchase of long-term investments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Non-trading income (like income from investments, Dividend etc)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Payment of Interim and final dividend in cash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Fund from operations (Trading Profit)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Non-trading expenses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r>
                        <a:rPr kumimoji="0" lang="en-US" sz="900" b="1" i="0" u="none" strike="noStrike" cap="none" normalizeH="0" baseline="0" smtClean="0">
                          <a:ln>
                            <a:noFill/>
                          </a:ln>
                          <a:solidFill>
                            <a:schemeClr val="tx1"/>
                          </a:solidFill>
                          <a:effectLst/>
                          <a:latin typeface="Tahoma" pitchFamily="34" charset="0"/>
                        </a:rPr>
                        <a:t>A). Decrease in working capital-Either (A) Or (B) will appear.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Funds lost in Operations( Trading loss)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(As per statement of changes in working capital)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Payment of Taxes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1" i="0" u="none" strike="noStrike" cap="none" normalizeH="0" baseline="0" smtClean="0">
                          <a:ln>
                            <a:noFill/>
                          </a:ln>
                          <a:solidFill>
                            <a:schemeClr val="tx1"/>
                          </a:solidFill>
                          <a:effectLst/>
                          <a:latin typeface="Tahoma" pitchFamily="34" charset="0"/>
                        </a:rPr>
                        <a:t>(B). Increase in working capital (AS per statement of changes in working capital-Either (A) or (B) will appear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9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9459" name="Slide Number Placeholder 5"/>
          <p:cNvSpPr>
            <a:spLocks noGrp="1"/>
          </p:cNvSpPr>
          <p:nvPr>
            <p:ph type="sldNum" sz="quarter" idx="12"/>
          </p:nvPr>
        </p:nvSpPr>
        <p:spPr>
          <a:noFill/>
        </p:spPr>
        <p:txBody>
          <a:bodyPr/>
          <a:lstStyle/>
          <a:p>
            <a:fld id="{90785D3A-1857-4C2D-978B-AC6B5F28DFD0}" type="slidenum">
              <a:rPr lang="en-US" smtClean="0"/>
              <a:pPr/>
              <a:t>17</a:t>
            </a:fld>
            <a:endParaRPr lang="en-US" smtClean="0"/>
          </a:p>
        </p:txBody>
      </p:sp>
      <p:sp>
        <p:nvSpPr>
          <p:cNvPr id="19460" name="Rectangle 2"/>
          <p:cNvSpPr>
            <a:spLocks noGrp="1" noChangeArrowheads="1"/>
          </p:cNvSpPr>
          <p:nvPr>
            <p:ph type="title"/>
          </p:nvPr>
        </p:nvSpPr>
        <p:spPr/>
        <p:txBody>
          <a:bodyPr/>
          <a:lstStyle/>
          <a:p>
            <a:pPr eaLnBrk="1" hangingPunct="1"/>
            <a:r>
              <a:rPr lang="en-US" sz="2400" smtClean="0"/>
              <a:t>Calculation of Fund from Operations:</a:t>
            </a:r>
            <a:br>
              <a:rPr lang="en-US" sz="2400" smtClean="0"/>
            </a:br>
            <a:r>
              <a:rPr lang="en-US" sz="2400" smtClean="0"/>
              <a:t>Profit &amp; Loss Adjustment Account:</a:t>
            </a:r>
          </a:p>
        </p:txBody>
      </p:sp>
      <p:graphicFrame>
        <p:nvGraphicFramePr>
          <p:cNvPr id="29803" name="Group 107"/>
          <p:cNvGraphicFramePr>
            <a:graphicFrameLocks noGrp="1"/>
          </p:cNvGraphicFramePr>
          <p:nvPr>
            <p:ph idx="1"/>
          </p:nvPr>
        </p:nvGraphicFramePr>
        <p:xfrm>
          <a:off x="1066800" y="1789113"/>
          <a:ext cx="7772400" cy="5078985"/>
        </p:xfrm>
        <a:graphic>
          <a:graphicData uri="http://schemas.openxmlformats.org/drawingml/2006/table">
            <a:tbl>
              <a:tblPr/>
              <a:tblGrid>
                <a:gridCol w="1943100"/>
                <a:gridCol w="1943100"/>
                <a:gridCol w="1943100"/>
                <a:gridCol w="1943100"/>
              </a:tblGrid>
              <a:tr h="271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Particulars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Particulars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Balance b/d (Opening Balance of loss)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By Balance b/d (Opening Balance of profit)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Depreciation or depletion of fixed assets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By Profit on sale of fixed assets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Goodwill written off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By Profit on sale of long-term investments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Preliminary expenses written off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By Dividend received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Discount on shares and debentures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By Transfer from excess provision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Transfer to General Reserve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By Refund of tax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Patents, Trademarks written off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By Funds from operations (Balancing figure)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Dividend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By Balance c/d (Closing balance of loss)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Premium on redemption of shares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Loss on sale of fixed assets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Provision for taxation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a:t>
                      </a:r>
                      <a:r>
                        <a:rPr kumimoji="0" lang="en-US" sz="800" b="1" i="0" u="none" strike="noStrike" cap="none" normalizeH="0" baseline="0" smtClean="0">
                          <a:ln>
                            <a:noFill/>
                          </a:ln>
                          <a:solidFill>
                            <a:schemeClr val="tx1"/>
                          </a:solidFill>
                          <a:effectLst/>
                          <a:latin typeface="Tahoma" pitchFamily="34" charset="0"/>
                        </a:rPr>
                        <a:t>Funds Lost in operations (Balancing figure)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 Balance  c/d ( closing balance of profit)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20483" name="Slide Number Placeholder 5"/>
          <p:cNvSpPr>
            <a:spLocks noGrp="1"/>
          </p:cNvSpPr>
          <p:nvPr>
            <p:ph type="sldNum" sz="quarter" idx="12"/>
          </p:nvPr>
        </p:nvSpPr>
        <p:spPr>
          <a:noFill/>
        </p:spPr>
        <p:txBody>
          <a:bodyPr/>
          <a:lstStyle/>
          <a:p>
            <a:fld id="{70F12C8B-5F27-49BB-9F69-F2E42E4F3E27}" type="slidenum">
              <a:rPr lang="en-US" smtClean="0"/>
              <a:pPr/>
              <a:t>18</a:t>
            </a:fld>
            <a:endParaRPr lang="en-US" smtClean="0"/>
          </a:p>
        </p:txBody>
      </p:sp>
      <p:sp>
        <p:nvSpPr>
          <p:cNvPr id="20484" name="Rectangle 2"/>
          <p:cNvSpPr>
            <a:spLocks noGrp="1" noChangeArrowheads="1"/>
          </p:cNvSpPr>
          <p:nvPr>
            <p:ph type="title"/>
          </p:nvPr>
        </p:nvSpPr>
        <p:spPr/>
        <p:txBody>
          <a:bodyPr/>
          <a:lstStyle/>
          <a:p>
            <a:pPr eaLnBrk="1" hangingPunct="1"/>
            <a:endParaRPr lang="en-US" smtClean="0"/>
          </a:p>
        </p:txBody>
      </p:sp>
      <p:sp>
        <p:nvSpPr>
          <p:cNvPr id="20485" name="Rectangle 3"/>
          <p:cNvSpPr>
            <a:spLocks noGrp="1" noChangeArrowheads="1"/>
          </p:cNvSpPr>
          <p:nvPr>
            <p:ph type="body" idx="1"/>
          </p:nvPr>
        </p:nvSpPr>
        <p:spPr/>
        <p:txBody>
          <a:bodyPr/>
          <a:lstStyle/>
          <a:p>
            <a:pPr eaLnBrk="1" hangingPunct="1">
              <a:buFont typeface="Wingdings" pitchFamily="2" charset="2"/>
              <a:buNone/>
            </a:pPr>
            <a:r>
              <a:rPr lang="en-US" sz="2400" smtClean="0"/>
              <a:t>Note: Alternatively, Fund Flow statement and Statement showing Funds from operations can be presented in the vertical format also</a:t>
            </a:r>
          </a:p>
          <a:p>
            <a:pPr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21507" name="Slide Number Placeholder 5"/>
          <p:cNvSpPr>
            <a:spLocks noGrp="1"/>
          </p:cNvSpPr>
          <p:nvPr>
            <p:ph type="sldNum" sz="quarter" idx="12"/>
          </p:nvPr>
        </p:nvSpPr>
        <p:spPr>
          <a:noFill/>
        </p:spPr>
        <p:txBody>
          <a:bodyPr/>
          <a:lstStyle/>
          <a:p>
            <a:fld id="{3E7C4BF7-6592-4EB8-8019-F5D44B1238B0}" type="slidenum">
              <a:rPr lang="en-US" smtClean="0"/>
              <a:pPr/>
              <a:t>19</a:t>
            </a:fld>
            <a:endParaRPr lang="en-US" smtClean="0"/>
          </a:p>
        </p:txBody>
      </p:sp>
      <p:sp>
        <p:nvSpPr>
          <p:cNvPr id="21508" name="Rectangle 2"/>
          <p:cNvSpPr>
            <a:spLocks noGrp="1" noChangeArrowheads="1"/>
          </p:cNvSpPr>
          <p:nvPr>
            <p:ph type="title"/>
          </p:nvPr>
        </p:nvSpPr>
        <p:spPr/>
        <p:txBody>
          <a:bodyPr/>
          <a:lstStyle/>
          <a:p>
            <a:pPr eaLnBrk="1" hangingPunct="1"/>
            <a:endParaRPr lang="en-US" smtClean="0"/>
          </a:p>
        </p:txBody>
      </p:sp>
      <p:sp>
        <p:nvSpPr>
          <p:cNvPr id="21509" name="Rectangle 3"/>
          <p:cNvSpPr>
            <a:spLocks noGrp="1" noChangeArrowheads="1"/>
          </p:cNvSpPr>
          <p:nvPr>
            <p:ph type="body" idx="1"/>
          </p:nvPr>
        </p:nvSpPr>
        <p:spPr/>
        <p:txBody>
          <a:bodyPr/>
          <a:lstStyle/>
          <a:p>
            <a:pPr eaLnBrk="1" hangingPunct="1">
              <a:buFont typeface="Wingdings" pitchFamily="2" charset="2"/>
              <a:buNone/>
            </a:pPr>
            <a:r>
              <a:rPr lang="en-US" sz="2400" dirty="0" smtClean="0"/>
              <a:t>6. Examples on Fund Flow Statement:</a:t>
            </a:r>
          </a:p>
          <a:p>
            <a:pPr eaLnBrk="1" hangingPunct="1">
              <a:buFont typeface="Wingdings" pitchFamily="2" charset="2"/>
              <a:buNone/>
            </a:pPr>
            <a:r>
              <a:rPr lang="en-US" sz="2400" dirty="0" smtClean="0"/>
              <a:t>Illustrations taken in the class : 8.23 &amp; 8.28</a:t>
            </a:r>
          </a:p>
          <a:p>
            <a:pPr eaLnBrk="1" hangingPunct="1">
              <a:buFont typeface="Wingdings" pitchFamily="2" charset="2"/>
              <a:buNone/>
            </a:pPr>
            <a:r>
              <a:rPr lang="en-US" sz="2400" dirty="0" smtClean="0"/>
              <a:t>Furnished in separate word file.</a:t>
            </a:r>
          </a:p>
          <a:p>
            <a:pPr eaLnBrk="1" hangingPunct="1">
              <a:buFont typeface="Wingdings" pitchFamily="2" charset="2"/>
              <a:buNone/>
            </a:pPr>
            <a:r>
              <a:rPr lang="en-US" sz="2400" dirty="0" smtClean="0"/>
              <a:t>Illustrations for Assignment:</a:t>
            </a:r>
          </a:p>
          <a:p>
            <a:pPr eaLnBrk="1" hangingPunct="1">
              <a:buFont typeface="Wingdings" pitchFamily="2" charset="2"/>
              <a:buNone/>
            </a:pPr>
            <a:r>
              <a:rPr lang="en-US" sz="2400" dirty="0" smtClean="0"/>
              <a:t>Illustrations: 8.24 to 8.27</a:t>
            </a:r>
          </a:p>
          <a:p>
            <a:pPr eaLnBrk="1" hangingPunct="1">
              <a:buFont typeface="Wingdings" pitchFamily="2" charset="2"/>
              <a:buNone/>
            </a:pPr>
            <a:r>
              <a:rPr lang="en-US" sz="2400" dirty="0" smtClean="0"/>
              <a:t> H.V.Shankaranarayana &amp; H.R.Ramanath</a:t>
            </a:r>
          </a:p>
          <a:p>
            <a:pPr eaLnBrk="1" hangingPunct="1">
              <a:buFont typeface="Wingdings" pitchFamily="2" charset="2"/>
              <a:buNone/>
            </a:pPr>
            <a:r>
              <a:rPr lang="en-US" sz="2400" dirty="0" smtClean="0"/>
              <a:t>Pages: 582-592</a:t>
            </a:r>
          </a:p>
          <a:p>
            <a:pPr eaLnBrk="1" hangingPunct="1">
              <a:buFont typeface="Wingdings" pitchFamily="2" charset="2"/>
              <a:buNone/>
            </a:pPr>
            <a:endParaRPr lang="en-US" sz="2400" dirty="0" smtClean="0"/>
          </a:p>
          <a:p>
            <a:pPr eaLnBrk="1" hangingPunct="1">
              <a:buFont typeface="Wingdings" pitchFamily="2" charset="2"/>
              <a:buNone/>
            </a:pPr>
            <a:endParaRPr lang="en-US" sz="2400" dirty="0" smtClean="0"/>
          </a:p>
          <a:p>
            <a:pPr eaLnBrk="1" hangingPunct="1">
              <a:buFont typeface="Wingdings" pitchFamily="2" charset="2"/>
              <a:buNone/>
            </a:pPr>
            <a:endParaRPr 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4099" name="Slide Number Placeholder 5"/>
          <p:cNvSpPr>
            <a:spLocks noGrp="1"/>
          </p:cNvSpPr>
          <p:nvPr>
            <p:ph type="sldNum" sz="quarter" idx="12"/>
          </p:nvPr>
        </p:nvSpPr>
        <p:spPr>
          <a:noFill/>
        </p:spPr>
        <p:txBody>
          <a:bodyPr/>
          <a:lstStyle/>
          <a:p>
            <a:fld id="{2264EE6E-C1B6-4C60-A679-062AA1246329}" type="slidenum">
              <a:rPr lang="en-US" smtClean="0"/>
              <a:pPr/>
              <a:t>2</a:t>
            </a:fld>
            <a:endParaRPr lang="en-US" smtClean="0"/>
          </a:p>
        </p:txBody>
      </p:sp>
      <p:sp>
        <p:nvSpPr>
          <p:cNvPr id="4100" name="Rectangle 2"/>
          <p:cNvSpPr>
            <a:spLocks noGrp="1" noChangeArrowheads="1"/>
          </p:cNvSpPr>
          <p:nvPr>
            <p:ph type="title"/>
          </p:nvPr>
        </p:nvSpPr>
        <p:spPr/>
        <p:txBody>
          <a:bodyPr/>
          <a:lstStyle/>
          <a:p>
            <a:pPr eaLnBrk="1" hangingPunct="1"/>
            <a:r>
              <a:rPr lang="en-US" sz="2400" smtClean="0"/>
              <a:t>Topics:</a:t>
            </a:r>
            <a:br>
              <a:rPr lang="en-US" sz="2400" smtClean="0"/>
            </a:br>
            <a:r>
              <a:rPr lang="en-US" sz="2400" smtClean="0"/>
              <a:t>Part:1 Fund Flow Statement:</a:t>
            </a:r>
          </a:p>
        </p:txBody>
      </p:sp>
      <p:sp>
        <p:nvSpPr>
          <p:cNvPr id="4101" name="Rectangle 3"/>
          <p:cNvSpPr>
            <a:spLocks noGrp="1" noChangeArrowheads="1"/>
          </p:cNvSpPr>
          <p:nvPr>
            <p:ph type="body" idx="1"/>
          </p:nvPr>
        </p:nvSpPr>
        <p:spPr/>
        <p:txBody>
          <a:bodyPr/>
          <a:lstStyle/>
          <a:p>
            <a:pPr marL="609600" indent="-609600" eaLnBrk="1" hangingPunct="1">
              <a:buFont typeface="Wingdings" pitchFamily="2" charset="2"/>
              <a:buAutoNum type="arabicPeriod"/>
            </a:pPr>
            <a:r>
              <a:rPr lang="en-US" sz="2400" smtClean="0"/>
              <a:t>What is Fund Flow Statement</a:t>
            </a:r>
          </a:p>
          <a:p>
            <a:pPr marL="609600" indent="-609600" eaLnBrk="1" hangingPunct="1">
              <a:buFont typeface="Wingdings" pitchFamily="2" charset="2"/>
              <a:buAutoNum type="arabicPeriod"/>
            </a:pPr>
            <a:r>
              <a:rPr lang="en-US" sz="2400" smtClean="0"/>
              <a:t>Objectives of fund flow statement.</a:t>
            </a:r>
          </a:p>
          <a:p>
            <a:pPr marL="609600" indent="-609600" eaLnBrk="1" hangingPunct="1">
              <a:buFont typeface="Wingdings" pitchFamily="2" charset="2"/>
              <a:buAutoNum type="arabicPeriod"/>
            </a:pPr>
            <a:r>
              <a:rPr lang="en-US" sz="2400" smtClean="0"/>
              <a:t>Merits of fund flow statement.</a:t>
            </a:r>
          </a:p>
          <a:p>
            <a:pPr marL="609600" indent="-609600" eaLnBrk="1" hangingPunct="1">
              <a:buFont typeface="Wingdings" pitchFamily="2" charset="2"/>
              <a:buAutoNum type="arabicPeriod"/>
            </a:pPr>
            <a:r>
              <a:rPr lang="en-US" sz="2400" smtClean="0"/>
              <a:t>Limitations of fund flow statement.</a:t>
            </a:r>
          </a:p>
          <a:p>
            <a:pPr marL="609600" indent="-609600" eaLnBrk="1" hangingPunct="1">
              <a:buFont typeface="Wingdings" pitchFamily="2" charset="2"/>
              <a:buAutoNum type="arabicPeriod"/>
            </a:pPr>
            <a:r>
              <a:rPr lang="en-US" sz="2400" smtClean="0"/>
              <a:t>Process of preparing Fund Flow statement.</a:t>
            </a:r>
          </a:p>
          <a:p>
            <a:pPr marL="609600" indent="-609600" eaLnBrk="1" hangingPunct="1">
              <a:buFont typeface="Wingdings" pitchFamily="2" charset="2"/>
              <a:buAutoNum type="arabicPeriod"/>
            </a:pPr>
            <a:r>
              <a:rPr lang="en-US" sz="2400" smtClean="0"/>
              <a:t>Examples on fund flow statement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2400" smtClean="0"/>
              <a:t>Cash Flow Statement:</a:t>
            </a:r>
            <a:endParaRPr lang="en-IN" sz="2400" smtClean="0"/>
          </a:p>
        </p:txBody>
      </p:sp>
      <p:sp>
        <p:nvSpPr>
          <p:cNvPr id="22531" name="Content Placeholder 2"/>
          <p:cNvSpPr>
            <a:spLocks noGrp="1"/>
          </p:cNvSpPr>
          <p:nvPr>
            <p:ph idx="1"/>
          </p:nvPr>
        </p:nvSpPr>
        <p:spPr/>
        <p:txBody>
          <a:bodyPr/>
          <a:lstStyle/>
          <a:p>
            <a:pPr marL="457200" indent="-457200">
              <a:buFont typeface="Wingdings" pitchFamily="2" charset="2"/>
              <a:buAutoNum type="arabicPeriod"/>
            </a:pPr>
            <a:r>
              <a:rPr lang="en-US" sz="2000" smtClean="0"/>
              <a:t>What is Cash Flow Statement?</a:t>
            </a:r>
          </a:p>
          <a:p>
            <a:pPr marL="457200" indent="-457200" algn="just">
              <a:buFont typeface="Wingdings" pitchFamily="2" charset="2"/>
              <a:buNone/>
            </a:pPr>
            <a:r>
              <a:rPr lang="en-US" sz="2000" smtClean="0"/>
              <a:t>A cash flow statement shows the flow of incoming and outgoing cash. It provides information on a business enterprises profitability, its liquidity, financial flexibility, cash conversion cycle and risk involved in the business.</a:t>
            </a:r>
          </a:p>
          <a:p>
            <a:pPr marL="457200" indent="-457200" algn="just">
              <a:buFont typeface="Wingdings" pitchFamily="2" charset="2"/>
              <a:buNone/>
            </a:pPr>
            <a:r>
              <a:rPr lang="en-US" sz="2000" smtClean="0"/>
              <a:t>2. What is Cash equivalents?</a:t>
            </a:r>
          </a:p>
          <a:p>
            <a:pPr marL="457200" indent="-457200" algn="just">
              <a:buFont typeface="Wingdings" pitchFamily="2" charset="2"/>
              <a:buNone/>
            </a:pPr>
            <a:r>
              <a:rPr lang="en-US" sz="2000" smtClean="0"/>
              <a:t>Cash equivalents include short term highly liquid investments with a maturity period of less than three months from their acquisition which can be readily converted into cash or without loss of its value</a:t>
            </a:r>
            <a:endParaRPr lang="en-IN" sz="2000" smtClean="0"/>
          </a:p>
        </p:txBody>
      </p:sp>
      <p:sp>
        <p:nvSpPr>
          <p:cNvPr id="22532" name="Footer Placeholder 3"/>
          <p:cNvSpPr>
            <a:spLocks noGrp="1"/>
          </p:cNvSpPr>
          <p:nvPr>
            <p:ph type="ftr" sz="quarter" idx="11"/>
          </p:nvPr>
        </p:nvSpPr>
        <p:spPr>
          <a:noFill/>
        </p:spPr>
        <p:txBody>
          <a:bodyPr/>
          <a:lstStyle/>
          <a:p>
            <a:r>
              <a:rPr lang="en-IN" smtClean="0"/>
              <a:t>WIMBA Sem 1 AFM Module 4 study notes</a:t>
            </a:r>
            <a:endParaRPr lang="en-US" smtClean="0"/>
          </a:p>
        </p:txBody>
      </p:sp>
      <p:sp>
        <p:nvSpPr>
          <p:cNvPr id="22533" name="Slide Number Placeholder 4"/>
          <p:cNvSpPr>
            <a:spLocks noGrp="1"/>
          </p:cNvSpPr>
          <p:nvPr>
            <p:ph type="sldNum" sz="quarter" idx="12"/>
          </p:nvPr>
        </p:nvSpPr>
        <p:spPr>
          <a:noFill/>
        </p:spPr>
        <p:txBody>
          <a:bodyPr/>
          <a:lstStyle/>
          <a:p>
            <a:fld id="{ED54F7CD-0B47-4614-91C7-C4B9928CFCB7}" type="slidenum">
              <a:rPr lang="en-US" smtClean="0"/>
              <a:pPr/>
              <a:t>20</a:t>
            </a:fld>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IN" smtClean="0"/>
          </a:p>
        </p:txBody>
      </p:sp>
      <p:sp>
        <p:nvSpPr>
          <p:cNvPr id="23555" name="Content Placeholder 2"/>
          <p:cNvSpPr>
            <a:spLocks noGrp="1"/>
          </p:cNvSpPr>
          <p:nvPr>
            <p:ph idx="1"/>
          </p:nvPr>
        </p:nvSpPr>
        <p:spPr/>
        <p:txBody>
          <a:bodyPr/>
          <a:lstStyle/>
          <a:p>
            <a:pPr algn="just">
              <a:buFont typeface="Wingdings" pitchFamily="2" charset="2"/>
              <a:buNone/>
            </a:pPr>
            <a:r>
              <a:rPr lang="en-US" sz="2400" smtClean="0"/>
              <a:t>3. Mandatory Status: AS-3 deals with Cash Flow Statement. AS 3 was made mandatory in respect of accounting year/period commencing on or after April 1, 2001, for enterprises listed or in process of listing and other industrial, commercial and business enterprise whose turnover for reporting year/period exceeds Rs.50 crore.</a:t>
            </a:r>
            <a:endParaRPr lang="en-IN" sz="2400" smtClean="0"/>
          </a:p>
        </p:txBody>
      </p:sp>
      <p:sp>
        <p:nvSpPr>
          <p:cNvPr id="23556" name="Footer Placeholder 3"/>
          <p:cNvSpPr>
            <a:spLocks noGrp="1"/>
          </p:cNvSpPr>
          <p:nvPr>
            <p:ph type="ftr" sz="quarter" idx="11"/>
          </p:nvPr>
        </p:nvSpPr>
        <p:spPr>
          <a:noFill/>
        </p:spPr>
        <p:txBody>
          <a:bodyPr/>
          <a:lstStyle/>
          <a:p>
            <a:r>
              <a:rPr lang="en-IN" smtClean="0"/>
              <a:t>WIMBA Sem 1 AFM Module 4 study notes</a:t>
            </a:r>
            <a:endParaRPr lang="en-US" smtClean="0"/>
          </a:p>
        </p:txBody>
      </p:sp>
      <p:sp>
        <p:nvSpPr>
          <p:cNvPr id="23557" name="Slide Number Placeholder 4"/>
          <p:cNvSpPr>
            <a:spLocks noGrp="1"/>
          </p:cNvSpPr>
          <p:nvPr>
            <p:ph type="sldNum" sz="quarter" idx="12"/>
          </p:nvPr>
        </p:nvSpPr>
        <p:spPr>
          <a:noFill/>
        </p:spPr>
        <p:txBody>
          <a:bodyPr/>
          <a:lstStyle/>
          <a:p>
            <a:fld id="{3B8C10DC-EEAE-477F-BA1C-834A64584FF8}" type="slidenum">
              <a:rPr lang="en-US" smtClean="0"/>
              <a:pPr/>
              <a:t>21</a:t>
            </a:fld>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IN" smtClean="0"/>
          </a:p>
        </p:txBody>
      </p:sp>
      <p:sp>
        <p:nvSpPr>
          <p:cNvPr id="24579" name="Content Placeholder 2"/>
          <p:cNvSpPr>
            <a:spLocks noGrp="1"/>
          </p:cNvSpPr>
          <p:nvPr>
            <p:ph idx="1"/>
          </p:nvPr>
        </p:nvSpPr>
        <p:spPr/>
        <p:txBody>
          <a:bodyPr/>
          <a:lstStyle/>
          <a:p>
            <a:pPr>
              <a:buFont typeface="Wingdings" pitchFamily="2" charset="2"/>
              <a:buNone/>
            </a:pPr>
            <a:r>
              <a:rPr lang="en-US" sz="2000" smtClean="0"/>
              <a:t>4. Merits of Cash Flow Statement:</a:t>
            </a:r>
          </a:p>
          <a:p>
            <a:pPr algn="just">
              <a:buFont typeface="Wingdings" pitchFamily="2" charset="2"/>
              <a:buNone/>
            </a:pPr>
            <a:r>
              <a:rPr lang="en-US" sz="2000" smtClean="0"/>
              <a:t>4.1: It provides information about enterprise’s ability to meet its obligations as they become due which is most essential information for users.</a:t>
            </a:r>
          </a:p>
          <a:p>
            <a:pPr algn="just">
              <a:buFont typeface="Wingdings" pitchFamily="2" charset="2"/>
              <a:buNone/>
            </a:pPr>
            <a:r>
              <a:rPr lang="en-US" sz="2000" smtClean="0"/>
              <a:t>4.2: Information relating to liquidity, flexibility and ability to provide future cash flow, critical for the survival and growth of the enterprise, is provided by the cash flow statement.</a:t>
            </a:r>
          </a:p>
          <a:p>
            <a:pPr algn="just">
              <a:buFont typeface="Wingdings" pitchFamily="2" charset="2"/>
              <a:buNone/>
            </a:pPr>
            <a:r>
              <a:rPr lang="en-US" sz="2000" smtClean="0"/>
              <a:t>4.3: It enhances comparability of reporting of operating performance by different enterprises.</a:t>
            </a:r>
          </a:p>
          <a:p>
            <a:pPr algn="just">
              <a:buFont typeface="Wingdings" pitchFamily="2" charset="2"/>
              <a:buNone/>
            </a:pPr>
            <a:r>
              <a:rPr lang="en-US" sz="2000" smtClean="0"/>
              <a:t>4.4:  It helps to differentiate net profits and cash flows from operating activities.</a:t>
            </a:r>
            <a:endParaRPr lang="en-IN" sz="2000" smtClean="0"/>
          </a:p>
        </p:txBody>
      </p:sp>
      <p:sp>
        <p:nvSpPr>
          <p:cNvPr id="24580" name="Footer Placeholder 3"/>
          <p:cNvSpPr>
            <a:spLocks noGrp="1"/>
          </p:cNvSpPr>
          <p:nvPr>
            <p:ph type="ftr" sz="quarter" idx="11"/>
          </p:nvPr>
        </p:nvSpPr>
        <p:spPr>
          <a:noFill/>
        </p:spPr>
        <p:txBody>
          <a:bodyPr/>
          <a:lstStyle/>
          <a:p>
            <a:r>
              <a:rPr lang="en-IN" smtClean="0"/>
              <a:t>WIMBA Sem 1 AFM Module 4 study notes</a:t>
            </a:r>
            <a:endParaRPr lang="en-US" smtClean="0"/>
          </a:p>
        </p:txBody>
      </p:sp>
      <p:sp>
        <p:nvSpPr>
          <p:cNvPr id="24581" name="Slide Number Placeholder 4"/>
          <p:cNvSpPr>
            <a:spLocks noGrp="1"/>
          </p:cNvSpPr>
          <p:nvPr>
            <p:ph type="sldNum" sz="quarter" idx="12"/>
          </p:nvPr>
        </p:nvSpPr>
        <p:spPr>
          <a:noFill/>
        </p:spPr>
        <p:txBody>
          <a:bodyPr/>
          <a:lstStyle/>
          <a:p>
            <a:fld id="{A65FD3F9-0297-4C22-A4C4-DB4220133A4E}" type="slidenum">
              <a:rPr lang="en-US" smtClean="0"/>
              <a:pPr/>
              <a:t>22</a:t>
            </a:fld>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IN" smtClean="0"/>
          </a:p>
        </p:txBody>
      </p:sp>
      <p:sp>
        <p:nvSpPr>
          <p:cNvPr id="25603" name="Content Placeholder 2"/>
          <p:cNvSpPr>
            <a:spLocks noGrp="1"/>
          </p:cNvSpPr>
          <p:nvPr>
            <p:ph idx="1"/>
          </p:nvPr>
        </p:nvSpPr>
        <p:spPr/>
        <p:txBody>
          <a:bodyPr/>
          <a:lstStyle/>
          <a:p>
            <a:pPr algn="just">
              <a:buFont typeface="Wingdings" pitchFamily="2" charset="2"/>
              <a:buNone/>
            </a:pPr>
            <a:r>
              <a:rPr lang="en-US" sz="2000" smtClean="0"/>
              <a:t>4.5: Assessing reliability of the amount of net profit becomes easy.</a:t>
            </a:r>
          </a:p>
          <a:p>
            <a:pPr algn="just">
              <a:buFont typeface="Wingdings" pitchFamily="2" charset="2"/>
              <a:buNone/>
            </a:pPr>
            <a:r>
              <a:rPr lang="en-US" sz="2000" smtClean="0"/>
              <a:t>4.6: Information relating to cash and non-cash, financing and investing activities can be ascertained.</a:t>
            </a:r>
          </a:p>
          <a:p>
            <a:pPr algn="just">
              <a:buFont typeface="Wingdings" pitchFamily="2" charset="2"/>
              <a:buNone/>
            </a:pPr>
            <a:r>
              <a:rPr lang="en-US" sz="2000" smtClean="0"/>
              <a:t>4.7: It enables to assess future financing needs of the enterprise.</a:t>
            </a:r>
          </a:p>
          <a:p>
            <a:pPr algn="just">
              <a:buFont typeface="Wingdings" pitchFamily="2" charset="2"/>
              <a:buNone/>
            </a:pPr>
            <a:r>
              <a:rPr lang="en-US" sz="2000" smtClean="0"/>
              <a:t>4.8: The cash flow statement guides the enterprise to make a proper decision with regard to issue of shares or acquiring business or any other activity that needs information on cash.</a:t>
            </a:r>
          </a:p>
          <a:p>
            <a:pPr algn="just">
              <a:buFont typeface="Wingdings" pitchFamily="2" charset="2"/>
              <a:buNone/>
            </a:pPr>
            <a:r>
              <a:rPr lang="en-US" sz="2000" smtClean="0"/>
              <a:t>4.9: It helps in finding out short fall of cash or excess of cash in the business so that necessary steps can be taken to rectify the situation.</a:t>
            </a:r>
            <a:endParaRPr lang="en-IN" sz="2000" smtClean="0"/>
          </a:p>
        </p:txBody>
      </p:sp>
      <p:sp>
        <p:nvSpPr>
          <p:cNvPr id="25604" name="Footer Placeholder 3"/>
          <p:cNvSpPr>
            <a:spLocks noGrp="1"/>
          </p:cNvSpPr>
          <p:nvPr>
            <p:ph type="ftr" sz="quarter" idx="11"/>
          </p:nvPr>
        </p:nvSpPr>
        <p:spPr>
          <a:noFill/>
        </p:spPr>
        <p:txBody>
          <a:bodyPr/>
          <a:lstStyle/>
          <a:p>
            <a:r>
              <a:rPr lang="en-IN" smtClean="0"/>
              <a:t>WIMBA Sem 1 AFM Module 4 study notes</a:t>
            </a:r>
            <a:endParaRPr lang="en-US" smtClean="0"/>
          </a:p>
        </p:txBody>
      </p:sp>
      <p:sp>
        <p:nvSpPr>
          <p:cNvPr id="25605" name="Slide Number Placeholder 4"/>
          <p:cNvSpPr>
            <a:spLocks noGrp="1"/>
          </p:cNvSpPr>
          <p:nvPr>
            <p:ph type="sldNum" sz="quarter" idx="12"/>
          </p:nvPr>
        </p:nvSpPr>
        <p:spPr>
          <a:noFill/>
        </p:spPr>
        <p:txBody>
          <a:bodyPr/>
          <a:lstStyle/>
          <a:p>
            <a:fld id="{E035ED3F-ABFB-4355-91BE-568714ED415D}" type="slidenum">
              <a:rPr lang="en-US" smtClean="0"/>
              <a:pPr/>
              <a:t>23</a:t>
            </a:fld>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IN" smtClean="0"/>
          </a:p>
        </p:txBody>
      </p:sp>
      <p:sp>
        <p:nvSpPr>
          <p:cNvPr id="26627" name="Content Placeholder 2"/>
          <p:cNvSpPr>
            <a:spLocks noGrp="1"/>
          </p:cNvSpPr>
          <p:nvPr>
            <p:ph idx="1"/>
          </p:nvPr>
        </p:nvSpPr>
        <p:spPr/>
        <p:txBody>
          <a:bodyPr/>
          <a:lstStyle/>
          <a:p>
            <a:pPr>
              <a:buFont typeface="Wingdings" pitchFamily="2" charset="2"/>
              <a:buNone/>
            </a:pPr>
            <a:r>
              <a:rPr lang="en-US" sz="2000" dirty="0" smtClean="0"/>
              <a:t>5. Limitations of cash flow statement:</a:t>
            </a:r>
          </a:p>
          <a:p>
            <a:pPr>
              <a:buFont typeface="Wingdings" pitchFamily="2" charset="2"/>
              <a:buNone/>
            </a:pPr>
            <a:r>
              <a:rPr lang="en-US" sz="2000" dirty="0" smtClean="0"/>
              <a:t>5.1: The word cash is not properly defined and the cash balance in the enterprise can be easily influenced by the act of postponing either cash receipts or cash payments.</a:t>
            </a:r>
          </a:p>
          <a:p>
            <a:pPr>
              <a:buFont typeface="Wingdings" pitchFamily="2" charset="2"/>
              <a:buNone/>
            </a:pPr>
            <a:r>
              <a:rPr lang="en-US" sz="2000" dirty="0" smtClean="0"/>
              <a:t>5.2: The cash flow statement does not show movements between items of cash and cash equivalents.</a:t>
            </a:r>
          </a:p>
          <a:p>
            <a:pPr>
              <a:buFont typeface="Wingdings" pitchFamily="2" charset="2"/>
              <a:buNone/>
            </a:pPr>
            <a:r>
              <a:rPr lang="en-US" sz="2000" dirty="0" smtClean="0"/>
              <a:t>5.3: The cash flow statement does not show changes in working capital, though cash is part and parcel of working capital. </a:t>
            </a:r>
          </a:p>
          <a:p>
            <a:pPr>
              <a:buFont typeface="Wingdings" pitchFamily="2" charset="2"/>
              <a:buNone/>
            </a:pPr>
            <a:r>
              <a:rPr lang="en-US" sz="2000" dirty="0" smtClean="0"/>
              <a:t>5.4: Whenever accrued incomes and expenses are involved, a cash flow statement fails to reflect cash flow properly.</a:t>
            </a:r>
            <a:endParaRPr lang="en-IN" sz="2000" dirty="0" smtClean="0"/>
          </a:p>
        </p:txBody>
      </p:sp>
      <p:sp>
        <p:nvSpPr>
          <p:cNvPr id="26628" name="Footer Placeholder 3"/>
          <p:cNvSpPr>
            <a:spLocks noGrp="1"/>
          </p:cNvSpPr>
          <p:nvPr>
            <p:ph type="ftr" sz="quarter" idx="11"/>
          </p:nvPr>
        </p:nvSpPr>
        <p:spPr>
          <a:noFill/>
        </p:spPr>
        <p:txBody>
          <a:bodyPr/>
          <a:lstStyle/>
          <a:p>
            <a:r>
              <a:rPr lang="en-IN" smtClean="0"/>
              <a:t>WIMBA Sem 1 AFM Module 4 study notes</a:t>
            </a:r>
            <a:endParaRPr lang="en-US" smtClean="0"/>
          </a:p>
        </p:txBody>
      </p:sp>
      <p:sp>
        <p:nvSpPr>
          <p:cNvPr id="26629" name="Slide Number Placeholder 4"/>
          <p:cNvSpPr>
            <a:spLocks noGrp="1"/>
          </p:cNvSpPr>
          <p:nvPr>
            <p:ph type="sldNum" sz="quarter" idx="12"/>
          </p:nvPr>
        </p:nvSpPr>
        <p:spPr>
          <a:noFill/>
        </p:spPr>
        <p:txBody>
          <a:bodyPr/>
          <a:lstStyle/>
          <a:p>
            <a:fld id="{2235ABAA-25EA-45BD-A4DC-EFC329960C19}" type="slidenum">
              <a:rPr lang="en-US" smtClean="0"/>
              <a:pPr/>
              <a:t>24</a:t>
            </a:fld>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None/>
            </a:pPr>
            <a:r>
              <a:rPr lang="en-US" sz="2000" dirty="0" smtClean="0"/>
              <a:t>5.5: Since non-cash items will have considerable influence of an enterprise, there is bound to be gap between cash flow and net profits. This gap may create confusion in minds of users of information.</a:t>
            </a:r>
          </a:p>
          <a:p>
            <a:pPr algn="just">
              <a:buNone/>
            </a:pPr>
            <a:r>
              <a:rPr lang="en-US" sz="2000" dirty="0" smtClean="0"/>
              <a:t>5.6:  As the enterprises are directed to maintain accounts under accrual system and not under cash system, the cash flow fails to provide the exact information needs by the users.</a:t>
            </a:r>
          </a:p>
          <a:p>
            <a:pPr algn="just">
              <a:buNone/>
            </a:pPr>
            <a:r>
              <a:rPr lang="en-US" sz="2000" dirty="0" smtClean="0"/>
              <a:t>Conclusion: The merits of cash flow statement overweigh the limitations.</a:t>
            </a:r>
            <a:endParaRPr lang="en-IN" sz="2000" dirty="0"/>
          </a:p>
        </p:txBody>
      </p:sp>
      <p:sp>
        <p:nvSpPr>
          <p:cNvPr id="4" name="Footer Placeholder 3"/>
          <p:cNvSpPr>
            <a:spLocks noGrp="1"/>
          </p:cNvSpPr>
          <p:nvPr>
            <p:ph type="ftr" sz="quarter" idx="11"/>
          </p:nvPr>
        </p:nvSpPr>
        <p:spPr/>
        <p:txBody>
          <a:bodyPr/>
          <a:lstStyle/>
          <a:p>
            <a:pPr>
              <a:defRPr/>
            </a:pPr>
            <a:r>
              <a:rPr lang="en-IN" smtClean="0"/>
              <a:t>WIMBA Sem 1 AFM Module 4 study notes</a:t>
            </a:r>
            <a:endParaRPr lang="en-US"/>
          </a:p>
        </p:txBody>
      </p:sp>
      <p:sp>
        <p:nvSpPr>
          <p:cNvPr id="5" name="Slide Number Placeholder 4"/>
          <p:cNvSpPr>
            <a:spLocks noGrp="1"/>
          </p:cNvSpPr>
          <p:nvPr>
            <p:ph type="sldNum" sz="quarter" idx="12"/>
          </p:nvPr>
        </p:nvSpPr>
        <p:spPr/>
        <p:txBody>
          <a:bodyPr/>
          <a:lstStyle/>
          <a:p>
            <a:pPr>
              <a:defRPr/>
            </a:pPr>
            <a:fld id="{6FBBBFB8-85D0-4F02-BA96-39CD39180E16}"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sz="2000" dirty="0" smtClean="0"/>
              <a:t>6.Features of Cash Flow Statement:</a:t>
            </a:r>
          </a:p>
          <a:p>
            <a:pPr>
              <a:buNone/>
            </a:pPr>
            <a:r>
              <a:rPr lang="en-US" sz="2000" dirty="0" smtClean="0"/>
              <a:t>Cash flow statement explains cash movement under the following three different heads:</a:t>
            </a:r>
          </a:p>
          <a:p>
            <a:pPr marL="457200" indent="-457200">
              <a:buAutoNum type="arabicPeriod"/>
            </a:pPr>
            <a:r>
              <a:rPr lang="en-US" sz="2000" dirty="0" smtClean="0"/>
              <a:t>Cash flow from operating activities.</a:t>
            </a:r>
          </a:p>
          <a:p>
            <a:pPr marL="457200" indent="-457200">
              <a:buAutoNum type="arabicPeriod"/>
            </a:pPr>
            <a:r>
              <a:rPr lang="en-US" sz="2000" dirty="0" smtClean="0"/>
              <a:t>Cash flow from investing activities.</a:t>
            </a:r>
          </a:p>
          <a:p>
            <a:pPr marL="457200" indent="-457200">
              <a:buAutoNum type="arabicPeriod"/>
            </a:pPr>
            <a:r>
              <a:rPr lang="en-US" sz="2000" dirty="0" smtClean="0"/>
              <a:t>Cash flow from financing activities</a:t>
            </a:r>
          </a:p>
          <a:p>
            <a:pPr marL="457200" indent="-457200">
              <a:buNone/>
            </a:pPr>
            <a:endParaRPr lang="en-US" sz="2000" dirty="0" smtClean="0"/>
          </a:p>
          <a:p>
            <a:pPr marL="457200" indent="-457200">
              <a:buNone/>
            </a:pPr>
            <a:r>
              <a:rPr lang="en-US" sz="2000" dirty="0" smtClean="0"/>
              <a:t>Operating activities: Operating activities are the main revenue generating activities of an enterprise other than financing activities.</a:t>
            </a:r>
            <a:endParaRPr lang="en-IN" sz="2000" dirty="0"/>
          </a:p>
        </p:txBody>
      </p:sp>
      <p:sp>
        <p:nvSpPr>
          <p:cNvPr id="4" name="Footer Placeholder 3"/>
          <p:cNvSpPr>
            <a:spLocks noGrp="1"/>
          </p:cNvSpPr>
          <p:nvPr>
            <p:ph type="ftr" sz="quarter" idx="11"/>
          </p:nvPr>
        </p:nvSpPr>
        <p:spPr/>
        <p:txBody>
          <a:bodyPr/>
          <a:lstStyle/>
          <a:p>
            <a:pPr>
              <a:defRPr/>
            </a:pPr>
            <a:r>
              <a:rPr lang="en-IN" smtClean="0"/>
              <a:t>WIMBA Sem 1 AFM Module 4 study notes</a:t>
            </a:r>
            <a:endParaRPr lang="en-US"/>
          </a:p>
        </p:txBody>
      </p:sp>
      <p:sp>
        <p:nvSpPr>
          <p:cNvPr id="5" name="Slide Number Placeholder 4"/>
          <p:cNvSpPr>
            <a:spLocks noGrp="1"/>
          </p:cNvSpPr>
          <p:nvPr>
            <p:ph type="sldNum" sz="quarter" idx="12"/>
          </p:nvPr>
        </p:nvSpPr>
        <p:spPr/>
        <p:txBody>
          <a:bodyPr/>
          <a:lstStyle/>
          <a:p>
            <a:pPr>
              <a:defRPr/>
            </a:pPr>
            <a:fld id="{6FBBBFB8-85D0-4F02-BA96-39CD39180E16}"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sz="2000" dirty="0" smtClean="0"/>
              <a:t>Examples of cash flows from operating activities are:</a:t>
            </a:r>
          </a:p>
          <a:p>
            <a:pPr marL="457200" indent="-457200">
              <a:buAutoNum type="arabicPeriod"/>
            </a:pPr>
            <a:r>
              <a:rPr lang="en-US" sz="2000" dirty="0" smtClean="0"/>
              <a:t>Cash receipts from sale of goods and rendering of services.</a:t>
            </a:r>
          </a:p>
          <a:p>
            <a:pPr marL="457200" indent="-457200">
              <a:buAutoNum type="arabicPeriod"/>
            </a:pPr>
            <a:r>
              <a:rPr lang="en-US" sz="2000" dirty="0" smtClean="0"/>
              <a:t>Cash receipts from royalties, fees, commissions and other services.</a:t>
            </a:r>
          </a:p>
          <a:p>
            <a:pPr marL="457200" indent="-457200">
              <a:buAutoNum type="arabicPeriod"/>
            </a:pPr>
            <a:r>
              <a:rPr lang="en-US" sz="2000" dirty="0" smtClean="0"/>
              <a:t>Cash payments to suppliers for goods and service.</a:t>
            </a:r>
          </a:p>
          <a:p>
            <a:pPr marL="457200" indent="-457200">
              <a:buAutoNum type="arabicPeriod"/>
            </a:pPr>
            <a:r>
              <a:rPr lang="en-US" sz="2000" dirty="0" smtClean="0"/>
              <a:t>Cash payments to and on behalf of employees.</a:t>
            </a:r>
          </a:p>
          <a:p>
            <a:pPr marL="457200" indent="-457200">
              <a:buAutoNum type="arabicPeriod"/>
            </a:pPr>
            <a:r>
              <a:rPr lang="en-US" sz="2000" dirty="0" smtClean="0"/>
              <a:t>Cash receipts and cash payments of an insurance enterprise for premiums and claims, annuities and other policy benefits.</a:t>
            </a:r>
            <a:endParaRPr lang="en-IN" sz="2000" dirty="0"/>
          </a:p>
        </p:txBody>
      </p:sp>
      <p:sp>
        <p:nvSpPr>
          <p:cNvPr id="4" name="Footer Placeholder 3"/>
          <p:cNvSpPr>
            <a:spLocks noGrp="1"/>
          </p:cNvSpPr>
          <p:nvPr>
            <p:ph type="ftr" sz="quarter" idx="11"/>
          </p:nvPr>
        </p:nvSpPr>
        <p:spPr/>
        <p:txBody>
          <a:bodyPr/>
          <a:lstStyle/>
          <a:p>
            <a:pPr>
              <a:defRPr/>
            </a:pPr>
            <a:r>
              <a:rPr lang="en-IN" smtClean="0"/>
              <a:t>WIMBA Sem 1 AFM Module 4 study notes</a:t>
            </a:r>
            <a:endParaRPr lang="en-US"/>
          </a:p>
        </p:txBody>
      </p:sp>
      <p:sp>
        <p:nvSpPr>
          <p:cNvPr id="5" name="Slide Number Placeholder 4"/>
          <p:cNvSpPr>
            <a:spLocks noGrp="1"/>
          </p:cNvSpPr>
          <p:nvPr>
            <p:ph type="sldNum" sz="quarter" idx="12"/>
          </p:nvPr>
        </p:nvSpPr>
        <p:spPr/>
        <p:txBody>
          <a:bodyPr/>
          <a:lstStyle/>
          <a:p>
            <a:pPr>
              <a:defRPr/>
            </a:pPr>
            <a:fld id="{6FBBBFB8-85D0-4F02-BA96-39CD39180E16}"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None/>
            </a:pPr>
            <a:r>
              <a:rPr lang="en-US" sz="2000" dirty="0" smtClean="0"/>
              <a:t>Investment activities refer to acquisition and disposal of fixed assets and other assets not included in cash.</a:t>
            </a:r>
          </a:p>
          <a:p>
            <a:pPr algn="just">
              <a:buNone/>
            </a:pPr>
            <a:r>
              <a:rPr lang="en-US" sz="2000" dirty="0" smtClean="0"/>
              <a:t>Examples of cash flow from investment activities are:</a:t>
            </a:r>
          </a:p>
          <a:p>
            <a:pPr marL="457200" indent="-457200" algn="just">
              <a:buAutoNum type="arabicPeriod"/>
            </a:pPr>
            <a:r>
              <a:rPr lang="en-US" sz="2000" dirty="0" smtClean="0"/>
              <a:t>Making and Collecting loans.</a:t>
            </a:r>
          </a:p>
          <a:p>
            <a:pPr marL="457200" indent="-457200" algn="just">
              <a:buAutoNum type="arabicPeriod"/>
            </a:pPr>
            <a:r>
              <a:rPr lang="en-US" sz="2000" dirty="0" smtClean="0"/>
              <a:t>Acquiring and disposing of debt and equity investments.</a:t>
            </a:r>
          </a:p>
          <a:p>
            <a:pPr marL="457200" indent="-457200" algn="just">
              <a:buAutoNum type="arabicPeriod"/>
            </a:pPr>
            <a:r>
              <a:rPr lang="en-US" sz="2000" dirty="0" smtClean="0"/>
              <a:t>Acquiring and disposing of property and fixed assets.</a:t>
            </a:r>
          </a:p>
          <a:p>
            <a:pPr marL="457200" indent="-457200" algn="just">
              <a:buNone/>
            </a:pPr>
            <a:endParaRPr lang="en-US" sz="2000" dirty="0" smtClean="0"/>
          </a:p>
          <a:p>
            <a:pPr marL="457200" indent="-457200" algn="just">
              <a:buNone/>
            </a:pPr>
            <a:r>
              <a:rPr lang="en-US" sz="2000" dirty="0" smtClean="0"/>
              <a:t>Financing activities are those activities that result in change in size and composition of owner’s capital and borrowing of the organization.</a:t>
            </a:r>
            <a:endParaRPr lang="en-IN" sz="2000" dirty="0"/>
          </a:p>
        </p:txBody>
      </p:sp>
      <p:sp>
        <p:nvSpPr>
          <p:cNvPr id="4" name="Footer Placeholder 3"/>
          <p:cNvSpPr>
            <a:spLocks noGrp="1"/>
          </p:cNvSpPr>
          <p:nvPr>
            <p:ph type="ftr" sz="quarter" idx="11"/>
          </p:nvPr>
        </p:nvSpPr>
        <p:spPr/>
        <p:txBody>
          <a:bodyPr/>
          <a:lstStyle/>
          <a:p>
            <a:pPr>
              <a:defRPr/>
            </a:pPr>
            <a:r>
              <a:rPr lang="en-IN" smtClean="0"/>
              <a:t>WIMBA Sem 1 AFM Module 4 study notes</a:t>
            </a:r>
            <a:endParaRPr lang="en-US"/>
          </a:p>
        </p:txBody>
      </p:sp>
      <p:sp>
        <p:nvSpPr>
          <p:cNvPr id="5" name="Slide Number Placeholder 4"/>
          <p:cNvSpPr>
            <a:spLocks noGrp="1"/>
          </p:cNvSpPr>
          <p:nvPr>
            <p:ph type="sldNum" sz="quarter" idx="12"/>
          </p:nvPr>
        </p:nvSpPr>
        <p:spPr/>
        <p:txBody>
          <a:bodyPr/>
          <a:lstStyle/>
          <a:p>
            <a:pPr>
              <a:defRPr/>
            </a:pPr>
            <a:fld id="{6FBBBFB8-85D0-4F02-BA96-39CD39180E16}"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sz="2000" dirty="0" smtClean="0"/>
              <a:t>Examples of cash flow from financing activities are:</a:t>
            </a:r>
          </a:p>
          <a:p>
            <a:pPr marL="457200" indent="-457200">
              <a:buAutoNum type="arabicPeriod"/>
            </a:pPr>
            <a:r>
              <a:rPr lang="en-US" sz="2000" dirty="0" smtClean="0"/>
              <a:t>Receipts from issuing shares, debentures, bonds, borrowing.</a:t>
            </a:r>
          </a:p>
          <a:p>
            <a:pPr marL="457200" indent="-457200">
              <a:buAutoNum type="arabicPeriod"/>
            </a:pPr>
            <a:r>
              <a:rPr lang="en-US" sz="2000" dirty="0" smtClean="0"/>
              <a:t>Payment of borrowed funds.</a:t>
            </a:r>
          </a:p>
          <a:p>
            <a:pPr marL="457200" indent="-457200">
              <a:buAutoNum type="arabicPeriod"/>
            </a:pPr>
            <a:r>
              <a:rPr lang="en-US" sz="2000" dirty="0" smtClean="0"/>
              <a:t>Redemption of preference shares</a:t>
            </a:r>
          </a:p>
          <a:p>
            <a:pPr marL="457200" indent="-457200">
              <a:buAutoNum type="arabicPeriod"/>
            </a:pPr>
            <a:r>
              <a:rPr lang="en-US" sz="2000" dirty="0" smtClean="0"/>
              <a:t>Redemption of debentures </a:t>
            </a:r>
            <a:endParaRPr lang="en-IN" sz="2000" dirty="0"/>
          </a:p>
        </p:txBody>
      </p:sp>
      <p:sp>
        <p:nvSpPr>
          <p:cNvPr id="4" name="Footer Placeholder 3"/>
          <p:cNvSpPr>
            <a:spLocks noGrp="1"/>
          </p:cNvSpPr>
          <p:nvPr>
            <p:ph type="ftr" sz="quarter" idx="11"/>
          </p:nvPr>
        </p:nvSpPr>
        <p:spPr/>
        <p:txBody>
          <a:bodyPr/>
          <a:lstStyle/>
          <a:p>
            <a:pPr>
              <a:defRPr/>
            </a:pPr>
            <a:r>
              <a:rPr lang="en-IN" smtClean="0"/>
              <a:t>WIMBA Sem 1 AFM Module 4 study notes</a:t>
            </a:r>
            <a:endParaRPr lang="en-US"/>
          </a:p>
        </p:txBody>
      </p:sp>
      <p:sp>
        <p:nvSpPr>
          <p:cNvPr id="5" name="Slide Number Placeholder 4"/>
          <p:cNvSpPr>
            <a:spLocks noGrp="1"/>
          </p:cNvSpPr>
          <p:nvPr>
            <p:ph type="sldNum" sz="quarter" idx="12"/>
          </p:nvPr>
        </p:nvSpPr>
        <p:spPr/>
        <p:txBody>
          <a:bodyPr/>
          <a:lstStyle/>
          <a:p>
            <a:pPr>
              <a:defRPr/>
            </a:pPr>
            <a:fld id="{6FBBBFB8-85D0-4F02-BA96-39CD39180E16}"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5123" name="Slide Number Placeholder 5"/>
          <p:cNvSpPr>
            <a:spLocks noGrp="1"/>
          </p:cNvSpPr>
          <p:nvPr>
            <p:ph type="sldNum" sz="quarter" idx="12"/>
          </p:nvPr>
        </p:nvSpPr>
        <p:spPr>
          <a:noFill/>
        </p:spPr>
        <p:txBody>
          <a:bodyPr/>
          <a:lstStyle/>
          <a:p>
            <a:fld id="{78D6BD37-A533-4A02-B75B-B23EDCBDDFA9}" type="slidenum">
              <a:rPr lang="en-US" smtClean="0"/>
              <a:pPr/>
              <a:t>3</a:t>
            </a:fld>
            <a:endParaRPr lang="en-US" smtClean="0"/>
          </a:p>
        </p:txBody>
      </p:sp>
      <p:sp>
        <p:nvSpPr>
          <p:cNvPr id="5124" name="Rectangle 2"/>
          <p:cNvSpPr>
            <a:spLocks noGrp="1" noChangeArrowheads="1"/>
          </p:cNvSpPr>
          <p:nvPr>
            <p:ph type="title"/>
          </p:nvPr>
        </p:nvSpPr>
        <p:spPr/>
        <p:txBody>
          <a:bodyPr/>
          <a:lstStyle/>
          <a:p>
            <a:pPr eaLnBrk="1" hangingPunct="1"/>
            <a:r>
              <a:rPr lang="en-US" sz="2400" smtClean="0"/>
              <a:t>Part: 2 Financial Statements Analysis:</a:t>
            </a:r>
          </a:p>
        </p:txBody>
      </p:sp>
      <p:sp>
        <p:nvSpPr>
          <p:cNvPr id="5125" name="Rectangle 3"/>
          <p:cNvSpPr>
            <a:spLocks noGrp="1" noChangeArrowheads="1"/>
          </p:cNvSpPr>
          <p:nvPr>
            <p:ph type="body" idx="1"/>
          </p:nvPr>
        </p:nvSpPr>
        <p:spPr/>
        <p:txBody>
          <a:bodyPr/>
          <a:lstStyle/>
          <a:p>
            <a:pPr marL="609600" indent="-609600" eaLnBrk="1" hangingPunct="1">
              <a:buFont typeface="Wingdings" pitchFamily="2" charset="2"/>
              <a:buAutoNum type="arabicPeriod"/>
            </a:pPr>
            <a:r>
              <a:rPr lang="en-US" sz="2400" smtClean="0"/>
              <a:t>What is Financial Statements Analysis?</a:t>
            </a:r>
          </a:p>
          <a:p>
            <a:pPr marL="609600" indent="-609600" eaLnBrk="1" hangingPunct="1">
              <a:buFont typeface="Wingdings" pitchFamily="2" charset="2"/>
              <a:buAutoNum type="arabicPeriod"/>
            </a:pPr>
            <a:r>
              <a:rPr lang="en-US" sz="2400" smtClean="0"/>
              <a:t>Objectives of Financial Statements Analysis.</a:t>
            </a:r>
          </a:p>
          <a:p>
            <a:pPr marL="609600" indent="-609600" eaLnBrk="1" hangingPunct="1">
              <a:buFont typeface="Wingdings" pitchFamily="2" charset="2"/>
              <a:buAutoNum type="arabicPeriod"/>
            </a:pPr>
            <a:r>
              <a:rPr lang="en-US" sz="2400" smtClean="0"/>
              <a:t>Tools or Techniques of Financial Statements Analysis.</a:t>
            </a:r>
          </a:p>
          <a:p>
            <a:pPr marL="609600" indent="-609600" eaLnBrk="1" hangingPunct="1">
              <a:buFont typeface="Wingdings" pitchFamily="2" charset="2"/>
              <a:buAutoNum type="arabicPeriod"/>
            </a:pPr>
            <a:r>
              <a:rPr lang="en-US" sz="2400" smtClean="0"/>
              <a:t>Examples of  Financial Statements Analysis.</a:t>
            </a:r>
          </a:p>
          <a:p>
            <a:pPr marL="609600" indent="-609600" eaLnBrk="1" hangingPunct="1">
              <a:buFont typeface="Wingdings" pitchFamily="2" charset="2"/>
              <a:buAutoNum type="arabicPeriod"/>
            </a:pPr>
            <a:endParaRPr lang="en-US" sz="2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None/>
            </a:pPr>
            <a:r>
              <a:rPr lang="en-US" sz="2000" dirty="0" smtClean="0"/>
              <a:t>7. Calculation of Net Cash flows from Operating Activities:</a:t>
            </a:r>
          </a:p>
          <a:p>
            <a:pPr algn="just">
              <a:buNone/>
            </a:pPr>
            <a:r>
              <a:rPr lang="en-US" sz="2000" dirty="0" smtClean="0"/>
              <a:t>Business enterprises are allowed to calculate net cash flows from operating activities using either (1). Direct Method (2) Indirect Method.</a:t>
            </a:r>
          </a:p>
          <a:p>
            <a:pPr algn="just">
              <a:buNone/>
            </a:pPr>
            <a:r>
              <a:rPr lang="en-US" sz="2000" dirty="0" smtClean="0"/>
              <a:t>(1). Direct Method: In this method, gross receipts and gross payments of cash are disclosed.</a:t>
            </a:r>
          </a:p>
          <a:p>
            <a:pPr algn="just">
              <a:buNone/>
            </a:pPr>
            <a:r>
              <a:rPr lang="en-US" sz="2000" dirty="0" smtClean="0"/>
              <a:t>(2). Indirect Method: In this method, profit and loss account is adjusted for the effects of transaction of non-cash nature.</a:t>
            </a:r>
          </a:p>
          <a:p>
            <a:pPr algn="just">
              <a:buNone/>
            </a:pPr>
            <a:r>
              <a:rPr lang="en-US" sz="2000" dirty="0" smtClean="0"/>
              <a:t>8. Examples on Cash Flow Statement</a:t>
            </a:r>
          </a:p>
          <a:p>
            <a:pPr algn="just">
              <a:buNone/>
            </a:pPr>
            <a:r>
              <a:rPr lang="en-US" sz="2000" dirty="0" smtClean="0"/>
              <a:t>Furnished in Separate word file.</a:t>
            </a:r>
          </a:p>
          <a:p>
            <a:pPr algn="just">
              <a:buNone/>
            </a:pPr>
            <a:endParaRPr lang="en-IN" sz="2000" dirty="0"/>
          </a:p>
        </p:txBody>
      </p:sp>
      <p:sp>
        <p:nvSpPr>
          <p:cNvPr id="4" name="Footer Placeholder 3"/>
          <p:cNvSpPr>
            <a:spLocks noGrp="1"/>
          </p:cNvSpPr>
          <p:nvPr>
            <p:ph type="ftr" sz="quarter" idx="11"/>
          </p:nvPr>
        </p:nvSpPr>
        <p:spPr/>
        <p:txBody>
          <a:bodyPr/>
          <a:lstStyle/>
          <a:p>
            <a:pPr>
              <a:defRPr/>
            </a:pPr>
            <a:r>
              <a:rPr lang="en-IN" smtClean="0"/>
              <a:t>WIMBA Sem 1 AFM Module 4 study notes</a:t>
            </a:r>
            <a:endParaRPr lang="en-US"/>
          </a:p>
        </p:txBody>
      </p:sp>
      <p:sp>
        <p:nvSpPr>
          <p:cNvPr id="5" name="Slide Number Placeholder 4"/>
          <p:cNvSpPr>
            <a:spLocks noGrp="1"/>
          </p:cNvSpPr>
          <p:nvPr>
            <p:ph type="sldNum" sz="quarter" idx="12"/>
          </p:nvPr>
        </p:nvSpPr>
        <p:spPr/>
        <p:txBody>
          <a:bodyPr/>
          <a:lstStyle/>
          <a:p>
            <a:pPr>
              <a:defRPr/>
            </a:pPr>
            <a:fld id="{6FBBBFB8-85D0-4F02-BA96-39CD39180E16}"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27651" name="Slide Number Placeholder 5"/>
          <p:cNvSpPr>
            <a:spLocks noGrp="1"/>
          </p:cNvSpPr>
          <p:nvPr>
            <p:ph type="sldNum" sz="quarter" idx="12"/>
          </p:nvPr>
        </p:nvSpPr>
        <p:spPr>
          <a:noFill/>
        </p:spPr>
        <p:txBody>
          <a:bodyPr/>
          <a:lstStyle/>
          <a:p>
            <a:fld id="{8F3B325C-8C64-408D-BAF3-E7A8D28A103C}" type="slidenum">
              <a:rPr lang="en-US" smtClean="0"/>
              <a:pPr/>
              <a:t>31</a:t>
            </a:fld>
            <a:endParaRPr lang="en-US" smtClean="0"/>
          </a:p>
        </p:txBody>
      </p:sp>
      <p:sp>
        <p:nvSpPr>
          <p:cNvPr id="27652" name="Rectangle 2"/>
          <p:cNvSpPr>
            <a:spLocks noGrp="1" noChangeArrowheads="1"/>
          </p:cNvSpPr>
          <p:nvPr>
            <p:ph type="title"/>
          </p:nvPr>
        </p:nvSpPr>
        <p:spPr/>
        <p:txBody>
          <a:bodyPr/>
          <a:lstStyle/>
          <a:p>
            <a:pPr eaLnBrk="1" hangingPunct="1"/>
            <a:r>
              <a:rPr lang="en-US" sz="2400" smtClean="0"/>
              <a:t>Part: 2: Financial Statement Analysis:</a:t>
            </a:r>
          </a:p>
        </p:txBody>
      </p:sp>
      <p:sp>
        <p:nvSpPr>
          <p:cNvPr id="27653" name="Rectangle 3"/>
          <p:cNvSpPr>
            <a:spLocks noGrp="1" noChangeArrowheads="1"/>
          </p:cNvSpPr>
          <p:nvPr>
            <p:ph type="body" idx="1"/>
          </p:nvPr>
        </p:nvSpPr>
        <p:spPr/>
        <p:txBody>
          <a:bodyPr/>
          <a:lstStyle/>
          <a:p>
            <a:pPr marL="609600" indent="-609600" eaLnBrk="1" hangingPunct="1">
              <a:lnSpc>
                <a:spcPct val="90000"/>
              </a:lnSpc>
              <a:buFont typeface="Wingdings" pitchFamily="2" charset="2"/>
              <a:buAutoNum type="arabicPeriod"/>
            </a:pPr>
            <a:r>
              <a:rPr lang="en-US" sz="2400" smtClean="0"/>
              <a:t>What is Financial Statement Analysis?</a:t>
            </a:r>
          </a:p>
          <a:p>
            <a:pPr marL="609600" indent="-609600" eaLnBrk="1" hangingPunct="1">
              <a:lnSpc>
                <a:spcPct val="90000"/>
              </a:lnSpc>
              <a:buFont typeface="Wingdings" pitchFamily="2" charset="2"/>
              <a:buNone/>
            </a:pPr>
            <a:r>
              <a:rPr lang="en-US" sz="2400" smtClean="0"/>
              <a:t>Financial Statement analysis is largely a study of relationships among the various financial factors in a business as disclosed by a single set of statements, and a study of trends of these factors, as shown in a series of statements.</a:t>
            </a:r>
          </a:p>
          <a:p>
            <a:pPr marL="609600" indent="-609600" eaLnBrk="1" hangingPunct="1">
              <a:lnSpc>
                <a:spcPct val="90000"/>
              </a:lnSpc>
              <a:buFont typeface="Wingdings" pitchFamily="2" charset="2"/>
              <a:buNone/>
            </a:pPr>
            <a:r>
              <a:rPr lang="en-US" sz="2400" smtClean="0"/>
              <a:t>It may also be said that the analysis of financial statements is a study of relationships among various financial facts and figures as set out in financial statements, that is, Balance Sheet and Income Statement. </a:t>
            </a:r>
          </a:p>
          <a:p>
            <a:pPr marL="609600" indent="-609600" eaLnBrk="1" hangingPunct="1">
              <a:lnSpc>
                <a:spcPct val="90000"/>
              </a:lnSpc>
              <a:buFont typeface="Wingdings" pitchFamily="2" charset="2"/>
              <a:buNone/>
            </a:pPr>
            <a:endParaRPr lang="en-US" sz="2400" smtClean="0"/>
          </a:p>
          <a:p>
            <a:pPr marL="609600" indent="-609600" eaLnBrk="1" hangingPunct="1">
              <a:lnSpc>
                <a:spcPct val="90000"/>
              </a:lnSpc>
              <a:buFont typeface="Wingdings" pitchFamily="2" charset="2"/>
              <a:buNone/>
            </a:pPr>
            <a:endParaRPr lang="en-US" sz="24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28675" name="Slide Number Placeholder 5"/>
          <p:cNvSpPr>
            <a:spLocks noGrp="1"/>
          </p:cNvSpPr>
          <p:nvPr>
            <p:ph type="sldNum" sz="quarter" idx="12"/>
          </p:nvPr>
        </p:nvSpPr>
        <p:spPr>
          <a:noFill/>
        </p:spPr>
        <p:txBody>
          <a:bodyPr/>
          <a:lstStyle/>
          <a:p>
            <a:fld id="{259AD631-C257-490E-8E8B-6D00F905C916}" type="slidenum">
              <a:rPr lang="en-US" smtClean="0"/>
              <a:pPr/>
              <a:t>32</a:t>
            </a:fld>
            <a:endParaRPr lang="en-US" smtClean="0"/>
          </a:p>
        </p:txBody>
      </p:sp>
      <p:sp>
        <p:nvSpPr>
          <p:cNvPr id="28676" name="Rectangle 2"/>
          <p:cNvSpPr>
            <a:spLocks noGrp="1" noChangeArrowheads="1"/>
          </p:cNvSpPr>
          <p:nvPr>
            <p:ph type="title"/>
          </p:nvPr>
        </p:nvSpPr>
        <p:spPr/>
        <p:txBody>
          <a:bodyPr/>
          <a:lstStyle/>
          <a:p>
            <a:pPr eaLnBrk="1" hangingPunct="1"/>
            <a:endParaRPr lang="en-US" smtClean="0"/>
          </a:p>
        </p:txBody>
      </p:sp>
      <p:sp>
        <p:nvSpPr>
          <p:cNvPr id="28677" name="Rectangle 3"/>
          <p:cNvSpPr>
            <a:spLocks noGrp="1" noChangeArrowheads="1"/>
          </p:cNvSpPr>
          <p:nvPr>
            <p:ph type="body" idx="1"/>
          </p:nvPr>
        </p:nvSpPr>
        <p:spPr/>
        <p:txBody>
          <a:bodyPr/>
          <a:lstStyle/>
          <a:p>
            <a:pPr eaLnBrk="1" hangingPunct="1">
              <a:buFont typeface="Wingdings" pitchFamily="2" charset="2"/>
              <a:buNone/>
            </a:pPr>
            <a:r>
              <a:rPr lang="en-US" sz="2000" smtClean="0"/>
              <a:t>2. Objectives of Financial Statement Analysis:</a:t>
            </a:r>
          </a:p>
          <a:p>
            <a:pPr eaLnBrk="1" hangingPunct="1">
              <a:buFont typeface="Wingdings" pitchFamily="2" charset="2"/>
              <a:buNone/>
            </a:pPr>
            <a:r>
              <a:rPr lang="en-US" sz="2000" smtClean="0"/>
              <a:t>2.1: Earning Capacity:</a:t>
            </a:r>
          </a:p>
          <a:p>
            <a:pPr eaLnBrk="1" hangingPunct="1">
              <a:buFont typeface="Wingdings" pitchFamily="2" charset="2"/>
              <a:buNone/>
            </a:pPr>
            <a:r>
              <a:rPr lang="en-US" sz="2000" smtClean="0"/>
              <a:t>On the basis of financial statements, the earning capacity of an enterprise may be computed. The future earning capacity may be forecasted. Investors very keenly observe this for making this investment.</a:t>
            </a:r>
          </a:p>
          <a:p>
            <a:pPr eaLnBrk="1" hangingPunct="1">
              <a:buFont typeface="Wingdings" pitchFamily="2" charset="2"/>
              <a:buNone/>
            </a:pPr>
            <a:r>
              <a:rPr lang="en-US" sz="2000" smtClean="0"/>
              <a:t>2.2: Managerial Efficiency: The financial statement analysis is an indicator to pin point the strength and weakness of managerial efficiency. Favourable and unfavourable variances can be identified and reasons thereof can be inferred, especially with usage of financial ratios.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29699" name="Slide Number Placeholder 5"/>
          <p:cNvSpPr>
            <a:spLocks noGrp="1"/>
          </p:cNvSpPr>
          <p:nvPr>
            <p:ph type="sldNum" sz="quarter" idx="12"/>
          </p:nvPr>
        </p:nvSpPr>
        <p:spPr>
          <a:noFill/>
        </p:spPr>
        <p:txBody>
          <a:bodyPr/>
          <a:lstStyle/>
          <a:p>
            <a:fld id="{12BB9716-A2CE-4B14-AD9F-CBA310E493D2}" type="slidenum">
              <a:rPr lang="en-US" smtClean="0"/>
              <a:pPr/>
              <a:t>33</a:t>
            </a:fld>
            <a:endParaRPr lang="en-US" smtClean="0"/>
          </a:p>
        </p:txBody>
      </p:sp>
      <p:sp>
        <p:nvSpPr>
          <p:cNvPr id="29700" name="Rectangle 2"/>
          <p:cNvSpPr>
            <a:spLocks noGrp="1" noChangeArrowheads="1"/>
          </p:cNvSpPr>
          <p:nvPr>
            <p:ph type="title"/>
          </p:nvPr>
        </p:nvSpPr>
        <p:spPr/>
        <p:txBody>
          <a:bodyPr/>
          <a:lstStyle/>
          <a:p>
            <a:pPr eaLnBrk="1" hangingPunct="1"/>
            <a:endParaRPr lang="en-US" smtClean="0"/>
          </a:p>
        </p:txBody>
      </p:sp>
      <p:sp>
        <p:nvSpPr>
          <p:cNvPr id="29701" name="Rectangle 3"/>
          <p:cNvSpPr>
            <a:spLocks noGrp="1" noChangeArrowheads="1"/>
          </p:cNvSpPr>
          <p:nvPr>
            <p:ph type="body" idx="1"/>
          </p:nvPr>
        </p:nvSpPr>
        <p:spPr/>
        <p:txBody>
          <a:bodyPr/>
          <a:lstStyle/>
          <a:p>
            <a:pPr eaLnBrk="1" hangingPunct="1">
              <a:buFont typeface="Wingdings" pitchFamily="2" charset="2"/>
              <a:buNone/>
            </a:pPr>
            <a:r>
              <a:rPr lang="en-US" sz="2400" smtClean="0"/>
              <a:t>2.3: Solvency: Short-term and long term solvency can be judged. Debenture holders are interested in long-term solvency and trade creditors are interested in short-term solvency.</a:t>
            </a:r>
          </a:p>
          <a:p>
            <a:pPr eaLnBrk="1" hangingPunct="1">
              <a:buFont typeface="Wingdings" pitchFamily="2" charset="2"/>
              <a:buNone/>
            </a:pPr>
            <a:r>
              <a:rPr lang="en-US" sz="2400" smtClean="0"/>
              <a:t>2.4: Inter-firm comparison: Financial statements of different concerns can be analyzed and comparisons can be obtained. The comparison helps to assess its own performance as well as that of other firms. The analysis will give desired results, if such comparison is based on ratios.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0723" name="Slide Number Placeholder 5"/>
          <p:cNvSpPr>
            <a:spLocks noGrp="1"/>
          </p:cNvSpPr>
          <p:nvPr>
            <p:ph type="sldNum" sz="quarter" idx="12"/>
          </p:nvPr>
        </p:nvSpPr>
        <p:spPr>
          <a:noFill/>
        </p:spPr>
        <p:txBody>
          <a:bodyPr/>
          <a:lstStyle/>
          <a:p>
            <a:fld id="{52885C6E-7BE6-4016-8DA2-70A425CB73F3}" type="slidenum">
              <a:rPr lang="en-US" smtClean="0"/>
              <a:pPr/>
              <a:t>34</a:t>
            </a:fld>
            <a:endParaRPr lang="en-US" smtClean="0"/>
          </a:p>
        </p:txBody>
      </p:sp>
      <p:sp>
        <p:nvSpPr>
          <p:cNvPr id="30724" name="Rectangle 2"/>
          <p:cNvSpPr>
            <a:spLocks noGrp="1" noChangeArrowheads="1"/>
          </p:cNvSpPr>
          <p:nvPr>
            <p:ph type="title"/>
          </p:nvPr>
        </p:nvSpPr>
        <p:spPr/>
        <p:txBody>
          <a:bodyPr/>
          <a:lstStyle/>
          <a:p>
            <a:pPr eaLnBrk="1" hangingPunct="1"/>
            <a:endParaRPr lang="en-US" smtClean="0"/>
          </a:p>
        </p:txBody>
      </p:sp>
      <p:sp>
        <p:nvSpPr>
          <p:cNvPr id="30725" name="Rectangle 3"/>
          <p:cNvSpPr>
            <a:spLocks noGrp="1" noChangeArrowheads="1"/>
          </p:cNvSpPr>
          <p:nvPr>
            <p:ph type="body" idx="1"/>
          </p:nvPr>
        </p:nvSpPr>
        <p:spPr/>
        <p:txBody>
          <a:bodyPr/>
          <a:lstStyle/>
          <a:p>
            <a:pPr eaLnBrk="1" hangingPunct="1">
              <a:buFont typeface="Wingdings" pitchFamily="2" charset="2"/>
              <a:buNone/>
            </a:pPr>
            <a:r>
              <a:rPr lang="en-US" sz="2400" smtClean="0"/>
              <a:t>2.5: Budgets and Forecasts:</a:t>
            </a:r>
          </a:p>
          <a:p>
            <a:pPr eaLnBrk="1" hangingPunct="1">
              <a:buFont typeface="Wingdings" pitchFamily="2" charset="2"/>
              <a:buNone/>
            </a:pPr>
            <a:r>
              <a:rPr lang="en-US" sz="2400" smtClean="0"/>
              <a:t>Analysis of financial statements will in a great way facilitates in forecasting future financial activities. Analysis also helps in preparation of budgets.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1747" name="Slide Number Placeholder 5"/>
          <p:cNvSpPr>
            <a:spLocks noGrp="1"/>
          </p:cNvSpPr>
          <p:nvPr>
            <p:ph type="sldNum" sz="quarter" idx="12"/>
          </p:nvPr>
        </p:nvSpPr>
        <p:spPr>
          <a:noFill/>
        </p:spPr>
        <p:txBody>
          <a:bodyPr/>
          <a:lstStyle/>
          <a:p>
            <a:fld id="{1EB85DC8-48DA-410D-8A3A-14556440F2FF}" type="slidenum">
              <a:rPr lang="en-US" smtClean="0"/>
              <a:pPr/>
              <a:t>35</a:t>
            </a:fld>
            <a:endParaRPr lang="en-US" smtClean="0"/>
          </a:p>
        </p:txBody>
      </p:sp>
      <p:sp>
        <p:nvSpPr>
          <p:cNvPr id="31748" name="Rectangle 2"/>
          <p:cNvSpPr>
            <a:spLocks noGrp="1" noChangeArrowheads="1"/>
          </p:cNvSpPr>
          <p:nvPr>
            <p:ph type="title"/>
          </p:nvPr>
        </p:nvSpPr>
        <p:spPr/>
        <p:txBody>
          <a:bodyPr/>
          <a:lstStyle/>
          <a:p>
            <a:pPr eaLnBrk="1" hangingPunct="1"/>
            <a:endParaRPr lang="en-US" smtClean="0"/>
          </a:p>
        </p:txBody>
      </p:sp>
      <p:sp>
        <p:nvSpPr>
          <p:cNvPr id="31749" name="Rectangle 3"/>
          <p:cNvSpPr>
            <a:spLocks noGrp="1" noChangeArrowheads="1"/>
          </p:cNvSpPr>
          <p:nvPr>
            <p:ph type="body" idx="1"/>
          </p:nvPr>
        </p:nvSpPr>
        <p:spPr/>
        <p:txBody>
          <a:bodyPr/>
          <a:lstStyle/>
          <a:p>
            <a:pPr eaLnBrk="1" hangingPunct="1">
              <a:buFont typeface="Wingdings" pitchFamily="2" charset="2"/>
              <a:buNone/>
            </a:pPr>
            <a:r>
              <a:rPr lang="en-US" sz="2400" smtClean="0"/>
              <a:t>3. Tools or Techniques of Financial Statement Analysis:</a:t>
            </a:r>
          </a:p>
          <a:p>
            <a:pPr eaLnBrk="1" hangingPunct="1">
              <a:buFont typeface="Wingdings" pitchFamily="2" charset="2"/>
              <a:buNone/>
            </a:pPr>
            <a:r>
              <a:rPr lang="en-US" sz="2400" smtClean="0"/>
              <a:t>3.1: Comparative Financial Statements: </a:t>
            </a:r>
          </a:p>
          <a:p>
            <a:pPr eaLnBrk="1" hangingPunct="1">
              <a:buFont typeface="Wingdings" pitchFamily="2" charset="2"/>
              <a:buNone/>
            </a:pPr>
            <a:r>
              <a:rPr lang="en-US" sz="2400" smtClean="0"/>
              <a:t>These are the statements in which figures for two or more periods are placed side by side along with change in figures in absolute and percentage form. Both Balance sheet and Profit &amp; Loss Account are prepared in the form of Comparative Financial Statements.</a:t>
            </a:r>
          </a:p>
          <a:p>
            <a:pPr eaLnBrk="1" hangingPunct="1">
              <a:buFont typeface="Wingdings" pitchFamily="2" charset="2"/>
              <a:buNone/>
            </a:pPr>
            <a:endParaRPr lang="en-US" sz="2400" smtClean="0"/>
          </a:p>
          <a:p>
            <a:pPr eaLnBrk="1" hangingPunct="1">
              <a:buFont typeface="Wingdings" pitchFamily="2" charset="2"/>
              <a:buNone/>
            </a:pPr>
            <a:endParaRPr lang="en-US" sz="24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2771" name="Slide Number Placeholder 5"/>
          <p:cNvSpPr>
            <a:spLocks noGrp="1"/>
          </p:cNvSpPr>
          <p:nvPr>
            <p:ph type="sldNum" sz="quarter" idx="12"/>
          </p:nvPr>
        </p:nvSpPr>
        <p:spPr>
          <a:noFill/>
        </p:spPr>
        <p:txBody>
          <a:bodyPr/>
          <a:lstStyle/>
          <a:p>
            <a:fld id="{8CEF5B15-12F0-48EA-AC64-9CC34009ED67}" type="slidenum">
              <a:rPr lang="en-US" smtClean="0"/>
              <a:pPr/>
              <a:t>36</a:t>
            </a:fld>
            <a:endParaRPr lang="en-US" smtClean="0"/>
          </a:p>
        </p:txBody>
      </p:sp>
      <p:sp>
        <p:nvSpPr>
          <p:cNvPr id="32772" name="Rectangle 2"/>
          <p:cNvSpPr>
            <a:spLocks noGrp="1" noChangeArrowheads="1"/>
          </p:cNvSpPr>
          <p:nvPr>
            <p:ph type="title"/>
          </p:nvPr>
        </p:nvSpPr>
        <p:spPr/>
        <p:txBody>
          <a:bodyPr/>
          <a:lstStyle/>
          <a:p>
            <a:pPr eaLnBrk="1" hangingPunct="1"/>
            <a:endParaRPr lang="en-US" smtClean="0"/>
          </a:p>
        </p:txBody>
      </p:sp>
      <p:sp>
        <p:nvSpPr>
          <p:cNvPr id="32773" name="Rectangle 3"/>
          <p:cNvSpPr>
            <a:spLocks noGrp="1" noChangeArrowheads="1"/>
          </p:cNvSpPr>
          <p:nvPr>
            <p:ph type="body" idx="1"/>
          </p:nvPr>
        </p:nvSpPr>
        <p:spPr/>
        <p:txBody>
          <a:bodyPr/>
          <a:lstStyle/>
          <a:p>
            <a:pPr eaLnBrk="1" hangingPunct="1">
              <a:buFont typeface="Wingdings" pitchFamily="2" charset="2"/>
              <a:buNone/>
            </a:pPr>
            <a:r>
              <a:rPr lang="en-US" sz="2400" smtClean="0"/>
              <a:t>3.2: Common Size Financial Statements:</a:t>
            </a:r>
          </a:p>
          <a:p>
            <a:pPr eaLnBrk="1" hangingPunct="1">
              <a:buFont typeface="Wingdings" pitchFamily="2" charset="2"/>
              <a:buNone/>
            </a:pPr>
            <a:r>
              <a:rPr lang="en-US" sz="2400" smtClean="0"/>
              <a:t>These statements express all figures of a financial statement as percentage of some common base. In the Profit &amp; Loss Account, sale figure is assumed to be 100 and all figures are expressed as percentage of sales. In the Balance sheet, the sum of assets or liabilities is assumed to be 100%, and all the figures are expressed as percentage of total.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3795" name="Slide Number Placeholder 5"/>
          <p:cNvSpPr>
            <a:spLocks noGrp="1"/>
          </p:cNvSpPr>
          <p:nvPr>
            <p:ph type="sldNum" sz="quarter" idx="12"/>
          </p:nvPr>
        </p:nvSpPr>
        <p:spPr>
          <a:noFill/>
        </p:spPr>
        <p:txBody>
          <a:bodyPr/>
          <a:lstStyle/>
          <a:p>
            <a:fld id="{E07C79A9-BEC1-4E95-A97E-40A519344DD0}" type="slidenum">
              <a:rPr lang="en-US" smtClean="0"/>
              <a:pPr/>
              <a:t>37</a:t>
            </a:fld>
            <a:endParaRPr lang="en-US" smtClean="0"/>
          </a:p>
        </p:txBody>
      </p:sp>
      <p:sp>
        <p:nvSpPr>
          <p:cNvPr id="33796" name="Rectangle 2"/>
          <p:cNvSpPr>
            <a:spLocks noGrp="1" noChangeArrowheads="1"/>
          </p:cNvSpPr>
          <p:nvPr>
            <p:ph type="title"/>
          </p:nvPr>
        </p:nvSpPr>
        <p:spPr/>
        <p:txBody>
          <a:bodyPr/>
          <a:lstStyle/>
          <a:p>
            <a:pPr eaLnBrk="1" hangingPunct="1"/>
            <a:endParaRPr lang="en-US" smtClean="0"/>
          </a:p>
        </p:txBody>
      </p:sp>
      <p:sp>
        <p:nvSpPr>
          <p:cNvPr id="33797" name="Rectangle 3"/>
          <p:cNvSpPr>
            <a:spLocks noGrp="1" noChangeArrowheads="1"/>
          </p:cNvSpPr>
          <p:nvPr>
            <p:ph type="body" idx="1"/>
          </p:nvPr>
        </p:nvSpPr>
        <p:spPr/>
        <p:txBody>
          <a:bodyPr/>
          <a:lstStyle/>
          <a:p>
            <a:pPr eaLnBrk="1" hangingPunct="1">
              <a:buFont typeface="Wingdings" pitchFamily="2" charset="2"/>
              <a:buNone/>
            </a:pPr>
            <a:r>
              <a:rPr lang="en-US" sz="2400" smtClean="0"/>
              <a:t>3.3: Trend Percentages: Any year may be taken on as the base year, each item of the base year is taken as 100. On that basis the percentage of for each of the items of each of the following years are calculated.</a:t>
            </a:r>
          </a:p>
          <a:p>
            <a:pPr eaLnBrk="1" hangingPunct="1">
              <a:buFont typeface="Wingdings" pitchFamily="2" charset="2"/>
              <a:buNone/>
            </a:pPr>
            <a:r>
              <a:rPr lang="en-US" sz="2400" smtClean="0"/>
              <a:t>3.4: Ratio Analysis: It expresses relationship between two variables (financial or accounting) taken from financial statements of an accounting period in the form of ratios. </a:t>
            </a:r>
          </a:p>
          <a:p>
            <a:pPr eaLnBrk="1" hangingPunct="1">
              <a:buFont typeface="Wingdings" pitchFamily="2" charset="2"/>
              <a:buNone/>
            </a:pPr>
            <a:endParaRPr lang="en-US" sz="24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4819" name="Slide Number Placeholder 5"/>
          <p:cNvSpPr>
            <a:spLocks noGrp="1"/>
          </p:cNvSpPr>
          <p:nvPr>
            <p:ph type="sldNum" sz="quarter" idx="12"/>
          </p:nvPr>
        </p:nvSpPr>
        <p:spPr>
          <a:noFill/>
        </p:spPr>
        <p:txBody>
          <a:bodyPr/>
          <a:lstStyle/>
          <a:p>
            <a:fld id="{4616E31B-0DCE-48F4-9A28-7376DCA3F811}" type="slidenum">
              <a:rPr lang="en-US" smtClean="0"/>
              <a:pPr/>
              <a:t>38</a:t>
            </a:fld>
            <a:endParaRPr lang="en-US" smtClean="0"/>
          </a:p>
        </p:txBody>
      </p:sp>
      <p:sp>
        <p:nvSpPr>
          <p:cNvPr id="34820" name="Rectangle 2"/>
          <p:cNvSpPr>
            <a:spLocks noGrp="1" noChangeArrowheads="1"/>
          </p:cNvSpPr>
          <p:nvPr>
            <p:ph type="title"/>
          </p:nvPr>
        </p:nvSpPr>
        <p:spPr/>
        <p:txBody>
          <a:bodyPr/>
          <a:lstStyle/>
          <a:p>
            <a:pPr eaLnBrk="1" hangingPunct="1"/>
            <a:endParaRPr lang="en-US" smtClean="0"/>
          </a:p>
        </p:txBody>
      </p:sp>
      <p:sp>
        <p:nvSpPr>
          <p:cNvPr id="34821" name="Rectangle 3"/>
          <p:cNvSpPr>
            <a:spLocks noGrp="1" noChangeArrowheads="1"/>
          </p:cNvSpPr>
          <p:nvPr>
            <p:ph type="body" idx="1"/>
          </p:nvPr>
        </p:nvSpPr>
        <p:spPr/>
        <p:txBody>
          <a:bodyPr/>
          <a:lstStyle/>
          <a:p>
            <a:pPr eaLnBrk="1" hangingPunct="1">
              <a:buFont typeface="Wingdings" pitchFamily="2" charset="2"/>
              <a:buNone/>
            </a:pPr>
            <a:r>
              <a:rPr lang="en-US" sz="2400" smtClean="0"/>
              <a:t>3.5: Fund Flow Statement: It shows source from which funds are received and application of these funds between two accounting years/periods. It clearly depicts changes in working capital, contribution of operating, financial and investment activities of the firm between two accounting years/periods.</a:t>
            </a:r>
          </a:p>
          <a:p>
            <a:pPr eaLnBrk="1" hangingPunct="1">
              <a:buFont typeface="Wingdings" pitchFamily="2" charset="2"/>
              <a:buNone/>
            </a:pPr>
            <a:r>
              <a:rPr lang="en-US" sz="2400" smtClean="0"/>
              <a:t>3.6: Cash Flow Statement: It shows the sources from which cash was received and the purpose for which it was used. It shows the changes in cash position from one period to another.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5843" name="Slide Number Placeholder 5"/>
          <p:cNvSpPr>
            <a:spLocks noGrp="1"/>
          </p:cNvSpPr>
          <p:nvPr>
            <p:ph type="sldNum" sz="quarter" idx="12"/>
          </p:nvPr>
        </p:nvSpPr>
        <p:spPr>
          <a:noFill/>
        </p:spPr>
        <p:txBody>
          <a:bodyPr/>
          <a:lstStyle/>
          <a:p>
            <a:fld id="{D5DE99F9-6CEC-403E-9239-FF8667B35600}" type="slidenum">
              <a:rPr lang="en-US" smtClean="0"/>
              <a:pPr/>
              <a:t>39</a:t>
            </a:fld>
            <a:endParaRPr lang="en-US" smtClean="0"/>
          </a:p>
        </p:txBody>
      </p:sp>
      <p:sp>
        <p:nvSpPr>
          <p:cNvPr id="35844" name="Rectangle 2"/>
          <p:cNvSpPr>
            <a:spLocks noGrp="1" noChangeArrowheads="1"/>
          </p:cNvSpPr>
          <p:nvPr>
            <p:ph type="title"/>
          </p:nvPr>
        </p:nvSpPr>
        <p:spPr/>
        <p:txBody>
          <a:bodyPr/>
          <a:lstStyle/>
          <a:p>
            <a:pPr eaLnBrk="1" hangingPunct="1"/>
            <a:r>
              <a:rPr lang="en-US" sz="2800" smtClean="0"/>
              <a:t>4. Examples on Financial Statements:</a:t>
            </a:r>
            <a:br>
              <a:rPr lang="en-US" sz="2800" smtClean="0"/>
            </a:br>
            <a:endParaRPr lang="en-US" sz="2800" smtClean="0"/>
          </a:p>
        </p:txBody>
      </p:sp>
      <p:sp>
        <p:nvSpPr>
          <p:cNvPr id="35845" name="Rectangle 3"/>
          <p:cNvSpPr>
            <a:spLocks noGrp="1" noChangeArrowheads="1"/>
          </p:cNvSpPr>
          <p:nvPr>
            <p:ph type="body" idx="1"/>
          </p:nvPr>
        </p:nvSpPr>
        <p:spPr/>
        <p:txBody>
          <a:bodyPr/>
          <a:lstStyle/>
          <a:p>
            <a:pPr eaLnBrk="1" hangingPunct="1">
              <a:buFont typeface="Wingdings" pitchFamily="2" charset="2"/>
              <a:buNone/>
            </a:pPr>
            <a:r>
              <a:rPr lang="en-US" sz="2400" dirty="0" smtClean="0"/>
              <a:t>Furnished in Separate word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6147" name="Slide Number Placeholder 5"/>
          <p:cNvSpPr>
            <a:spLocks noGrp="1"/>
          </p:cNvSpPr>
          <p:nvPr>
            <p:ph type="sldNum" sz="quarter" idx="12"/>
          </p:nvPr>
        </p:nvSpPr>
        <p:spPr>
          <a:noFill/>
        </p:spPr>
        <p:txBody>
          <a:bodyPr/>
          <a:lstStyle/>
          <a:p>
            <a:fld id="{370A717A-4526-41F7-986F-3B2B6F7147F0}" type="slidenum">
              <a:rPr lang="en-US" smtClean="0"/>
              <a:pPr/>
              <a:t>4</a:t>
            </a:fld>
            <a:endParaRPr lang="en-US" smtClean="0"/>
          </a:p>
        </p:txBody>
      </p:sp>
      <p:sp>
        <p:nvSpPr>
          <p:cNvPr id="6148" name="Rectangle 2"/>
          <p:cNvSpPr>
            <a:spLocks noGrp="1" noChangeArrowheads="1"/>
          </p:cNvSpPr>
          <p:nvPr>
            <p:ph type="title"/>
          </p:nvPr>
        </p:nvSpPr>
        <p:spPr/>
        <p:txBody>
          <a:bodyPr/>
          <a:lstStyle/>
          <a:p>
            <a:pPr eaLnBrk="1" hangingPunct="1"/>
            <a:r>
              <a:rPr lang="en-US" sz="2400" smtClean="0"/>
              <a:t>Part 3: Contemporary Issues:</a:t>
            </a:r>
          </a:p>
        </p:txBody>
      </p:sp>
      <p:sp>
        <p:nvSpPr>
          <p:cNvPr id="6149" name="Rectangle 3"/>
          <p:cNvSpPr>
            <a:spLocks noGrp="1" noChangeArrowheads="1"/>
          </p:cNvSpPr>
          <p:nvPr>
            <p:ph type="body" idx="1"/>
          </p:nvPr>
        </p:nvSpPr>
        <p:spPr/>
        <p:txBody>
          <a:bodyPr/>
          <a:lstStyle/>
          <a:p>
            <a:pPr marL="609600" indent="-609600" eaLnBrk="1" hangingPunct="1">
              <a:buFont typeface="Wingdings" pitchFamily="2" charset="2"/>
              <a:buNone/>
            </a:pPr>
            <a:r>
              <a:rPr lang="en-US" sz="2400" smtClean="0"/>
              <a:t>1.AS/IFRS/US GAPP- Indian Perspective</a:t>
            </a:r>
          </a:p>
          <a:p>
            <a:pPr marL="609600" indent="-609600" eaLnBrk="1" hangingPunct="1">
              <a:buFont typeface="Wingdings" pitchFamily="2" charset="2"/>
              <a:buNone/>
            </a:pPr>
            <a:r>
              <a:rPr lang="en-US" sz="2400" smtClean="0"/>
              <a:t>2.Responsibility Accounting.</a:t>
            </a:r>
          </a:p>
          <a:p>
            <a:pPr marL="609600" indent="-609600" eaLnBrk="1" hangingPunct="1">
              <a:buFont typeface="Wingdings" pitchFamily="2" charset="2"/>
              <a:buNone/>
            </a:pPr>
            <a:r>
              <a:rPr lang="en-US" sz="2400" smtClean="0"/>
              <a:t>3.Environmental Accounting.</a:t>
            </a:r>
          </a:p>
          <a:p>
            <a:pPr marL="609600" indent="-609600" eaLnBrk="1" hangingPunct="1">
              <a:buFont typeface="Wingdings" pitchFamily="2" charset="2"/>
              <a:buNone/>
            </a:pPr>
            <a:r>
              <a:rPr lang="en-US" sz="2400" smtClean="0"/>
              <a:t>4.Human Resource Accounting.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6867" name="Slide Number Placeholder 5"/>
          <p:cNvSpPr>
            <a:spLocks noGrp="1"/>
          </p:cNvSpPr>
          <p:nvPr>
            <p:ph type="sldNum" sz="quarter" idx="12"/>
          </p:nvPr>
        </p:nvSpPr>
        <p:spPr>
          <a:noFill/>
        </p:spPr>
        <p:txBody>
          <a:bodyPr/>
          <a:lstStyle/>
          <a:p>
            <a:fld id="{727F9FF9-878B-431F-B9FE-079B89EA2301}" type="slidenum">
              <a:rPr lang="en-US" smtClean="0"/>
              <a:pPr/>
              <a:t>40</a:t>
            </a:fld>
            <a:endParaRPr lang="en-US" smtClean="0"/>
          </a:p>
        </p:txBody>
      </p:sp>
      <p:sp>
        <p:nvSpPr>
          <p:cNvPr id="36868" name="Rectangle 2"/>
          <p:cNvSpPr>
            <a:spLocks noGrp="1" noChangeArrowheads="1"/>
          </p:cNvSpPr>
          <p:nvPr>
            <p:ph type="title"/>
          </p:nvPr>
        </p:nvSpPr>
        <p:spPr/>
        <p:txBody>
          <a:bodyPr/>
          <a:lstStyle/>
          <a:p>
            <a:pPr eaLnBrk="1" hangingPunct="1"/>
            <a:r>
              <a:rPr lang="en-US" sz="2400" smtClean="0"/>
              <a:t>Part 3: Contemporary Issues:</a:t>
            </a:r>
          </a:p>
        </p:txBody>
      </p:sp>
      <p:sp>
        <p:nvSpPr>
          <p:cNvPr id="36869"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sz="2400" smtClean="0"/>
              <a:t>1.AS/IFRS/US GAPP-Indian Perspective:</a:t>
            </a:r>
          </a:p>
          <a:p>
            <a:pPr marL="609600" indent="-609600" eaLnBrk="1" hangingPunct="1">
              <a:lnSpc>
                <a:spcPct val="80000"/>
              </a:lnSpc>
              <a:buFont typeface="Wingdings" pitchFamily="2" charset="2"/>
              <a:buNone/>
            </a:pPr>
            <a:r>
              <a:rPr lang="en-US" sz="2400" smtClean="0"/>
              <a:t>1.1:Brief note on Indian Accounting Standards: (AS)</a:t>
            </a:r>
          </a:p>
          <a:p>
            <a:pPr marL="609600" indent="-609600" eaLnBrk="1" hangingPunct="1">
              <a:lnSpc>
                <a:spcPct val="80000"/>
              </a:lnSpc>
              <a:buFont typeface="Wingdings" pitchFamily="2" charset="2"/>
              <a:buNone/>
            </a:pPr>
            <a:r>
              <a:rPr lang="en-US" sz="2400" smtClean="0"/>
              <a:t>There is permanent increase in activities of the business </a:t>
            </a:r>
          </a:p>
          <a:p>
            <a:pPr marL="609600" indent="-609600" eaLnBrk="1" hangingPunct="1">
              <a:lnSpc>
                <a:spcPct val="80000"/>
              </a:lnSpc>
              <a:buFont typeface="Wingdings" pitchFamily="2" charset="2"/>
              <a:buNone/>
            </a:pPr>
            <a:r>
              <a:rPr lang="en-US" sz="2400" smtClean="0"/>
              <a:t>enterprises, their number, size, the complexity of the problems, diverse business set ups, ranging from labour-intensive organization to highly automated capital intensive undertaking, cropping up of new kinds of problems, unprecedented developments in the international relations, number of stakeholders, etc. These developments with innumerable other things, are posing a number of practical problems to the accounting profession.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7891" name="Slide Number Placeholder 5"/>
          <p:cNvSpPr>
            <a:spLocks noGrp="1"/>
          </p:cNvSpPr>
          <p:nvPr>
            <p:ph type="sldNum" sz="quarter" idx="12"/>
          </p:nvPr>
        </p:nvSpPr>
        <p:spPr>
          <a:noFill/>
        </p:spPr>
        <p:txBody>
          <a:bodyPr/>
          <a:lstStyle/>
          <a:p>
            <a:fld id="{7299BBFA-4B97-497E-BC63-5CF62D000518}" type="slidenum">
              <a:rPr lang="en-US" smtClean="0"/>
              <a:pPr/>
              <a:t>41</a:t>
            </a:fld>
            <a:endParaRPr lang="en-US" smtClean="0"/>
          </a:p>
        </p:txBody>
      </p:sp>
      <p:sp>
        <p:nvSpPr>
          <p:cNvPr id="37892" name="Rectangle 2"/>
          <p:cNvSpPr>
            <a:spLocks noGrp="1" noChangeArrowheads="1"/>
          </p:cNvSpPr>
          <p:nvPr>
            <p:ph type="title"/>
          </p:nvPr>
        </p:nvSpPr>
        <p:spPr/>
        <p:txBody>
          <a:bodyPr/>
          <a:lstStyle/>
          <a:p>
            <a:pPr eaLnBrk="1" hangingPunct="1"/>
            <a:endParaRPr lang="en-US" smtClean="0"/>
          </a:p>
        </p:txBody>
      </p:sp>
      <p:sp>
        <p:nvSpPr>
          <p:cNvPr id="3789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t>Therefore, the accountants are under different types of pulls and pressures. This calls for certain guidelines, principles, rules etc., which help accounting professionals to discharge their duties and responsibilities satisfactorily. To assist the accounting professionals, today, one can find the Generally Accepted Accounting Principles (GAPP). Besides GAPPs discussed earlier, one can find number of Accounting Standards. Accounting Standards are in form of authoritative statements issued by competent authorities showing how particular types of transactions should be accounted for in the Financial </a:t>
            </a:r>
          </a:p>
          <a:p>
            <a:pPr eaLnBrk="1" hangingPunct="1">
              <a:lnSpc>
                <a:spcPct val="90000"/>
              </a:lnSpc>
              <a:buFont typeface="Wingdings" pitchFamily="2" charset="2"/>
              <a:buNone/>
            </a:pPr>
            <a:endParaRPr lang="en-US" sz="24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8915" name="Slide Number Placeholder 5"/>
          <p:cNvSpPr>
            <a:spLocks noGrp="1"/>
          </p:cNvSpPr>
          <p:nvPr>
            <p:ph type="sldNum" sz="quarter" idx="12"/>
          </p:nvPr>
        </p:nvSpPr>
        <p:spPr>
          <a:noFill/>
        </p:spPr>
        <p:txBody>
          <a:bodyPr/>
          <a:lstStyle/>
          <a:p>
            <a:fld id="{1DA3EAAF-1A50-4E34-8C21-0479BA56E9B3}" type="slidenum">
              <a:rPr lang="en-US" smtClean="0"/>
              <a:pPr/>
              <a:t>42</a:t>
            </a:fld>
            <a:endParaRPr lang="en-US" smtClean="0"/>
          </a:p>
        </p:txBody>
      </p:sp>
      <p:sp>
        <p:nvSpPr>
          <p:cNvPr id="38916" name="Rectangle 2"/>
          <p:cNvSpPr>
            <a:spLocks noGrp="1" noChangeArrowheads="1"/>
          </p:cNvSpPr>
          <p:nvPr>
            <p:ph type="title"/>
          </p:nvPr>
        </p:nvSpPr>
        <p:spPr/>
        <p:txBody>
          <a:bodyPr/>
          <a:lstStyle/>
          <a:p>
            <a:pPr eaLnBrk="1" hangingPunct="1"/>
            <a:endParaRPr lang="en-US" smtClean="0"/>
          </a:p>
        </p:txBody>
      </p:sp>
      <p:sp>
        <p:nvSpPr>
          <p:cNvPr id="3891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t>Statements. Consequently, compliance with these accounting standards is mandatory to ensure that Financial Statements present a true and fair view. Professional Accounting Bodies have shifted their focus from principles to standards. These Accounting Standards which the accountants have to follow while treating different business transactions and recording them in the books of accounts are influenced by a number of agencies, both national and international agencies. International Accounting Standard Board (IASB), The Institute of chartered Accountants of India (ICAI), Securities and Exchange Board of India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39939" name="Slide Number Placeholder 5"/>
          <p:cNvSpPr>
            <a:spLocks noGrp="1"/>
          </p:cNvSpPr>
          <p:nvPr>
            <p:ph type="sldNum" sz="quarter" idx="12"/>
          </p:nvPr>
        </p:nvSpPr>
        <p:spPr>
          <a:noFill/>
        </p:spPr>
        <p:txBody>
          <a:bodyPr/>
          <a:lstStyle/>
          <a:p>
            <a:fld id="{394FDB23-DE81-4636-AC86-E4AF1B00C0CC}" type="slidenum">
              <a:rPr lang="en-US" smtClean="0"/>
              <a:pPr/>
              <a:t>43</a:t>
            </a:fld>
            <a:endParaRPr lang="en-US" smtClean="0"/>
          </a:p>
        </p:txBody>
      </p:sp>
      <p:sp>
        <p:nvSpPr>
          <p:cNvPr id="39940" name="Rectangle 2"/>
          <p:cNvSpPr>
            <a:spLocks noGrp="1" noChangeArrowheads="1"/>
          </p:cNvSpPr>
          <p:nvPr>
            <p:ph type="title"/>
          </p:nvPr>
        </p:nvSpPr>
        <p:spPr/>
        <p:txBody>
          <a:bodyPr/>
          <a:lstStyle/>
          <a:p>
            <a:pPr eaLnBrk="1" hangingPunct="1"/>
            <a:endParaRPr lang="en-US" smtClean="0"/>
          </a:p>
        </p:txBody>
      </p:sp>
      <p:sp>
        <p:nvSpPr>
          <p:cNvPr id="39941" name="Rectangle 3"/>
          <p:cNvSpPr>
            <a:spLocks noGrp="1" noChangeArrowheads="1"/>
          </p:cNvSpPr>
          <p:nvPr>
            <p:ph type="body" idx="1"/>
          </p:nvPr>
        </p:nvSpPr>
        <p:spPr/>
        <p:txBody>
          <a:bodyPr/>
          <a:lstStyle/>
          <a:p>
            <a:pPr eaLnBrk="1" hangingPunct="1">
              <a:buFont typeface="Wingdings" pitchFamily="2" charset="2"/>
              <a:buNone/>
            </a:pPr>
            <a:r>
              <a:rPr lang="en-US" sz="2400" smtClean="0"/>
              <a:t>(SEBI), Tax Authorities, Department of Company Affairs (DCA), Reserve Bank of India (RBI) etc. are the authorities which have significant influence on the ASB of the ICAI and issued by the council of the ICAI. While issuing the Accounting Standards, the ASB and the council of ICAI must take in to account the International accounting Standards issued by the International Accounting Standard Board. These accounting standards are problem-specific specifying the accounting treatment/s for the major accounting problems.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40963" name="Slide Number Placeholder 5"/>
          <p:cNvSpPr>
            <a:spLocks noGrp="1"/>
          </p:cNvSpPr>
          <p:nvPr>
            <p:ph type="sldNum" sz="quarter" idx="12"/>
          </p:nvPr>
        </p:nvSpPr>
        <p:spPr>
          <a:noFill/>
        </p:spPr>
        <p:txBody>
          <a:bodyPr/>
          <a:lstStyle/>
          <a:p>
            <a:fld id="{C783319B-1473-4544-BDD5-9F7B44148769}" type="slidenum">
              <a:rPr lang="en-US" smtClean="0"/>
              <a:pPr/>
              <a:t>44</a:t>
            </a:fld>
            <a:endParaRPr lang="en-US" smtClean="0"/>
          </a:p>
        </p:txBody>
      </p:sp>
      <p:sp>
        <p:nvSpPr>
          <p:cNvPr id="40964" name="Rectangle 2"/>
          <p:cNvSpPr>
            <a:spLocks noGrp="1" noChangeArrowheads="1"/>
          </p:cNvSpPr>
          <p:nvPr>
            <p:ph type="title"/>
          </p:nvPr>
        </p:nvSpPr>
        <p:spPr/>
        <p:txBody>
          <a:bodyPr/>
          <a:lstStyle/>
          <a:p>
            <a:pPr eaLnBrk="1" hangingPunct="1"/>
            <a:endParaRPr lang="en-US" smtClean="0"/>
          </a:p>
        </p:txBody>
      </p:sp>
      <p:sp>
        <p:nvSpPr>
          <p:cNvPr id="40965" name="Rectangle 3"/>
          <p:cNvSpPr>
            <a:spLocks noGrp="1" noChangeArrowheads="1"/>
          </p:cNvSpPr>
          <p:nvPr>
            <p:ph type="body" idx="1"/>
          </p:nvPr>
        </p:nvSpPr>
        <p:spPr/>
        <p:txBody>
          <a:bodyPr/>
          <a:lstStyle/>
          <a:p>
            <a:pPr eaLnBrk="1" hangingPunct="1">
              <a:buFont typeface="Wingdings" pitchFamily="2" charset="2"/>
              <a:buNone/>
            </a:pPr>
            <a:r>
              <a:rPr lang="en-US" sz="2000" smtClean="0"/>
              <a:t>These standards require the adoption of the certain accounting principles and methods. Hence, the accountants have to follow these standards while accounting for different accounting transactions and items. The Chartered Accountants who conduct the financial audit have to certify to the effect that firm has followed the recommended procedure. </a:t>
            </a:r>
          </a:p>
          <a:p>
            <a:pPr eaLnBrk="1" hangingPunct="1">
              <a:buFont typeface="Wingdings" pitchFamily="2" charset="2"/>
              <a:buNone/>
            </a:pPr>
            <a:r>
              <a:rPr lang="en-US" sz="2000" smtClean="0"/>
              <a:t>1.2. Converging Indian Accounting Standards with IFRS: India has committed that its national accounting standards will converge with International Financial Reporting Standards (IFRS). Convergence would enable Indian authorities to crave out exceptions to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41987" name="Slide Number Placeholder 5"/>
          <p:cNvSpPr>
            <a:spLocks noGrp="1"/>
          </p:cNvSpPr>
          <p:nvPr>
            <p:ph type="sldNum" sz="quarter" idx="12"/>
          </p:nvPr>
        </p:nvSpPr>
        <p:spPr>
          <a:noFill/>
        </p:spPr>
        <p:txBody>
          <a:bodyPr/>
          <a:lstStyle/>
          <a:p>
            <a:fld id="{17DFC972-EB43-4495-8C0F-C69E04C868C5}" type="slidenum">
              <a:rPr lang="en-US" smtClean="0"/>
              <a:pPr/>
              <a:t>45</a:t>
            </a:fld>
            <a:endParaRPr lang="en-US" smtClean="0"/>
          </a:p>
        </p:txBody>
      </p:sp>
      <p:sp>
        <p:nvSpPr>
          <p:cNvPr id="41988" name="Rectangle 2"/>
          <p:cNvSpPr>
            <a:spLocks noGrp="1" noChangeArrowheads="1"/>
          </p:cNvSpPr>
          <p:nvPr>
            <p:ph type="title"/>
          </p:nvPr>
        </p:nvSpPr>
        <p:spPr/>
        <p:txBody>
          <a:bodyPr/>
          <a:lstStyle/>
          <a:p>
            <a:pPr eaLnBrk="1" hangingPunct="1"/>
            <a:endParaRPr lang="en-US" smtClean="0"/>
          </a:p>
        </p:txBody>
      </p:sp>
      <p:sp>
        <p:nvSpPr>
          <p:cNvPr id="4198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t>IFRS when they are applied in India. In contrast, adoption would require accepting IFRS without changes. The government notification issued in February 2011 contains some ‘crave-outs’  from international standards. The term Indian AS refers to Indian standards converged with IFRS. </a:t>
            </a:r>
          </a:p>
          <a:p>
            <a:pPr eaLnBrk="1" hangingPunct="1">
              <a:lnSpc>
                <a:spcPct val="90000"/>
              </a:lnSpc>
              <a:buFont typeface="Wingdings" pitchFamily="2" charset="2"/>
              <a:buNone/>
            </a:pPr>
            <a:r>
              <a:rPr lang="en-US" sz="2400" smtClean="0"/>
              <a:t>The Ministry of Corporate Affairs proposed time table for Indian companies moving to IFRS effective from April 1, 2011 in the phased manner. The government has deferred this period by two years by issuing notification.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43011" name="Slide Number Placeholder 5"/>
          <p:cNvSpPr>
            <a:spLocks noGrp="1"/>
          </p:cNvSpPr>
          <p:nvPr>
            <p:ph type="sldNum" sz="quarter" idx="12"/>
          </p:nvPr>
        </p:nvSpPr>
        <p:spPr>
          <a:noFill/>
        </p:spPr>
        <p:txBody>
          <a:bodyPr/>
          <a:lstStyle/>
          <a:p>
            <a:fld id="{A43A7061-D51E-4BF7-A2DC-0F219CCEA4C1}" type="slidenum">
              <a:rPr lang="en-US" smtClean="0"/>
              <a:pPr/>
              <a:t>46</a:t>
            </a:fld>
            <a:endParaRPr lang="en-US" smtClean="0"/>
          </a:p>
        </p:txBody>
      </p:sp>
      <p:sp>
        <p:nvSpPr>
          <p:cNvPr id="43012" name="Rectangle 2"/>
          <p:cNvSpPr>
            <a:spLocks noGrp="1" noChangeArrowheads="1"/>
          </p:cNvSpPr>
          <p:nvPr>
            <p:ph type="title"/>
          </p:nvPr>
        </p:nvSpPr>
        <p:spPr/>
        <p:txBody>
          <a:bodyPr/>
          <a:lstStyle/>
          <a:p>
            <a:pPr eaLnBrk="1" hangingPunct="1"/>
            <a:endParaRPr lang="en-US" smtClean="0"/>
          </a:p>
        </p:txBody>
      </p:sp>
      <p:sp>
        <p:nvSpPr>
          <p:cNvPr id="43013" name="Rectangle 3"/>
          <p:cNvSpPr>
            <a:spLocks noGrp="1" noChangeArrowheads="1"/>
          </p:cNvSpPr>
          <p:nvPr>
            <p:ph type="body" idx="1"/>
          </p:nvPr>
        </p:nvSpPr>
        <p:spPr/>
        <p:txBody>
          <a:bodyPr/>
          <a:lstStyle/>
          <a:p>
            <a:pPr eaLnBrk="1" hangingPunct="1">
              <a:buFont typeface="Wingdings" pitchFamily="2" charset="2"/>
              <a:buNone/>
            </a:pPr>
            <a:r>
              <a:rPr lang="en-US" sz="2400" smtClean="0"/>
              <a:t>Convergence with IFRS is likely to bring about major changes in Indian financial reporting. IFRS follows the fair value measurement basis, whereas Indian Standards follow largely historical cost. Indian companies may face significant problems in their transition to IFRS because of the absence of active markets for some assets in India. Also, companies must improve their documentation and management decisions and judgments on financial reporting.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44035" name="Slide Number Placeholder 5"/>
          <p:cNvSpPr>
            <a:spLocks noGrp="1"/>
          </p:cNvSpPr>
          <p:nvPr>
            <p:ph type="sldNum" sz="quarter" idx="12"/>
          </p:nvPr>
        </p:nvSpPr>
        <p:spPr>
          <a:noFill/>
        </p:spPr>
        <p:txBody>
          <a:bodyPr/>
          <a:lstStyle/>
          <a:p>
            <a:fld id="{882D0018-A56F-42A5-A58C-FE2D677AFE3B}" type="slidenum">
              <a:rPr lang="en-US" smtClean="0"/>
              <a:pPr/>
              <a:t>47</a:t>
            </a:fld>
            <a:endParaRPr lang="en-US" smtClean="0"/>
          </a:p>
        </p:txBody>
      </p:sp>
      <p:sp>
        <p:nvSpPr>
          <p:cNvPr id="44036" name="Rectangle 2"/>
          <p:cNvSpPr>
            <a:spLocks noGrp="1" noChangeArrowheads="1"/>
          </p:cNvSpPr>
          <p:nvPr>
            <p:ph type="title"/>
          </p:nvPr>
        </p:nvSpPr>
        <p:spPr/>
        <p:txBody>
          <a:bodyPr/>
          <a:lstStyle/>
          <a:p>
            <a:pPr eaLnBrk="1" hangingPunct="1"/>
            <a:endParaRPr lang="en-US" smtClean="0"/>
          </a:p>
        </p:txBody>
      </p:sp>
      <p:sp>
        <p:nvSpPr>
          <p:cNvPr id="44037" name="Rectangle 3"/>
          <p:cNvSpPr>
            <a:spLocks noGrp="1" noChangeArrowheads="1"/>
          </p:cNvSpPr>
          <p:nvPr>
            <p:ph type="body" idx="1"/>
          </p:nvPr>
        </p:nvSpPr>
        <p:spPr/>
        <p:txBody>
          <a:bodyPr/>
          <a:lstStyle/>
          <a:p>
            <a:pPr eaLnBrk="1" hangingPunct="1">
              <a:buFont typeface="Wingdings" pitchFamily="2" charset="2"/>
              <a:buNone/>
            </a:pPr>
            <a:r>
              <a:rPr lang="en-US" sz="2400" smtClean="0"/>
              <a:t>1.3. IFRS and US GAAP: International Financial Reporting Standards (IFRS) and US GAPP (US Generally Accepted Accounting Principles) are two accounting systems competing for international acceptance. These differ in terms of the amount of detail, quality of application and acceptability across nations. In United States, the private sector Financial Accounting Standard Board (FASB) sets the accounting standards. Its standards have the support of American Accounting Profession and the SEC.  US GAAP is more detailed and applied more consistently.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45059" name="Slide Number Placeholder 5"/>
          <p:cNvSpPr>
            <a:spLocks noGrp="1"/>
          </p:cNvSpPr>
          <p:nvPr>
            <p:ph type="sldNum" sz="quarter" idx="12"/>
          </p:nvPr>
        </p:nvSpPr>
        <p:spPr>
          <a:noFill/>
        </p:spPr>
        <p:txBody>
          <a:bodyPr/>
          <a:lstStyle/>
          <a:p>
            <a:fld id="{447A75C5-E480-4B8F-8A4B-BDDD55A9890A}" type="slidenum">
              <a:rPr lang="en-US" smtClean="0"/>
              <a:pPr/>
              <a:t>48</a:t>
            </a:fld>
            <a:endParaRPr lang="en-US" smtClean="0"/>
          </a:p>
        </p:txBody>
      </p:sp>
      <p:sp>
        <p:nvSpPr>
          <p:cNvPr id="45060" name="Rectangle 2"/>
          <p:cNvSpPr>
            <a:spLocks noGrp="1" noChangeArrowheads="1"/>
          </p:cNvSpPr>
          <p:nvPr>
            <p:ph type="title"/>
          </p:nvPr>
        </p:nvSpPr>
        <p:spPr/>
        <p:txBody>
          <a:bodyPr/>
          <a:lstStyle/>
          <a:p>
            <a:pPr eaLnBrk="1" hangingPunct="1"/>
            <a:endParaRPr lang="en-US" smtClean="0"/>
          </a:p>
        </p:txBody>
      </p:sp>
      <p:sp>
        <p:nvSpPr>
          <p:cNvPr id="45061" name="Rectangle 3"/>
          <p:cNvSpPr>
            <a:spLocks noGrp="1" noChangeArrowheads="1"/>
          </p:cNvSpPr>
          <p:nvPr>
            <p:ph type="body" idx="1"/>
          </p:nvPr>
        </p:nvSpPr>
        <p:spPr/>
        <p:txBody>
          <a:bodyPr/>
          <a:lstStyle/>
          <a:p>
            <a:pPr eaLnBrk="1" hangingPunct="1">
              <a:buFont typeface="Wingdings" pitchFamily="2" charset="2"/>
              <a:buNone/>
            </a:pPr>
            <a:r>
              <a:rPr lang="en-US" sz="2400" smtClean="0"/>
              <a:t>Because the International Accounting Standard Board (IASB) is an international trend setter, IFRS has more acceptability across countries. ISAB and FASB are working on joint projects with a view to narrowing the differences between their standards. From 2007, SEC agreed to allow non-US Companies to raise capital in the US if they follow IFRS instead of US GAPP. IFRS are principles-based standards which place greater reliance on substance and lay down the broad principles that govern the accounting and disclosure requirement.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46083" name="Slide Number Placeholder 5"/>
          <p:cNvSpPr>
            <a:spLocks noGrp="1"/>
          </p:cNvSpPr>
          <p:nvPr>
            <p:ph type="sldNum" sz="quarter" idx="12"/>
          </p:nvPr>
        </p:nvSpPr>
        <p:spPr>
          <a:noFill/>
        </p:spPr>
        <p:txBody>
          <a:bodyPr/>
          <a:lstStyle/>
          <a:p>
            <a:fld id="{4556CA7A-35FA-4478-BAD9-E4C9875FF92F}" type="slidenum">
              <a:rPr lang="en-US" smtClean="0"/>
              <a:pPr/>
              <a:t>49</a:t>
            </a:fld>
            <a:endParaRPr lang="en-US" smtClean="0"/>
          </a:p>
        </p:txBody>
      </p:sp>
      <p:sp>
        <p:nvSpPr>
          <p:cNvPr id="46084" name="Rectangle 2"/>
          <p:cNvSpPr>
            <a:spLocks noGrp="1" noChangeArrowheads="1"/>
          </p:cNvSpPr>
          <p:nvPr>
            <p:ph type="title"/>
          </p:nvPr>
        </p:nvSpPr>
        <p:spPr/>
        <p:txBody>
          <a:bodyPr/>
          <a:lstStyle/>
          <a:p>
            <a:pPr eaLnBrk="1" hangingPunct="1"/>
            <a:endParaRPr lang="en-US" smtClean="0"/>
          </a:p>
        </p:txBody>
      </p:sp>
      <p:sp>
        <p:nvSpPr>
          <p:cNvPr id="46085" name="Rectangle 3"/>
          <p:cNvSpPr>
            <a:spLocks noGrp="1" noChangeArrowheads="1"/>
          </p:cNvSpPr>
          <p:nvPr>
            <p:ph type="body" idx="1"/>
          </p:nvPr>
        </p:nvSpPr>
        <p:spPr/>
        <p:txBody>
          <a:bodyPr/>
          <a:lstStyle/>
          <a:p>
            <a:pPr eaLnBrk="1" hangingPunct="1">
              <a:buFont typeface="Wingdings" pitchFamily="2" charset="2"/>
              <a:buNone/>
            </a:pPr>
            <a:r>
              <a:rPr lang="en-US" sz="2400" smtClean="0"/>
              <a:t>In contrast, US GAAP are rule based standards which prescribe detailed conditions and stipulations and place greater reliance on bright-lines, industry-specific guidelines, and exceptions.</a:t>
            </a:r>
          </a:p>
          <a:p>
            <a:pPr eaLnBrk="1" hangingPunct="1">
              <a:buFont typeface="Wingdings" pitchFamily="2" charset="2"/>
              <a:buNone/>
            </a:pPr>
            <a:r>
              <a:rPr lang="en-US" sz="2400" smtClean="0"/>
              <a:t>It is worth noting that a common set of accounting standards around the world will reduce accounting and auditing costs for businesses and make international financial comparisons easier. </a:t>
            </a:r>
          </a:p>
          <a:p>
            <a:pPr eaLnBrk="1" hangingPunct="1">
              <a:buFont typeface="Wingdings" pitchFamily="2" charset="2"/>
              <a:buNone/>
            </a:pPr>
            <a:r>
              <a:rPr lang="en-US" sz="2400" smtClean="0"/>
              <a:t>Examples of Indian Companies that provide US GAAP or IFRS statements in addition to Financial Statements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7171" name="Slide Number Placeholder 5"/>
          <p:cNvSpPr>
            <a:spLocks noGrp="1"/>
          </p:cNvSpPr>
          <p:nvPr>
            <p:ph type="sldNum" sz="quarter" idx="12"/>
          </p:nvPr>
        </p:nvSpPr>
        <p:spPr>
          <a:noFill/>
        </p:spPr>
        <p:txBody>
          <a:bodyPr/>
          <a:lstStyle/>
          <a:p>
            <a:fld id="{52B7E1C4-9D28-4EAD-BB2E-9450226C7D38}" type="slidenum">
              <a:rPr lang="en-US" smtClean="0"/>
              <a:pPr/>
              <a:t>5</a:t>
            </a:fld>
            <a:endParaRPr lang="en-US" smtClean="0"/>
          </a:p>
        </p:txBody>
      </p:sp>
      <p:sp>
        <p:nvSpPr>
          <p:cNvPr id="7172" name="Rectangle 2"/>
          <p:cNvSpPr>
            <a:spLocks noGrp="1" noChangeArrowheads="1"/>
          </p:cNvSpPr>
          <p:nvPr>
            <p:ph type="title"/>
          </p:nvPr>
        </p:nvSpPr>
        <p:spPr/>
        <p:txBody>
          <a:bodyPr/>
          <a:lstStyle/>
          <a:p>
            <a:pPr eaLnBrk="1" hangingPunct="1"/>
            <a:r>
              <a:rPr lang="en-US" sz="2400" smtClean="0"/>
              <a:t>Part: 1: Fund Flow Statement</a:t>
            </a:r>
          </a:p>
        </p:txBody>
      </p:sp>
      <p:sp>
        <p:nvSpPr>
          <p:cNvPr id="7173" name="Rectangle 3"/>
          <p:cNvSpPr>
            <a:spLocks noGrp="1" noChangeArrowheads="1"/>
          </p:cNvSpPr>
          <p:nvPr>
            <p:ph type="body" idx="1"/>
          </p:nvPr>
        </p:nvSpPr>
        <p:spPr/>
        <p:txBody>
          <a:bodyPr/>
          <a:lstStyle/>
          <a:p>
            <a:pPr marL="609600" indent="-609600" eaLnBrk="1" hangingPunct="1">
              <a:buFont typeface="Wingdings" pitchFamily="2" charset="2"/>
              <a:buAutoNum type="arabicPeriod"/>
            </a:pPr>
            <a:r>
              <a:rPr lang="en-US" sz="2400" smtClean="0"/>
              <a:t>What is Fund Flow Statement?</a:t>
            </a:r>
          </a:p>
          <a:p>
            <a:pPr marL="609600" indent="-609600" eaLnBrk="1" hangingPunct="1">
              <a:buFont typeface="Wingdings" pitchFamily="2" charset="2"/>
              <a:buNone/>
            </a:pPr>
            <a:r>
              <a:rPr lang="en-US" sz="2400" smtClean="0"/>
              <a:t>The term fund is used to mean Cash, Working Capital and also all financial resources.</a:t>
            </a:r>
          </a:p>
          <a:p>
            <a:pPr marL="609600" indent="-609600" eaLnBrk="1" hangingPunct="1">
              <a:buFont typeface="Wingdings" pitchFamily="2" charset="2"/>
              <a:buNone/>
            </a:pPr>
            <a:r>
              <a:rPr lang="en-US" sz="2400" smtClean="0"/>
              <a:t>The term flow refers to movement bringing about changes in the form of either inflow or outflow. Hence, the movement of funds is referred to as flow of funds.</a:t>
            </a:r>
          </a:p>
          <a:p>
            <a:pPr marL="609600" indent="-609600" eaLnBrk="1" hangingPunct="1">
              <a:buFont typeface="Wingdings" pitchFamily="2" charset="2"/>
              <a:buNone/>
            </a:pPr>
            <a:r>
              <a:rPr lang="en-US" sz="2400" smtClean="0"/>
              <a:t>Fund Flow Statement is a statement which presents the significant financial changes during an accounting period.</a:t>
            </a:r>
          </a:p>
          <a:p>
            <a:pPr marL="609600" indent="-609600" eaLnBrk="1" hangingPunct="1">
              <a:buFont typeface="Wingdings" pitchFamily="2" charset="2"/>
              <a:buNone/>
            </a:pPr>
            <a:endParaRPr lang="en-US" sz="2400" smtClean="0"/>
          </a:p>
          <a:p>
            <a:pPr marL="609600" indent="-609600"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47107" name="Slide Number Placeholder 5"/>
          <p:cNvSpPr>
            <a:spLocks noGrp="1"/>
          </p:cNvSpPr>
          <p:nvPr>
            <p:ph type="sldNum" sz="quarter" idx="12"/>
          </p:nvPr>
        </p:nvSpPr>
        <p:spPr>
          <a:noFill/>
        </p:spPr>
        <p:txBody>
          <a:bodyPr/>
          <a:lstStyle/>
          <a:p>
            <a:fld id="{F88DD8EA-CA23-4B9D-8F2C-93B423607B7C}" type="slidenum">
              <a:rPr lang="en-US" smtClean="0"/>
              <a:pPr/>
              <a:t>50</a:t>
            </a:fld>
            <a:endParaRPr lang="en-US" smtClean="0"/>
          </a:p>
        </p:txBody>
      </p:sp>
      <p:sp>
        <p:nvSpPr>
          <p:cNvPr id="47108" name="Rectangle 2"/>
          <p:cNvSpPr>
            <a:spLocks noGrp="1" noChangeArrowheads="1"/>
          </p:cNvSpPr>
          <p:nvPr>
            <p:ph type="title"/>
          </p:nvPr>
        </p:nvSpPr>
        <p:spPr/>
        <p:txBody>
          <a:bodyPr/>
          <a:lstStyle/>
          <a:p>
            <a:pPr eaLnBrk="1" hangingPunct="1"/>
            <a:endParaRPr lang="en-US" smtClean="0"/>
          </a:p>
        </p:txBody>
      </p:sp>
      <p:sp>
        <p:nvSpPr>
          <p:cNvPr id="47109" name="Rectangle 3"/>
          <p:cNvSpPr>
            <a:spLocks noGrp="1" noChangeArrowheads="1"/>
          </p:cNvSpPr>
          <p:nvPr>
            <p:ph type="body" idx="1"/>
          </p:nvPr>
        </p:nvSpPr>
        <p:spPr/>
        <p:txBody>
          <a:bodyPr/>
          <a:lstStyle/>
          <a:p>
            <a:pPr eaLnBrk="1" hangingPunct="1">
              <a:buFont typeface="Wingdings" pitchFamily="2" charset="2"/>
              <a:buNone/>
            </a:pPr>
            <a:r>
              <a:rPr lang="en-US" sz="2400" dirty="0" smtClean="0"/>
              <a:t>under Indian GAAP include Infosys, Wipro, Dr. Reddy’s Laboratories, Bharti Airtel,  Tata Motors and TCS. </a:t>
            </a:r>
          </a:p>
          <a:p>
            <a:pPr eaLnBrk="1" hangingPunct="1">
              <a:buFont typeface="Wingdings" pitchFamily="2" charset="2"/>
              <a:buNone/>
            </a:pPr>
            <a:r>
              <a:rPr lang="en-US" sz="2400" dirty="0" smtClean="0"/>
              <a:t>2. Responsibility Accounting: PDF file attached.</a:t>
            </a:r>
          </a:p>
          <a:p>
            <a:pPr eaLnBrk="1" hangingPunct="1">
              <a:buFont typeface="Wingdings" pitchFamily="2" charset="2"/>
              <a:buNone/>
            </a:pPr>
            <a:r>
              <a:rPr lang="en-US" sz="2400" dirty="0" smtClean="0"/>
              <a:t>3. Environmental Accounting: PDF file attached.</a:t>
            </a:r>
          </a:p>
          <a:p>
            <a:pPr eaLnBrk="1" hangingPunct="1">
              <a:buFont typeface="Wingdings" pitchFamily="2" charset="2"/>
              <a:buNone/>
            </a:pPr>
            <a:r>
              <a:rPr lang="en-US" sz="2400" dirty="0" smtClean="0"/>
              <a:t>4. Human Resource Accounting: PDF file attached.</a:t>
            </a:r>
          </a:p>
          <a:p>
            <a:pPr eaLnBrk="1" hangingPunct="1">
              <a:buFont typeface="Wingdings" pitchFamily="2" charset="2"/>
              <a:buNone/>
            </a:pP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8195" name="Slide Number Placeholder 5"/>
          <p:cNvSpPr>
            <a:spLocks noGrp="1"/>
          </p:cNvSpPr>
          <p:nvPr>
            <p:ph type="sldNum" sz="quarter" idx="12"/>
          </p:nvPr>
        </p:nvSpPr>
        <p:spPr>
          <a:noFill/>
        </p:spPr>
        <p:txBody>
          <a:bodyPr/>
          <a:lstStyle/>
          <a:p>
            <a:fld id="{B87EA8BD-8A58-4601-B9DE-C8DA31201997}" type="slidenum">
              <a:rPr lang="en-US" smtClean="0"/>
              <a:pPr/>
              <a:t>6</a:t>
            </a:fld>
            <a:endParaRPr lang="en-US" smtClean="0"/>
          </a:p>
        </p:txBody>
      </p:sp>
      <p:sp>
        <p:nvSpPr>
          <p:cNvPr id="8196" name="Rectangle 2"/>
          <p:cNvSpPr>
            <a:spLocks noGrp="1" noChangeArrowheads="1"/>
          </p:cNvSpPr>
          <p:nvPr>
            <p:ph type="title"/>
          </p:nvPr>
        </p:nvSpPr>
        <p:spPr/>
        <p:txBody>
          <a:bodyPr/>
          <a:lstStyle/>
          <a:p>
            <a:pPr eaLnBrk="1" hangingPunct="1"/>
            <a:endParaRPr lang="en-US" smtClean="0"/>
          </a:p>
        </p:txBody>
      </p:sp>
      <p:sp>
        <p:nvSpPr>
          <p:cNvPr id="8197" name="Rectangle 3"/>
          <p:cNvSpPr>
            <a:spLocks noGrp="1" noChangeArrowheads="1"/>
          </p:cNvSpPr>
          <p:nvPr>
            <p:ph type="body" idx="1"/>
          </p:nvPr>
        </p:nvSpPr>
        <p:spPr/>
        <p:txBody>
          <a:bodyPr/>
          <a:lstStyle/>
          <a:p>
            <a:pPr eaLnBrk="1" hangingPunct="1">
              <a:buFont typeface="Wingdings" pitchFamily="2" charset="2"/>
              <a:buNone/>
            </a:pPr>
            <a:r>
              <a:rPr lang="en-US" sz="2400" smtClean="0"/>
              <a:t>2. Objectives of Fund Flow Statement:</a:t>
            </a:r>
          </a:p>
          <a:p>
            <a:pPr eaLnBrk="1" hangingPunct="1">
              <a:buFont typeface="Wingdings" pitchFamily="2" charset="2"/>
              <a:buNone/>
            </a:pPr>
            <a:r>
              <a:rPr lang="en-US" sz="2400" smtClean="0"/>
              <a:t>This statement is prepared to fulfill the following two major objectives:</a:t>
            </a:r>
          </a:p>
          <a:p>
            <a:pPr eaLnBrk="1" hangingPunct="1">
              <a:buFont typeface="Wingdings" pitchFamily="2" charset="2"/>
              <a:buNone/>
            </a:pPr>
            <a:r>
              <a:rPr lang="en-US" sz="2400" smtClean="0"/>
              <a:t>2.1: To summarize the financing and investing activities of the enterprise including of course, the extent of funds generated from operating activities during the year/period.</a:t>
            </a:r>
          </a:p>
          <a:p>
            <a:pPr eaLnBrk="1" hangingPunct="1">
              <a:buFont typeface="Wingdings" pitchFamily="2" charset="2"/>
              <a:buNone/>
            </a:pPr>
            <a:r>
              <a:rPr lang="en-US" sz="2400" smtClean="0"/>
              <a:t>2.2: To disclose the changes in financial position during the year/period.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9219" name="Slide Number Placeholder 5"/>
          <p:cNvSpPr>
            <a:spLocks noGrp="1"/>
          </p:cNvSpPr>
          <p:nvPr>
            <p:ph type="sldNum" sz="quarter" idx="12"/>
          </p:nvPr>
        </p:nvSpPr>
        <p:spPr>
          <a:noFill/>
        </p:spPr>
        <p:txBody>
          <a:bodyPr/>
          <a:lstStyle/>
          <a:p>
            <a:fld id="{F8F505A0-64E1-41C1-A543-5E3EA4B37223}" type="slidenum">
              <a:rPr lang="en-US" smtClean="0"/>
              <a:pPr/>
              <a:t>7</a:t>
            </a:fld>
            <a:endParaRPr lang="en-US" smtClean="0"/>
          </a:p>
        </p:txBody>
      </p:sp>
      <p:sp>
        <p:nvSpPr>
          <p:cNvPr id="9220" name="Rectangle 2"/>
          <p:cNvSpPr>
            <a:spLocks noGrp="1" noChangeArrowheads="1"/>
          </p:cNvSpPr>
          <p:nvPr>
            <p:ph type="title"/>
          </p:nvPr>
        </p:nvSpPr>
        <p:spPr/>
        <p:txBody>
          <a:bodyPr/>
          <a:lstStyle/>
          <a:p>
            <a:pPr eaLnBrk="1" hangingPunct="1"/>
            <a:endParaRPr lang="en-US" smtClean="0"/>
          </a:p>
        </p:txBody>
      </p:sp>
      <p:sp>
        <p:nvSpPr>
          <p:cNvPr id="922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t>3. Merits of funds flow statement: The funds flow statement has the following merits:</a:t>
            </a:r>
          </a:p>
          <a:p>
            <a:pPr eaLnBrk="1" hangingPunct="1">
              <a:lnSpc>
                <a:spcPct val="90000"/>
              </a:lnSpc>
              <a:buFont typeface="Wingdings" pitchFamily="2" charset="2"/>
              <a:buNone/>
            </a:pPr>
            <a:r>
              <a:rPr lang="en-US" sz="2400" smtClean="0"/>
              <a:t>3.1: A fund flow statement helps the financial manager to determine the financial consequences on the enterprise and take corrective steps.</a:t>
            </a:r>
          </a:p>
          <a:p>
            <a:pPr eaLnBrk="1" hangingPunct="1">
              <a:lnSpc>
                <a:spcPct val="90000"/>
              </a:lnSpc>
              <a:buFont typeface="Wingdings" pitchFamily="2" charset="2"/>
              <a:buNone/>
            </a:pPr>
            <a:r>
              <a:rPr lang="en-US" sz="2400" smtClean="0"/>
              <a:t>3.2: This statement gives a lead to management to formulate financial policies relating to reserves, dividends, etc.</a:t>
            </a:r>
          </a:p>
          <a:p>
            <a:pPr eaLnBrk="1" hangingPunct="1">
              <a:lnSpc>
                <a:spcPct val="90000"/>
              </a:lnSpc>
              <a:buFont typeface="Wingdings" pitchFamily="2" charset="2"/>
              <a:buNone/>
            </a:pPr>
            <a:r>
              <a:rPr lang="en-US" sz="2400" smtClean="0"/>
              <a:t>3.3: It helps manager to find out whether there any deviations from the budgeted figures and whether they need any corrective steps.</a:t>
            </a:r>
          </a:p>
          <a:p>
            <a:pPr eaLnBrk="1" hangingPunct="1">
              <a:lnSpc>
                <a:spcPct val="90000"/>
              </a:lnSpc>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0243" name="Slide Number Placeholder 5"/>
          <p:cNvSpPr>
            <a:spLocks noGrp="1"/>
          </p:cNvSpPr>
          <p:nvPr>
            <p:ph type="sldNum" sz="quarter" idx="12"/>
          </p:nvPr>
        </p:nvSpPr>
        <p:spPr>
          <a:noFill/>
        </p:spPr>
        <p:txBody>
          <a:bodyPr/>
          <a:lstStyle/>
          <a:p>
            <a:fld id="{C648F6B7-8F15-420F-A7CF-24C1127C0831}" type="slidenum">
              <a:rPr lang="en-US" smtClean="0"/>
              <a:pPr/>
              <a:t>8</a:t>
            </a:fld>
            <a:endParaRPr lang="en-US" smtClean="0"/>
          </a:p>
        </p:txBody>
      </p:sp>
      <p:sp>
        <p:nvSpPr>
          <p:cNvPr id="10244" name="Rectangle 2"/>
          <p:cNvSpPr>
            <a:spLocks noGrp="1" noChangeArrowheads="1"/>
          </p:cNvSpPr>
          <p:nvPr>
            <p:ph type="title"/>
          </p:nvPr>
        </p:nvSpPr>
        <p:spPr/>
        <p:txBody>
          <a:bodyPr/>
          <a:lstStyle/>
          <a:p>
            <a:pPr eaLnBrk="1" hangingPunct="1"/>
            <a:endParaRPr lang="en-US" smtClean="0"/>
          </a:p>
        </p:txBody>
      </p:sp>
      <p:sp>
        <p:nvSpPr>
          <p:cNvPr id="10245" name="Rectangle 3"/>
          <p:cNvSpPr>
            <a:spLocks noGrp="1" noChangeArrowheads="1"/>
          </p:cNvSpPr>
          <p:nvPr>
            <p:ph type="body" idx="1"/>
          </p:nvPr>
        </p:nvSpPr>
        <p:spPr/>
        <p:txBody>
          <a:bodyPr/>
          <a:lstStyle/>
          <a:p>
            <a:pPr eaLnBrk="1" hangingPunct="1">
              <a:buFont typeface="Wingdings" pitchFamily="2" charset="2"/>
              <a:buNone/>
            </a:pPr>
            <a:r>
              <a:rPr lang="en-US" sz="2400" smtClean="0"/>
              <a:t>3.4: It points out  the causes of working capital change, strong or weak financial position of the enterprise and thereby enables the management to rearrange the enterprise’s financing more effectively.</a:t>
            </a:r>
          </a:p>
          <a:p>
            <a:pPr eaLnBrk="1" hangingPunct="1">
              <a:buFont typeface="Wingdings" pitchFamily="2" charset="2"/>
              <a:buNone/>
            </a:pPr>
            <a:r>
              <a:rPr lang="en-US" sz="2400" smtClean="0"/>
              <a:t>3.5: It helps to compare the uses of funds with previous years and enables the financial manager to assess the favourable or unfavourable trends prevailing in the business operations- particularly investing and financing activities.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IN" smtClean="0"/>
              <a:t>WIMBA Sem 1 AFM Module 4 study notes</a:t>
            </a:r>
            <a:endParaRPr lang="en-US" smtClean="0"/>
          </a:p>
        </p:txBody>
      </p:sp>
      <p:sp>
        <p:nvSpPr>
          <p:cNvPr id="11267" name="Slide Number Placeholder 5"/>
          <p:cNvSpPr>
            <a:spLocks noGrp="1"/>
          </p:cNvSpPr>
          <p:nvPr>
            <p:ph type="sldNum" sz="quarter" idx="12"/>
          </p:nvPr>
        </p:nvSpPr>
        <p:spPr>
          <a:noFill/>
        </p:spPr>
        <p:txBody>
          <a:bodyPr/>
          <a:lstStyle/>
          <a:p>
            <a:fld id="{5656337A-75E7-4F2A-8C6B-2E5CB401EE94}" type="slidenum">
              <a:rPr lang="en-US" smtClean="0"/>
              <a:pPr/>
              <a:t>9</a:t>
            </a:fld>
            <a:endParaRPr lang="en-US" smtClean="0"/>
          </a:p>
        </p:txBody>
      </p:sp>
      <p:sp>
        <p:nvSpPr>
          <p:cNvPr id="11268" name="Rectangle 2"/>
          <p:cNvSpPr>
            <a:spLocks noGrp="1" noChangeArrowheads="1"/>
          </p:cNvSpPr>
          <p:nvPr>
            <p:ph type="title"/>
          </p:nvPr>
        </p:nvSpPr>
        <p:spPr/>
        <p:txBody>
          <a:bodyPr/>
          <a:lstStyle/>
          <a:p>
            <a:pPr eaLnBrk="1" hangingPunct="1"/>
            <a:endParaRPr lang="en-US" smtClean="0"/>
          </a:p>
        </p:txBody>
      </p:sp>
      <p:sp>
        <p:nvSpPr>
          <p:cNvPr id="11269" name="Rectangle 3"/>
          <p:cNvSpPr>
            <a:spLocks noGrp="1" noChangeArrowheads="1"/>
          </p:cNvSpPr>
          <p:nvPr>
            <p:ph type="body" idx="1"/>
          </p:nvPr>
        </p:nvSpPr>
        <p:spPr/>
        <p:txBody>
          <a:bodyPr/>
          <a:lstStyle/>
          <a:p>
            <a:pPr eaLnBrk="1" hangingPunct="1">
              <a:buFont typeface="Wingdings" pitchFamily="2" charset="2"/>
              <a:buNone/>
            </a:pPr>
            <a:r>
              <a:rPr lang="en-US" sz="2400" smtClean="0"/>
              <a:t>3.6: It is able to show the trend of funds movement over the years, i.e. whether increasing or decreasing or constant, so that necessary steps may be taken to generate funds objectively and use them effectively to the advantage of the enterprise.</a:t>
            </a:r>
          </a:p>
          <a:p>
            <a:pPr eaLnBrk="1" hangingPunct="1">
              <a:buFont typeface="Wingdings" pitchFamily="2" charset="2"/>
              <a:buNone/>
            </a:pPr>
            <a:r>
              <a:rPr lang="en-US" sz="2400" smtClean="0"/>
              <a:t>3.7: It enables the bankers, creditors, or financial institutions to assess to the extent of risk involved in granting credit to the business enterprise.</a:t>
            </a:r>
          </a:p>
          <a:p>
            <a:pPr eaLnBrk="1" hangingPunct="1">
              <a:buFont typeface="Wingdings" pitchFamily="2" charset="2"/>
              <a:buNone/>
            </a:pPr>
            <a:r>
              <a:rPr lang="en-US" sz="2400" smtClean="0"/>
              <a:t>3.8: Most importantly, it acts as control device in the hands of a financial manager.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710</TotalTime>
  <Words>4163</Words>
  <Application>Microsoft PowerPoint</Application>
  <PresentationFormat>On-screen Show (4:3)</PresentationFormat>
  <Paragraphs>438</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Blends</vt:lpstr>
      <vt:lpstr>Accounting For Managers Faculty Member: Prof. Dipak S Gaywala Associate Professor Parul Institute of Management &amp; Research</vt:lpstr>
      <vt:lpstr>Topics: Part:1 Fund Flow Statement:</vt:lpstr>
      <vt:lpstr>Part: 2 Financial Statements Analysis:</vt:lpstr>
      <vt:lpstr>Part 3: Contemporary Issues:</vt:lpstr>
      <vt:lpstr>Part: 1: Fund Flow Statement</vt:lpstr>
      <vt:lpstr>Slide 6</vt:lpstr>
      <vt:lpstr>Slide 7</vt:lpstr>
      <vt:lpstr>Slide 8</vt:lpstr>
      <vt:lpstr>Slide 9</vt:lpstr>
      <vt:lpstr>Slide 10</vt:lpstr>
      <vt:lpstr>Slide 11</vt:lpstr>
      <vt:lpstr>Slide 12</vt:lpstr>
      <vt:lpstr>(a). Proforma of a Statement of changes in Working Capital:</vt:lpstr>
      <vt:lpstr>Slide 14</vt:lpstr>
      <vt:lpstr>Slide 15</vt:lpstr>
      <vt:lpstr>Format of Presenting Funds Flow statement:</vt:lpstr>
      <vt:lpstr>Calculation of Fund from Operations: Profit &amp; Loss Adjustment Account:</vt:lpstr>
      <vt:lpstr>Slide 18</vt:lpstr>
      <vt:lpstr>Slide 19</vt:lpstr>
      <vt:lpstr>Cash Flow Statement:</vt:lpstr>
      <vt:lpstr>Slide 21</vt:lpstr>
      <vt:lpstr>Slide 22</vt:lpstr>
      <vt:lpstr>Slide 23</vt:lpstr>
      <vt:lpstr>Slide 24</vt:lpstr>
      <vt:lpstr>Slide 25</vt:lpstr>
      <vt:lpstr>Slide 26</vt:lpstr>
      <vt:lpstr>Slide 27</vt:lpstr>
      <vt:lpstr>Slide 28</vt:lpstr>
      <vt:lpstr>Slide 29</vt:lpstr>
      <vt:lpstr>Slide 30</vt:lpstr>
      <vt:lpstr>Part: 2: Financial Statement Analysis:</vt:lpstr>
      <vt:lpstr>Slide 32</vt:lpstr>
      <vt:lpstr>Slide 33</vt:lpstr>
      <vt:lpstr>Slide 34</vt:lpstr>
      <vt:lpstr>Slide 35</vt:lpstr>
      <vt:lpstr>Slide 36</vt:lpstr>
      <vt:lpstr>Slide 37</vt:lpstr>
      <vt:lpstr>Slide 38</vt:lpstr>
      <vt:lpstr>4. Examples on Financial Statements: </vt:lpstr>
      <vt:lpstr>Part 3: Contemporary Issues:</vt:lpstr>
      <vt:lpstr>Slide 41</vt:lpstr>
      <vt:lpstr>Slide 42</vt:lpstr>
      <vt:lpstr>Slide 43</vt:lpstr>
      <vt:lpstr>Slide 44</vt:lpstr>
      <vt:lpstr>Slide 45</vt:lpstr>
      <vt:lpstr>Slide 46</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parul</cp:lastModifiedBy>
  <cp:revision>101</cp:revision>
  <cp:lastPrinted>1601-01-01T00:00:00Z</cp:lastPrinted>
  <dcterms:created xsi:type="dcterms:W3CDTF">1601-01-01T00:00:00Z</dcterms:created>
  <dcterms:modified xsi:type="dcterms:W3CDTF">2019-10-24T05:49:38Z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