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4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Security and Ethical</a:t>
            </a:r>
            <a:br>
              <a:rPr lang="en-IN" b="1" dirty="0" smtClean="0"/>
            </a:br>
            <a:r>
              <a:rPr lang="en-IN" b="1" dirty="0" smtClean="0"/>
              <a:t>Challenges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Management Information Systems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IN" dirty="0" smtClean="0"/>
              <a:t>Other 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495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Employment challenges because a lot of </a:t>
            </a:r>
            <a:r>
              <a:rPr lang="en-IN" dirty="0" smtClean="0"/>
              <a:t>tasks have </a:t>
            </a:r>
            <a:r>
              <a:rPr lang="en-IN" dirty="0" smtClean="0"/>
              <a:t>been automated</a:t>
            </a:r>
          </a:p>
          <a:p>
            <a:pPr algn="just"/>
            <a:r>
              <a:rPr lang="en-IN" dirty="0" smtClean="0"/>
              <a:t>Computer </a:t>
            </a:r>
            <a:r>
              <a:rPr lang="en-IN" dirty="0" smtClean="0"/>
              <a:t>monitoring causes intrusion </a:t>
            </a:r>
            <a:r>
              <a:rPr lang="en-IN" dirty="0" smtClean="0"/>
              <a:t>in personal </a:t>
            </a:r>
            <a:r>
              <a:rPr lang="en-IN" dirty="0" smtClean="0"/>
              <a:t>space for workers</a:t>
            </a:r>
          </a:p>
          <a:p>
            <a:pPr algn="just"/>
            <a:r>
              <a:rPr lang="en-IN" dirty="0" smtClean="0"/>
              <a:t>Challenges </a:t>
            </a:r>
            <a:r>
              <a:rPr lang="en-IN" dirty="0" smtClean="0"/>
              <a:t>in working conditions are caused </a:t>
            </a:r>
            <a:r>
              <a:rPr lang="en-IN" dirty="0" smtClean="0"/>
              <a:t>by tasks </a:t>
            </a:r>
            <a:r>
              <a:rPr lang="en-IN" dirty="0" smtClean="0"/>
              <a:t>which are monotonous in nature. But </a:t>
            </a:r>
            <a:r>
              <a:rPr lang="en-IN" dirty="0" smtClean="0"/>
              <a:t>it also </a:t>
            </a:r>
            <a:r>
              <a:rPr lang="en-IN" dirty="0" smtClean="0"/>
              <a:t>automates most of the work and gives </a:t>
            </a:r>
            <a:r>
              <a:rPr lang="en-IN" dirty="0" err="1" smtClean="0"/>
              <a:t>wayto</a:t>
            </a:r>
            <a:r>
              <a:rPr lang="en-IN" dirty="0" smtClean="0"/>
              <a:t> </a:t>
            </a:r>
            <a:r>
              <a:rPr lang="en-IN" dirty="0" smtClean="0"/>
              <a:t>more challenging jobs</a:t>
            </a:r>
          </a:p>
          <a:p>
            <a:pPr algn="just"/>
            <a:r>
              <a:rPr lang="en-IN" dirty="0" smtClean="0"/>
              <a:t>Challenges </a:t>
            </a:r>
            <a:r>
              <a:rPr lang="en-IN" dirty="0" smtClean="0"/>
              <a:t>to individuality as they eliminate </a:t>
            </a:r>
            <a:r>
              <a:rPr lang="en-IN" dirty="0" smtClean="0"/>
              <a:t>the human </a:t>
            </a:r>
            <a:r>
              <a:rPr lang="en-IN" dirty="0" smtClean="0"/>
              <a:t>relationships between people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1143000"/>
          </a:xfrm>
        </p:spPr>
        <p:txBody>
          <a:bodyPr/>
          <a:lstStyle/>
          <a:p>
            <a:r>
              <a:rPr lang="en-IN" dirty="0" smtClean="0"/>
              <a:t>Health issues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267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The use of IT in the workplace raises a variety </a:t>
            </a:r>
            <a:r>
              <a:rPr lang="en-IN" dirty="0" smtClean="0"/>
              <a:t>of </a:t>
            </a:r>
            <a:r>
              <a:rPr lang="en-IN" b="1" dirty="0" smtClean="0"/>
              <a:t>health </a:t>
            </a:r>
            <a:r>
              <a:rPr lang="en-IN" b="1" dirty="0" smtClean="0"/>
              <a:t>issues. Heavy use of computers </a:t>
            </a:r>
            <a:r>
              <a:rPr lang="en-IN" b="1" dirty="0" smtClean="0"/>
              <a:t>is </a:t>
            </a:r>
            <a:r>
              <a:rPr lang="en-IN" dirty="0" smtClean="0"/>
              <a:t>reportedly </a:t>
            </a:r>
            <a:r>
              <a:rPr lang="en-IN" dirty="0" smtClean="0"/>
              <a:t>causing health problems such as</a:t>
            </a:r>
            <a:r>
              <a:rPr lang="en-IN" dirty="0" smtClean="0"/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/>
              <a:t>Job </a:t>
            </a:r>
            <a:r>
              <a:rPr lang="en-IN" dirty="0" smtClean="0"/>
              <a:t>stress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/>
              <a:t>Damaged </a:t>
            </a:r>
            <a:r>
              <a:rPr lang="en-IN" dirty="0" smtClean="0"/>
              <a:t>arm and neck </a:t>
            </a:r>
            <a:r>
              <a:rPr lang="en-IN" dirty="0" smtClean="0"/>
              <a:t>muscles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/>
              <a:t>Eye strain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/>
              <a:t>Radiation exposure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/>
              <a:t>Death </a:t>
            </a:r>
            <a:r>
              <a:rPr lang="en-IN" dirty="0" smtClean="0"/>
              <a:t>by computer-caused accidents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/>
          </a:bodyPr>
          <a:lstStyle/>
          <a:p>
            <a:r>
              <a:rPr lang="en-IN" sz="5400" dirty="0" smtClean="0"/>
              <a:t>Benefits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/>
          <a:lstStyle/>
          <a:p>
            <a:r>
              <a:rPr lang="en-IN" dirty="0" smtClean="0"/>
              <a:t>Medical diagnosis</a:t>
            </a:r>
          </a:p>
          <a:p>
            <a:r>
              <a:rPr lang="en-IN" dirty="0" smtClean="0"/>
              <a:t>Crime </a:t>
            </a:r>
            <a:r>
              <a:rPr lang="en-IN" dirty="0" smtClean="0"/>
              <a:t>control</a:t>
            </a:r>
          </a:p>
          <a:p>
            <a:r>
              <a:rPr lang="en-IN" dirty="0" smtClean="0"/>
              <a:t>Environmental </a:t>
            </a:r>
            <a:r>
              <a:rPr lang="en-IN" dirty="0" smtClean="0"/>
              <a:t>monitoring</a:t>
            </a:r>
          </a:p>
          <a:p>
            <a:r>
              <a:rPr lang="en-IN" dirty="0" smtClean="0"/>
              <a:t>Urban </a:t>
            </a:r>
            <a:r>
              <a:rPr lang="en-IN" dirty="0" smtClean="0"/>
              <a:t>planning</a:t>
            </a:r>
          </a:p>
          <a:p>
            <a:r>
              <a:rPr lang="en-IN" dirty="0" smtClean="0"/>
              <a:t>Computer </a:t>
            </a:r>
            <a:r>
              <a:rPr lang="en-IN" dirty="0" smtClean="0"/>
              <a:t>based training</a:t>
            </a:r>
          </a:p>
          <a:p>
            <a:r>
              <a:rPr lang="en-IN" dirty="0" smtClean="0"/>
              <a:t>Distance </a:t>
            </a:r>
            <a:r>
              <a:rPr lang="en-IN" dirty="0" smtClean="0"/>
              <a:t>learning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28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Ethical responsibility of business</a:t>
            </a:r>
            <a:br>
              <a:rPr lang="en-IN" dirty="0" smtClean="0"/>
            </a:br>
            <a:r>
              <a:rPr lang="en-IN" dirty="0" smtClean="0"/>
              <a:t>professionals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429000"/>
          </a:xfrm>
        </p:spPr>
        <p:txBody>
          <a:bodyPr/>
          <a:lstStyle/>
          <a:p>
            <a:r>
              <a:rPr lang="en-IN" dirty="0" smtClean="0"/>
              <a:t>Business ethics are concerned </a:t>
            </a:r>
            <a:r>
              <a:rPr lang="en-IN" dirty="0" smtClean="0"/>
              <a:t>with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Equity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Rights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Honesty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Exercise </a:t>
            </a:r>
            <a:r>
              <a:rPr lang="en-IN" dirty="0" smtClean="0"/>
              <a:t>of corporate power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Categories of Ethical Business Issues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305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Security management of 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Encryption</a:t>
            </a:r>
          </a:p>
          <a:p>
            <a:r>
              <a:rPr lang="en-IN" dirty="0" smtClean="0"/>
              <a:t>Firewalls</a:t>
            </a:r>
            <a:endParaRPr lang="en-IN" dirty="0" smtClean="0"/>
          </a:p>
          <a:p>
            <a:r>
              <a:rPr lang="en-IN" dirty="0" smtClean="0"/>
              <a:t>Denial </a:t>
            </a:r>
            <a:r>
              <a:rPr lang="en-IN" dirty="0" smtClean="0"/>
              <a:t>of </a:t>
            </a:r>
            <a:r>
              <a:rPr lang="en-IN" dirty="0" smtClean="0"/>
              <a:t>service attacks</a:t>
            </a:r>
            <a:endParaRPr lang="en-IN" dirty="0" smtClean="0"/>
          </a:p>
          <a:p>
            <a:r>
              <a:rPr lang="en-IN" dirty="0" smtClean="0"/>
              <a:t>E-mail </a:t>
            </a:r>
            <a:r>
              <a:rPr lang="en-IN" dirty="0" smtClean="0"/>
              <a:t>monitoring</a:t>
            </a:r>
          </a:p>
          <a:p>
            <a:r>
              <a:rPr lang="en-IN" dirty="0" smtClean="0"/>
              <a:t>Virus defence</a:t>
            </a:r>
          </a:p>
          <a:p>
            <a:r>
              <a:rPr lang="en-IN" dirty="0" smtClean="0"/>
              <a:t>Security codes</a:t>
            </a:r>
          </a:p>
          <a:p>
            <a:r>
              <a:rPr lang="en-IN" dirty="0" smtClean="0"/>
              <a:t>Backup </a:t>
            </a:r>
            <a:r>
              <a:rPr lang="en-IN" dirty="0" smtClean="0"/>
              <a:t>files</a:t>
            </a:r>
          </a:p>
          <a:p>
            <a:r>
              <a:rPr lang="en-IN" dirty="0" smtClean="0"/>
              <a:t>Security </a:t>
            </a:r>
            <a:r>
              <a:rPr lang="en-IN" dirty="0" smtClean="0"/>
              <a:t>monitors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Biometric security</a:t>
            </a:r>
          </a:p>
          <a:p>
            <a:r>
              <a:rPr lang="en-IN" dirty="0" smtClean="0"/>
              <a:t>Computer failure controls</a:t>
            </a:r>
            <a:endParaRPr lang="en-IN" dirty="0" smtClean="0"/>
          </a:p>
          <a:p>
            <a:r>
              <a:rPr lang="en-IN" dirty="0" smtClean="0"/>
              <a:t>Fault </a:t>
            </a:r>
            <a:r>
              <a:rPr lang="en-IN" dirty="0" smtClean="0"/>
              <a:t>tolerant systems</a:t>
            </a:r>
          </a:p>
          <a:p>
            <a:r>
              <a:rPr lang="en-IN" dirty="0" smtClean="0"/>
              <a:t>Disaster </a:t>
            </a:r>
            <a:r>
              <a:rPr lang="en-IN" dirty="0" smtClean="0"/>
              <a:t>recovery</a:t>
            </a:r>
          </a:p>
          <a:p>
            <a:r>
              <a:rPr lang="en-IN" dirty="0" smtClean="0"/>
              <a:t>System </a:t>
            </a:r>
            <a:r>
              <a:rPr lang="en-IN" dirty="0" smtClean="0"/>
              <a:t>controls </a:t>
            </a:r>
            <a:r>
              <a:rPr lang="en-IN" dirty="0" smtClean="0"/>
              <a:t>and audits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47800"/>
            <a:ext cx="8229600" cy="1143000"/>
          </a:xfrm>
        </p:spPr>
        <p:txBody>
          <a:bodyPr/>
          <a:lstStyle/>
          <a:p>
            <a:r>
              <a:rPr lang="en-IN" dirty="0" smtClean="0"/>
              <a:t>Encryption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4267200"/>
          </a:xfrm>
        </p:spPr>
        <p:txBody>
          <a:bodyPr/>
          <a:lstStyle/>
          <a:p>
            <a:pPr algn="just"/>
            <a:r>
              <a:rPr lang="en-IN" dirty="0" smtClean="0"/>
              <a:t>The concept of private key and public </a:t>
            </a:r>
            <a:r>
              <a:rPr lang="en-IN" dirty="0" smtClean="0"/>
              <a:t>key can </a:t>
            </a:r>
            <a:r>
              <a:rPr lang="en-IN" dirty="0" smtClean="0"/>
              <a:t>be extended to </a:t>
            </a:r>
            <a:r>
              <a:rPr lang="en-IN" dirty="0" smtClean="0"/>
              <a:t>authentication protocols</a:t>
            </a:r>
            <a:r>
              <a:rPr lang="en-IN" dirty="0" smtClean="0"/>
              <a:t>. There are three types </a:t>
            </a:r>
            <a:r>
              <a:rPr lang="en-IN" dirty="0" smtClean="0"/>
              <a:t>of authentication </a:t>
            </a:r>
            <a:r>
              <a:rPr lang="en-IN" dirty="0" smtClean="0"/>
              <a:t>protocols </a:t>
            </a:r>
            <a:r>
              <a:rPr lang="en-IN" dirty="0" smtClean="0"/>
              <a:t>followed by organizations.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Password Authentication protocol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Challenge </a:t>
            </a:r>
            <a:r>
              <a:rPr lang="en-IN" dirty="0" smtClean="0"/>
              <a:t>Handshake </a:t>
            </a:r>
            <a:r>
              <a:rPr lang="en-IN" dirty="0" smtClean="0"/>
              <a:t>authentication Protocol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Extensible </a:t>
            </a:r>
            <a:r>
              <a:rPr lang="en-IN" dirty="0" smtClean="0"/>
              <a:t>Authentication Protocol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47800"/>
            <a:ext cx="8229600" cy="1143000"/>
          </a:xfrm>
        </p:spPr>
        <p:txBody>
          <a:bodyPr/>
          <a:lstStyle/>
          <a:p>
            <a:r>
              <a:rPr lang="en-IN" dirty="0" smtClean="0"/>
              <a:t>Firewall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Firewalls are used to restrict access to </a:t>
            </a:r>
            <a:r>
              <a:rPr lang="en-IN" dirty="0" smtClean="0"/>
              <a:t>one network </a:t>
            </a:r>
            <a:r>
              <a:rPr lang="en-IN" dirty="0" smtClean="0"/>
              <a:t>from another network. </a:t>
            </a:r>
            <a:r>
              <a:rPr lang="en-IN" dirty="0" smtClean="0"/>
              <a:t>Different types </a:t>
            </a:r>
            <a:r>
              <a:rPr lang="en-IN" dirty="0" smtClean="0"/>
              <a:t>of firewalls exist</a:t>
            </a:r>
            <a:r>
              <a:rPr lang="en-IN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Packet Filtering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 smtClean="0"/>
              <a:t>Stateful</a:t>
            </a:r>
            <a:r>
              <a:rPr lang="en-IN" dirty="0" smtClean="0"/>
              <a:t> </a:t>
            </a:r>
            <a:r>
              <a:rPr lang="en-IN" dirty="0" smtClean="0"/>
              <a:t>firewalls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 </a:t>
            </a:r>
            <a:r>
              <a:rPr lang="en-IN" dirty="0" smtClean="0"/>
              <a:t>Proxy Firewalls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Kernel </a:t>
            </a:r>
            <a:r>
              <a:rPr lang="en-IN" dirty="0" smtClean="0"/>
              <a:t>Proxy firewalls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95400"/>
            <a:ext cx="8229600" cy="1143000"/>
          </a:xfrm>
        </p:spPr>
        <p:txBody>
          <a:bodyPr/>
          <a:lstStyle/>
          <a:p>
            <a:r>
              <a:rPr lang="en-IN" dirty="0" smtClean="0"/>
              <a:t>Denial of Service </a:t>
            </a:r>
            <a:r>
              <a:rPr lang="en-IN" dirty="0" smtClean="0"/>
              <a:t>Defences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4114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The Internet is extremely vulnerable to </a:t>
            </a:r>
            <a:r>
              <a:rPr lang="en-IN" dirty="0" smtClean="0"/>
              <a:t>variety of </a:t>
            </a:r>
            <a:r>
              <a:rPr lang="en-IN" dirty="0" smtClean="0"/>
              <a:t>assaults by criminal hackers, </a:t>
            </a:r>
            <a:r>
              <a:rPr lang="en-IN" dirty="0" smtClean="0"/>
              <a:t>especially </a:t>
            </a:r>
            <a:r>
              <a:rPr lang="en-IN" b="1" dirty="0" smtClean="0"/>
              <a:t>denial </a:t>
            </a:r>
            <a:r>
              <a:rPr lang="en-IN" b="1" dirty="0" smtClean="0"/>
              <a:t>of service (</a:t>
            </a:r>
            <a:r>
              <a:rPr lang="en-IN" b="1" dirty="0" smtClean="0"/>
              <a:t>DOS) </a:t>
            </a:r>
            <a:r>
              <a:rPr lang="en-IN" dirty="0" smtClean="0"/>
              <a:t>attacks.</a:t>
            </a:r>
          </a:p>
          <a:p>
            <a:pPr algn="just"/>
            <a:r>
              <a:rPr lang="en-IN" dirty="0" smtClean="0"/>
              <a:t>Denial of service assaults via </a:t>
            </a:r>
            <a:r>
              <a:rPr lang="en-IN" dirty="0" smtClean="0"/>
              <a:t>the Internet </a:t>
            </a:r>
            <a:r>
              <a:rPr lang="en-IN" dirty="0" smtClean="0"/>
              <a:t>depend on three layers of </a:t>
            </a:r>
            <a:r>
              <a:rPr lang="en-IN" dirty="0" smtClean="0"/>
              <a:t>networked computer </a:t>
            </a:r>
            <a:r>
              <a:rPr lang="en-IN" dirty="0" smtClean="0"/>
              <a:t>systems, </a:t>
            </a:r>
            <a:r>
              <a:rPr lang="en-IN" dirty="0" smtClean="0"/>
              <a:t>and</a:t>
            </a:r>
          </a:p>
          <a:p>
            <a:pPr algn="just"/>
            <a:r>
              <a:rPr lang="en-IN" dirty="0" smtClean="0"/>
              <a:t>These </a:t>
            </a:r>
            <a:r>
              <a:rPr lang="en-IN" dirty="0" smtClean="0"/>
              <a:t>are the basic steps e-business </a:t>
            </a:r>
            <a:r>
              <a:rPr lang="en-IN" dirty="0" smtClean="0"/>
              <a:t>companies and </a:t>
            </a:r>
            <a:r>
              <a:rPr lang="en-IN" dirty="0" smtClean="0"/>
              <a:t>other organizations can take to </a:t>
            </a:r>
            <a:r>
              <a:rPr lang="en-IN" dirty="0" smtClean="0"/>
              <a:t>protect their </a:t>
            </a:r>
            <a:r>
              <a:rPr lang="en-IN" dirty="0" smtClean="0"/>
              <a:t>websites </a:t>
            </a:r>
            <a:r>
              <a:rPr lang="en-IN" dirty="0" smtClean="0"/>
              <a:t>form </a:t>
            </a:r>
            <a:r>
              <a:rPr lang="en-IN" dirty="0" smtClean="0"/>
              <a:t>denial of service and other hacking attacks.</a:t>
            </a:r>
            <a:endParaRPr lang="en-IN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/>
          <a:lstStyle/>
          <a:p>
            <a:r>
              <a:rPr lang="en-IN" b="1" dirty="0" smtClean="0"/>
              <a:t>e-Mail Monitoring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267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Internet and other online e-mail systems </a:t>
            </a:r>
            <a:r>
              <a:rPr lang="en-IN" dirty="0" smtClean="0"/>
              <a:t>are one </a:t>
            </a:r>
            <a:r>
              <a:rPr lang="en-IN" dirty="0" smtClean="0"/>
              <a:t>of the </a:t>
            </a:r>
            <a:r>
              <a:rPr lang="en-IN" dirty="0" smtClean="0"/>
              <a:t>favourite </a:t>
            </a:r>
            <a:r>
              <a:rPr lang="en-IN" dirty="0" smtClean="0"/>
              <a:t>avenues of attack </a:t>
            </a:r>
            <a:r>
              <a:rPr lang="en-IN" dirty="0" smtClean="0"/>
              <a:t>by hackers </a:t>
            </a:r>
            <a:r>
              <a:rPr lang="en-IN" dirty="0" smtClean="0"/>
              <a:t>for spreading computer viruses </a:t>
            </a:r>
            <a:r>
              <a:rPr lang="en-IN" dirty="0" smtClean="0"/>
              <a:t>or breaking </a:t>
            </a:r>
            <a:r>
              <a:rPr lang="en-IN" dirty="0" smtClean="0"/>
              <a:t>into networked </a:t>
            </a:r>
            <a:r>
              <a:rPr lang="en-IN" dirty="0" smtClean="0"/>
              <a:t>computers</a:t>
            </a:r>
          </a:p>
          <a:p>
            <a:pPr algn="just"/>
            <a:r>
              <a:rPr lang="en-IN" dirty="0" smtClean="0"/>
              <a:t>E-mail </a:t>
            </a:r>
            <a:r>
              <a:rPr lang="en-IN" dirty="0" smtClean="0"/>
              <a:t>is also </a:t>
            </a:r>
            <a:r>
              <a:rPr lang="en-IN" dirty="0" smtClean="0"/>
              <a:t>the battleground for attempts </a:t>
            </a:r>
            <a:r>
              <a:rPr lang="en-IN" dirty="0" smtClean="0"/>
              <a:t>by companies </a:t>
            </a:r>
            <a:r>
              <a:rPr lang="en-IN" dirty="0" smtClean="0"/>
              <a:t>to enforce policies against </a:t>
            </a:r>
            <a:r>
              <a:rPr lang="en-IN" dirty="0" smtClean="0"/>
              <a:t>illegal, personal</a:t>
            </a:r>
            <a:r>
              <a:rPr lang="en-IN" dirty="0" smtClean="0"/>
              <a:t>, or damaging messages </a:t>
            </a:r>
            <a:r>
              <a:rPr lang="en-IN" dirty="0" smtClean="0"/>
              <a:t>by employees</a:t>
            </a:r>
            <a:r>
              <a:rPr lang="en-IN" dirty="0" smtClean="0"/>
              <a:t>, and the demands of </a:t>
            </a:r>
            <a:r>
              <a:rPr lang="en-IN" dirty="0" smtClean="0"/>
              <a:t>some employees </a:t>
            </a:r>
            <a:r>
              <a:rPr lang="en-IN" dirty="0" smtClean="0"/>
              <a:t>and others, who see such </a:t>
            </a:r>
            <a:r>
              <a:rPr lang="en-IN" dirty="0" smtClean="0"/>
              <a:t>policies as </a:t>
            </a:r>
            <a:r>
              <a:rPr lang="en-IN" dirty="0" smtClean="0"/>
              <a:t>violations of privacy rights.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19200"/>
            <a:ext cx="8229600" cy="1143000"/>
          </a:xfrm>
        </p:spPr>
        <p:txBody>
          <a:bodyPr/>
          <a:lstStyle/>
          <a:p>
            <a:r>
              <a:rPr lang="en-IN" dirty="0" smtClean="0"/>
              <a:t>Security 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3434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Computer crimes that exist in the present society are:-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Hacking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Cyber Theft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Unauthorized use at work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Software Piracy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Piracy of intellectual property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Computer viruses and worms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en-IN" b="1" dirty="0" smtClean="0"/>
              <a:t>Virus </a:t>
            </a:r>
            <a:r>
              <a:rPr lang="en-IN" b="1" dirty="0" smtClean="0"/>
              <a:t>Defences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724400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Many companies are building </a:t>
            </a:r>
            <a:r>
              <a:rPr lang="en-IN" dirty="0" smtClean="0"/>
              <a:t>defences against </a:t>
            </a:r>
            <a:r>
              <a:rPr lang="en-IN" dirty="0" smtClean="0"/>
              <a:t>the spread of viruses by </a:t>
            </a:r>
            <a:r>
              <a:rPr lang="en-IN" dirty="0" smtClean="0"/>
              <a:t>centralizing the </a:t>
            </a:r>
            <a:r>
              <a:rPr lang="en-IN" dirty="0" smtClean="0"/>
              <a:t>distribution and updating of </a:t>
            </a:r>
            <a:r>
              <a:rPr lang="en-IN" dirty="0" smtClean="0"/>
              <a:t>antivirus software</a:t>
            </a:r>
            <a:r>
              <a:rPr lang="en-IN" dirty="0" smtClean="0"/>
              <a:t>, as a responsibility of there </a:t>
            </a:r>
            <a:r>
              <a:rPr lang="en-IN" dirty="0" smtClean="0"/>
              <a:t>IS departments</a:t>
            </a:r>
            <a:r>
              <a:rPr lang="en-IN" dirty="0" smtClean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Other </a:t>
            </a:r>
            <a:r>
              <a:rPr lang="en-IN" dirty="0" smtClean="0"/>
              <a:t>companies </a:t>
            </a:r>
            <a:r>
              <a:rPr lang="en-IN" dirty="0" smtClean="0"/>
              <a:t>are outsourcing </a:t>
            </a:r>
            <a:r>
              <a:rPr lang="en-IN" dirty="0" smtClean="0"/>
              <a:t>the </a:t>
            </a:r>
            <a:r>
              <a:rPr lang="en-IN" dirty="0" smtClean="0"/>
              <a:t>virus protection </a:t>
            </a:r>
            <a:r>
              <a:rPr lang="en-IN" dirty="0" smtClean="0"/>
              <a:t>responsibility to their </a:t>
            </a:r>
            <a:r>
              <a:rPr lang="en-IN" dirty="0" smtClean="0"/>
              <a:t>Internet service </a:t>
            </a:r>
            <a:r>
              <a:rPr lang="en-IN" dirty="0" smtClean="0"/>
              <a:t>providers or to </a:t>
            </a:r>
            <a:r>
              <a:rPr lang="en-IN" dirty="0" smtClean="0"/>
              <a:t>telecommunications or </a:t>
            </a:r>
            <a:r>
              <a:rPr lang="en-IN" dirty="0" smtClean="0"/>
              <a:t>security </a:t>
            </a:r>
            <a:r>
              <a:rPr lang="en-IN" dirty="0" smtClean="0"/>
              <a:t>management companies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Security Codes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dirty="0" smtClean="0"/>
              <a:t>Typically, a multilevel password system </a:t>
            </a:r>
            <a:r>
              <a:rPr lang="en-IN" dirty="0" smtClean="0"/>
              <a:t>is used </a:t>
            </a:r>
            <a:r>
              <a:rPr lang="en-IN" dirty="0" smtClean="0"/>
              <a:t>for security management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First, an end user logs on to the </a:t>
            </a:r>
            <a:r>
              <a:rPr lang="en-IN" dirty="0" smtClean="0"/>
              <a:t>computer system </a:t>
            </a:r>
            <a:r>
              <a:rPr lang="en-IN" dirty="0" smtClean="0"/>
              <a:t>by entering his or her </a:t>
            </a:r>
            <a:r>
              <a:rPr lang="en-IN" dirty="0" smtClean="0"/>
              <a:t>unique identification </a:t>
            </a:r>
            <a:r>
              <a:rPr lang="en-IN" dirty="0" smtClean="0"/>
              <a:t>code, or user ID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The end user is then asked to enter </a:t>
            </a:r>
            <a:r>
              <a:rPr lang="en-IN" dirty="0" smtClean="0"/>
              <a:t>a password </a:t>
            </a:r>
            <a:r>
              <a:rPr lang="en-IN" dirty="0" smtClean="0"/>
              <a:t>in order to gain access into </a:t>
            </a:r>
            <a:r>
              <a:rPr lang="en-IN" dirty="0" smtClean="0"/>
              <a:t>the system.</a:t>
            </a:r>
          </a:p>
          <a:p>
            <a:pPr algn="just"/>
            <a:r>
              <a:rPr lang="en-IN" dirty="0" smtClean="0"/>
              <a:t>Next</a:t>
            </a:r>
            <a:r>
              <a:rPr lang="en-IN" dirty="0" smtClean="0"/>
              <a:t>, to access an individual file, a </a:t>
            </a:r>
            <a:r>
              <a:rPr lang="en-IN" dirty="0" smtClean="0"/>
              <a:t>unique file </a:t>
            </a:r>
            <a:r>
              <a:rPr lang="en-IN" dirty="0" smtClean="0"/>
              <a:t>name must be entered.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/>
          <a:lstStyle/>
          <a:p>
            <a:r>
              <a:rPr lang="en-IN" b="1" dirty="0" smtClean="0"/>
              <a:t>Backup 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b="1" dirty="0" smtClean="0"/>
              <a:t>Backup files, which are duplicate </a:t>
            </a:r>
            <a:r>
              <a:rPr lang="en-IN" b="1" dirty="0" smtClean="0"/>
              <a:t>files of </a:t>
            </a:r>
            <a:r>
              <a:rPr lang="en-IN" b="1" dirty="0" smtClean="0"/>
              <a:t>data or programs, are </a:t>
            </a:r>
            <a:r>
              <a:rPr lang="en-IN" b="1" dirty="0" smtClean="0"/>
              <a:t>another important </a:t>
            </a:r>
            <a:r>
              <a:rPr lang="en-IN" b="1" dirty="0" smtClean="0"/>
              <a:t>security measure</a:t>
            </a:r>
            <a:r>
              <a:rPr lang="en-IN" b="1" dirty="0" smtClean="0"/>
              <a:t>.</a:t>
            </a:r>
          </a:p>
          <a:p>
            <a:pPr algn="just"/>
            <a:r>
              <a:rPr lang="en-IN" dirty="0" smtClean="0"/>
              <a:t>Files can be protected by file </a:t>
            </a:r>
            <a:r>
              <a:rPr lang="en-IN" dirty="0" smtClean="0"/>
              <a:t>retention measures </a:t>
            </a:r>
            <a:r>
              <a:rPr lang="en-IN" dirty="0" smtClean="0"/>
              <a:t>that involve storing copies of </a:t>
            </a:r>
            <a:r>
              <a:rPr lang="en-IN" dirty="0" smtClean="0"/>
              <a:t>files from </a:t>
            </a:r>
            <a:r>
              <a:rPr lang="en-IN" dirty="0" smtClean="0"/>
              <a:t>previous periods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Several generations of files can be </a:t>
            </a:r>
            <a:r>
              <a:rPr lang="en-IN" dirty="0" smtClean="0"/>
              <a:t>kept for </a:t>
            </a:r>
            <a:r>
              <a:rPr lang="en-IN" dirty="0" smtClean="0"/>
              <a:t>control purposes.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IN" b="1" dirty="0" smtClean="0"/>
              <a:t>Biometric Security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These are security measures provided by </a:t>
            </a:r>
            <a:r>
              <a:rPr lang="en-IN" dirty="0" smtClean="0"/>
              <a:t>computer devices, which measure physical traits that make each individual unique. This includes:</a:t>
            </a:r>
          </a:p>
          <a:p>
            <a:r>
              <a:rPr lang="en-IN" dirty="0" smtClean="0"/>
              <a:t>Voice verification</a:t>
            </a:r>
          </a:p>
          <a:p>
            <a:r>
              <a:rPr lang="en-IN" dirty="0" smtClean="0"/>
              <a:t>Fingerprints</a:t>
            </a:r>
            <a:endParaRPr lang="en-IN" dirty="0" smtClean="0"/>
          </a:p>
          <a:p>
            <a:r>
              <a:rPr lang="en-IN" dirty="0" smtClean="0"/>
              <a:t>Hand </a:t>
            </a:r>
            <a:r>
              <a:rPr lang="en-IN" dirty="0" smtClean="0"/>
              <a:t>geometry</a:t>
            </a:r>
          </a:p>
          <a:p>
            <a:r>
              <a:rPr lang="en-IN" dirty="0" smtClean="0"/>
              <a:t>Signature </a:t>
            </a:r>
            <a:r>
              <a:rPr lang="en-IN" dirty="0" smtClean="0"/>
              <a:t>dynamics</a:t>
            </a:r>
          </a:p>
          <a:p>
            <a:r>
              <a:rPr lang="en-IN" dirty="0" smtClean="0"/>
              <a:t>Keystroke </a:t>
            </a:r>
            <a:r>
              <a:rPr lang="en-IN" dirty="0" smtClean="0"/>
              <a:t>analysis</a:t>
            </a:r>
          </a:p>
          <a:p>
            <a:r>
              <a:rPr lang="en-IN" dirty="0" smtClean="0"/>
              <a:t>Retina </a:t>
            </a:r>
            <a:r>
              <a:rPr lang="en-IN" dirty="0" smtClean="0"/>
              <a:t>scanning</a:t>
            </a:r>
          </a:p>
          <a:p>
            <a:r>
              <a:rPr lang="en-IN" dirty="0" smtClean="0"/>
              <a:t>Face </a:t>
            </a:r>
            <a:r>
              <a:rPr lang="en-IN" dirty="0" smtClean="0"/>
              <a:t>recognition</a:t>
            </a:r>
          </a:p>
          <a:p>
            <a:r>
              <a:rPr lang="en-IN" dirty="0" smtClean="0"/>
              <a:t>Genetic </a:t>
            </a:r>
            <a:r>
              <a:rPr lang="en-IN" dirty="0" smtClean="0"/>
              <a:t>pattern analysis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8229600" cy="1143000"/>
          </a:xfrm>
        </p:spPr>
        <p:txBody>
          <a:bodyPr/>
          <a:lstStyle/>
          <a:p>
            <a:r>
              <a:rPr lang="en-IN" i="1" dirty="0" smtClean="0"/>
              <a:t>Hacking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7239000" cy="45259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 smtClean="0"/>
              <a:t>Hacking is the obsessive use of computers, or the unauthorized access and use of networked computer systems. Hackers usually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/>
              <a:t>Steal or damage data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/>
              <a:t>Get unauthorized access to computer files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/>
              <a:t>Monitor e-mails or web server access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/>
              <a:t>May use remote services that allow one computer to execute programs on another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/>
              <a:t>Plant data that will cause system to welcome intruders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4876800"/>
            <a:ext cx="1524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1400" y="2895600"/>
            <a:ext cx="14478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47800"/>
            <a:ext cx="8229600" cy="1143000"/>
          </a:xfrm>
        </p:spPr>
        <p:txBody>
          <a:bodyPr/>
          <a:lstStyle/>
          <a:p>
            <a:r>
              <a:rPr lang="en-IN" i="1" dirty="0" smtClean="0"/>
              <a:t>Cyber Theft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/>
          <a:lstStyle/>
          <a:p>
            <a:pPr algn="just"/>
            <a:r>
              <a:rPr lang="en-IN" dirty="0" smtClean="0"/>
              <a:t>Cyber theft involves theft of money by unauthorized network entry and fraudulent alteration of computer databases.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4343400"/>
            <a:ext cx="3200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1143000"/>
          </a:xfrm>
        </p:spPr>
        <p:txBody>
          <a:bodyPr/>
          <a:lstStyle/>
          <a:p>
            <a:r>
              <a:rPr lang="en-IN" i="1" dirty="0" smtClean="0"/>
              <a:t>Unauthorized use at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229600" cy="4525963"/>
          </a:xfrm>
        </p:spPr>
        <p:txBody>
          <a:bodyPr/>
          <a:lstStyle/>
          <a:p>
            <a:r>
              <a:rPr lang="en-IN" dirty="0" smtClean="0"/>
              <a:t>Unauthorized use of computer resources especially by employees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Playing video games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Unauthorized use of internet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Non-work related upload/download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Transmission of confidential data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Moonlighting </a:t>
            </a: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5562600"/>
            <a:ext cx="1752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14400"/>
            <a:ext cx="8229600" cy="1143000"/>
          </a:xfrm>
        </p:spPr>
        <p:txBody>
          <a:bodyPr/>
          <a:lstStyle/>
          <a:p>
            <a:r>
              <a:rPr lang="en-IN" i="1" dirty="0" smtClean="0"/>
              <a:t>Software Piracy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4724400" cy="4525963"/>
          </a:xfrm>
        </p:spPr>
        <p:txBody>
          <a:bodyPr/>
          <a:lstStyle/>
          <a:p>
            <a:pPr algn="just"/>
            <a:r>
              <a:rPr lang="en-IN" dirty="0" smtClean="0"/>
              <a:t>Unauthorized copying of data is </a:t>
            </a:r>
            <a:r>
              <a:rPr lang="en-IN" dirty="0" smtClean="0"/>
              <a:t>called software </a:t>
            </a:r>
            <a:r>
              <a:rPr lang="en-IN" dirty="0" smtClean="0"/>
              <a:t>piracy or software theft</a:t>
            </a:r>
          </a:p>
          <a:p>
            <a:pPr algn="just"/>
            <a:r>
              <a:rPr lang="en-IN" dirty="0" smtClean="0"/>
              <a:t>Software is protected by copyright law </a:t>
            </a:r>
            <a:r>
              <a:rPr lang="en-IN" dirty="0" smtClean="0"/>
              <a:t>and user </a:t>
            </a:r>
            <a:r>
              <a:rPr lang="en-IN" dirty="0" smtClean="0"/>
              <a:t>license agreement that allows </a:t>
            </a:r>
            <a:r>
              <a:rPr lang="en-IN" dirty="0" smtClean="0"/>
              <a:t>only limited </a:t>
            </a:r>
            <a:r>
              <a:rPr lang="en-IN" dirty="0" smtClean="0"/>
              <a:t>copies to be made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4648200"/>
            <a:ext cx="15144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4800600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smtClean="0"/>
              <a:t>Piracy of Intellectual Property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Materials other than software are </a:t>
            </a:r>
            <a:r>
              <a:rPr lang="en-IN" dirty="0" smtClean="0"/>
              <a:t>also pirated </a:t>
            </a:r>
            <a:r>
              <a:rPr lang="en-IN" dirty="0" smtClean="0"/>
              <a:t>by making multiple </a:t>
            </a:r>
            <a:r>
              <a:rPr lang="en-IN" dirty="0" smtClean="0"/>
              <a:t>copies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/>
              <a:t>Piracy of music, video, images, </a:t>
            </a:r>
            <a:r>
              <a:rPr lang="en-IN" dirty="0" smtClean="0"/>
              <a:t>articles, books </a:t>
            </a:r>
            <a:r>
              <a:rPr lang="en-IN" dirty="0" smtClean="0"/>
              <a:t>etc.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/>
              <a:t>Dissemination </a:t>
            </a:r>
            <a:r>
              <a:rPr lang="en-IN" dirty="0" smtClean="0"/>
              <a:t>of these material </a:t>
            </a:r>
            <a:r>
              <a:rPr lang="en-IN" dirty="0" smtClean="0"/>
              <a:t>through internet </a:t>
            </a:r>
            <a:r>
              <a:rPr lang="en-IN" dirty="0" smtClean="0"/>
              <a:t>websites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4724400"/>
            <a:ext cx="15144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en-IN" i="1" dirty="0" smtClean="0"/>
              <a:t>Computer viruses and worms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229600" cy="4343400"/>
          </a:xfrm>
        </p:spPr>
        <p:txBody>
          <a:bodyPr>
            <a:noAutofit/>
          </a:bodyPr>
          <a:lstStyle/>
          <a:p>
            <a:pPr algn="just"/>
            <a:r>
              <a:rPr lang="en-IN" sz="2400" dirty="0" smtClean="0"/>
              <a:t>A virus is a program code that cannot work </a:t>
            </a:r>
            <a:r>
              <a:rPr lang="en-IN" sz="2400" dirty="0" smtClean="0"/>
              <a:t>without being </a:t>
            </a:r>
            <a:r>
              <a:rPr lang="en-IN" sz="2400" dirty="0" smtClean="0"/>
              <a:t>inserted into another </a:t>
            </a:r>
            <a:r>
              <a:rPr lang="en-IN" sz="2400" dirty="0" smtClean="0"/>
              <a:t>program</a:t>
            </a:r>
          </a:p>
          <a:p>
            <a:pPr algn="just"/>
            <a:r>
              <a:rPr lang="en-IN" sz="2400" dirty="0" smtClean="0"/>
              <a:t>A worm is a distinct program that can run unaided</a:t>
            </a:r>
          </a:p>
          <a:p>
            <a:pPr algn="just"/>
            <a:r>
              <a:rPr lang="en-IN" sz="2400" dirty="0" smtClean="0"/>
              <a:t>These programs copy annoying or destructive routines </a:t>
            </a:r>
            <a:r>
              <a:rPr lang="en-IN" sz="2400" dirty="0" smtClean="0"/>
              <a:t>into the </a:t>
            </a:r>
            <a:r>
              <a:rPr lang="en-IN" sz="2400" dirty="0" smtClean="0"/>
              <a:t>networked computer systems of anyone </a:t>
            </a:r>
            <a:r>
              <a:rPr lang="en-IN" sz="2400" dirty="0" smtClean="0"/>
              <a:t>who accesses </a:t>
            </a:r>
            <a:r>
              <a:rPr lang="en-IN" sz="2400" dirty="0" smtClean="0"/>
              <a:t>computers affected with the virus or who </a:t>
            </a:r>
            <a:r>
              <a:rPr lang="en-IN" sz="2400" dirty="0" smtClean="0"/>
              <a:t>uses copies </a:t>
            </a:r>
            <a:r>
              <a:rPr lang="en-IN" sz="2400" dirty="0" smtClean="0"/>
              <a:t>of magnetic disks taken from infected </a:t>
            </a:r>
            <a:r>
              <a:rPr lang="en-IN" sz="2400" dirty="0" smtClean="0"/>
              <a:t>computers</a:t>
            </a:r>
          </a:p>
          <a:p>
            <a:pPr algn="just"/>
            <a:r>
              <a:rPr lang="en-IN" sz="2400" dirty="0" smtClean="0"/>
              <a:t>They enter a computer through e-mail or file </a:t>
            </a:r>
            <a:r>
              <a:rPr lang="en-IN" sz="2400" dirty="0" smtClean="0"/>
              <a:t>attachments, or </a:t>
            </a:r>
            <a:r>
              <a:rPr lang="en-IN" sz="2400" dirty="0" smtClean="0"/>
              <a:t>through illegal software. A virus usually copies </a:t>
            </a:r>
            <a:r>
              <a:rPr lang="en-IN" sz="2400" dirty="0" smtClean="0"/>
              <a:t>itself into </a:t>
            </a:r>
            <a:r>
              <a:rPr lang="en-IN" sz="2400" dirty="0" smtClean="0"/>
              <a:t>the OS, and then spreads to main memory and </a:t>
            </a:r>
            <a:r>
              <a:rPr lang="en-IN" sz="2400" dirty="0" smtClean="0"/>
              <a:t>thus hard </a:t>
            </a:r>
            <a:r>
              <a:rPr lang="en-IN" sz="2400" dirty="0" smtClean="0"/>
              <a:t>disk and any inserted external memory.</a:t>
            </a:r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1143000"/>
          </a:xfrm>
        </p:spPr>
        <p:txBody>
          <a:bodyPr/>
          <a:lstStyle/>
          <a:p>
            <a:r>
              <a:rPr lang="en-IN" dirty="0" smtClean="0"/>
              <a:t>Privacy Issues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/>
          <a:lstStyle/>
          <a:p>
            <a:r>
              <a:rPr lang="en-IN" dirty="0" smtClean="0"/>
              <a:t>Privacy on the internet</a:t>
            </a:r>
          </a:p>
          <a:p>
            <a:r>
              <a:rPr lang="en-IN" dirty="0" smtClean="0"/>
              <a:t>Computer </a:t>
            </a:r>
            <a:r>
              <a:rPr lang="en-IN" dirty="0" smtClean="0"/>
              <a:t>Matching</a:t>
            </a:r>
          </a:p>
          <a:p>
            <a:r>
              <a:rPr lang="en-IN" dirty="0" smtClean="0"/>
              <a:t>Privacy </a:t>
            </a:r>
            <a:r>
              <a:rPr lang="en-IN" dirty="0" smtClean="0"/>
              <a:t>Laws</a:t>
            </a:r>
          </a:p>
          <a:p>
            <a:r>
              <a:rPr lang="en-IN" dirty="0" smtClean="0"/>
              <a:t>Computer </a:t>
            </a:r>
            <a:r>
              <a:rPr lang="en-IN" dirty="0" smtClean="0"/>
              <a:t>libel and censorship (threats </a:t>
            </a:r>
            <a:r>
              <a:rPr lang="en-IN" dirty="0" smtClean="0"/>
              <a:t>are spamming </a:t>
            </a:r>
            <a:r>
              <a:rPr lang="en-IN" dirty="0" smtClean="0"/>
              <a:t>and flaming)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918</Words>
  <Application>Microsoft Office PowerPoint</Application>
  <PresentationFormat>On-screen Show (4:3)</PresentationFormat>
  <Paragraphs>123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Security and Ethical Challenges</vt:lpstr>
      <vt:lpstr>Security challenges</vt:lpstr>
      <vt:lpstr>Hacking</vt:lpstr>
      <vt:lpstr>Cyber Theft</vt:lpstr>
      <vt:lpstr>Unauthorized use at Work</vt:lpstr>
      <vt:lpstr>Software Piracy</vt:lpstr>
      <vt:lpstr>Piracy of Intellectual Property</vt:lpstr>
      <vt:lpstr>Computer viruses and worms</vt:lpstr>
      <vt:lpstr>Privacy Issues</vt:lpstr>
      <vt:lpstr>Other Challenges</vt:lpstr>
      <vt:lpstr>Health issues</vt:lpstr>
      <vt:lpstr>Benefits</vt:lpstr>
      <vt:lpstr>Ethical responsibility of business professionals</vt:lpstr>
      <vt:lpstr>Categories of Ethical Business Issues</vt:lpstr>
      <vt:lpstr>Security management of IT</vt:lpstr>
      <vt:lpstr>Encryption</vt:lpstr>
      <vt:lpstr>Firewall</vt:lpstr>
      <vt:lpstr>Denial of Service Defences</vt:lpstr>
      <vt:lpstr>e-Mail Monitoring</vt:lpstr>
      <vt:lpstr>Virus Defences</vt:lpstr>
      <vt:lpstr>Security Codes</vt:lpstr>
      <vt:lpstr>Backup Files</vt:lpstr>
      <vt:lpstr>Biometric Security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and Ethical Challenges</dc:title>
  <dc:creator>Parul</dc:creator>
  <cp:lastModifiedBy>Parul</cp:lastModifiedBy>
  <cp:revision>11</cp:revision>
  <dcterms:created xsi:type="dcterms:W3CDTF">2006-08-16T00:00:00Z</dcterms:created>
  <dcterms:modified xsi:type="dcterms:W3CDTF">2018-10-12T06:19:34Z</dcterms:modified>
</cp:coreProperties>
</file>