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77"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CC000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CC0000"/>
                </a:solidFill>
                <a:latin typeface="Verdana"/>
                <a:cs typeface="Verdan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046824" y="1969321"/>
            <a:ext cx="3244215" cy="2837815"/>
          </a:xfrm>
          <a:prstGeom prst="rect">
            <a:avLst/>
          </a:prstGeom>
        </p:spPr>
        <p:txBody>
          <a:bodyPr wrap="square" lIns="0" tIns="0" rIns="0" bIns="0">
            <a:spAutoFit/>
          </a:bodyPr>
          <a:lstStyle>
            <a:lvl1pPr>
              <a:defRPr sz="1600" b="0" i="0">
                <a:solidFill>
                  <a:schemeClr val="tx1"/>
                </a:solidFill>
                <a:latin typeface="Times New Roman"/>
                <a:cs typeface="Times New Roman"/>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CC000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602975" y="66525"/>
            <a:ext cx="348618" cy="357955"/>
          </a:xfrm>
          <a:prstGeom prst="rect">
            <a:avLst/>
          </a:prstGeom>
        </p:spPr>
      </p:pic>
      <p:sp>
        <p:nvSpPr>
          <p:cNvPr id="2" name="Holder 2"/>
          <p:cNvSpPr>
            <a:spLocks noGrp="1"/>
          </p:cNvSpPr>
          <p:nvPr>
            <p:ph type="title"/>
          </p:nvPr>
        </p:nvSpPr>
        <p:spPr>
          <a:xfrm>
            <a:off x="2049249" y="1467915"/>
            <a:ext cx="4838065" cy="665480"/>
          </a:xfrm>
          <a:prstGeom prst="rect">
            <a:avLst/>
          </a:prstGeom>
        </p:spPr>
        <p:txBody>
          <a:bodyPr wrap="square" lIns="0" tIns="0" rIns="0" bIns="0">
            <a:spAutoFit/>
          </a:bodyPr>
          <a:lstStyle>
            <a:lvl1pPr>
              <a:defRPr sz="4200" b="1" i="0">
                <a:solidFill>
                  <a:srgbClr val="CC0000"/>
                </a:solidFill>
                <a:latin typeface="Verdana"/>
                <a:cs typeface="Verdana"/>
              </a:defRPr>
            </a:lvl1pPr>
          </a:lstStyle>
          <a:p>
            <a:endParaRPr/>
          </a:p>
        </p:txBody>
      </p:sp>
      <p:sp>
        <p:nvSpPr>
          <p:cNvPr id="3" name="Holder 3"/>
          <p:cNvSpPr>
            <a:spLocks noGrp="1"/>
          </p:cNvSpPr>
          <p:nvPr>
            <p:ph type="body" idx="1"/>
          </p:nvPr>
        </p:nvSpPr>
        <p:spPr>
          <a:xfrm>
            <a:off x="611850" y="1082100"/>
            <a:ext cx="8023225" cy="16459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1/7/2024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0" dirty="0"/>
              <a:t>C</a:t>
            </a:r>
            <a:r>
              <a:rPr spc="-165" dirty="0"/>
              <a:t>aps</a:t>
            </a:r>
            <a:r>
              <a:rPr spc="-185" dirty="0"/>
              <a:t>t</a:t>
            </a:r>
            <a:r>
              <a:rPr spc="-110" dirty="0"/>
              <a:t>o</a:t>
            </a:r>
            <a:r>
              <a:rPr spc="-105" dirty="0"/>
              <a:t>n</a:t>
            </a:r>
            <a:r>
              <a:rPr spc="-140" dirty="0"/>
              <a:t>e</a:t>
            </a:r>
            <a:r>
              <a:rPr spc="-250" dirty="0"/>
              <a:t> </a:t>
            </a:r>
            <a:r>
              <a:rPr spc="-45" dirty="0"/>
              <a:t>P</a:t>
            </a:r>
            <a:r>
              <a:rPr spc="-315" dirty="0"/>
              <a:t>r</a:t>
            </a:r>
            <a:r>
              <a:rPr spc="-170" dirty="0"/>
              <a:t>oje</a:t>
            </a:r>
            <a:r>
              <a:rPr spc="-145" dirty="0"/>
              <a:t>c</a:t>
            </a:r>
            <a:r>
              <a:rPr spc="-90" dirty="0"/>
              <a:t>t</a:t>
            </a:r>
          </a:p>
        </p:txBody>
      </p:sp>
      <p:sp>
        <p:nvSpPr>
          <p:cNvPr id="3" name="object 3"/>
          <p:cNvSpPr txBox="1"/>
          <p:nvPr/>
        </p:nvSpPr>
        <p:spPr>
          <a:xfrm>
            <a:off x="1010158" y="2052695"/>
            <a:ext cx="7181850" cy="821379"/>
          </a:xfrm>
          <a:prstGeom prst="rect">
            <a:avLst/>
          </a:prstGeom>
        </p:spPr>
        <p:txBody>
          <a:bodyPr vert="horz" wrap="square" lIns="0" tIns="76835" rIns="0" bIns="0" rtlCol="0">
            <a:spAutoFit/>
          </a:bodyPr>
          <a:lstStyle/>
          <a:p>
            <a:pPr algn="ctr">
              <a:lnSpc>
                <a:spcPct val="100000"/>
              </a:lnSpc>
              <a:spcBef>
                <a:spcPts val="605"/>
              </a:spcBef>
            </a:pPr>
            <a:r>
              <a:rPr sz="2400" b="1" spc="-5" dirty="0">
                <a:latin typeface="Times New Roman"/>
                <a:cs typeface="Times New Roman"/>
              </a:rPr>
              <a:t>NETFLI</a:t>
            </a:r>
            <a:r>
              <a:rPr sz="2400" b="1" dirty="0">
                <a:latin typeface="Times New Roman"/>
                <a:cs typeface="Times New Roman"/>
              </a:rPr>
              <a:t>X</a:t>
            </a:r>
            <a:r>
              <a:rPr sz="2400" b="1" spc="-5" dirty="0">
                <a:latin typeface="Times New Roman"/>
                <a:cs typeface="Times New Roman"/>
              </a:rPr>
              <a:t> MOVIE</a:t>
            </a:r>
            <a:r>
              <a:rPr sz="2400" b="1" dirty="0">
                <a:latin typeface="Times New Roman"/>
                <a:cs typeface="Times New Roman"/>
              </a:rPr>
              <a:t>S</a:t>
            </a:r>
            <a:r>
              <a:rPr sz="2400" b="1" spc="-140" dirty="0">
                <a:latin typeface="Times New Roman"/>
                <a:cs typeface="Times New Roman"/>
              </a:rPr>
              <a:t> </a:t>
            </a:r>
            <a:r>
              <a:rPr sz="2400" b="1" spc="-5" dirty="0">
                <a:latin typeface="Times New Roman"/>
                <a:cs typeface="Times New Roman"/>
              </a:rPr>
              <a:t>AN</a:t>
            </a:r>
            <a:r>
              <a:rPr sz="2400" b="1" dirty="0">
                <a:latin typeface="Times New Roman"/>
                <a:cs typeface="Times New Roman"/>
              </a:rPr>
              <a:t>D</a:t>
            </a:r>
            <a:r>
              <a:rPr sz="2400" b="1" spc="-45" dirty="0">
                <a:latin typeface="Times New Roman"/>
                <a:cs typeface="Times New Roman"/>
              </a:rPr>
              <a:t> </a:t>
            </a:r>
            <a:r>
              <a:rPr sz="2400" b="1" spc="-5" dirty="0">
                <a:latin typeface="Times New Roman"/>
                <a:cs typeface="Times New Roman"/>
              </a:rPr>
              <a:t>T</a:t>
            </a:r>
            <a:r>
              <a:rPr sz="2400" b="1" dirty="0">
                <a:latin typeface="Times New Roman"/>
                <a:cs typeface="Times New Roman"/>
              </a:rPr>
              <a:t>V</a:t>
            </a:r>
            <a:r>
              <a:rPr sz="2400" b="1" spc="-50" dirty="0">
                <a:latin typeface="Times New Roman"/>
                <a:cs typeface="Times New Roman"/>
              </a:rPr>
              <a:t> </a:t>
            </a:r>
            <a:r>
              <a:rPr sz="2400" b="1" spc="-5" dirty="0">
                <a:latin typeface="Times New Roman"/>
                <a:cs typeface="Times New Roman"/>
              </a:rPr>
              <a:t>SHOW</a:t>
            </a:r>
            <a:r>
              <a:rPr sz="2400" b="1" dirty="0">
                <a:latin typeface="Times New Roman"/>
                <a:cs typeface="Times New Roman"/>
              </a:rPr>
              <a:t>S</a:t>
            </a:r>
            <a:r>
              <a:rPr sz="2400" b="1" spc="-5" dirty="0">
                <a:latin typeface="Times New Roman"/>
                <a:cs typeface="Times New Roman"/>
              </a:rPr>
              <a:t> CLUSTERING</a:t>
            </a:r>
            <a:endParaRPr sz="2400" dirty="0">
              <a:latin typeface="Times New Roman"/>
              <a:cs typeface="Times New Roman"/>
            </a:endParaRPr>
          </a:p>
          <a:p>
            <a:pPr marR="50165" algn="ctr">
              <a:lnSpc>
                <a:spcPct val="100000"/>
              </a:lnSpc>
              <a:spcBef>
                <a:spcPts val="445"/>
              </a:spcBef>
            </a:pPr>
            <a:r>
              <a:rPr lang="en-IN" sz="2100" b="1" spc="-70" dirty="0">
                <a:solidFill>
                  <a:srgbClr val="134F5C"/>
                </a:solidFill>
                <a:latin typeface="Verdana"/>
                <a:cs typeface="Verdana"/>
              </a:rPr>
              <a:t>By Ankita Gupta</a:t>
            </a:r>
            <a:endParaRPr sz="2100" dirty="0">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95573"/>
            <a:ext cx="1105535" cy="421640"/>
          </a:xfrm>
          <a:prstGeom prst="rect">
            <a:avLst/>
          </a:prstGeom>
        </p:spPr>
        <p:txBody>
          <a:bodyPr vert="horz" wrap="square" lIns="0" tIns="12700" rIns="0" bIns="0" rtlCol="0">
            <a:spAutoFit/>
          </a:bodyPr>
          <a:lstStyle/>
          <a:p>
            <a:pPr marL="12700">
              <a:lnSpc>
                <a:spcPct val="100000"/>
              </a:lnSpc>
              <a:spcBef>
                <a:spcPts val="100"/>
              </a:spcBef>
            </a:pPr>
            <a:r>
              <a:rPr sz="2600" b="0" spc="-5" dirty="0">
                <a:latin typeface="Times New Roman"/>
                <a:cs typeface="Times New Roman"/>
              </a:rPr>
              <a:t>Country</a:t>
            </a:r>
            <a:endParaRPr sz="2600" dirty="0">
              <a:latin typeface="Times New Roman"/>
              <a:cs typeface="Times New Roman"/>
            </a:endParaRPr>
          </a:p>
        </p:txBody>
      </p:sp>
      <p:sp>
        <p:nvSpPr>
          <p:cNvPr id="3" name="object 3"/>
          <p:cNvSpPr txBox="1"/>
          <p:nvPr/>
        </p:nvSpPr>
        <p:spPr>
          <a:xfrm>
            <a:off x="457200" y="3657960"/>
            <a:ext cx="7882890" cy="1243930"/>
          </a:xfrm>
          <a:prstGeom prst="rect">
            <a:avLst/>
          </a:prstGeom>
        </p:spPr>
        <p:txBody>
          <a:bodyPr vert="horz" wrap="square" lIns="0" tIns="12700" rIns="0" bIns="0" rtlCol="0">
            <a:spAutoFit/>
          </a:bodyPr>
          <a:lstStyle/>
          <a:p>
            <a:pPr marL="363855" marR="5080" indent="-351790" algn="just">
              <a:lnSpc>
                <a:spcPct val="100000"/>
              </a:lnSpc>
              <a:spcBef>
                <a:spcPts val="100"/>
              </a:spcBef>
              <a:buFont typeface="Arial MT"/>
              <a:buChar char="●"/>
              <a:tabLst>
                <a:tab pos="364490" algn="l"/>
              </a:tabLst>
            </a:pPr>
            <a:r>
              <a:rPr lang="en-IN" sz="1600" dirty="0">
                <a:latin typeface="Times New Roman"/>
                <a:cs typeface="Times New Roman"/>
              </a:rPr>
              <a:t>U</a:t>
            </a:r>
            <a:r>
              <a:rPr sz="1600" dirty="0" err="1">
                <a:latin typeface="Times New Roman"/>
                <a:cs typeface="Times New Roman"/>
              </a:rPr>
              <a:t>nited</a:t>
            </a:r>
            <a:r>
              <a:rPr sz="1600" dirty="0">
                <a:latin typeface="Times New Roman"/>
                <a:cs typeface="Times New Roman"/>
              </a:rPr>
              <a:t> </a:t>
            </a:r>
            <a:r>
              <a:rPr sz="1600" spc="-5" dirty="0">
                <a:latin typeface="Times New Roman"/>
                <a:cs typeface="Times New Roman"/>
              </a:rPr>
              <a:t>states </a:t>
            </a:r>
            <a:r>
              <a:rPr sz="1600" dirty="0">
                <a:latin typeface="Times New Roman"/>
                <a:cs typeface="Times New Roman"/>
              </a:rPr>
              <a:t>has </a:t>
            </a:r>
            <a:r>
              <a:rPr sz="1600" spc="-5" dirty="0">
                <a:latin typeface="Times New Roman"/>
                <a:cs typeface="Times New Roman"/>
              </a:rPr>
              <a:t>the </a:t>
            </a:r>
            <a:r>
              <a:rPr sz="1600" dirty="0">
                <a:latin typeface="Times New Roman"/>
                <a:cs typeface="Times New Roman"/>
              </a:rPr>
              <a:t>highest number of </a:t>
            </a:r>
            <a:r>
              <a:rPr sz="1600" spc="5" dirty="0">
                <a:latin typeface="Times New Roman"/>
                <a:cs typeface="Times New Roman"/>
              </a:rPr>
              <a:t> </a:t>
            </a:r>
            <a:r>
              <a:rPr sz="1600" spc="-5" dirty="0">
                <a:latin typeface="Times New Roman"/>
                <a:cs typeface="Times New Roman"/>
              </a:rPr>
              <a:t>content</a:t>
            </a:r>
            <a:r>
              <a:rPr sz="1600" spc="-20" dirty="0">
                <a:latin typeface="Times New Roman"/>
                <a:cs typeface="Times New Roman"/>
              </a:rPr>
              <a:t> </a:t>
            </a:r>
            <a:r>
              <a:rPr sz="1600" dirty="0">
                <a:latin typeface="Times New Roman"/>
                <a:cs typeface="Times New Roman"/>
              </a:rPr>
              <a:t>on</a:t>
            </a:r>
            <a:r>
              <a:rPr sz="1600" spc="-10" dirty="0">
                <a:latin typeface="Times New Roman"/>
                <a:cs typeface="Times New Roman"/>
              </a:rPr>
              <a:t> </a:t>
            </a:r>
            <a:r>
              <a:rPr sz="1600" spc="-5" dirty="0">
                <a:latin typeface="Times New Roman"/>
                <a:cs typeface="Times New Roman"/>
              </a:rPr>
              <a:t>the</a:t>
            </a:r>
            <a:r>
              <a:rPr sz="1600" spc="-15" dirty="0">
                <a:latin typeface="Times New Roman"/>
                <a:cs typeface="Times New Roman"/>
              </a:rPr>
              <a:t> </a:t>
            </a:r>
            <a:r>
              <a:rPr sz="1600" dirty="0">
                <a:latin typeface="Times New Roman"/>
                <a:cs typeface="Times New Roman"/>
              </a:rPr>
              <a:t>netflix</a:t>
            </a:r>
            <a:r>
              <a:rPr sz="1600" spc="-10" dirty="0">
                <a:latin typeface="Times New Roman"/>
                <a:cs typeface="Times New Roman"/>
              </a:rPr>
              <a:t> </a:t>
            </a:r>
            <a:r>
              <a:rPr sz="1600" dirty="0">
                <a:latin typeface="Times New Roman"/>
                <a:cs typeface="Times New Roman"/>
              </a:rPr>
              <a:t>,followed</a:t>
            </a:r>
            <a:r>
              <a:rPr sz="1600" spc="-10" dirty="0">
                <a:latin typeface="Times New Roman"/>
                <a:cs typeface="Times New Roman"/>
              </a:rPr>
              <a:t> </a:t>
            </a:r>
            <a:r>
              <a:rPr sz="1600" dirty="0">
                <a:latin typeface="Times New Roman"/>
                <a:cs typeface="Times New Roman"/>
              </a:rPr>
              <a:t>by</a:t>
            </a:r>
            <a:r>
              <a:rPr sz="1600" spc="-10" dirty="0">
                <a:latin typeface="Times New Roman"/>
                <a:cs typeface="Times New Roman"/>
              </a:rPr>
              <a:t> </a:t>
            </a:r>
            <a:r>
              <a:rPr sz="1600" spc="-5" dirty="0">
                <a:latin typeface="Times New Roman"/>
                <a:cs typeface="Times New Roman"/>
              </a:rPr>
              <a:t>india</a:t>
            </a:r>
            <a:endParaRPr sz="1600" dirty="0">
              <a:latin typeface="Times New Roman"/>
              <a:cs typeface="Times New Roman"/>
            </a:endParaRPr>
          </a:p>
          <a:p>
            <a:pPr marL="363855" marR="7620" indent="-351790" algn="just">
              <a:lnSpc>
                <a:spcPct val="100000"/>
              </a:lnSpc>
              <a:buFont typeface="Arial MT"/>
              <a:buChar char="●"/>
              <a:tabLst>
                <a:tab pos="364490" algn="l"/>
              </a:tabLst>
            </a:pPr>
            <a:r>
              <a:rPr sz="1600" spc="-5" dirty="0">
                <a:latin typeface="Times New Roman"/>
                <a:cs typeface="Times New Roman"/>
              </a:rPr>
              <a:t>india </a:t>
            </a:r>
            <a:r>
              <a:rPr sz="1600" dirty="0">
                <a:latin typeface="Times New Roman"/>
                <a:cs typeface="Times New Roman"/>
              </a:rPr>
              <a:t>has highest number of </a:t>
            </a:r>
            <a:r>
              <a:rPr sz="1600" spc="-5" dirty="0">
                <a:latin typeface="Times New Roman"/>
                <a:cs typeface="Times New Roman"/>
              </a:rPr>
              <a:t>movies in </a:t>
            </a:r>
            <a:r>
              <a:rPr sz="1600" dirty="0">
                <a:latin typeface="Times New Roman"/>
                <a:cs typeface="Times New Roman"/>
              </a:rPr>
              <a:t> netflix</a:t>
            </a:r>
          </a:p>
          <a:p>
            <a:pPr marL="363855" marR="11430" indent="-351790" algn="just">
              <a:lnSpc>
                <a:spcPct val="100000"/>
              </a:lnSpc>
              <a:buFont typeface="Arial MT"/>
              <a:buChar char="●"/>
              <a:tabLst>
                <a:tab pos="364490" algn="l"/>
              </a:tabLst>
            </a:pPr>
            <a:r>
              <a:rPr sz="1600" spc="-5" dirty="0">
                <a:latin typeface="Times New Roman"/>
                <a:cs typeface="Times New Roman"/>
              </a:rPr>
              <a:t>the US and UK are closely aligned with </a:t>
            </a:r>
            <a:r>
              <a:rPr sz="1600" dirty="0">
                <a:latin typeface="Times New Roman"/>
                <a:cs typeface="Times New Roman"/>
              </a:rPr>
              <a:t> </a:t>
            </a:r>
            <a:r>
              <a:rPr sz="1600" spc="-5" dirty="0">
                <a:latin typeface="Times New Roman"/>
                <a:cs typeface="Times New Roman"/>
              </a:rPr>
              <a:t>their</a:t>
            </a:r>
            <a:r>
              <a:rPr sz="1600" dirty="0">
                <a:latin typeface="Times New Roman"/>
                <a:cs typeface="Times New Roman"/>
              </a:rPr>
              <a:t> </a:t>
            </a:r>
            <a:r>
              <a:rPr sz="1600" spc="-5" dirty="0">
                <a:latin typeface="Times New Roman"/>
                <a:cs typeface="Times New Roman"/>
              </a:rPr>
              <a:t>Netflix</a:t>
            </a:r>
            <a:r>
              <a:rPr sz="1600" dirty="0">
                <a:latin typeface="Times New Roman"/>
                <a:cs typeface="Times New Roman"/>
              </a:rPr>
              <a:t> </a:t>
            </a:r>
            <a:r>
              <a:rPr sz="1600" spc="-10" dirty="0">
                <a:latin typeface="Times New Roman"/>
                <a:cs typeface="Times New Roman"/>
              </a:rPr>
              <a:t>target</a:t>
            </a:r>
            <a:r>
              <a:rPr sz="1600" spc="-5" dirty="0">
                <a:latin typeface="Times New Roman"/>
                <a:cs typeface="Times New Roman"/>
              </a:rPr>
              <a:t> ages,</a:t>
            </a:r>
            <a:r>
              <a:rPr sz="1600" dirty="0">
                <a:latin typeface="Times New Roman"/>
                <a:cs typeface="Times New Roman"/>
              </a:rPr>
              <a:t> but</a:t>
            </a:r>
            <a:r>
              <a:rPr sz="1600" spc="5" dirty="0">
                <a:latin typeface="Times New Roman"/>
                <a:cs typeface="Times New Roman"/>
              </a:rPr>
              <a:t> </a:t>
            </a:r>
            <a:r>
              <a:rPr sz="1600" dirty="0">
                <a:latin typeface="Times New Roman"/>
                <a:cs typeface="Times New Roman"/>
              </a:rPr>
              <a:t>radically </a:t>
            </a:r>
            <a:r>
              <a:rPr sz="1600" spc="5" dirty="0">
                <a:latin typeface="Times New Roman"/>
                <a:cs typeface="Times New Roman"/>
              </a:rPr>
              <a:t> </a:t>
            </a:r>
            <a:r>
              <a:rPr sz="1600" spc="-5" dirty="0">
                <a:latin typeface="Times New Roman"/>
                <a:cs typeface="Times New Roman"/>
              </a:rPr>
              <a:t>different</a:t>
            </a:r>
            <a:r>
              <a:rPr sz="1600" spc="-15" dirty="0">
                <a:latin typeface="Times New Roman"/>
                <a:cs typeface="Times New Roman"/>
              </a:rPr>
              <a:t> </a:t>
            </a:r>
            <a:r>
              <a:rPr sz="1600" dirty="0">
                <a:latin typeface="Times New Roman"/>
                <a:cs typeface="Times New Roman"/>
              </a:rPr>
              <a:t>from,</a:t>
            </a:r>
            <a:r>
              <a:rPr sz="1600" spc="-10" dirty="0">
                <a:latin typeface="Times New Roman"/>
                <a:cs typeface="Times New Roman"/>
              </a:rPr>
              <a:t> </a:t>
            </a:r>
            <a:r>
              <a:rPr sz="1600" spc="-5" dirty="0">
                <a:latin typeface="Times New Roman"/>
                <a:cs typeface="Times New Roman"/>
              </a:rPr>
              <a:t>example,</a:t>
            </a:r>
            <a:r>
              <a:rPr sz="1600" spc="-15" dirty="0">
                <a:latin typeface="Times New Roman"/>
                <a:cs typeface="Times New Roman"/>
              </a:rPr>
              <a:t> </a:t>
            </a:r>
            <a:r>
              <a:rPr sz="1600" dirty="0">
                <a:latin typeface="Times New Roman"/>
                <a:cs typeface="Times New Roman"/>
              </a:rPr>
              <a:t>India</a:t>
            </a:r>
            <a:r>
              <a:rPr sz="1600" spc="-10" dirty="0">
                <a:latin typeface="Times New Roman"/>
                <a:cs typeface="Times New Roman"/>
              </a:rPr>
              <a:t> </a:t>
            </a:r>
            <a:r>
              <a:rPr sz="1600" dirty="0">
                <a:latin typeface="Times New Roman"/>
                <a:cs typeface="Times New Roman"/>
              </a:rPr>
              <a:t>or</a:t>
            </a:r>
            <a:r>
              <a:rPr sz="1600" spc="-10" dirty="0">
                <a:latin typeface="Times New Roman"/>
                <a:cs typeface="Times New Roman"/>
              </a:rPr>
              <a:t> </a:t>
            </a:r>
            <a:r>
              <a:rPr sz="1600" spc="-5" dirty="0">
                <a:latin typeface="Times New Roman"/>
                <a:cs typeface="Times New Roman"/>
              </a:rPr>
              <a:t>Japan!</a:t>
            </a:r>
            <a:endParaRPr sz="1600" dirty="0">
              <a:latin typeface="Times New Roman"/>
              <a:cs typeface="Times New Roman"/>
            </a:endParaRPr>
          </a:p>
          <a:p>
            <a:pPr marL="363855" marR="5080" indent="-351790" algn="just">
              <a:lnSpc>
                <a:spcPct val="100000"/>
              </a:lnSpc>
              <a:buFont typeface="Arial MT"/>
              <a:buChar char="●"/>
              <a:tabLst>
                <a:tab pos="364490" algn="l"/>
              </a:tabLst>
            </a:pPr>
            <a:r>
              <a:rPr sz="1600" spc="-5" dirty="0">
                <a:latin typeface="Times New Roman"/>
                <a:cs typeface="Times New Roman"/>
              </a:rPr>
              <a:t>Also,</a:t>
            </a:r>
            <a:r>
              <a:rPr sz="1600" dirty="0">
                <a:latin typeface="Times New Roman"/>
                <a:cs typeface="Times New Roman"/>
              </a:rPr>
              <a:t> </a:t>
            </a:r>
            <a:r>
              <a:rPr sz="1600" spc="-5" dirty="0">
                <a:latin typeface="Times New Roman"/>
                <a:cs typeface="Times New Roman"/>
              </a:rPr>
              <a:t>Mexico</a:t>
            </a:r>
            <a:r>
              <a:rPr sz="1600" dirty="0">
                <a:latin typeface="Times New Roman"/>
                <a:cs typeface="Times New Roman"/>
              </a:rPr>
              <a:t> </a:t>
            </a:r>
            <a:r>
              <a:rPr sz="1600" spc="-5" dirty="0">
                <a:latin typeface="Times New Roman"/>
                <a:cs typeface="Times New Roman"/>
              </a:rPr>
              <a:t>and</a:t>
            </a:r>
            <a:r>
              <a:rPr sz="1600" dirty="0">
                <a:latin typeface="Times New Roman"/>
                <a:cs typeface="Times New Roman"/>
              </a:rPr>
              <a:t> </a:t>
            </a:r>
            <a:r>
              <a:rPr sz="1600" spc="-5" dirty="0">
                <a:latin typeface="Times New Roman"/>
                <a:cs typeface="Times New Roman"/>
              </a:rPr>
              <a:t>Spain</a:t>
            </a:r>
            <a:r>
              <a:rPr sz="1600" dirty="0">
                <a:latin typeface="Times New Roman"/>
                <a:cs typeface="Times New Roman"/>
              </a:rPr>
              <a:t> have</a:t>
            </a:r>
            <a:r>
              <a:rPr sz="1600" spc="5" dirty="0">
                <a:latin typeface="Times New Roman"/>
                <a:cs typeface="Times New Roman"/>
              </a:rPr>
              <a:t> </a:t>
            </a:r>
            <a:r>
              <a:rPr sz="1600" spc="-5" dirty="0">
                <a:latin typeface="Times New Roman"/>
                <a:cs typeface="Times New Roman"/>
              </a:rPr>
              <a:t>similar </a:t>
            </a:r>
            <a:r>
              <a:rPr sz="1600" dirty="0">
                <a:latin typeface="Times New Roman"/>
                <a:cs typeface="Times New Roman"/>
              </a:rPr>
              <a:t> </a:t>
            </a:r>
            <a:r>
              <a:rPr sz="1600" spc="-5" dirty="0">
                <a:latin typeface="Times New Roman"/>
                <a:cs typeface="Times New Roman"/>
              </a:rPr>
              <a:t>content</a:t>
            </a:r>
            <a:r>
              <a:rPr sz="1600" dirty="0">
                <a:latin typeface="Times New Roman"/>
                <a:cs typeface="Times New Roman"/>
              </a:rPr>
              <a:t> on</a:t>
            </a:r>
            <a:r>
              <a:rPr sz="1600" spc="5" dirty="0">
                <a:latin typeface="Times New Roman"/>
                <a:cs typeface="Times New Roman"/>
              </a:rPr>
              <a:t> </a:t>
            </a:r>
            <a:r>
              <a:rPr sz="1600" spc="-5" dirty="0">
                <a:latin typeface="Times New Roman"/>
                <a:cs typeface="Times New Roman"/>
              </a:rPr>
              <a:t>Netflix</a:t>
            </a:r>
            <a:r>
              <a:rPr sz="1600" dirty="0">
                <a:latin typeface="Times New Roman"/>
                <a:cs typeface="Times New Roman"/>
              </a:rPr>
              <a:t> for</a:t>
            </a:r>
            <a:r>
              <a:rPr sz="1600" spc="5" dirty="0">
                <a:latin typeface="Times New Roman"/>
                <a:cs typeface="Times New Roman"/>
              </a:rPr>
              <a:t> </a:t>
            </a:r>
            <a:r>
              <a:rPr sz="1600" spc="-5" dirty="0">
                <a:latin typeface="Times New Roman"/>
                <a:cs typeface="Times New Roman"/>
              </a:rPr>
              <a:t>different</a:t>
            </a:r>
            <a:r>
              <a:rPr sz="1600" dirty="0">
                <a:latin typeface="Times New Roman"/>
                <a:cs typeface="Times New Roman"/>
              </a:rPr>
              <a:t> </a:t>
            </a:r>
            <a:r>
              <a:rPr sz="1600" spc="-5" dirty="0">
                <a:latin typeface="Times New Roman"/>
                <a:cs typeface="Times New Roman"/>
              </a:rPr>
              <a:t>age </a:t>
            </a:r>
            <a:r>
              <a:rPr sz="1600" spc="-385" dirty="0">
                <a:latin typeface="Times New Roman"/>
                <a:cs typeface="Times New Roman"/>
              </a:rPr>
              <a:t> </a:t>
            </a:r>
            <a:r>
              <a:rPr sz="1600" dirty="0">
                <a:latin typeface="Times New Roman"/>
                <a:cs typeface="Times New Roman"/>
              </a:rPr>
              <a:t>groups.</a:t>
            </a:r>
          </a:p>
        </p:txBody>
      </p:sp>
      <p:pic>
        <p:nvPicPr>
          <p:cNvPr id="1026" name="Picture 2">
            <a:extLst>
              <a:ext uri="{FF2B5EF4-FFF2-40B4-BE49-F238E27FC236}">
                <a16:creationId xmlns:a16="http://schemas.microsoft.com/office/drawing/2014/main" id="{D344AB78-1240-D31B-00DD-813BC10489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0" y="666750"/>
            <a:ext cx="6629400" cy="26921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465001"/>
            <a:ext cx="1320800" cy="421640"/>
          </a:xfrm>
          <a:prstGeom prst="rect">
            <a:avLst/>
          </a:prstGeom>
        </p:spPr>
        <p:txBody>
          <a:bodyPr vert="horz" wrap="square" lIns="0" tIns="12700" rIns="0" bIns="0" rtlCol="0">
            <a:spAutoFit/>
          </a:bodyPr>
          <a:lstStyle/>
          <a:p>
            <a:pPr marL="12700">
              <a:lnSpc>
                <a:spcPct val="100000"/>
              </a:lnSpc>
              <a:spcBef>
                <a:spcPts val="100"/>
              </a:spcBef>
            </a:pPr>
            <a:r>
              <a:rPr sz="2600" b="0" spc="-30" dirty="0">
                <a:latin typeface="Roboto"/>
                <a:cs typeface="Roboto"/>
              </a:rPr>
              <a:t>Originals</a:t>
            </a:r>
            <a:endParaRPr sz="2600">
              <a:latin typeface="Roboto"/>
              <a:cs typeface="Roboto"/>
            </a:endParaRPr>
          </a:p>
        </p:txBody>
      </p:sp>
      <p:sp>
        <p:nvSpPr>
          <p:cNvPr id="3" name="object 3"/>
          <p:cNvSpPr txBox="1"/>
          <p:nvPr/>
        </p:nvSpPr>
        <p:spPr>
          <a:xfrm>
            <a:off x="459475" y="3702696"/>
            <a:ext cx="4874525" cy="866775"/>
          </a:xfrm>
          <a:prstGeom prst="rect">
            <a:avLst/>
          </a:prstGeom>
        </p:spPr>
        <p:txBody>
          <a:bodyPr vert="horz" wrap="square" lIns="0" tIns="48895" rIns="0" bIns="0" rtlCol="0">
            <a:spAutoFit/>
          </a:bodyPr>
          <a:lstStyle/>
          <a:p>
            <a:pPr marL="12700">
              <a:lnSpc>
                <a:spcPct val="100000"/>
              </a:lnSpc>
              <a:spcBef>
                <a:spcPts val="385"/>
              </a:spcBef>
            </a:pPr>
            <a:r>
              <a:rPr sz="1600" dirty="0">
                <a:latin typeface="Times New Roman"/>
                <a:cs typeface="Times New Roman"/>
              </a:rPr>
              <a:t>30%</a:t>
            </a:r>
            <a:r>
              <a:rPr sz="1600" spc="-20" dirty="0">
                <a:latin typeface="Times New Roman"/>
                <a:cs typeface="Times New Roman"/>
              </a:rPr>
              <a:t> </a:t>
            </a:r>
            <a:r>
              <a:rPr sz="1600" spc="-5" dirty="0">
                <a:latin typeface="Times New Roman"/>
                <a:cs typeface="Times New Roman"/>
              </a:rPr>
              <a:t>movies</a:t>
            </a:r>
            <a:r>
              <a:rPr sz="1600" spc="-25" dirty="0">
                <a:latin typeface="Times New Roman"/>
                <a:cs typeface="Times New Roman"/>
              </a:rPr>
              <a:t> </a:t>
            </a:r>
            <a:r>
              <a:rPr sz="1600" dirty="0">
                <a:latin typeface="Times New Roman"/>
                <a:cs typeface="Times New Roman"/>
              </a:rPr>
              <a:t>released</a:t>
            </a:r>
            <a:r>
              <a:rPr sz="1600" spc="-15" dirty="0">
                <a:latin typeface="Times New Roman"/>
                <a:cs typeface="Times New Roman"/>
              </a:rPr>
              <a:t> </a:t>
            </a:r>
            <a:r>
              <a:rPr sz="1600" dirty="0">
                <a:latin typeface="Times New Roman"/>
                <a:cs typeface="Times New Roman"/>
              </a:rPr>
              <a:t>on</a:t>
            </a:r>
            <a:r>
              <a:rPr sz="1600" spc="-20" dirty="0">
                <a:latin typeface="Times New Roman"/>
                <a:cs typeface="Times New Roman"/>
              </a:rPr>
              <a:t> </a:t>
            </a:r>
            <a:r>
              <a:rPr sz="1600" spc="-5" dirty="0">
                <a:latin typeface="Times New Roman"/>
                <a:cs typeface="Times New Roman"/>
              </a:rPr>
              <a:t>Netflix.</a:t>
            </a:r>
            <a:endParaRPr sz="1600" dirty="0">
              <a:latin typeface="Times New Roman"/>
              <a:cs typeface="Times New Roman"/>
            </a:endParaRPr>
          </a:p>
          <a:p>
            <a:pPr marL="12700" marR="5080">
              <a:lnSpc>
                <a:spcPct val="114999"/>
              </a:lnSpc>
            </a:pPr>
            <a:r>
              <a:rPr sz="1600" dirty="0">
                <a:latin typeface="Times New Roman"/>
                <a:cs typeface="Times New Roman"/>
              </a:rPr>
              <a:t>70%</a:t>
            </a:r>
            <a:r>
              <a:rPr sz="1600" spc="375" dirty="0">
                <a:latin typeface="Times New Roman"/>
                <a:cs typeface="Times New Roman"/>
              </a:rPr>
              <a:t> </a:t>
            </a:r>
            <a:r>
              <a:rPr sz="1600" spc="-5" dirty="0">
                <a:latin typeface="Times New Roman"/>
                <a:cs typeface="Times New Roman"/>
              </a:rPr>
              <a:t>movies</a:t>
            </a:r>
            <a:r>
              <a:rPr sz="1600" spc="375" dirty="0">
                <a:latin typeface="Times New Roman"/>
                <a:cs typeface="Times New Roman"/>
              </a:rPr>
              <a:t> </a:t>
            </a:r>
            <a:r>
              <a:rPr sz="1600" spc="-5" dirty="0">
                <a:latin typeface="Times New Roman"/>
                <a:cs typeface="Times New Roman"/>
              </a:rPr>
              <a:t>added</a:t>
            </a:r>
            <a:r>
              <a:rPr sz="1600" spc="380" dirty="0">
                <a:latin typeface="Times New Roman"/>
                <a:cs typeface="Times New Roman"/>
              </a:rPr>
              <a:t> </a:t>
            </a:r>
            <a:r>
              <a:rPr sz="1600" dirty="0">
                <a:latin typeface="Times New Roman"/>
                <a:cs typeface="Times New Roman"/>
              </a:rPr>
              <a:t>on</a:t>
            </a:r>
            <a:r>
              <a:rPr sz="1600" spc="375" dirty="0">
                <a:latin typeface="Times New Roman"/>
                <a:cs typeface="Times New Roman"/>
              </a:rPr>
              <a:t> </a:t>
            </a:r>
            <a:r>
              <a:rPr sz="1600" spc="-5" dirty="0">
                <a:latin typeface="Times New Roman"/>
                <a:cs typeface="Times New Roman"/>
              </a:rPr>
              <a:t>Netflix</a:t>
            </a:r>
            <a:r>
              <a:rPr sz="1600" spc="375" dirty="0">
                <a:latin typeface="Times New Roman"/>
                <a:cs typeface="Times New Roman"/>
              </a:rPr>
              <a:t> </a:t>
            </a:r>
            <a:r>
              <a:rPr sz="1600" spc="-5" dirty="0">
                <a:latin typeface="Times New Roman"/>
                <a:cs typeface="Times New Roman"/>
              </a:rPr>
              <a:t>were</a:t>
            </a:r>
            <a:r>
              <a:rPr sz="1600" spc="380" dirty="0">
                <a:latin typeface="Times New Roman"/>
                <a:cs typeface="Times New Roman"/>
              </a:rPr>
              <a:t> </a:t>
            </a:r>
            <a:r>
              <a:rPr sz="1600" dirty="0">
                <a:latin typeface="Times New Roman"/>
                <a:cs typeface="Times New Roman"/>
              </a:rPr>
              <a:t>released </a:t>
            </a:r>
            <a:r>
              <a:rPr sz="1600" spc="-385" dirty="0">
                <a:latin typeface="Times New Roman"/>
                <a:cs typeface="Times New Roman"/>
              </a:rPr>
              <a:t> </a:t>
            </a:r>
            <a:r>
              <a:rPr sz="1600" spc="-5" dirty="0">
                <a:latin typeface="Times New Roman"/>
                <a:cs typeface="Times New Roman"/>
              </a:rPr>
              <a:t>earlier</a:t>
            </a:r>
            <a:r>
              <a:rPr sz="1600" spc="-10" dirty="0">
                <a:latin typeface="Times New Roman"/>
                <a:cs typeface="Times New Roman"/>
              </a:rPr>
              <a:t> </a:t>
            </a:r>
            <a:r>
              <a:rPr sz="1600" dirty="0">
                <a:latin typeface="Times New Roman"/>
                <a:cs typeface="Times New Roman"/>
              </a:rPr>
              <a:t>by </a:t>
            </a:r>
            <a:r>
              <a:rPr sz="1600" spc="-5" dirty="0">
                <a:latin typeface="Times New Roman"/>
                <a:cs typeface="Times New Roman"/>
              </a:rPr>
              <a:t>different mode.</a:t>
            </a:r>
            <a:endParaRPr sz="1600" dirty="0">
              <a:latin typeface="Times New Roman"/>
              <a:cs typeface="Times New Roman"/>
            </a:endParaRPr>
          </a:p>
        </p:txBody>
      </p:sp>
      <p:pic>
        <p:nvPicPr>
          <p:cNvPr id="2050" name="Picture 2">
            <a:extLst>
              <a:ext uri="{FF2B5EF4-FFF2-40B4-BE49-F238E27FC236}">
                <a16:creationId xmlns:a16="http://schemas.microsoft.com/office/drawing/2014/main" id="{54C2A716-BD4D-D680-9E1C-D63FC1B135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86641"/>
            <a:ext cx="3557588" cy="27549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9399" y="947070"/>
            <a:ext cx="8152130" cy="1377315"/>
          </a:xfrm>
          <a:prstGeom prst="rect">
            <a:avLst/>
          </a:prstGeom>
        </p:spPr>
        <p:txBody>
          <a:bodyPr vert="horz" wrap="square" lIns="0" tIns="48895" rIns="0" bIns="0" rtlCol="0">
            <a:spAutoFit/>
          </a:bodyPr>
          <a:lstStyle/>
          <a:p>
            <a:pPr marL="1028700">
              <a:lnSpc>
                <a:spcPct val="100000"/>
              </a:lnSpc>
              <a:spcBef>
                <a:spcPts val="385"/>
              </a:spcBef>
            </a:pPr>
            <a:r>
              <a:rPr sz="1600" spc="-5" dirty="0">
                <a:latin typeface="Times New Roman"/>
                <a:cs typeface="Times New Roman"/>
              </a:rPr>
              <a:t>Hypothesis</a:t>
            </a:r>
            <a:r>
              <a:rPr sz="1600" spc="215" dirty="0">
                <a:latin typeface="Times New Roman"/>
                <a:cs typeface="Times New Roman"/>
              </a:rPr>
              <a:t> </a:t>
            </a:r>
            <a:r>
              <a:rPr sz="1600" spc="-5" dirty="0">
                <a:latin typeface="Times New Roman"/>
                <a:cs typeface="Times New Roman"/>
              </a:rPr>
              <a:t>testing</a:t>
            </a:r>
            <a:r>
              <a:rPr sz="1600" spc="215" dirty="0">
                <a:latin typeface="Times New Roman"/>
                <a:cs typeface="Times New Roman"/>
              </a:rPr>
              <a:t> </a:t>
            </a:r>
            <a:r>
              <a:rPr sz="1600" spc="-5" dirty="0">
                <a:latin typeface="Times New Roman"/>
                <a:cs typeface="Times New Roman"/>
              </a:rPr>
              <a:t>in</a:t>
            </a:r>
            <a:r>
              <a:rPr sz="1600" spc="215" dirty="0">
                <a:latin typeface="Times New Roman"/>
                <a:cs typeface="Times New Roman"/>
              </a:rPr>
              <a:t> </a:t>
            </a:r>
            <a:r>
              <a:rPr sz="1600" spc="-5" dirty="0">
                <a:latin typeface="Times New Roman"/>
                <a:cs typeface="Times New Roman"/>
              </a:rPr>
              <a:t>statistics</a:t>
            </a:r>
            <a:r>
              <a:rPr sz="1600" spc="215" dirty="0">
                <a:latin typeface="Times New Roman"/>
                <a:cs typeface="Times New Roman"/>
              </a:rPr>
              <a:t> </a:t>
            </a:r>
            <a:r>
              <a:rPr sz="1600" dirty="0">
                <a:latin typeface="Times New Roman"/>
                <a:cs typeface="Times New Roman"/>
              </a:rPr>
              <a:t>refers</a:t>
            </a:r>
            <a:r>
              <a:rPr sz="1600" spc="215" dirty="0">
                <a:latin typeface="Times New Roman"/>
                <a:cs typeface="Times New Roman"/>
              </a:rPr>
              <a:t> </a:t>
            </a:r>
            <a:r>
              <a:rPr sz="1600" spc="-5" dirty="0">
                <a:latin typeface="Times New Roman"/>
                <a:cs typeface="Times New Roman"/>
              </a:rPr>
              <a:t>to</a:t>
            </a:r>
            <a:r>
              <a:rPr sz="1600" spc="215" dirty="0">
                <a:latin typeface="Times New Roman"/>
                <a:cs typeface="Times New Roman"/>
              </a:rPr>
              <a:t> </a:t>
            </a:r>
            <a:r>
              <a:rPr sz="1600" spc="-5" dirty="0">
                <a:latin typeface="Times New Roman"/>
                <a:cs typeface="Times New Roman"/>
              </a:rPr>
              <a:t>analyzing</a:t>
            </a:r>
            <a:r>
              <a:rPr sz="1600" spc="215" dirty="0">
                <a:latin typeface="Times New Roman"/>
                <a:cs typeface="Times New Roman"/>
              </a:rPr>
              <a:t> </a:t>
            </a:r>
            <a:r>
              <a:rPr sz="1600" spc="-5" dirty="0">
                <a:latin typeface="Times New Roman"/>
                <a:cs typeface="Times New Roman"/>
              </a:rPr>
              <a:t>an</a:t>
            </a:r>
            <a:r>
              <a:rPr sz="1600" spc="215" dirty="0">
                <a:latin typeface="Times New Roman"/>
                <a:cs typeface="Times New Roman"/>
              </a:rPr>
              <a:t> </a:t>
            </a:r>
            <a:r>
              <a:rPr sz="1600" spc="-5" dirty="0">
                <a:latin typeface="Times New Roman"/>
                <a:cs typeface="Times New Roman"/>
              </a:rPr>
              <a:t>assumption</a:t>
            </a:r>
            <a:r>
              <a:rPr sz="1600" spc="215" dirty="0">
                <a:latin typeface="Times New Roman"/>
                <a:cs typeface="Times New Roman"/>
              </a:rPr>
              <a:t> </a:t>
            </a:r>
            <a:r>
              <a:rPr sz="1600" spc="-5" dirty="0">
                <a:latin typeface="Times New Roman"/>
                <a:cs typeface="Times New Roman"/>
              </a:rPr>
              <a:t>about</a:t>
            </a:r>
            <a:r>
              <a:rPr sz="1600" spc="215" dirty="0">
                <a:latin typeface="Times New Roman"/>
                <a:cs typeface="Times New Roman"/>
              </a:rPr>
              <a:t> </a:t>
            </a:r>
            <a:r>
              <a:rPr sz="1600" dirty="0">
                <a:latin typeface="Times New Roman"/>
                <a:cs typeface="Times New Roman"/>
              </a:rPr>
              <a:t>a</a:t>
            </a:r>
            <a:r>
              <a:rPr sz="1600" spc="215" dirty="0">
                <a:latin typeface="Times New Roman"/>
                <a:cs typeface="Times New Roman"/>
              </a:rPr>
              <a:t> </a:t>
            </a:r>
            <a:r>
              <a:rPr sz="1600" dirty="0">
                <a:latin typeface="Times New Roman"/>
                <a:cs typeface="Times New Roman"/>
              </a:rPr>
              <a:t>population</a:t>
            </a:r>
            <a:endParaRPr sz="1600">
              <a:latin typeface="Times New Roman"/>
              <a:cs typeface="Times New Roman"/>
            </a:endParaRPr>
          </a:p>
          <a:p>
            <a:pPr marL="12700">
              <a:lnSpc>
                <a:spcPct val="100000"/>
              </a:lnSpc>
              <a:spcBef>
                <a:spcPts val="290"/>
              </a:spcBef>
            </a:pPr>
            <a:r>
              <a:rPr sz="1600" spc="-10" dirty="0">
                <a:latin typeface="Times New Roman"/>
                <a:cs typeface="Times New Roman"/>
              </a:rPr>
              <a:t>parameter.</a:t>
            </a:r>
            <a:endParaRPr sz="1600">
              <a:latin typeface="Times New Roman"/>
              <a:cs typeface="Times New Roman"/>
            </a:endParaRPr>
          </a:p>
          <a:p>
            <a:pPr marL="385445" marR="1986280" indent="-13335">
              <a:lnSpc>
                <a:spcPct val="146300"/>
              </a:lnSpc>
              <a:spcBef>
                <a:spcPts val="610"/>
              </a:spcBef>
            </a:pPr>
            <a:r>
              <a:rPr sz="1600" spc="-5" dirty="0">
                <a:solidFill>
                  <a:srgbClr val="212121"/>
                </a:solidFill>
                <a:latin typeface="Times New Roman"/>
                <a:cs typeface="Times New Roman"/>
              </a:rPr>
              <a:t>HO:movies </a:t>
            </a:r>
            <a:r>
              <a:rPr sz="1600" dirty="0">
                <a:solidFill>
                  <a:srgbClr val="212121"/>
                </a:solidFill>
                <a:latin typeface="Times New Roman"/>
                <a:cs typeface="Times New Roman"/>
              </a:rPr>
              <a:t>rated for kids </a:t>
            </a:r>
            <a:r>
              <a:rPr sz="1600" spc="-5" dirty="0">
                <a:solidFill>
                  <a:srgbClr val="212121"/>
                </a:solidFill>
                <a:latin typeface="Times New Roman"/>
                <a:cs typeface="Times New Roman"/>
              </a:rPr>
              <a:t>and </a:t>
            </a:r>
            <a:r>
              <a:rPr sz="1600" dirty="0">
                <a:solidFill>
                  <a:srgbClr val="212121"/>
                </a:solidFill>
                <a:latin typeface="Times New Roman"/>
                <a:cs typeface="Times New Roman"/>
              </a:rPr>
              <a:t>older kids </a:t>
            </a:r>
            <a:r>
              <a:rPr sz="1600" spc="-5" dirty="0">
                <a:solidFill>
                  <a:srgbClr val="212121"/>
                </a:solidFill>
                <a:latin typeface="Times New Roman"/>
                <a:cs typeface="Times New Roman"/>
              </a:rPr>
              <a:t>are at least two </a:t>
            </a:r>
            <a:r>
              <a:rPr sz="1600" dirty="0">
                <a:solidFill>
                  <a:srgbClr val="212121"/>
                </a:solidFill>
                <a:latin typeface="Times New Roman"/>
                <a:cs typeface="Times New Roman"/>
              </a:rPr>
              <a:t>hours </a:t>
            </a:r>
            <a:r>
              <a:rPr sz="1600" spc="-5" dirty="0">
                <a:solidFill>
                  <a:srgbClr val="212121"/>
                </a:solidFill>
                <a:latin typeface="Times New Roman"/>
                <a:cs typeface="Times New Roman"/>
              </a:rPr>
              <a:t>long </a:t>
            </a:r>
            <a:r>
              <a:rPr sz="1600" dirty="0">
                <a:solidFill>
                  <a:srgbClr val="212121"/>
                </a:solidFill>
                <a:latin typeface="Times New Roman"/>
                <a:cs typeface="Times New Roman"/>
              </a:rPr>
              <a:t> </a:t>
            </a:r>
            <a:r>
              <a:rPr sz="1600" spc="-5" dirty="0">
                <a:solidFill>
                  <a:srgbClr val="212121"/>
                </a:solidFill>
                <a:latin typeface="Times New Roman"/>
                <a:cs typeface="Times New Roman"/>
              </a:rPr>
              <a:t>H1:movies</a:t>
            </a:r>
            <a:r>
              <a:rPr sz="1600" spc="-15" dirty="0">
                <a:solidFill>
                  <a:srgbClr val="212121"/>
                </a:solidFill>
                <a:latin typeface="Times New Roman"/>
                <a:cs typeface="Times New Roman"/>
              </a:rPr>
              <a:t> </a:t>
            </a:r>
            <a:r>
              <a:rPr sz="1600" dirty="0">
                <a:solidFill>
                  <a:srgbClr val="212121"/>
                </a:solidFill>
                <a:latin typeface="Times New Roman"/>
                <a:cs typeface="Times New Roman"/>
              </a:rPr>
              <a:t>rated</a:t>
            </a:r>
            <a:r>
              <a:rPr sz="1600" spc="-5" dirty="0">
                <a:solidFill>
                  <a:srgbClr val="212121"/>
                </a:solidFill>
                <a:latin typeface="Times New Roman"/>
                <a:cs typeface="Times New Roman"/>
              </a:rPr>
              <a:t> </a:t>
            </a:r>
            <a:r>
              <a:rPr sz="1600" dirty="0">
                <a:solidFill>
                  <a:srgbClr val="212121"/>
                </a:solidFill>
                <a:latin typeface="Times New Roman"/>
                <a:cs typeface="Times New Roman"/>
              </a:rPr>
              <a:t>for</a:t>
            </a:r>
            <a:r>
              <a:rPr sz="1600" spc="-5" dirty="0">
                <a:solidFill>
                  <a:srgbClr val="212121"/>
                </a:solidFill>
                <a:latin typeface="Times New Roman"/>
                <a:cs typeface="Times New Roman"/>
              </a:rPr>
              <a:t> </a:t>
            </a:r>
            <a:r>
              <a:rPr sz="1600" dirty="0">
                <a:solidFill>
                  <a:srgbClr val="212121"/>
                </a:solidFill>
                <a:latin typeface="Times New Roman"/>
                <a:cs typeface="Times New Roman"/>
              </a:rPr>
              <a:t>kids</a:t>
            </a:r>
            <a:r>
              <a:rPr sz="1600" spc="-5" dirty="0">
                <a:solidFill>
                  <a:srgbClr val="212121"/>
                </a:solidFill>
                <a:latin typeface="Times New Roman"/>
                <a:cs typeface="Times New Roman"/>
              </a:rPr>
              <a:t> and</a:t>
            </a:r>
            <a:r>
              <a:rPr sz="1600" spc="-10" dirty="0">
                <a:solidFill>
                  <a:srgbClr val="212121"/>
                </a:solidFill>
                <a:latin typeface="Times New Roman"/>
                <a:cs typeface="Times New Roman"/>
              </a:rPr>
              <a:t> </a:t>
            </a:r>
            <a:r>
              <a:rPr sz="1600" dirty="0">
                <a:solidFill>
                  <a:srgbClr val="212121"/>
                </a:solidFill>
                <a:latin typeface="Times New Roman"/>
                <a:cs typeface="Times New Roman"/>
              </a:rPr>
              <a:t>older</a:t>
            </a:r>
            <a:r>
              <a:rPr sz="1600" spc="-5" dirty="0">
                <a:solidFill>
                  <a:srgbClr val="212121"/>
                </a:solidFill>
                <a:latin typeface="Times New Roman"/>
                <a:cs typeface="Times New Roman"/>
              </a:rPr>
              <a:t> </a:t>
            </a:r>
            <a:r>
              <a:rPr sz="1600" dirty="0">
                <a:solidFill>
                  <a:srgbClr val="212121"/>
                </a:solidFill>
                <a:latin typeface="Times New Roman"/>
                <a:cs typeface="Times New Roman"/>
              </a:rPr>
              <a:t>kids</a:t>
            </a:r>
            <a:r>
              <a:rPr sz="1600" spc="-5" dirty="0">
                <a:solidFill>
                  <a:srgbClr val="212121"/>
                </a:solidFill>
                <a:latin typeface="Times New Roman"/>
                <a:cs typeface="Times New Roman"/>
              </a:rPr>
              <a:t> are</a:t>
            </a:r>
            <a:r>
              <a:rPr sz="1600" spc="-10" dirty="0">
                <a:solidFill>
                  <a:srgbClr val="212121"/>
                </a:solidFill>
                <a:latin typeface="Times New Roman"/>
                <a:cs typeface="Times New Roman"/>
              </a:rPr>
              <a:t> </a:t>
            </a:r>
            <a:r>
              <a:rPr sz="1600" dirty="0">
                <a:solidFill>
                  <a:srgbClr val="212121"/>
                </a:solidFill>
                <a:latin typeface="Times New Roman"/>
                <a:cs typeface="Times New Roman"/>
              </a:rPr>
              <a:t>not</a:t>
            </a:r>
            <a:r>
              <a:rPr sz="1600" spc="-5" dirty="0">
                <a:solidFill>
                  <a:srgbClr val="212121"/>
                </a:solidFill>
                <a:latin typeface="Times New Roman"/>
                <a:cs typeface="Times New Roman"/>
              </a:rPr>
              <a:t> at</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least</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two</a:t>
            </a:r>
            <a:r>
              <a:rPr sz="1600" spc="-10" dirty="0">
                <a:solidFill>
                  <a:srgbClr val="212121"/>
                </a:solidFill>
                <a:latin typeface="Times New Roman"/>
                <a:cs typeface="Times New Roman"/>
              </a:rPr>
              <a:t> </a:t>
            </a:r>
            <a:r>
              <a:rPr sz="1600" dirty="0">
                <a:solidFill>
                  <a:srgbClr val="212121"/>
                </a:solidFill>
                <a:latin typeface="Times New Roman"/>
                <a:cs typeface="Times New Roman"/>
              </a:rPr>
              <a:t>hours</a:t>
            </a:r>
            <a:r>
              <a:rPr sz="1600" spc="-5" dirty="0">
                <a:solidFill>
                  <a:srgbClr val="212121"/>
                </a:solidFill>
                <a:latin typeface="Times New Roman"/>
                <a:cs typeface="Times New Roman"/>
              </a:rPr>
              <a:t> long.</a:t>
            </a:r>
            <a:endParaRPr sz="1600">
              <a:latin typeface="Times New Roman"/>
              <a:cs typeface="Times New Roman"/>
            </a:endParaRPr>
          </a:p>
        </p:txBody>
      </p:sp>
      <p:sp>
        <p:nvSpPr>
          <p:cNvPr id="3" name="object 3"/>
          <p:cNvSpPr txBox="1">
            <a:spLocks noGrp="1"/>
          </p:cNvSpPr>
          <p:nvPr>
            <p:ph type="title"/>
          </p:nvPr>
        </p:nvSpPr>
        <p:spPr>
          <a:xfrm>
            <a:off x="460925" y="415849"/>
            <a:ext cx="3098800" cy="360680"/>
          </a:xfrm>
          <a:prstGeom prst="rect">
            <a:avLst/>
          </a:prstGeom>
        </p:spPr>
        <p:txBody>
          <a:bodyPr vert="horz" wrap="square" lIns="0" tIns="12700" rIns="0" bIns="0" rtlCol="0">
            <a:spAutoFit/>
          </a:bodyPr>
          <a:lstStyle/>
          <a:p>
            <a:pPr marL="12700">
              <a:lnSpc>
                <a:spcPct val="100000"/>
              </a:lnSpc>
              <a:spcBef>
                <a:spcPts val="100"/>
              </a:spcBef>
            </a:pPr>
            <a:r>
              <a:rPr sz="2200" b="0" spc="-20" dirty="0">
                <a:latin typeface="Roboto"/>
                <a:cs typeface="Roboto"/>
              </a:rPr>
              <a:t>1.HYPOTHESIS</a:t>
            </a:r>
            <a:r>
              <a:rPr sz="2200" b="0" spc="-85" dirty="0">
                <a:latin typeface="Roboto"/>
                <a:cs typeface="Roboto"/>
              </a:rPr>
              <a:t> </a:t>
            </a:r>
            <a:r>
              <a:rPr sz="2200" b="0" spc="-10" dirty="0">
                <a:latin typeface="Roboto"/>
                <a:cs typeface="Roboto"/>
              </a:rPr>
              <a:t>TESTING</a:t>
            </a:r>
            <a:endParaRPr sz="2200">
              <a:latin typeface="Roboto"/>
              <a:cs typeface="Roboto"/>
            </a:endParaRPr>
          </a:p>
        </p:txBody>
      </p:sp>
      <p:pic>
        <p:nvPicPr>
          <p:cNvPr id="4" name="object 4"/>
          <p:cNvPicPr/>
          <p:nvPr/>
        </p:nvPicPr>
        <p:blipFill>
          <a:blip r:embed="rId2" cstate="print"/>
          <a:stretch>
            <a:fillRect/>
          </a:stretch>
        </p:blipFill>
        <p:spPr>
          <a:xfrm>
            <a:off x="1143000" y="2565890"/>
            <a:ext cx="2930024" cy="1211974"/>
          </a:xfrm>
          <a:prstGeom prst="rect">
            <a:avLst/>
          </a:prstGeom>
        </p:spPr>
      </p:pic>
      <p:sp>
        <p:nvSpPr>
          <p:cNvPr id="5" name="object 5"/>
          <p:cNvSpPr txBox="1"/>
          <p:nvPr/>
        </p:nvSpPr>
        <p:spPr>
          <a:xfrm>
            <a:off x="749021" y="4104145"/>
            <a:ext cx="6356985" cy="866775"/>
          </a:xfrm>
          <a:prstGeom prst="rect">
            <a:avLst/>
          </a:prstGeom>
        </p:spPr>
        <p:txBody>
          <a:bodyPr vert="horz" wrap="square" lIns="0" tIns="48895" rIns="0" bIns="0" rtlCol="0">
            <a:spAutoFit/>
          </a:bodyPr>
          <a:lstStyle/>
          <a:p>
            <a:pPr marL="363855" indent="-351790">
              <a:lnSpc>
                <a:spcPct val="100000"/>
              </a:lnSpc>
              <a:spcBef>
                <a:spcPts val="385"/>
              </a:spcBef>
              <a:buFont typeface="Arial MT"/>
              <a:buChar char="●"/>
              <a:tabLst>
                <a:tab pos="363855" algn="l"/>
                <a:tab pos="364490" algn="l"/>
              </a:tabLst>
            </a:pPr>
            <a:r>
              <a:rPr sz="1600" spc="-5" dirty="0">
                <a:solidFill>
                  <a:srgbClr val="212121"/>
                </a:solidFill>
                <a:latin typeface="Times New Roman"/>
                <a:cs typeface="Times New Roman"/>
              </a:rPr>
              <a:t>the</a:t>
            </a:r>
            <a:r>
              <a:rPr sz="1600" spc="-15" dirty="0">
                <a:solidFill>
                  <a:srgbClr val="212121"/>
                </a:solidFill>
                <a:latin typeface="Times New Roman"/>
                <a:cs typeface="Times New Roman"/>
              </a:rPr>
              <a:t> </a:t>
            </a:r>
            <a:r>
              <a:rPr sz="1600" spc="-5" dirty="0">
                <a:solidFill>
                  <a:srgbClr val="212121"/>
                </a:solidFill>
                <a:latin typeface="Times New Roman"/>
                <a:cs typeface="Times New Roman"/>
              </a:rPr>
              <a:t>t-value</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is</a:t>
            </a:r>
            <a:r>
              <a:rPr sz="1600" spc="-10" dirty="0">
                <a:solidFill>
                  <a:srgbClr val="212121"/>
                </a:solidFill>
                <a:latin typeface="Times New Roman"/>
                <a:cs typeface="Times New Roman"/>
              </a:rPr>
              <a:t> </a:t>
            </a:r>
            <a:r>
              <a:rPr sz="1600" dirty="0">
                <a:solidFill>
                  <a:srgbClr val="212121"/>
                </a:solidFill>
                <a:latin typeface="Times New Roman"/>
                <a:cs typeface="Times New Roman"/>
              </a:rPr>
              <a:t>not</a:t>
            </a:r>
            <a:r>
              <a:rPr sz="1600" spc="-5" dirty="0">
                <a:solidFill>
                  <a:srgbClr val="212121"/>
                </a:solidFill>
                <a:latin typeface="Times New Roman"/>
                <a:cs typeface="Times New Roman"/>
              </a:rPr>
              <a:t> in</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the</a:t>
            </a:r>
            <a:r>
              <a:rPr sz="1600" spc="-10" dirty="0">
                <a:solidFill>
                  <a:srgbClr val="212121"/>
                </a:solidFill>
                <a:latin typeface="Times New Roman"/>
                <a:cs typeface="Times New Roman"/>
              </a:rPr>
              <a:t> </a:t>
            </a:r>
            <a:r>
              <a:rPr sz="1600" dirty="0">
                <a:solidFill>
                  <a:srgbClr val="212121"/>
                </a:solidFill>
                <a:latin typeface="Times New Roman"/>
                <a:cs typeface="Times New Roman"/>
              </a:rPr>
              <a:t>range,</a:t>
            </a:r>
            <a:r>
              <a:rPr sz="1600" spc="-5" dirty="0">
                <a:solidFill>
                  <a:srgbClr val="212121"/>
                </a:solidFill>
                <a:latin typeface="Times New Roman"/>
                <a:cs typeface="Times New Roman"/>
              </a:rPr>
              <a:t> the</a:t>
            </a:r>
            <a:r>
              <a:rPr sz="1600" spc="-10" dirty="0">
                <a:solidFill>
                  <a:srgbClr val="212121"/>
                </a:solidFill>
                <a:latin typeface="Times New Roman"/>
                <a:cs typeface="Times New Roman"/>
              </a:rPr>
              <a:t> </a:t>
            </a:r>
            <a:r>
              <a:rPr sz="1600" dirty="0">
                <a:solidFill>
                  <a:srgbClr val="212121"/>
                </a:solidFill>
                <a:latin typeface="Times New Roman"/>
                <a:cs typeface="Times New Roman"/>
              </a:rPr>
              <a:t>null</a:t>
            </a:r>
            <a:r>
              <a:rPr sz="1600" spc="-5" dirty="0">
                <a:solidFill>
                  <a:srgbClr val="212121"/>
                </a:solidFill>
                <a:latin typeface="Times New Roman"/>
                <a:cs typeface="Times New Roman"/>
              </a:rPr>
              <a:t> </a:t>
            </a:r>
            <a:r>
              <a:rPr sz="1600" dirty="0">
                <a:solidFill>
                  <a:srgbClr val="212121"/>
                </a:solidFill>
                <a:latin typeface="Times New Roman"/>
                <a:cs typeface="Times New Roman"/>
              </a:rPr>
              <a:t>hypothesis</a:t>
            </a:r>
            <a:r>
              <a:rPr sz="1600" spc="-5" dirty="0">
                <a:solidFill>
                  <a:srgbClr val="212121"/>
                </a:solidFill>
                <a:latin typeface="Times New Roman"/>
                <a:cs typeface="Times New Roman"/>
              </a:rPr>
              <a:t> is</a:t>
            </a:r>
            <a:r>
              <a:rPr sz="1600" spc="-10" dirty="0">
                <a:solidFill>
                  <a:srgbClr val="212121"/>
                </a:solidFill>
                <a:latin typeface="Times New Roman"/>
                <a:cs typeface="Times New Roman"/>
              </a:rPr>
              <a:t> </a:t>
            </a:r>
            <a:r>
              <a:rPr sz="1600" dirty="0">
                <a:solidFill>
                  <a:srgbClr val="212121"/>
                </a:solidFill>
                <a:latin typeface="Times New Roman"/>
                <a:cs typeface="Times New Roman"/>
              </a:rPr>
              <a:t>rejected.</a:t>
            </a:r>
            <a:endParaRPr sz="1600">
              <a:latin typeface="Times New Roman"/>
              <a:cs typeface="Times New Roman"/>
            </a:endParaRPr>
          </a:p>
          <a:p>
            <a:pPr marL="363855" marR="5080" indent="-351790">
              <a:lnSpc>
                <a:spcPct val="114999"/>
              </a:lnSpc>
              <a:buFont typeface="Arial MT"/>
              <a:buChar char="●"/>
              <a:tabLst>
                <a:tab pos="363855" algn="l"/>
                <a:tab pos="364490" algn="l"/>
              </a:tabLst>
            </a:pPr>
            <a:r>
              <a:rPr sz="1600" spc="-5" dirty="0">
                <a:solidFill>
                  <a:srgbClr val="212121"/>
                </a:solidFill>
                <a:latin typeface="Times New Roman"/>
                <a:cs typeface="Times New Roman"/>
              </a:rPr>
              <a:t>As </a:t>
            </a:r>
            <a:r>
              <a:rPr sz="1600" dirty="0">
                <a:solidFill>
                  <a:srgbClr val="212121"/>
                </a:solidFill>
                <a:latin typeface="Times New Roman"/>
                <a:cs typeface="Times New Roman"/>
              </a:rPr>
              <a:t>a result, </a:t>
            </a:r>
            <a:r>
              <a:rPr sz="1600" spc="-5" dirty="0">
                <a:solidFill>
                  <a:srgbClr val="212121"/>
                </a:solidFill>
                <a:latin typeface="Times New Roman"/>
                <a:cs typeface="Times New Roman"/>
              </a:rPr>
              <a:t>movies </a:t>
            </a:r>
            <a:r>
              <a:rPr sz="1600" dirty="0">
                <a:solidFill>
                  <a:srgbClr val="212121"/>
                </a:solidFill>
                <a:latin typeface="Times New Roman"/>
                <a:cs typeface="Times New Roman"/>
              </a:rPr>
              <a:t>rated for kids </a:t>
            </a:r>
            <a:r>
              <a:rPr sz="1600" spc="-5" dirty="0">
                <a:solidFill>
                  <a:srgbClr val="212121"/>
                </a:solidFill>
                <a:latin typeface="Times New Roman"/>
                <a:cs typeface="Times New Roman"/>
              </a:rPr>
              <a:t>and </a:t>
            </a:r>
            <a:r>
              <a:rPr sz="1600" dirty="0">
                <a:solidFill>
                  <a:srgbClr val="212121"/>
                </a:solidFill>
                <a:latin typeface="Times New Roman"/>
                <a:cs typeface="Times New Roman"/>
              </a:rPr>
              <a:t>older kids </a:t>
            </a:r>
            <a:r>
              <a:rPr sz="1600" spc="-5" dirty="0">
                <a:solidFill>
                  <a:srgbClr val="212121"/>
                </a:solidFill>
                <a:latin typeface="Times New Roman"/>
                <a:cs typeface="Times New Roman"/>
              </a:rPr>
              <a:t>are </a:t>
            </a:r>
            <a:r>
              <a:rPr sz="1600" dirty="0">
                <a:solidFill>
                  <a:srgbClr val="212121"/>
                </a:solidFill>
                <a:latin typeface="Times New Roman"/>
                <a:cs typeface="Times New Roman"/>
              </a:rPr>
              <a:t>not </a:t>
            </a:r>
            <a:r>
              <a:rPr sz="1600" spc="-5" dirty="0">
                <a:solidFill>
                  <a:srgbClr val="212121"/>
                </a:solidFill>
                <a:latin typeface="Times New Roman"/>
                <a:cs typeface="Times New Roman"/>
              </a:rPr>
              <a:t>at least two </a:t>
            </a:r>
            <a:r>
              <a:rPr sz="1600" dirty="0">
                <a:solidFill>
                  <a:srgbClr val="212121"/>
                </a:solidFill>
                <a:latin typeface="Times New Roman"/>
                <a:cs typeface="Times New Roman"/>
              </a:rPr>
              <a:t>hours </a:t>
            </a:r>
            <a:r>
              <a:rPr sz="1600" spc="-385" dirty="0">
                <a:solidFill>
                  <a:srgbClr val="212121"/>
                </a:solidFill>
                <a:latin typeface="Times New Roman"/>
                <a:cs typeface="Times New Roman"/>
              </a:rPr>
              <a:t> </a:t>
            </a:r>
            <a:r>
              <a:rPr sz="1600" spc="-5" dirty="0">
                <a:solidFill>
                  <a:srgbClr val="212121"/>
                </a:solidFill>
                <a:latin typeface="Times New Roman"/>
                <a:cs typeface="Times New Roman"/>
              </a:rPr>
              <a:t>long.</a:t>
            </a:r>
            <a:endParaRPr sz="160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9399" y="985678"/>
            <a:ext cx="635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a:t>
            </a:r>
            <a:endParaRPr sz="1200">
              <a:latin typeface="Times New Roman"/>
              <a:cs typeface="Times New Roman"/>
            </a:endParaRPr>
          </a:p>
        </p:txBody>
      </p:sp>
      <p:sp>
        <p:nvSpPr>
          <p:cNvPr id="3" name="object 3"/>
          <p:cNvSpPr txBox="1">
            <a:spLocks noGrp="1"/>
          </p:cNvSpPr>
          <p:nvPr>
            <p:ph type="title"/>
          </p:nvPr>
        </p:nvSpPr>
        <p:spPr>
          <a:xfrm>
            <a:off x="578400" y="525335"/>
            <a:ext cx="5484495" cy="708025"/>
          </a:xfrm>
          <a:prstGeom prst="rect">
            <a:avLst/>
          </a:prstGeom>
        </p:spPr>
        <p:txBody>
          <a:bodyPr vert="horz" wrap="square" lIns="0" tIns="12700" rIns="0" bIns="0" rtlCol="0">
            <a:spAutoFit/>
          </a:bodyPr>
          <a:lstStyle/>
          <a:p>
            <a:pPr marL="222250" marR="5080" indent="-209550">
              <a:lnSpc>
                <a:spcPct val="135700"/>
              </a:lnSpc>
              <a:spcBef>
                <a:spcPts val="100"/>
              </a:spcBef>
            </a:pPr>
            <a:r>
              <a:rPr sz="1650" dirty="0">
                <a:solidFill>
                  <a:srgbClr val="000000"/>
                </a:solidFill>
                <a:latin typeface="Times New Roman"/>
                <a:cs typeface="Times New Roman"/>
              </a:rPr>
              <a:t>2</a:t>
            </a:r>
            <a:r>
              <a:rPr sz="1050" b="0" dirty="0">
                <a:solidFill>
                  <a:srgbClr val="000000"/>
                </a:solidFill>
                <a:latin typeface="Courier New"/>
                <a:cs typeface="Courier New"/>
              </a:rPr>
              <a:t>.</a:t>
            </a:r>
            <a:r>
              <a:rPr sz="1050" b="0" spc="-220" dirty="0">
                <a:solidFill>
                  <a:srgbClr val="000000"/>
                </a:solidFill>
                <a:latin typeface="Courier New"/>
                <a:cs typeface="Courier New"/>
              </a:rPr>
              <a:t> </a:t>
            </a:r>
            <a:r>
              <a:rPr sz="1650" b="0" spc="-5" dirty="0">
                <a:solidFill>
                  <a:srgbClr val="000000"/>
                </a:solidFill>
                <a:latin typeface="Times New Roman"/>
                <a:cs typeface="Times New Roman"/>
              </a:rPr>
              <a:t>H1:Th</a:t>
            </a:r>
            <a:r>
              <a:rPr sz="1650" b="0" dirty="0">
                <a:solidFill>
                  <a:srgbClr val="000000"/>
                </a:solidFill>
                <a:latin typeface="Times New Roman"/>
                <a:cs typeface="Times New Roman"/>
              </a:rPr>
              <a:t>e</a:t>
            </a:r>
            <a:r>
              <a:rPr sz="1650" b="0" spc="-5" dirty="0">
                <a:solidFill>
                  <a:srgbClr val="000000"/>
                </a:solidFill>
                <a:latin typeface="Times New Roman"/>
                <a:cs typeface="Times New Roman"/>
              </a:rPr>
              <a:t> </a:t>
            </a:r>
            <a:r>
              <a:rPr sz="1650" b="0" dirty="0">
                <a:solidFill>
                  <a:srgbClr val="000000"/>
                </a:solidFill>
                <a:latin typeface="Times New Roman"/>
                <a:cs typeface="Times New Roman"/>
              </a:rPr>
              <a:t>duration </a:t>
            </a:r>
            <a:r>
              <a:rPr sz="1650" b="0" spc="-5" dirty="0">
                <a:solidFill>
                  <a:srgbClr val="000000"/>
                </a:solidFill>
                <a:latin typeface="Times New Roman"/>
                <a:cs typeface="Times New Roman"/>
              </a:rPr>
              <a:t>whic</a:t>
            </a:r>
            <a:r>
              <a:rPr sz="1650" b="0" dirty="0">
                <a:solidFill>
                  <a:srgbClr val="000000"/>
                </a:solidFill>
                <a:latin typeface="Times New Roman"/>
                <a:cs typeface="Times New Roman"/>
              </a:rPr>
              <a:t>h</a:t>
            </a:r>
            <a:r>
              <a:rPr sz="1650" b="0" spc="-5" dirty="0">
                <a:solidFill>
                  <a:srgbClr val="000000"/>
                </a:solidFill>
                <a:latin typeface="Times New Roman"/>
                <a:cs typeface="Times New Roman"/>
              </a:rPr>
              <a:t> i</a:t>
            </a:r>
            <a:r>
              <a:rPr sz="1650" b="0" dirty="0">
                <a:solidFill>
                  <a:srgbClr val="000000"/>
                </a:solidFill>
                <a:latin typeface="Times New Roman"/>
                <a:cs typeface="Times New Roman"/>
              </a:rPr>
              <a:t>s</a:t>
            </a:r>
            <a:r>
              <a:rPr sz="1650" b="0" spc="-5" dirty="0">
                <a:solidFill>
                  <a:srgbClr val="000000"/>
                </a:solidFill>
                <a:latin typeface="Times New Roman"/>
                <a:cs typeface="Times New Roman"/>
              </a:rPr>
              <a:t> mor</a:t>
            </a:r>
            <a:r>
              <a:rPr sz="1650" b="0" dirty="0">
                <a:solidFill>
                  <a:srgbClr val="000000"/>
                </a:solidFill>
                <a:latin typeface="Times New Roman"/>
                <a:cs typeface="Times New Roman"/>
              </a:rPr>
              <a:t>e</a:t>
            </a:r>
            <a:r>
              <a:rPr sz="1650" b="0" spc="-5" dirty="0">
                <a:solidFill>
                  <a:srgbClr val="000000"/>
                </a:solidFill>
                <a:latin typeface="Times New Roman"/>
                <a:cs typeface="Times New Roman"/>
              </a:rPr>
              <a:t> tha</a:t>
            </a:r>
            <a:r>
              <a:rPr sz="1650" b="0" dirty="0">
                <a:solidFill>
                  <a:srgbClr val="000000"/>
                </a:solidFill>
                <a:latin typeface="Times New Roman"/>
                <a:cs typeface="Times New Roman"/>
              </a:rPr>
              <a:t>n</a:t>
            </a:r>
            <a:r>
              <a:rPr sz="1650" b="0" spc="-5" dirty="0">
                <a:solidFill>
                  <a:srgbClr val="000000"/>
                </a:solidFill>
                <a:latin typeface="Times New Roman"/>
                <a:cs typeface="Times New Roman"/>
              </a:rPr>
              <a:t> </a:t>
            </a:r>
            <a:r>
              <a:rPr sz="1650" b="0" dirty="0">
                <a:solidFill>
                  <a:srgbClr val="000000"/>
                </a:solidFill>
                <a:latin typeface="Times New Roman"/>
                <a:cs typeface="Times New Roman"/>
              </a:rPr>
              <a:t>90 </a:t>
            </a:r>
            <a:r>
              <a:rPr sz="1650" b="0" spc="-5" dirty="0">
                <a:solidFill>
                  <a:srgbClr val="000000"/>
                </a:solidFill>
                <a:latin typeface="Times New Roman"/>
                <a:cs typeface="Times New Roman"/>
              </a:rPr>
              <a:t>min</a:t>
            </a:r>
            <a:r>
              <a:rPr sz="1650" b="0" dirty="0">
                <a:solidFill>
                  <a:srgbClr val="000000"/>
                </a:solidFill>
                <a:latin typeface="Times New Roman"/>
                <a:cs typeface="Times New Roman"/>
              </a:rPr>
              <a:t>s</a:t>
            </a:r>
            <a:r>
              <a:rPr sz="1650" b="0" spc="-5" dirty="0">
                <a:solidFill>
                  <a:srgbClr val="000000"/>
                </a:solidFill>
                <a:latin typeface="Times New Roman"/>
                <a:cs typeface="Times New Roman"/>
              </a:rPr>
              <a:t> ar</a:t>
            </a:r>
            <a:r>
              <a:rPr sz="1650" b="0" dirty="0">
                <a:solidFill>
                  <a:srgbClr val="000000"/>
                </a:solidFill>
                <a:latin typeface="Times New Roman"/>
                <a:cs typeface="Times New Roman"/>
              </a:rPr>
              <a:t>e </a:t>
            </a:r>
            <a:r>
              <a:rPr sz="1650" b="0" spc="-5" dirty="0">
                <a:solidFill>
                  <a:srgbClr val="000000"/>
                </a:solidFill>
                <a:latin typeface="Times New Roman"/>
                <a:cs typeface="Times New Roman"/>
              </a:rPr>
              <a:t> movies  HO:The</a:t>
            </a:r>
            <a:r>
              <a:rPr sz="1650" b="0" spc="-15" dirty="0">
                <a:solidFill>
                  <a:srgbClr val="000000"/>
                </a:solidFill>
                <a:latin typeface="Times New Roman"/>
                <a:cs typeface="Times New Roman"/>
              </a:rPr>
              <a:t> </a:t>
            </a:r>
            <a:r>
              <a:rPr sz="1650" b="0" dirty="0">
                <a:solidFill>
                  <a:srgbClr val="000000"/>
                </a:solidFill>
                <a:latin typeface="Times New Roman"/>
                <a:cs typeface="Times New Roman"/>
              </a:rPr>
              <a:t>duration</a:t>
            </a:r>
            <a:r>
              <a:rPr sz="1650" b="0" spc="-5" dirty="0">
                <a:solidFill>
                  <a:srgbClr val="000000"/>
                </a:solidFill>
                <a:latin typeface="Times New Roman"/>
                <a:cs typeface="Times New Roman"/>
              </a:rPr>
              <a:t> which</a:t>
            </a:r>
            <a:r>
              <a:rPr sz="1650" b="0" spc="-10" dirty="0">
                <a:solidFill>
                  <a:srgbClr val="000000"/>
                </a:solidFill>
                <a:latin typeface="Times New Roman"/>
                <a:cs typeface="Times New Roman"/>
              </a:rPr>
              <a:t> </a:t>
            </a:r>
            <a:r>
              <a:rPr sz="1650" b="0" spc="-5" dirty="0">
                <a:solidFill>
                  <a:srgbClr val="000000"/>
                </a:solidFill>
                <a:latin typeface="Times New Roman"/>
                <a:cs typeface="Times New Roman"/>
              </a:rPr>
              <a:t>is</a:t>
            </a:r>
            <a:r>
              <a:rPr sz="1650" b="0" spc="-10" dirty="0">
                <a:solidFill>
                  <a:srgbClr val="000000"/>
                </a:solidFill>
                <a:latin typeface="Times New Roman"/>
                <a:cs typeface="Times New Roman"/>
              </a:rPr>
              <a:t> </a:t>
            </a:r>
            <a:r>
              <a:rPr sz="1650" b="0" spc="-5" dirty="0">
                <a:solidFill>
                  <a:srgbClr val="000000"/>
                </a:solidFill>
                <a:latin typeface="Times New Roman"/>
                <a:cs typeface="Times New Roman"/>
              </a:rPr>
              <a:t>more</a:t>
            </a:r>
            <a:r>
              <a:rPr sz="1650" b="0" spc="-10" dirty="0">
                <a:solidFill>
                  <a:srgbClr val="000000"/>
                </a:solidFill>
                <a:latin typeface="Times New Roman"/>
                <a:cs typeface="Times New Roman"/>
              </a:rPr>
              <a:t> </a:t>
            </a:r>
            <a:r>
              <a:rPr sz="1650" b="0" spc="-5" dirty="0">
                <a:solidFill>
                  <a:srgbClr val="000000"/>
                </a:solidFill>
                <a:latin typeface="Times New Roman"/>
                <a:cs typeface="Times New Roman"/>
              </a:rPr>
              <a:t>than</a:t>
            </a:r>
            <a:r>
              <a:rPr sz="1650" b="0" spc="-15" dirty="0">
                <a:solidFill>
                  <a:srgbClr val="000000"/>
                </a:solidFill>
                <a:latin typeface="Times New Roman"/>
                <a:cs typeface="Times New Roman"/>
              </a:rPr>
              <a:t> </a:t>
            </a:r>
            <a:r>
              <a:rPr sz="1650" b="0" dirty="0">
                <a:solidFill>
                  <a:srgbClr val="000000"/>
                </a:solidFill>
                <a:latin typeface="Times New Roman"/>
                <a:cs typeface="Times New Roman"/>
              </a:rPr>
              <a:t>90</a:t>
            </a:r>
            <a:r>
              <a:rPr sz="1650" b="0" spc="-5" dirty="0">
                <a:solidFill>
                  <a:srgbClr val="000000"/>
                </a:solidFill>
                <a:latin typeface="Times New Roman"/>
                <a:cs typeface="Times New Roman"/>
              </a:rPr>
              <a:t> mins</a:t>
            </a:r>
            <a:r>
              <a:rPr sz="1650" b="0" spc="-10" dirty="0">
                <a:solidFill>
                  <a:srgbClr val="000000"/>
                </a:solidFill>
                <a:latin typeface="Times New Roman"/>
                <a:cs typeface="Times New Roman"/>
              </a:rPr>
              <a:t> </a:t>
            </a:r>
            <a:r>
              <a:rPr sz="1650" b="0" spc="-5" dirty="0">
                <a:solidFill>
                  <a:srgbClr val="000000"/>
                </a:solidFill>
                <a:latin typeface="Times New Roman"/>
                <a:cs typeface="Times New Roman"/>
              </a:rPr>
              <a:t>are</a:t>
            </a:r>
            <a:r>
              <a:rPr sz="1650" b="0" spc="-10" dirty="0">
                <a:solidFill>
                  <a:srgbClr val="000000"/>
                </a:solidFill>
                <a:latin typeface="Times New Roman"/>
                <a:cs typeface="Times New Roman"/>
              </a:rPr>
              <a:t> </a:t>
            </a:r>
            <a:r>
              <a:rPr sz="1650" b="0" spc="-5" dirty="0">
                <a:solidFill>
                  <a:srgbClr val="000000"/>
                </a:solidFill>
                <a:latin typeface="Times New Roman"/>
                <a:cs typeface="Times New Roman"/>
              </a:rPr>
              <a:t>NOT</a:t>
            </a:r>
            <a:r>
              <a:rPr sz="1650" b="0" spc="-35" dirty="0">
                <a:solidFill>
                  <a:srgbClr val="000000"/>
                </a:solidFill>
                <a:latin typeface="Times New Roman"/>
                <a:cs typeface="Times New Roman"/>
              </a:rPr>
              <a:t> </a:t>
            </a:r>
            <a:r>
              <a:rPr sz="1650" b="0" spc="-5" dirty="0">
                <a:solidFill>
                  <a:srgbClr val="000000"/>
                </a:solidFill>
                <a:latin typeface="Times New Roman"/>
                <a:cs typeface="Times New Roman"/>
              </a:rPr>
              <a:t>movies</a:t>
            </a:r>
            <a:endParaRPr sz="1650">
              <a:latin typeface="Times New Roman"/>
              <a:cs typeface="Times New Roman"/>
            </a:endParaRPr>
          </a:p>
        </p:txBody>
      </p:sp>
      <p:sp>
        <p:nvSpPr>
          <p:cNvPr id="4" name="object 4"/>
          <p:cNvSpPr txBox="1"/>
          <p:nvPr/>
        </p:nvSpPr>
        <p:spPr>
          <a:xfrm>
            <a:off x="578400" y="1376163"/>
            <a:ext cx="66040"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212121"/>
                </a:solidFill>
                <a:latin typeface="Roboto"/>
                <a:cs typeface="Roboto"/>
              </a:rPr>
              <a:t>.</a:t>
            </a:r>
            <a:endParaRPr sz="1200">
              <a:latin typeface="Roboto"/>
              <a:cs typeface="Roboto"/>
            </a:endParaRPr>
          </a:p>
        </p:txBody>
      </p:sp>
      <p:pic>
        <p:nvPicPr>
          <p:cNvPr id="5" name="object 5"/>
          <p:cNvPicPr/>
          <p:nvPr/>
        </p:nvPicPr>
        <p:blipFill>
          <a:blip r:embed="rId2" cstate="print"/>
          <a:stretch>
            <a:fillRect/>
          </a:stretch>
        </p:blipFill>
        <p:spPr>
          <a:xfrm>
            <a:off x="1276675" y="1535975"/>
            <a:ext cx="2930024" cy="1211974"/>
          </a:xfrm>
          <a:prstGeom prst="rect">
            <a:avLst/>
          </a:prstGeom>
        </p:spPr>
      </p:pic>
      <p:sp>
        <p:nvSpPr>
          <p:cNvPr id="6" name="object 6"/>
          <p:cNvSpPr txBox="1"/>
          <p:nvPr/>
        </p:nvSpPr>
        <p:spPr>
          <a:xfrm>
            <a:off x="751056" y="2970710"/>
            <a:ext cx="5786120" cy="708025"/>
          </a:xfrm>
          <a:prstGeom prst="rect">
            <a:avLst/>
          </a:prstGeom>
        </p:spPr>
        <p:txBody>
          <a:bodyPr vert="horz" wrap="square" lIns="0" tIns="102235" rIns="0" bIns="0" rtlCol="0">
            <a:spAutoFit/>
          </a:bodyPr>
          <a:lstStyle/>
          <a:p>
            <a:pPr marL="367665" indent="-355600">
              <a:lnSpc>
                <a:spcPct val="100000"/>
              </a:lnSpc>
              <a:spcBef>
                <a:spcPts val="805"/>
              </a:spcBef>
              <a:buFont typeface="Arial MT"/>
              <a:buChar char="●"/>
              <a:tabLst>
                <a:tab pos="367665" algn="l"/>
                <a:tab pos="368300" algn="l"/>
              </a:tabLst>
            </a:pPr>
            <a:r>
              <a:rPr sz="1650" spc="-5" dirty="0">
                <a:latin typeface="Times New Roman"/>
                <a:cs typeface="Times New Roman"/>
              </a:rPr>
              <a:t>the</a:t>
            </a:r>
            <a:r>
              <a:rPr sz="1650" spc="-15" dirty="0">
                <a:latin typeface="Times New Roman"/>
                <a:cs typeface="Times New Roman"/>
              </a:rPr>
              <a:t> </a:t>
            </a:r>
            <a:r>
              <a:rPr sz="1650" spc="-5" dirty="0">
                <a:latin typeface="Times New Roman"/>
                <a:cs typeface="Times New Roman"/>
              </a:rPr>
              <a:t>t-value</a:t>
            </a:r>
            <a:r>
              <a:rPr sz="1650" spc="-10" dirty="0">
                <a:latin typeface="Times New Roman"/>
                <a:cs typeface="Times New Roman"/>
              </a:rPr>
              <a:t> </a:t>
            </a:r>
            <a:r>
              <a:rPr sz="1650" spc="-5" dirty="0">
                <a:latin typeface="Times New Roman"/>
                <a:cs typeface="Times New Roman"/>
              </a:rPr>
              <a:t>is</a:t>
            </a:r>
            <a:r>
              <a:rPr sz="1650" spc="-10" dirty="0">
                <a:latin typeface="Times New Roman"/>
                <a:cs typeface="Times New Roman"/>
              </a:rPr>
              <a:t> </a:t>
            </a:r>
            <a:r>
              <a:rPr sz="1650" dirty="0">
                <a:latin typeface="Times New Roman"/>
                <a:cs typeface="Times New Roman"/>
              </a:rPr>
              <a:t>not</a:t>
            </a:r>
            <a:r>
              <a:rPr sz="1650" spc="-5" dirty="0">
                <a:latin typeface="Times New Roman"/>
                <a:cs typeface="Times New Roman"/>
              </a:rPr>
              <a:t> in</a:t>
            </a:r>
            <a:r>
              <a:rPr sz="1650" spc="-10" dirty="0">
                <a:latin typeface="Times New Roman"/>
                <a:cs typeface="Times New Roman"/>
              </a:rPr>
              <a:t> </a:t>
            </a:r>
            <a:r>
              <a:rPr sz="1650" spc="-5" dirty="0">
                <a:latin typeface="Times New Roman"/>
                <a:cs typeface="Times New Roman"/>
              </a:rPr>
              <a:t>the</a:t>
            </a:r>
            <a:r>
              <a:rPr sz="1650" spc="-10" dirty="0">
                <a:latin typeface="Times New Roman"/>
                <a:cs typeface="Times New Roman"/>
              </a:rPr>
              <a:t> </a:t>
            </a:r>
            <a:r>
              <a:rPr sz="1650" dirty="0">
                <a:latin typeface="Times New Roman"/>
                <a:cs typeface="Times New Roman"/>
              </a:rPr>
              <a:t>range,</a:t>
            </a:r>
            <a:r>
              <a:rPr sz="1650" spc="-5" dirty="0">
                <a:latin typeface="Times New Roman"/>
                <a:cs typeface="Times New Roman"/>
              </a:rPr>
              <a:t> the</a:t>
            </a:r>
            <a:r>
              <a:rPr sz="1650" spc="-10" dirty="0">
                <a:latin typeface="Times New Roman"/>
                <a:cs typeface="Times New Roman"/>
              </a:rPr>
              <a:t> </a:t>
            </a:r>
            <a:r>
              <a:rPr sz="1650" dirty="0">
                <a:latin typeface="Times New Roman"/>
                <a:cs typeface="Times New Roman"/>
              </a:rPr>
              <a:t>null</a:t>
            </a:r>
            <a:r>
              <a:rPr sz="1650" spc="-5" dirty="0">
                <a:latin typeface="Times New Roman"/>
                <a:cs typeface="Times New Roman"/>
              </a:rPr>
              <a:t> </a:t>
            </a:r>
            <a:r>
              <a:rPr sz="1650" dirty="0">
                <a:latin typeface="Times New Roman"/>
                <a:cs typeface="Times New Roman"/>
              </a:rPr>
              <a:t>hypothesis</a:t>
            </a:r>
            <a:r>
              <a:rPr sz="1650" spc="-5" dirty="0">
                <a:latin typeface="Times New Roman"/>
                <a:cs typeface="Times New Roman"/>
              </a:rPr>
              <a:t> is</a:t>
            </a:r>
            <a:r>
              <a:rPr sz="1650" spc="-10" dirty="0">
                <a:latin typeface="Times New Roman"/>
                <a:cs typeface="Times New Roman"/>
              </a:rPr>
              <a:t> </a:t>
            </a:r>
            <a:r>
              <a:rPr sz="1650" dirty="0">
                <a:latin typeface="Times New Roman"/>
                <a:cs typeface="Times New Roman"/>
              </a:rPr>
              <a:t>rejected.</a:t>
            </a:r>
            <a:endParaRPr sz="1650">
              <a:latin typeface="Times New Roman"/>
              <a:cs typeface="Times New Roman"/>
            </a:endParaRPr>
          </a:p>
          <a:p>
            <a:pPr marL="367665" indent="-355600">
              <a:lnSpc>
                <a:spcPct val="100000"/>
              </a:lnSpc>
              <a:spcBef>
                <a:spcPts val="710"/>
              </a:spcBef>
              <a:buFont typeface="Arial MT"/>
              <a:buChar char="●"/>
              <a:tabLst>
                <a:tab pos="367665" algn="l"/>
                <a:tab pos="368300" algn="l"/>
              </a:tabLst>
            </a:pPr>
            <a:r>
              <a:rPr sz="1650" spc="-5" dirty="0">
                <a:latin typeface="Times New Roman"/>
                <a:cs typeface="Times New Roman"/>
              </a:rPr>
              <a:t>As</a:t>
            </a:r>
            <a:r>
              <a:rPr sz="1650" spc="-10" dirty="0">
                <a:latin typeface="Times New Roman"/>
                <a:cs typeface="Times New Roman"/>
              </a:rPr>
              <a:t> </a:t>
            </a:r>
            <a:r>
              <a:rPr sz="1650" dirty="0">
                <a:latin typeface="Times New Roman"/>
                <a:cs typeface="Times New Roman"/>
              </a:rPr>
              <a:t>a</a:t>
            </a:r>
            <a:r>
              <a:rPr sz="1650" spc="-10" dirty="0">
                <a:latin typeface="Times New Roman"/>
                <a:cs typeface="Times New Roman"/>
              </a:rPr>
              <a:t> </a:t>
            </a:r>
            <a:r>
              <a:rPr sz="1650" dirty="0">
                <a:latin typeface="Times New Roman"/>
                <a:cs typeface="Times New Roman"/>
              </a:rPr>
              <a:t>result,</a:t>
            </a:r>
            <a:r>
              <a:rPr sz="1650" spc="-35" dirty="0">
                <a:latin typeface="Times New Roman"/>
                <a:cs typeface="Times New Roman"/>
              </a:rPr>
              <a:t> </a:t>
            </a:r>
            <a:r>
              <a:rPr sz="1650" spc="-5" dirty="0">
                <a:latin typeface="Times New Roman"/>
                <a:cs typeface="Times New Roman"/>
              </a:rPr>
              <a:t>The</a:t>
            </a:r>
            <a:r>
              <a:rPr sz="1650" spc="-10" dirty="0">
                <a:latin typeface="Times New Roman"/>
                <a:cs typeface="Times New Roman"/>
              </a:rPr>
              <a:t> </a:t>
            </a:r>
            <a:r>
              <a:rPr sz="1650" dirty="0">
                <a:latin typeface="Times New Roman"/>
                <a:cs typeface="Times New Roman"/>
              </a:rPr>
              <a:t>duration</a:t>
            </a:r>
            <a:r>
              <a:rPr sz="1650" spc="-5" dirty="0">
                <a:latin typeface="Times New Roman"/>
                <a:cs typeface="Times New Roman"/>
              </a:rPr>
              <a:t> which</a:t>
            </a:r>
            <a:r>
              <a:rPr sz="1650" spc="-10" dirty="0">
                <a:latin typeface="Times New Roman"/>
                <a:cs typeface="Times New Roman"/>
              </a:rPr>
              <a:t> </a:t>
            </a:r>
            <a:r>
              <a:rPr sz="1650" spc="-5" dirty="0">
                <a:latin typeface="Times New Roman"/>
                <a:cs typeface="Times New Roman"/>
              </a:rPr>
              <a:t>is</a:t>
            </a:r>
            <a:r>
              <a:rPr sz="1650" spc="-10" dirty="0">
                <a:latin typeface="Times New Roman"/>
                <a:cs typeface="Times New Roman"/>
              </a:rPr>
              <a:t> </a:t>
            </a:r>
            <a:r>
              <a:rPr sz="1650" spc="-5" dirty="0">
                <a:latin typeface="Times New Roman"/>
                <a:cs typeface="Times New Roman"/>
              </a:rPr>
              <a:t>more</a:t>
            </a:r>
            <a:r>
              <a:rPr sz="1650" spc="-10" dirty="0">
                <a:latin typeface="Times New Roman"/>
                <a:cs typeface="Times New Roman"/>
              </a:rPr>
              <a:t> </a:t>
            </a:r>
            <a:r>
              <a:rPr sz="1650" spc="-5" dirty="0">
                <a:latin typeface="Times New Roman"/>
                <a:cs typeface="Times New Roman"/>
              </a:rPr>
              <a:t>than</a:t>
            </a:r>
            <a:r>
              <a:rPr sz="1650" spc="-10" dirty="0">
                <a:latin typeface="Times New Roman"/>
                <a:cs typeface="Times New Roman"/>
              </a:rPr>
              <a:t> </a:t>
            </a:r>
            <a:r>
              <a:rPr sz="1650" dirty="0">
                <a:latin typeface="Times New Roman"/>
                <a:cs typeface="Times New Roman"/>
              </a:rPr>
              <a:t>90</a:t>
            </a:r>
            <a:r>
              <a:rPr sz="1650" spc="-5" dirty="0">
                <a:latin typeface="Times New Roman"/>
                <a:cs typeface="Times New Roman"/>
              </a:rPr>
              <a:t> mins</a:t>
            </a:r>
            <a:r>
              <a:rPr sz="1650" spc="-10" dirty="0">
                <a:latin typeface="Times New Roman"/>
                <a:cs typeface="Times New Roman"/>
              </a:rPr>
              <a:t> </a:t>
            </a:r>
            <a:r>
              <a:rPr sz="1650" spc="-5" dirty="0">
                <a:latin typeface="Times New Roman"/>
                <a:cs typeface="Times New Roman"/>
              </a:rPr>
              <a:t>are</a:t>
            </a:r>
            <a:r>
              <a:rPr sz="1650" spc="-10" dirty="0">
                <a:latin typeface="Times New Roman"/>
                <a:cs typeface="Times New Roman"/>
              </a:rPr>
              <a:t> </a:t>
            </a:r>
            <a:r>
              <a:rPr sz="1650" spc="-5" dirty="0">
                <a:latin typeface="Times New Roman"/>
                <a:cs typeface="Times New Roman"/>
              </a:rPr>
              <a:t>movies</a:t>
            </a:r>
            <a:endParaRPr sz="165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025" y="666893"/>
            <a:ext cx="2399030" cy="421640"/>
          </a:xfrm>
          <a:prstGeom prst="rect">
            <a:avLst/>
          </a:prstGeom>
        </p:spPr>
        <p:txBody>
          <a:bodyPr vert="horz" wrap="square" lIns="0" tIns="12700" rIns="0" bIns="0" rtlCol="0">
            <a:spAutoFit/>
          </a:bodyPr>
          <a:lstStyle/>
          <a:p>
            <a:pPr marL="12700">
              <a:lnSpc>
                <a:spcPct val="100000"/>
              </a:lnSpc>
              <a:spcBef>
                <a:spcPts val="100"/>
              </a:spcBef>
            </a:pPr>
            <a:r>
              <a:rPr sz="2600" b="0" spc="-5" dirty="0">
                <a:latin typeface="Times New Roman"/>
                <a:cs typeface="Times New Roman"/>
              </a:rPr>
              <a:t>Features</a:t>
            </a:r>
            <a:r>
              <a:rPr sz="2600" b="0" spc="-80" dirty="0">
                <a:latin typeface="Times New Roman"/>
                <a:cs typeface="Times New Roman"/>
              </a:rPr>
              <a:t> </a:t>
            </a:r>
            <a:r>
              <a:rPr sz="2600" b="0" spc="-5" dirty="0">
                <a:latin typeface="Times New Roman"/>
                <a:cs typeface="Times New Roman"/>
              </a:rPr>
              <a:t>selection</a:t>
            </a:r>
            <a:endParaRPr sz="2600">
              <a:latin typeface="Times New Roman"/>
              <a:cs typeface="Times New Roman"/>
            </a:endParaRPr>
          </a:p>
        </p:txBody>
      </p:sp>
      <p:sp>
        <p:nvSpPr>
          <p:cNvPr id="3" name="object 3"/>
          <p:cNvSpPr txBox="1"/>
          <p:nvPr/>
        </p:nvSpPr>
        <p:spPr>
          <a:xfrm>
            <a:off x="178921" y="1425353"/>
            <a:ext cx="7385050" cy="2549525"/>
          </a:xfrm>
          <a:prstGeom prst="rect">
            <a:avLst/>
          </a:prstGeom>
        </p:spPr>
        <p:txBody>
          <a:bodyPr vert="horz" wrap="square" lIns="0" tIns="48895" rIns="0" bIns="0" rtlCol="0">
            <a:spAutoFit/>
          </a:bodyPr>
          <a:lstStyle/>
          <a:p>
            <a:pPr marL="363855" indent="-351790">
              <a:lnSpc>
                <a:spcPct val="100000"/>
              </a:lnSpc>
              <a:spcBef>
                <a:spcPts val="385"/>
              </a:spcBef>
              <a:buFont typeface="Arial MT"/>
              <a:buChar char="●"/>
              <a:tabLst>
                <a:tab pos="363855" algn="l"/>
                <a:tab pos="364490" algn="l"/>
              </a:tabLst>
            </a:pPr>
            <a:r>
              <a:rPr sz="1600" dirty="0">
                <a:latin typeface="Times New Roman"/>
                <a:cs typeface="Times New Roman"/>
              </a:rPr>
              <a:t>Initially</a:t>
            </a:r>
            <a:r>
              <a:rPr sz="1600" spc="-10" dirty="0">
                <a:latin typeface="Times New Roman"/>
                <a:cs typeface="Times New Roman"/>
              </a:rPr>
              <a:t> </a:t>
            </a:r>
            <a:r>
              <a:rPr sz="1600" spc="-5" dirty="0">
                <a:latin typeface="Times New Roman"/>
                <a:cs typeface="Times New Roman"/>
              </a:rPr>
              <a:t>Separating</a:t>
            </a:r>
            <a:r>
              <a:rPr sz="1600" spc="-10" dirty="0">
                <a:latin typeface="Times New Roman"/>
                <a:cs typeface="Times New Roman"/>
              </a:rPr>
              <a:t> </a:t>
            </a:r>
            <a:r>
              <a:rPr sz="1600" spc="-5" dirty="0">
                <a:latin typeface="Times New Roman"/>
                <a:cs typeface="Times New Roman"/>
              </a:rPr>
              <a:t>the</a:t>
            </a:r>
            <a:r>
              <a:rPr sz="1600" spc="-10" dirty="0">
                <a:latin typeface="Times New Roman"/>
                <a:cs typeface="Times New Roman"/>
              </a:rPr>
              <a:t> </a:t>
            </a:r>
            <a:r>
              <a:rPr sz="1600" spc="-5" dirty="0">
                <a:latin typeface="Times New Roman"/>
                <a:cs typeface="Times New Roman"/>
              </a:rPr>
              <a:t>column</a:t>
            </a:r>
            <a:r>
              <a:rPr sz="1600" spc="-10" dirty="0">
                <a:latin typeface="Times New Roman"/>
                <a:cs typeface="Times New Roman"/>
              </a:rPr>
              <a:t> </a:t>
            </a:r>
            <a:r>
              <a:rPr sz="1600" spc="-5" dirty="0">
                <a:latin typeface="Times New Roman"/>
                <a:cs typeface="Times New Roman"/>
              </a:rPr>
              <a:t>type</a:t>
            </a:r>
            <a:r>
              <a:rPr sz="1600" spc="-10" dirty="0">
                <a:latin typeface="Times New Roman"/>
                <a:cs typeface="Times New Roman"/>
              </a:rPr>
              <a:t> </a:t>
            </a:r>
            <a:r>
              <a:rPr sz="1600" spc="-5" dirty="0">
                <a:latin typeface="Times New Roman"/>
                <a:cs typeface="Times New Roman"/>
              </a:rPr>
              <a:t>into</a:t>
            </a:r>
            <a:r>
              <a:rPr sz="1600" spc="-10" dirty="0">
                <a:latin typeface="Times New Roman"/>
                <a:cs typeface="Times New Roman"/>
              </a:rPr>
              <a:t> </a:t>
            </a:r>
            <a:r>
              <a:rPr sz="1600" spc="-5" dirty="0">
                <a:latin typeface="Times New Roman"/>
                <a:cs typeface="Times New Roman"/>
              </a:rPr>
              <a:t>movie</a:t>
            </a:r>
            <a:r>
              <a:rPr sz="1600" spc="-15" dirty="0">
                <a:latin typeface="Times New Roman"/>
                <a:cs typeface="Times New Roman"/>
              </a:rPr>
              <a:t> </a:t>
            </a:r>
            <a:r>
              <a:rPr sz="1600" spc="-5" dirty="0">
                <a:latin typeface="Times New Roman"/>
                <a:cs typeface="Times New Roman"/>
              </a:rPr>
              <a:t>and</a:t>
            </a:r>
            <a:r>
              <a:rPr sz="1600" spc="-10" dirty="0">
                <a:latin typeface="Times New Roman"/>
                <a:cs typeface="Times New Roman"/>
              </a:rPr>
              <a:t> </a:t>
            </a:r>
            <a:r>
              <a:rPr sz="1600" spc="-5" dirty="0">
                <a:latin typeface="Times New Roman"/>
                <a:cs typeface="Times New Roman"/>
              </a:rPr>
              <a:t>tv</a:t>
            </a:r>
            <a:r>
              <a:rPr sz="1600" spc="-10" dirty="0">
                <a:latin typeface="Times New Roman"/>
                <a:cs typeface="Times New Roman"/>
              </a:rPr>
              <a:t> </a:t>
            </a:r>
            <a:r>
              <a:rPr sz="1600" spc="-5" dirty="0">
                <a:latin typeface="Times New Roman"/>
                <a:cs typeface="Times New Roman"/>
              </a:rPr>
              <a:t>shows</a:t>
            </a:r>
            <a:endParaRPr sz="1600">
              <a:latin typeface="Times New Roman"/>
              <a:cs typeface="Times New Roman"/>
            </a:endParaRPr>
          </a:p>
          <a:p>
            <a:pPr marL="363855" marR="5080" indent="-351790">
              <a:lnSpc>
                <a:spcPct val="114999"/>
              </a:lnSpc>
              <a:buFont typeface="Arial MT"/>
              <a:buChar char="●"/>
              <a:tabLst>
                <a:tab pos="363855" algn="l"/>
                <a:tab pos="364490" algn="l"/>
              </a:tabLst>
            </a:pPr>
            <a:r>
              <a:rPr sz="1600" dirty="0">
                <a:latin typeface="Times New Roman"/>
                <a:cs typeface="Times New Roman"/>
              </a:rPr>
              <a:t>here</a:t>
            </a:r>
            <a:r>
              <a:rPr sz="1600" spc="35" dirty="0">
                <a:latin typeface="Times New Roman"/>
                <a:cs typeface="Times New Roman"/>
              </a:rPr>
              <a:t> </a:t>
            </a:r>
            <a:r>
              <a:rPr sz="1600" spc="-5" dirty="0">
                <a:latin typeface="Times New Roman"/>
                <a:cs typeface="Times New Roman"/>
              </a:rPr>
              <a:t>we</a:t>
            </a:r>
            <a:r>
              <a:rPr sz="1600" spc="35" dirty="0">
                <a:latin typeface="Times New Roman"/>
                <a:cs typeface="Times New Roman"/>
              </a:rPr>
              <a:t> </a:t>
            </a:r>
            <a:r>
              <a:rPr sz="1600" spc="-5" dirty="0">
                <a:latin typeface="Times New Roman"/>
                <a:cs typeface="Times New Roman"/>
              </a:rPr>
              <a:t>are</a:t>
            </a:r>
            <a:r>
              <a:rPr sz="1600" spc="35" dirty="0">
                <a:latin typeface="Times New Roman"/>
                <a:cs typeface="Times New Roman"/>
              </a:rPr>
              <a:t> </a:t>
            </a:r>
            <a:r>
              <a:rPr sz="1600" dirty="0">
                <a:latin typeface="Times New Roman"/>
                <a:cs typeface="Times New Roman"/>
              </a:rPr>
              <a:t>going</a:t>
            </a:r>
            <a:r>
              <a:rPr sz="1600" spc="35" dirty="0">
                <a:latin typeface="Times New Roman"/>
                <a:cs typeface="Times New Roman"/>
              </a:rPr>
              <a:t> </a:t>
            </a:r>
            <a:r>
              <a:rPr sz="1600" spc="-5" dirty="0">
                <a:latin typeface="Times New Roman"/>
                <a:cs typeface="Times New Roman"/>
              </a:rPr>
              <a:t>to</a:t>
            </a:r>
            <a:r>
              <a:rPr sz="1600" spc="35" dirty="0">
                <a:latin typeface="Times New Roman"/>
                <a:cs typeface="Times New Roman"/>
              </a:rPr>
              <a:t> </a:t>
            </a:r>
            <a:r>
              <a:rPr sz="1600" dirty="0">
                <a:latin typeface="Times New Roman"/>
                <a:cs typeface="Times New Roman"/>
              </a:rPr>
              <a:t>do</a:t>
            </a:r>
            <a:r>
              <a:rPr sz="1600" spc="55" dirty="0">
                <a:latin typeface="Times New Roman"/>
                <a:cs typeface="Times New Roman"/>
              </a:rPr>
              <a:t> </a:t>
            </a:r>
            <a:r>
              <a:rPr sz="1600" spc="-5" dirty="0">
                <a:solidFill>
                  <a:srgbClr val="212121"/>
                </a:solidFill>
                <a:latin typeface="Times New Roman"/>
                <a:cs typeface="Times New Roman"/>
              </a:rPr>
              <a:t>Clustering</a:t>
            </a:r>
            <a:r>
              <a:rPr sz="1600" spc="35" dirty="0">
                <a:solidFill>
                  <a:srgbClr val="212121"/>
                </a:solidFill>
                <a:latin typeface="Times New Roman"/>
                <a:cs typeface="Times New Roman"/>
              </a:rPr>
              <a:t> </a:t>
            </a:r>
            <a:r>
              <a:rPr sz="1600" spc="-5" dirty="0">
                <a:solidFill>
                  <a:srgbClr val="212121"/>
                </a:solidFill>
                <a:latin typeface="Times New Roman"/>
                <a:cs typeface="Times New Roman"/>
              </a:rPr>
              <a:t>similar</a:t>
            </a:r>
            <a:r>
              <a:rPr sz="1600" spc="35" dirty="0">
                <a:solidFill>
                  <a:srgbClr val="212121"/>
                </a:solidFill>
                <a:latin typeface="Times New Roman"/>
                <a:cs typeface="Times New Roman"/>
              </a:rPr>
              <a:t> </a:t>
            </a:r>
            <a:r>
              <a:rPr sz="1600" spc="-5" dirty="0">
                <a:solidFill>
                  <a:srgbClr val="212121"/>
                </a:solidFill>
                <a:latin typeface="Times New Roman"/>
                <a:cs typeface="Times New Roman"/>
              </a:rPr>
              <a:t>content</a:t>
            </a:r>
            <a:r>
              <a:rPr sz="1600" spc="35" dirty="0">
                <a:solidFill>
                  <a:srgbClr val="212121"/>
                </a:solidFill>
                <a:latin typeface="Times New Roman"/>
                <a:cs typeface="Times New Roman"/>
              </a:rPr>
              <a:t> </a:t>
            </a:r>
            <a:r>
              <a:rPr sz="1600" dirty="0">
                <a:solidFill>
                  <a:srgbClr val="212121"/>
                </a:solidFill>
                <a:latin typeface="Times New Roman"/>
                <a:cs typeface="Times New Roman"/>
              </a:rPr>
              <a:t>by</a:t>
            </a:r>
            <a:r>
              <a:rPr sz="1600" spc="40" dirty="0">
                <a:solidFill>
                  <a:srgbClr val="212121"/>
                </a:solidFill>
                <a:latin typeface="Times New Roman"/>
                <a:cs typeface="Times New Roman"/>
              </a:rPr>
              <a:t> </a:t>
            </a:r>
            <a:r>
              <a:rPr sz="1600" spc="-5" dirty="0">
                <a:solidFill>
                  <a:srgbClr val="212121"/>
                </a:solidFill>
                <a:latin typeface="Times New Roman"/>
                <a:cs typeface="Times New Roman"/>
              </a:rPr>
              <a:t>matching</a:t>
            </a:r>
            <a:r>
              <a:rPr sz="1600" spc="35" dirty="0">
                <a:solidFill>
                  <a:srgbClr val="212121"/>
                </a:solidFill>
                <a:latin typeface="Times New Roman"/>
                <a:cs typeface="Times New Roman"/>
              </a:rPr>
              <a:t> </a:t>
            </a:r>
            <a:r>
              <a:rPr sz="1600" spc="-5" dirty="0">
                <a:solidFill>
                  <a:srgbClr val="212121"/>
                </a:solidFill>
                <a:latin typeface="Times New Roman"/>
                <a:cs typeface="Times New Roman"/>
              </a:rPr>
              <a:t>text-based</a:t>
            </a:r>
            <a:r>
              <a:rPr sz="1600" spc="35" dirty="0">
                <a:solidFill>
                  <a:srgbClr val="212121"/>
                </a:solidFill>
                <a:latin typeface="Times New Roman"/>
                <a:cs typeface="Times New Roman"/>
              </a:rPr>
              <a:t> </a:t>
            </a:r>
            <a:r>
              <a:rPr sz="1600" dirty="0">
                <a:solidFill>
                  <a:srgbClr val="212121"/>
                </a:solidFill>
                <a:latin typeface="Times New Roman"/>
                <a:cs typeface="Times New Roman"/>
              </a:rPr>
              <a:t>features</a:t>
            </a:r>
            <a:r>
              <a:rPr sz="1600" spc="35" dirty="0">
                <a:solidFill>
                  <a:srgbClr val="212121"/>
                </a:solidFill>
                <a:latin typeface="Times New Roman"/>
                <a:cs typeface="Times New Roman"/>
              </a:rPr>
              <a:t> </a:t>
            </a:r>
            <a:r>
              <a:rPr sz="1600" spc="-5" dirty="0">
                <a:solidFill>
                  <a:srgbClr val="212121"/>
                </a:solidFill>
                <a:latin typeface="Times New Roman"/>
                <a:cs typeface="Times New Roman"/>
              </a:rPr>
              <a:t>so </a:t>
            </a:r>
            <a:r>
              <a:rPr sz="1600" spc="-385" dirty="0">
                <a:solidFill>
                  <a:srgbClr val="212121"/>
                </a:solidFill>
                <a:latin typeface="Times New Roman"/>
                <a:cs typeface="Times New Roman"/>
              </a:rPr>
              <a:t> </a:t>
            </a:r>
            <a:r>
              <a:rPr sz="1600" spc="-5" dirty="0">
                <a:solidFill>
                  <a:srgbClr val="212121"/>
                </a:solidFill>
                <a:latin typeface="Times New Roman"/>
                <a:cs typeface="Times New Roman"/>
              </a:rPr>
              <a:t>column</a:t>
            </a:r>
            <a:r>
              <a:rPr sz="1600" spc="-10" dirty="0">
                <a:solidFill>
                  <a:srgbClr val="212121"/>
                </a:solidFill>
                <a:latin typeface="Times New Roman"/>
                <a:cs typeface="Times New Roman"/>
              </a:rPr>
              <a:t> </a:t>
            </a:r>
            <a:r>
              <a:rPr sz="1600" dirty="0">
                <a:solidFill>
                  <a:srgbClr val="212121"/>
                </a:solidFill>
                <a:latin typeface="Times New Roman"/>
                <a:cs typeface="Times New Roman"/>
              </a:rPr>
              <a:t>description </a:t>
            </a:r>
            <a:r>
              <a:rPr sz="1600" spc="-5" dirty="0">
                <a:solidFill>
                  <a:srgbClr val="212121"/>
                </a:solidFill>
                <a:latin typeface="Times New Roman"/>
                <a:cs typeface="Times New Roman"/>
              </a:rPr>
              <a:t>is </a:t>
            </a:r>
            <a:r>
              <a:rPr sz="1600" dirty="0">
                <a:solidFill>
                  <a:srgbClr val="212121"/>
                </a:solidFill>
                <a:latin typeface="Times New Roman"/>
                <a:cs typeface="Times New Roman"/>
              </a:rPr>
              <a:t>one of</a:t>
            </a:r>
            <a:r>
              <a:rPr sz="1600" spc="-5" dirty="0">
                <a:solidFill>
                  <a:srgbClr val="212121"/>
                </a:solidFill>
                <a:latin typeface="Times New Roman"/>
                <a:cs typeface="Times New Roman"/>
              </a:rPr>
              <a:t> the important </a:t>
            </a:r>
            <a:r>
              <a:rPr sz="1600" dirty="0">
                <a:solidFill>
                  <a:srgbClr val="212121"/>
                </a:solidFill>
                <a:latin typeface="Times New Roman"/>
                <a:cs typeface="Times New Roman"/>
              </a:rPr>
              <a:t>feature</a:t>
            </a:r>
            <a:endParaRPr sz="1600">
              <a:latin typeface="Times New Roman"/>
              <a:cs typeface="Times New Roman"/>
            </a:endParaRPr>
          </a:p>
          <a:p>
            <a:pPr marL="363855" indent="-351790">
              <a:lnSpc>
                <a:spcPct val="100000"/>
              </a:lnSpc>
              <a:spcBef>
                <a:spcPts val="290"/>
              </a:spcBef>
              <a:buFont typeface="Arial MT"/>
              <a:buChar char="●"/>
              <a:tabLst>
                <a:tab pos="363855" algn="l"/>
                <a:tab pos="364490" algn="l"/>
              </a:tabLst>
            </a:pPr>
            <a:r>
              <a:rPr sz="1600" spc="-5" dirty="0">
                <a:solidFill>
                  <a:srgbClr val="212121"/>
                </a:solidFill>
                <a:latin typeface="Times New Roman"/>
                <a:cs typeface="Times New Roman"/>
              </a:rPr>
              <a:t>Convert</a:t>
            </a:r>
            <a:r>
              <a:rPr sz="1600" spc="-20" dirty="0">
                <a:solidFill>
                  <a:srgbClr val="212121"/>
                </a:solidFill>
                <a:latin typeface="Times New Roman"/>
                <a:cs typeface="Times New Roman"/>
              </a:rPr>
              <a:t> </a:t>
            </a:r>
            <a:r>
              <a:rPr sz="1600" spc="-5" dirty="0">
                <a:solidFill>
                  <a:srgbClr val="212121"/>
                </a:solidFill>
                <a:latin typeface="Times New Roman"/>
                <a:cs typeface="Times New Roman"/>
              </a:rPr>
              <a:t>the</a:t>
            </a:r>
            <a:r>
              <a:rPr sz="1600" spc="-15" dirty="0">
                <a:solidFill>
                  <a:srgbClr val="212121"/>
                </a:solidFill>
                <a:latin typeface="Times New Roman"/>
                <a:cs typeface="Times New Roman"/>
              </a:rPr>
              <a:t> </a:t>
            </a:r>
            <a:r>
              <a:rPr sz="1600" spc="-5" dirty="0">
                <a:solidFill>
                  <a:srgbClr val="212121"/>
                </a:solidFill>
                <a:latin typeface="Times New Roman"/>
                <a:cs typeface="Times New Roman"/>
              </a:rPr>
              <a:t>text</a:t>
            </a:r>
            <a:r>
              <a:rPr sz="1600" spc="-20" dirty="0">
                <a:solidFill>
                  <a:srgbClr val="212121"/>
                </a:solidFill>
                <a:latin typeface="Times New Roman"/>
                <a:cs typeface="Times New Roman"/>
              </a:rPr>
              <a:t> </a:t>
            </a:r>
            <a:r>
              <a:rPr sz="1600" spc="-5" dirty="0">
                <a:solidFill>
                  <a:srgbClr val="212121"/>
                </a:solidFill>
                <a:latin typeface="Times New Roman"/>
                <a:cs typeface="Times New Roman"/>
              </a:rPr>
              <a:t>to</a:t>
            </a:r>
            <a:r>
              <a:rPr sz="1600" spc="-15" dirty="0">
                <a:solidFill>
                  <a:srgbClr val="212121"/>
                </a:solidFill>
                <a:latin typeface="Times New Roman"/>
                <a:cs typeface="Times New Roman"/>
              </a:rPr>
              <a:t> </a:t>
            </a:r>
            <a:r>
              <a:rPr sz="1600" spc="-5" dirty="0">
                <a:solidFill>
                  <a:srgbClr val="212121"/>
                </a:solidFill>
                <a:latin typeface="Times New Roman"/>
                <a:cs typeface="Times New Roman"/>
              </a:rPr>
              <a:t>lower</a:t>
            </a:r>
            <a:r>
              <a:rPr sz="1600" spc="-15" dirty="0">
                <a:solidFill>
                  <a:srgbClr val="212121"/>
                </a:solidFill>
                <a:latin typeface="Times New Roman"/>
                <a:cs typeface="Times New Roman"/>
              </a:rPr>
              <a:t> </a:t>
            </a:r>
            <a:r>
              <a:rPr sz="1600" spc="-5" dirty="0">
                <a:solidFill>
                  <a:srgbClr val="212121"/>
                </a:solidFill>
                <a:latin typeface="Times New Roman"/>
                <a:cs typeface="Times New Roman"/>
              </a:rPr>
              <a:t>case</a:t>
            </a:r>
            <a:endParaRPr sz="1600">
              <a:latin typeface="Times New Roman"/>
              <a:cs typeface="Times New Roman"/>
            </a:endParaRPr>
          </a:p>
          <a:p>
            <a:pPr marL="363855" indent="-351790">
              <a:lnSpc>
                <a:spcPct val="100000"/>
              </a:lnSpc>
              <a:spcBef>
                <a:spcPts val="290"/>
              </a:spcBef>
              <a:buFont typeface="Arial MT"/>
              <a:buChar char="●"/>
              <a:tabLst>
                <a:tab pos="363855" algn="l"/>
                <a:tab pos="364490" algn="l"/>
              </a:tabLst>
            </a:pPr>
            <a:r>
              <a:rPr sz="1600" spc="-15" dirty="0">
                <a:solidFill>
                  <a:srgbClr val="212121"/>
                </a:solidFill>
                <a:latin typeface="Times New Roman"/>
                <a:cs typeface="Times New Roman"/>
              </a:rPr>
              <a:t>Tokenize</a:t>
            </a:r>
            <a:r>
              <a:rPr sz="1600" spc="-30" dirty="0">
                <a:solidFill>
                  <a:srgbClr val="212121"/>
                </a:solidFill>
                <a:latin typeface="Times New Roman"/>
                <a:cs typeface="Times New Roman"/>
              </a:rPr>
              <a:t> </a:t>
            </a:r>
            <a:r>
              <a:rPr sz="1600" spc="-5" dirty="0">
                <a:solidFill>
                  <a:srgbClr val="212121"/>
                </a:solidFill>
                <a:latin typeface="Times New Roman"/>
                <a:cs typeface="Times New Roman"/>
              </a:rPr>
              <a:t>the</a:t>
            </a:r>
            <a:r>
              <a:rPr sz="1600" spc="-30" dirty="0">
                <a:solidFill>
                  <a:srgbClr val="212121"/>
                </a:solidFill>
                <a:latin typeface="Times New Roman"/>
                <a:cs typeface="Times New Roman"/>
              </a:rPr>
              <a:t> </a:t>
            </a:r>
            <a:r>
              <a:rPr sz="1600" spc="-5" dirty="0">
                <a:solidFill>
                  <a:srgbClr val="212121"/>
                </a:solidFill>
                <a:latin typeface="Times New Roman"/>
                <a:cs typeface="Times New Roman"/>
              </a:rPr>
              <a:t>text</a:t>
            </a:r>
            <a:endParaRPr sz="1600">
              <a:latin typeface="Times New Roman"/>
              <a:cs typeface="Times New Roman"/>
            </a:endParaRPr>
          </a:p>
          <a:p>
            <a:pPr marL="363855" indent="-351790">
              <a:lnSpc>
                <a:spcPct val="100000"/>
              </a:lnSpc>
              <a:spcBef>
                <a:spcPts val="285"/>
              </a:spcBef>
              <a:buFont typeface="Arial MT"/>
              <a:buChar char="●"/>
              <a:tabLst>
                <a:tab pos="363855" algn="l"/>
                <a:tab pos="364490" algn="l"/>
              </a:tabLst>
            </a:pPr>
            <a:r>
              <a:rPr sz="1600" spc="-5" dirty="0">
                <a:solidFill>
                  <a:srgbClr val="212121"/>
                </a:solidFill>
                <a:latin typeface="Times New Roman"/>
                <a:cs typeface="Times New Roman"/>
              </a:rPr>
              <a:t>Removed</a:t>
            </a:r>
            <a:r>
              <a:rPr sz="1600" spc="-15" dirty="0">
                <a:solidFill>
                  <a:srgbClr val="212121"/>
                </a:solidFill>
                <a:latin typeface="Times New Roman"/>
                <a:cs typeface="Times New Roman"/>
              </a:rPr>
              <a:t> </a:t>
            </a:r>
            <a:r>
              <a:rPr sz="1600" spc="-5" dirty="0">
                <a:solidFill>
                  <a:srgbClr val="212121"/>
                </a:solidFill>
                <a:latin typeface="Times New Roman"/>
                <a:cs typeface="Times New Roman"/>
              </a:rPr>
              <a:t>all</a:t>
            </a:r>
            <a:r>
              <a:rPr sz="1600" spc="-15" dirty="0">
                <a:solidFill>
                  <a:srgbClr val="212121"/>
                </a:solidFill>
                <a:latin typeface="Times New Roman"/>
                <a:cs typeface="Times New Roman"/>
              </a:rPr>
              <a:t> </a:t>
            </a:r>
            <a:r>
              <a:rPr sz="1600" spc="-5" dirty="0">
                <a:solidFill>
                  <a:srgbClr val="212121"/>
                </a:solidFill>
                <a:latin typeface="Times New Roman"/>
                <a:cs typeface="Times New Roman"/>
              </a:rPr>
              <a:t>the</a:t>
            </a:r>
            <a:r>
              <a:rPr sz="1600" spc="-15" dirty="0">
                <a:solidFill>
                  <a:srgbClr val="212121"/>
                </a:solidFill>
                <a:latin typeface="Times New Roman"/>
                <a:cs typeface="Times New Roman"/>
              </a:rPr>
              <a:t> </a:t>
            </a:r>
            <a:r>
              <a:rPr sz="1600" spc="-5" dirty="0">
                <a:solidFill>
                  <a:srgbClr val="212121"/>
                </a:solidFill>
                <a:latin typeface="Times New Roman"/>
                <a:cs typeface="Times New Roman"/>
              </a:rPr>
              <a:t>stop</a:t>
            </a:r>
            <a:r>
              <a:rPr sz="1600" spc="-15" dirty="0">
                <a:solidFill>
                  <a:srgbClr val="212121"/>
                </a:solidFill>
                <a:latin typeface="Times New Roman"/>
                <a:cs typeface="Times New Roman"/>
              </a:rPr>
              <a:t> </a:t>
            </a:r>
            <a:r>
              <a:rPr sz="1600" spc="-5" dirty="0">
                <a:solidFill>
                  <a:srgbClr val="212121"/>
                </a:solidFill>
                <a:latin typeface="Times New Roman"/>
                <a:cs typeface="Times New Roman"/>
              </a:rPr>
              <a:t>words</a:t>
            </a:r>
            <a:r>
              <a:rPr sz="1600" spc="-15" dirty="0">
                <a:solidFill>
                  <a:srgbClr val="212121"/>
                </a:solidFill>
                <a:latin typeface="Times New Roman"/>
                <a:cs typeface="Times New Roman"/>
              </a:rPr>
              <a:t> </a:t>
            </a:r>
            <a:r>
              <a:rPr sz="1600" spc="-5" dirty="0">
                <a:solidFill>
                  <a:srgbClr val="212121"/>
                </a:solidFill>
                <a:latin typeface="Times New Roman"/>
                <a:cs typeface="Times New Roman"/>
              </a:rPr>
              <a:t>and</a:t>
            </a:r>
            <a:r>
              <a:rPr sz="1600" spc="-15" dirty="0">
                <a:solidFill>
                  <a:srgbClr val="212121"/>
                </a:solidFill>
                <a:latin typeface="Times New Roman"/>
                <a:cs typeface="Times New Roman"/>
              </a:rPr>
              <a:t> </a:t>
            </a:r>
            <a:r>
              <a:rPr sz="1600" dirty="0">
                <a:solidFill>
                  <a:srgbClr val="212121"/>
                </a:solidFill>
                <a:latin typeface="Times New Roman"/>
                <a:cs typeface="Times New Roman"/>
              </a:rPr>
              <a:t>punctuation</a:t>
            </a:r>
            <a:endParaRPr sz="1600">
              <a:latin typeface="Times New Roman"/>
              <a:cs typeface="Times New Roman"/>
            </a:endParaRPr>
          </a:p>
          <a:p>
            <a:pPr marL="363855" marR="5715" indent="-351790" algn="just">
              <a:lnSpc>
                <a:spcPct val="114999"/>
              </a:lnSpc>
              <a:buClr>
                <a:srgbClr val="000000"/>
              </a:buClr>
              <a:buFont typeface="Arial MT"/>
              <a:buChar char="●"/>
              <a:tabLst>
                <a:tab pos="364490" algn="l"/>
              </a:tabLst>
            </a:pPr>
            <a:r>
              <a:rPr sz="1600" spc="-5" dirty="0">
                <a:solidFill>
                  <a:srgbClr val="212121"/>
                </a:solidFill>
                <a:latin typeface="Times New Roman"/>
                <a:cs typeface="Times New Roman"/>
              </a:rPr>
              <a:t>we </a:t>
            </a:r>
            <a:r>
              <a:rPr sz="1600" dirty="0">
                <a:solidFill>
                  <a:srgbClr val="212121"/>
                </a:solidFill>
                <a:latin typeface="Times New Roman"/>
                <a:cs typeface="Times New Roman"/>
              </a:rPr>
              <a:t>use </a:t>
            </a:r>
            <a:r>
              <a:rPr sz="1600" spc="-5" dirty="0">
                <a:solidFill>
                  <a:srgbClr val="292929"/>
                </a:solidFill>
                <a:latin typeface="Times New Roman"/>
                <a:cs typeface="Times New Roman"/>
              </a:rPr>
              <a:t>TF-IDF is an abbreviation </a:t>
            </a:r>
            <a:r>
              <a:rPr sz="1600" dirty="0">
                <a:solidFill>
                  <a:srgbClr val="292929"/>
                </a:solidFill>
                <a:latin typeface="Times New Roman"/>
                <a:cs typeface="Times New Roman"/>
              </a:rPr>
              <a:t>for </a:t>
            </a:r>
            <a:r>
              <a:rPr sz="1600" spc="-35" dirty="0">
                <a:solidFill>
                  <a:srgbClr val="292929"/>
                </a:solidFill>
                <a:latin typeface="Times New Roman"/>
                <a:cs typeface="Times New Roman"/>
              </a:rPr>
              <a:t>Term </a:t>
            </a:r>
            <a:r>
              <a:rPr sz="1600" spc="-5" dirty="0">
                <a:solidFill>
                  <a:srgbClr val="292929"/>
                </a:solidFill>
                <a:latin typeface="Times New Roman"/>
                <a:cs typeface="Times New Roman"/>
              </a:rPr>
              <a:t>Frequency </a:t>
            </a:r>
            <a:r>
              <a:rPr sz="1600" dirty="0">
                <a:solidFill>
                  <a:srgbClr val="292929"/>
                </a:solidFill>
                <a:latin typeface="Times New Roman"/>
                <a:cs typeface="Times New Roman"/>
              </a:rPr>
              <a:t>Inverse </a:t>
            </a:r>
            <a:r>
              <a:rPr sz="1600" spc="-5" dirty="0">
                <a:solidFill>
                  <a:srgbClr val="292929"/>
                </a:solidFill>
                <a:latin typeface="Times New Roman"/>
                <a:cs typeface="Times New Roman"/>
              </a:rPr>
              <a:t>Document </a:t>
            </a:r>
            <a:r>
              <a:rPr sz="1600" spc="-15" dirty="0">
                <a:solidFill>
                  <a:srgbClr val="292929"/>
                </a:solidFill>
                <a:latin typeface="Times New Roman"/>
                <a:cs typeface="Times New Roman"/>
              </a:rPr>
              <a:t>Frequency. </a:t>
            </a:r>
            <a:r>
              <a:rPr sz="1600" spc="-10" dirty="0">
                <a:solidFill>
                  <a:srgbClr val="292929"/>
                </a:solidFill>
                <a:latin typeface="Times New Roman"/>
                <a:cs typeface="Times New Roman"/>
              </a:rPr>
              <a:t> </a:t>
            </a:r>
            <a:r>
              <a:rPr sz="1600" spc="-5" dirty="0">
                <a:solidFill>
                  <a:srgbClr val="292929"/>
                </a:solidFill>
                <a:latin typeface="Times New Roman"/>
                <a:cs typeface="Times New Roman"/>
              </a:rPr>
              <a:t>This is </a:t>
            </a:r>
            <a:r>
              <a:rPr sz="1600" dirty="0">
                <a:solidFill>
                  <a:srgbClr val="292929"/>
                </a:solidFill>
                <a:latin typeface="Times New Roman"/>
                <a:cs typeface="Times New Roman"/>
              </a:rPr>
              <a:t>very </a:t>
            </a:r>
            <a:r>
              <a:rPr sz="1600" spc="-5" dirty="0">
                <a:solidFill>
                  <a:srgbClr val="292929"/>
                </a:solidFill>
                <a:latin typeface="Times New Roman"/>
                <a:cs typeface="Times New Roman"/>
              </a:rPr>
              <a:t>common algorithm to transform text into </a:t>
            </a:r>
            <a:r>
              <a:rPr sz="1600" dirty="0">
                <a:solidFill>
                  <a:srgbClr val="292929"/>
                </a:solidFill>
                <a:latin typeface="Times New Roman"/>
                <a:cs typeface="Times New Roman"/>
              </a:rPr>
              <a:t>a </a:t>
            </a:r>
            <a:r>
              <a:rPr sz="1600" spc="-5" dirty="0">
                <a:solidFill>
                  <a:srgbClr val="292929"/>
                </a:solidFill>
                <a:latin typeface="Times New Roman"/>
                <a:cs typeface="Times New Roman"/>
              </a:rPr>
              <a:t>meaningful </a:t>
            </a:r>
            <a:r>
              <a:rPr sz="1600" dirty="0">
                <a:solidFill>
                  <a:srgbClr val="292929"/>
                </a:solidFill>
                <a:latin typeface="Times New Roman"/>
                <a:cs typeface="Times New Roman"/>
              </a:rPr>
              <a:t>representation of </a:t>
            </a:r>
            <a:r>
              <a:rPr sz="1600" spc="5" dirty="0">
                <a:solidFill>
                  <a:srgbClr val="292929"/>
                </a:solidFill>
                <a:latin typeface="Times New Roman"/>
                <a:cs typeface="Times New Roman"/>
              </a:rPr>
              <a:t> </a:t>
            </a:r>
            <a:r>
              <a:rPr sz="1600" dirty="0">
                <a:solidFill>
                  <a:srgbClr val="292929"/>
                </a:solidFill>
                <a:latin typeface="Times New Roman"/>
                <a:cs typeface="Times New Roman"/>
              </a:rPr>
              <a:t>numbers</a:t>
            </a:r>
            <a:r>
              <a:rPr sz="1600" spc="-5" dirty="0">
                <a:solidFill>
                  <a:srgbClr val="292929"/>
                </a:solidFill>
                <a:latin typeface="Times New Roman"/>
                <a:cs typeface="Times New Roman"/>
              </a:rPr>
              <a:t> which is </a:t>
            </a:r>
            <a:r>
              <a:rPr sz="1600" dirty="0">
                <a:solidFill>
                  <a:srgbClr val="292929"/>
                </a:solidFill>
                <a:latin typeface="Times New Roman"/>
                <a:cs typeface="Times New Roman"/>
              </a:rPr>
              <a:t>used</a:t>
            </a:r>
            <a:r>
              <a:rPr sz="1600" spc="-5" dirty="0">
                <a:solidFill>
                  <a:srgbClr val="292929"/>
                </a:solidFill>
                <a:latin typeface="Times New Roman"/>
                <a:cs typeface="Times New Roman"/>
              </a:rPr>
              <a:t> to </a:t>
            </a:r>
            <a:r>
              <a:rPr sz="1600" dirty="0">
                <a:solidFill>
                  <a:srgbClr val="292929"/>
                </a:solidFill>
                <a:latin typeface="Times New Roman"/>
                <a:cs typeface="Times New Roman"/>
              </a:rPr>
              <a:t>fit </a:t>
            </a:r>
            <a:r>
              <a:rPr sz="1600" spc="-5" dirty="0">
                <a:solidFill>
                  <a:srgbClr val="292929"/>
                </a:solidFill>
                <a:latin typeface="Times New Roman"/>
                <a:cs typeface="Times New Roman"/>
              </a:rPr>
              <a:t>machine</a:t>
            </a:r>
            <a:r>
              <a:rPr sz="1600" spc="-10" dirty="0">
                <a:solidFill>
                  <a:srgbClr val="292929"/>
                </a:solidFill>
                <a:latin typeface="Times New Roman"/>
                <a:cs typeface="Times New Roman"/>
              </a:rPr>
              <a:t> </a:t>
            </a:r>
            <a:r>
              <a:rPr sz="1600" spc="-5" dirty="0">
                <a:solidFill>
                  <a:srgbClr val="292929"/>
                </a:solidFill>
                <a:latin typeface="Times New Roman"/>
                <a:cs typeface="Times New Roman"/>
              </a:rPr>
              <a:t>algorithm </a:t>
            </a:r>
            <a:r>
              <a:rPr sz="1600" dirty="0">
                <a:solidFill>
                  <a:srgbClr val="292929"/>
                </a:solidFill>
                <a:latin typeface="Times New Roman"/>
                <a:cs typeface="Times New Roman"/>
              </a:rPr>
              <a:t>for prediction</a:t>
            </a:r>
            <a:endParaRPr sz="160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5029" y="960602"/>
            <a:ext cx="4159885" cy="421640"/>
          </a:xfrm>
          <a:prstGeom prst="rect">
            <a:avLst/>
          </a:prstGeom>
        </p:spPr>
        <p:txBody>
          <a:bodyPr vert="horz" wrap="square" lIns="0" tIns="12700" rIns="0" bIns="0" rtlCol="0">
            <a:spAutoFit/>
          </a:bodyPr>
          <a:lstStyle/>
          <a:p>
            <a:pPr marL="12700">
              <a:lnSpc>
                <a:spcPct val="100000"/>
              </a:lnSpc>
              <a:spcBef>
                <a:spcPts val="100"/>
              </a:spcBef>
            </a:pPr>
            <a:r>
              <a:rPr sz="2600" b="0" dirty="0">
                <a:latin typeface="Arial MT"/>
                <a:cs typeface="Arial MT"/>
              </a:rPr>
              <a:t>ML</a:t>
            </a:r>
            <a:r>
              <a:rPr sz="2600" b="0" spc="-175" dirty="0">
                <a:latin typeface="Arial MT"/>
                <a:cs typeface="Arial MT"/>
              </a:rPr>
              <a:t> </a:t>
            </a:r>
            <a:r>
              <a:rPr sz="2600" b="0" spc="-5" dirty="0">
                <a:latin typeface="Arial MT"/>
                <a:cs typeface="Arial MT"/>
              </a:rPr>
              <a:t>algorithms(unsupervised</a:t>
            </a:r>
            <a:endParaRPr sz="2600">
              <a:latin typeface="Arial MT"/>
              <a:cs typeface="Arial MT"/>
            </a:endParaRPr>
          </a:p>
        </p:txBody>
      </p:sp>
      <p:sp>
        <p:nvSpPr>
          <p:cNvPr id="3" name="object 3"/>
          <p:cNvSpPr txBox="1"/>
          <p:nvPr/>
        </p:nvSpPr>
        <p:spPr>
          <a:xfrm>
            <a:off x="1062292" y="1806675"/>
            <a:ext cx="2771775" cy="656590"/>
          </a:xfrm>
          <a:prstGeom prst="rect">
            <a:avLst/>
          </a:prstGeom>
        </p:spPr>
        <p:txBody>
          <a:bodyPr vert="horz" wrap="square" lIns="0" tIns="53975" rIns="0" bIns="0" rtlCol="0">
            <a:spAutoFit/>
          </a:bodyPr>
          <a:lstStyle/>
          <a:p>
            <a:pPr marL="257175" indent="-245110">
              <a:lnSpc>
                <a:spcPct val="100000"/>
              </a:lnSpc>
              <a:spcBef>
                <a:spcPts val="425"/>
              </a:spcBef>
              <a:buAutoNum type="arabicPeriod"/>
              <a:tabLst>
                <a:tab pos="257810" algn="l"/>
              </a:tabLst>
            </a:pPr>
            <a:r>
              <a:rPr sz="1800" spc="-75" dirty="0">
                <a:solidFill>
                  <a:srgbClr val="212121"/>
                </a:solidFill>
                <a:latin typeface="Roboto"/>
                <a:cs typeface="Roboto"/>
              </a:rPr>
              <a:t>K-mean</a:t>
            </a:r>
            <a:endParaRPr sz="1800">
              <a:latin typeface="Roboto"/>
              <a:cs typeface="Roboto"/>
            </a:endParaRPr>
          </a:p>
          <a:p>
            <a:pPr marL="257810" indent="-189865">
              <a:lnSpc>
                <a:spcPct val="100000"/>
              </a:lnSpc>
              <a:spcBef>
                <a:spcPts val="320"/>
              </a:spcBef>
              <a:buAutoNum type="arabicPeriod"/>
              <a:tabLst>
                <a:tab pos="258445" algn="l"/>
              </a:tabLst>
            </a:pPr>
            <a:r>
              <a:rPr sz="1800" spc="-20" dirty="0">
                <a:solidFill>
                  <a:srgbClr val="212121"/>
                </a:solidFill>
                <a:latin typeface="Roboto"/>
                <a:cs typeface="Roboto"/>
              </a:rPr>
              <a:t>agglomerative</a:t>
            </a:r>
            <a:r>
              <a:rPr sz="1800" spc="-60" dirty="0">
                <a:solidFill>
                  <a:srgbClr val="212121"/>
                </a:solidFill>
                <a:latin typeface="Roboto"/>
                <a:cs typeface="Roboto"/>
              </a:rPr>
              <a:t> </a:t>
            </a:r>
            <a:r>
              <a:rPr sz="1800" spc="-20" dirty="0">
                <a:solidFill>
                  <a:srgbClr val="212121"/>
                </a:solidFill>
                <a:latin typeface="Roboto"/>
                <a:cs typeface="Roboto"/>
              </a:rPr>
              <a:t>clustering</a:t>
            </a:r>
            <a:endParaRPr sz="1800">
              <a:latin typeface="Roboto"/>
              <a:cs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449" y="242577"/>
            <a:ext cx="1304925" cy="421640"/>
          </a:xfrm>
          <a:prstGeom prst="rect">
            <a:avLst/>
          </a:prstGeom>
        </p:spPr>
        <p:txBody>
          <a:bodyPr vert="horz" wrap="square" lIns="0" tIns="12700" rIns="0" bIns="0" rtlCol="0">
            <a:spAutoFit/>
          </a:bodyPr>
          <a:lstStyle/>
          <a:p>
            <a:pPr marL="12700">
              <a:lnSpc>
                <a:spcPct val="100000"/>
              </a:lnSpc>
              <a:spcBef>
                <a:spcPts val="100"/>
              </a:spcBef>
            </a:pPr>
            <a:r>
              <a:rPr sz="2600" b="0" spc="-5" dirty="0">
                <a:latin typeface="Times New Roman"/>
                <a:cs typeface="Times New Roman"/>
              </a:rPr>
              <a:t>K-Means</a:t>
            </a:r>
            <a:r>
              <a:rPr sz="1200" dirty="0">
                <a:solidFill>
                  <a:srgbClr val="000000"/>
                </a:solidFill>
                <a:latin typeface="Times New Roman"/>
                <a:cs typeface="Times New Roman"/>
              </a:rPr>
              <a:t>:</a:t>
            </a:r>
            <a:endParaRPr sz="1200">
              <a:latin typeface="Times New Roman"/>
              <a:cs typeface="Times New Roman"/>
            </a:endParaRPr>
          </a:p>
        </p:txBody>
      </p:sp>
      <p:sp>
        <p:nvSpPr>
          <p:cNvPr id="3" name="object 3"/>
          <p:cNvSpPr txBox="1"/>
          <p:nvPr/>
        </p:nvSpPr>
        <p:spPr>
          <a:xfrm>
            <a:off x="473500" y="862322"/>
            <a:ext cx="8208645" cy="1422400"/>
          </a:xfrm>
          <a:prstGeom prst="rect">
            <a:avLst/>
          </a:prstGeom>
        </p:spPr>
        <p:txBody>
          <a:bodyPr vert="horz" wrap="square" lIns="0" tIns="12700" rIns="0" bIns="0" rtlCol="0">
            <a:spAutoFit/>
          </a:bodyPr>
          <a:lstStyle/>
          <a:p>
            <a:pPr marL="469900" marR="5080" indent="-351790" algn="just">
              <a:lnSpc>
                <a:spcPct val="100000"/>
              </a:lnSpc>
              <a:spcBef>
                <a:spcPts val="100"/>
              </a:spcBef>
              <a:buFont typeface="Arial MT"/>
              <a:buChar char="●"/>
              <a:tabLst>
                <a:tab pos="469900" algn="l"/>
              </a:tabLst>
            </a:pPr>
            <a:r>
              <a:rPr sz="1600" spc="-5" dirty="0">
                <a:solidFill>
                  <a:srgbClr val="333333"/>
                </a:solidFill>
                <a:latin typeface="Times New Roman"/>
                <a:cs typeface="Times New Roman"/>
              </a:rPr>
              <a:t>K-Means</a:t>
            </a:r>
            <a:r>
              <a:rPr sz="1600" dirty="0">
                <a:solidFill>
                  <a:srgbClr val="333333"/>
                </a:solidFill>
                <a:latin typeface="Times New Roman"/>
                <a:cs typeface="Times New Roman"/>
              </a:rPr>
              <a:t> </a:t>
            </a:r>
            <a:r>
              <a:rPr sz="1600" spc="-5" dirty="0">
                <a:solidFill>
                  <a:srgbClr val="333333"/>
                </a:solidFill>
                <a:latin typeface="Times New Roman"/>
                <a:cs typeface="Times New Roman"/>
              </a:rPr>
              <a:t>Clustering</a:t>
            </a:r>
            <a:r>
              <a:rPr sz="1600" dirty="0">
                <a:solidFill>
                  <a:srgbClr val="333333"/>
                </a:solidFill>
                <a:latin typeface="Times New Roman"/>
                <a:cs typeface="Times New Roman"/>
              </a:rPr>
              <a:t> </a:t>
            </a:r>
            <a:r>
              <a:rPr sz="1600" spc="-5" dirty="0">
                <a:solidFill>
                  <a:srgbClr val="333333"/>
                </a:solidFill>
                <a:latin typeface="Times New Roman"/>
                <a:cs typeface="Times New Roman"/>
              </a:rPr>
              <a:t>is</a:t>
            </a:r>
            <a:r>
              <a:rPr sz="1600" dirty="0">
                <a:solidFill>
                  <a:srgbClr val="333333"/>
                </a:solidFill>
                <a:latin typeface="Times New Roman"/>
                <a:cs typeface="Times New Roman"/>
              </a:rPr>
              <a:t> </a:t>
            </a:r>
            <a:r>
              <a:rPr sz="1600" spc="-5" dirty="0">
                <a:solidFill>
                  <a:srgbClr val="333333"/>
                </a:solidFill>
                <a:latin typeface="Times New Roman"/>
                <a:cs typeface="Times New Roman"/>
              </a:rPr>
              <a:t>an</a:t>
            </a:r>
            <a:r>
              <a:rPr sz="1600" dirty="0">
                <a:solidFill>
                  <a:srgbClr val="333333"/>
                </a:solidFill>
                <a:latin typeface="Times New Roman"/>
                <a:cs typeface="Times New Roman"/>
              </a:rPr>
              <a:t> </a:t>
            </a:r>
            <a:r>
              <a:rPr sz="1600" spc="-5" dirty="0">
                <a:solidFill>
                  <a:srgbClr val="333333"/>
                </a:solidFill>
                <a:latin typeface="Times New Roman"/>
                <a:cs typeface="Times New Roman"/>
              </a:rPr>
              <a:t>Unsupervised</a:t>
            </a:r>
            <a:r>
              <a:rPr sz="1600" dirty="0">
                <a:solidFill>
                  <a:srgbClr val="333333"/>
                </a:solidFill>
                <a:latin typeface="Times New Roman"/>
                <a:cs typeface="Times New Roman"/>
              </a:rPr>
              <a:t> </a:t>
            </a:r>
            <a:r>
              <a:rPr sz="1600" spc="-5" dirty="0">
                <a:solidFill>
                  <a:srgbClr val="333333"/>
                </a:solidFill>
                <a:latin typeface="Times New Roman"/>
                <a:cs typeface="Times New Roman"/>
              </a:rPr>
              <a:t>Learning</a:t>
            </a:r>
            <a:r>
              <a:rPr sz="1600" dirty="0">
                <a:solidFill>
                  <a:srgbClr val="333333"/>
                </a:solidFill>
                <a:latin typeface="Times New Roman"/>
                <a:cs typeface="Times New Roman"/>
              </a:rPr>
              <a:t> </a:t>
            </a:r>
            <a:r>
              <a:rPr sz="1600" spc="-5" dirty="0">
                <a:solidFill>
                  <a:srgbClr val="333333"/>
                </a:solidFill>
                <a:latin typeface="Times New Roman"/>
                <a:cs typeface="Times New Roman"/>
              </a:rPr>
              <a:t>algorithm</a:t>
            </a:r>
            <a:r>
              <a:rPr sz="1600" dirty="0">
                <a:solidFill>
                  <a:srgbClr val="333333"/>
                </a:solidFill>
                <a:latin typeface="Times New Roman"/>
                <a:cs typeface="Times New Roman"/>
              </a:rPr>
              <a:t> </a:t>
            </a:r>
            <a:r>
              <a:rPr sz="1600" spc="-5" dirty="0">
                <a:solidFill>
                  <a:srgbClr val="333333"/>
                </a:solidFill>
                <a:latin typeface="Times New Roman"/>
                <a:cs typeface="Times New Roman"/>
              </a:rPr>
              <a:t>which</a:t>
            </a:r>
            <a:r>
              <a:rPr sz="1600" dirty="0">
                <a:solidFill>
                  <a:srgbClr val="333333"/>
                </a:solidFill>
                <a:latin typeface="Times New Roman"/>
                <a:cs typeface="Times New Roman"/>
              </a:rPr>
              <a:t> groups</a:t>
            </a:r>
            <a:r>
              <a:rPr sz="1600" spc="5" dirty="0">
                <a:solidFill>
                  <a:srgbClr val="333333"/>
                </a:solidFill>
                <a:latin typeface="Times New Roman"/>
                <a:cs typeface="Times New Roman"/>
              </a:rPr>
              <a:t> </a:t>
            </a:r>
            <a:r>
              <a:rPr sz="1600" spc="-5" dirty="0">
                <a:solidFill>
                  <a:srgbClr val="333333"/>
                </a:solidFill>
                <a:latin typeface="Times New Roman"/>
                <a:cs typeface="Times New Roman"/>
              </a:rPr>
              <a:t>the</a:t>
            </a:r>
            <a:r>
              <a:rPr sz="1600" spc="390" dirty="0">
                <a:solidFill>
                  <a:srgbClr val="333333"/>
                </a:solidFill>
                <a:latin typeface="Times New Roman"/>
                <a:cs typeface="Times New Roman"/>
              </a:rPr>
              <a:t> </a:t>
            </a:r>
            <a:r>
              <a:rPr sz="1600" dirty="0">
                <a:solidFill>
                  <a:srgbClr val="333333"/>
                </a:solidFill>
                <a:latin typeface="Times New Roman"/>
                <a:cs typeface="Times New Roman"/>
              </a:rPr>
              <a:t>unlabeled </a:t>
            </a:r>
            <a:r>
              <a:rPr sz="1600" spc="5" dirty="0">
                <a:solidFill>
                  <a:srgbClr val="333333"/>
                </a:solidFill>
                <a:latin typeface="Times New Roman"/>
                <a:cs typeface="Times New Roman"/>
              </a:rPr>
              <a:t> </a:t>
            </a:r>
            <a:r>
              <a:rPr sz="1600" dirty="0">
                <a:solidFill>
                  <a:srgbClr val="333333"/>
                </a:solidFill>
                <a:latin typeface="Times New Roman"/>
                <a:cs typeface="Times New Roman"/>
              </a:rPr>
              <a:t>dataset </a:t>
            </a:r>
            <a:r>
              <a:rPr sz="1600" spc="-5" dirty="0">
                <a:solidFill>
                  <a:srgbClr val="333333"/>
                </a:solidFill>
                <a:latin typeface="Times New Roman"/>
                <a:cs typeface="Times New Roman"/>
              </a:rPr>
              <a:t>into different clusters. Here </a:t>
            </a:r>
            <a:r>
              <a:rPr sz="1600" dirty="0">
                <a:solidFill>
                  <a:srgbClr val="333333"/>
                </a:solidFill>
                <a:latin typeface="Times New Roman"/>
                <a:cs typeface="Times New Roman"/>
              </a:rPr>
              <a:t>K defines </a:t>
            </a:r>
            <a:r>
              <a:rPr sz="1600" spc="-5" dirty="0">
                <a:solidFill>
                  <a:srgbClr val="333333"/>
                </a:solidFill>
                <a:latin typeface="Times New Roman"/>
                <a:cs typeface="Times New Roman"/>
              </a:rPr>
              <a:t>the </a:t>
            </a:r>
            <a:r>
              <a:rPr sz="1600" dirty="0">
                <a:solidFill>
                  <a:srgbClr val="333333"/>
                </a:solidFill>
                <a:latin typeface="Times New Roman"/>
                <a:cs typeface="Times New Roman"/>
              </a:rPr>
              <a:t>number of predefined </a:t>
            </a:r>
            <a:r>
              <a:rPr sz="1600" spc="-5" dirty="0">
                <a:solidFill>
                  <a:srgbClr val="333333"/>
                </a:solidFill>
                <a:latin typeface="Times New Roman"/>
                <a:cs typeface="Times New Roman"/>
              </a:rPr>
              <a:t>clusters that </a:t>
            </a:r>
            <a:r>
              <a:rPr sz="1600" dirty="0">
                <a:solidFill>
                  <a:srgbClr val="333333"/>
                </a:solidFill>
                <a:latin typeface="Times New Roman"/>
                <a:cs typeface="Times New Roman"/>
              </a:rPr>
              <a:t>need </a:t>
            </a:r>
            <a:r>
              <a:rPr sz="1600" spc="-5" dirty="0">
                <a:solidFill>
                  <a:srgbClr val="333333"/>
                </a:solidFill>
                <a:latin typeface="Times New Roman"/>
                <a:cs typeface="Times New Roman"/>
              </a:rPr>
              <a:t>to </a:t>
            </a:r>
            <a:r>
              <a:rPr sz="1600" dirty="0">
                <a:solidFill>
                  <a:srgbClr val="333333"/>
                </a:solidFill>
                <a:latin typeface="Times New Roman"/>
                <a:cs typeface="Times New Roman"/>
              </a:rPr>
              <a:t>be </a:t>
            </a:r>
            <a:r>
              <a:rPr sz="1600" spc="-385" dirty="0">
                <a:solidFill>
                  <a:srgbClr val="333333"/>
                </a:solidFill>
                <a:latin typeface="Times New Roman"/>
                <a:cs typeface="Times New Roman"/>
              </a:rPr>
              <a:t> </a:t>
            </a:r>
            <a:r>
              <a:rPr sz="1600" spc="-5" dirty="0">
                <a:solidFill>
                  <a:srgbClr val="333333"/>
                </a:solidFill>
                <a:latin typeface="Times New Roman"/>
                <a:cs typeface="Times New Roman"/>
              </a:rPr>
              <a:t>created in the </a:t>
            </a:r>
            <a:r>
              <a:rPr sz="1600" dirty="0">
                <a:solidFill>
                  <a:srgbClr val="333333"/>
                </a:solidFill>
                <a:latin typeface="Times New Roman"/>
                <a:cs typeface="Times New Roman"/>
              </a:rPr>
              <a:t>process, </a:t>
            </a:r>
            <a:r>
              <a:rPr sz="1600" spc="-5" dirty="0">
                <a:solidFill>
                  <a:srgbClr val="333333"/>
                </a:solidFill>
                <a:latin typeface="Times New Roman"/>
                <a:cs typeface="Times New Roman"/>
              </a:rPr>
              <a:t>as if K=2, there will </a:t>
            </a:r>
            <a:r>
              <a:rPr sz="1600" dirty="0">
                <a:solidFill>
                  <a:srgbClr val="333333"/>
                </a:solidFill>
                <a:latin typeface="Times New Roman"/>
                <a:cs typeface="Times New Roman"/>
              </a:rPr>
              <a:t>be </a:t>
            </a:r>
            <a:r>
              <a:rPr sz="1600" spc="-5" dirty="0">
                <a:solidFill>
                  <a:srgbClr val="333333"/>
                </a:solidFill>
                <a:latin typeface="Times New Roman"/>
                <a:cs typeface="Times New Roman"/>
              </a:rPr>
              <a:t>two clusters, and </a:t>
            </a:r>
            <a:r>
              <a:rPr sz="1600" dirty="0">
                <a:solidFill>
                  <a:srgbClr val="333333"/>
                </a:solidFill>
                <a:latin typeface="Times New Roman"/>
                <a:cs typeface="Times New Roman"/>
              </a:rPr>
              <a:t>for </a:t>
            </a:r>
            <a:r>
              <a:rPr sz="1600" spc="-5" dirty="0">
                <a:solidFill>
                  <a:srgbClr val="333333"/>
                </a:solidFill>
                <a:latin typeface="Times New Roman"/>
                <a:cs typeface="Times New Roman"/>
              </a:rPr>
              <a:t>K=3, there will </a:t>
            </a:r>
            <a:r>
              <a:rPr sz="1600" dirty="0">
                <a:solidFill>
                  <a:srgbClr val="333333"/>
                </a:solidFill>
                <a:latin typeface="Times New Roman"/>
                <a:cs typeface="Times New Roman"/>
              </a:rPr>
              <a:t>be </a:t>
            </a:r>
            <a:r>
              <a:rPr sz="1600" spc="-5" dirty="0">
                <a:solidFill>
                  <a:srgbClr val="333333"/>
                </a:solidFill>
                <a:latin typeface="Times New Roman"/>
                <a:cs typeface="Times New Roman"/>
              </a:rPr>
              <a:t>three </a:t>
            </a:r>
            <a:r>
              <a:rPr sz="1600" dirty="0">
                <a:solidFill>
                  <a:srgbClr val="333333"/>
                </a:solidFill>
                <a:latin typeface="Times New Roman"/>
                <a:cs typeface="Times New Roman"/>
              </a:rPr>
              <a:t> </a:t>
            </a:r>
            <a:r>
              <a:rPr sz="1600" spc="-5" dirty="0">
                <a:solidFill>
                  <a:srgbClr val="333333"/>
                </a:solidFill>
                <a:latin typeface="Times New Roman"/>
                <a:cs typeface="Times New Roman"/>
              </a:rPr>
              <a:t>clusters,</a:t>
            </a:r>
            <a:r>
              <a:rPr sz="1600" spc="-10" dirty="0">
                <a:solidFill>
                  <a:srgbClr val="333333"/>
                </a:solidFill>
                <a:latin typeface="Times New Roman"/>
                <a:cs typeface="Times New Roman"/>
              </a:rPr>
              <a:t> </a:t>
            </a:r>
            <a:r>
              <a:rPr sz="1600" spc="-5" dirty="0">
                <a:solidFill>
                  <a:srgbClr val="333333"/>
                </a:solidFill>
                <a:latin typeface="Times New Roman"/>
                <a:cs typeface="Times New Roman"/>
              </a:rPr>
              <a:t>and so </a:t>
            </a:r>
            <a:r>
              <a:rPr sz="1600" dirty="0">
                <a:solidFill>
                  <a:srgbClr val="333333"/>
                </a:solidFill>
                <a:latin typeface="Times New Roman"/>
                <a:cs typeface="Times New Roman"/>
              </a:rPr>
              <a:t>on.</a:t>
            </a:r>
            <a:endParaRPr sz="1600">
              <a:latin typeface="Times New Roman"/>
              <a:cs typeface="Times New Roman"/>
            </a:endParaRPr>
          </a:p>
          <a:p>
            <a:pPr marL="12700">
              <a:lnSpc>
                <a:spcPct val="100000"/>
              </a:lnSpc>
              <a:spcBef>
                <a:spcPts val="1400"/>
              </a:spcBef>
            </a:pPr>
            <a:r>
              <a:rPr sz="1600" b="1" spc="-5" dirty="0">
                <a:solidFill>
                  <a:srgbClr val="292929"/>
                </a:solidFill>
                <a:latin typeface="Times New Roman"/>
                <a:cs typeface="Times New Roman"/>
              </a:rPr>
              <a:t>Elbow</a:t>
            </a:r>
            <a:r>
              <a:rPr sz="1600" b="1" spc="-50" dirty="0">
                <a:solidFill>
                  <a:srgbClr val="292929"/>
                </a:solidFill>
                <a:latin typeface="Times New Roman"/>
                <a:cs typeface="Times New Roman"/>
              </a:rPr>
              <a:t> </a:t>
            </a:r>
            <a:r>
              <a:rPr sz="1600" b="1" spc="-5" dirty="0">
                <a:solidFill>
                  <a:srgbClr val="292929"/>
                </a:solidFill>
                <a:latin typeface="Times New Roman"/>
                <a:cs typeface="Times New Roman"/>
              </a:rPr>
              <a:t>Method</a:t>
            </a:r>
            <a:endParaRPr sz="1600">
              <a:latin typeface="Times New Roman"/>
              <a:cs typeface="Times New Roman"/>
            </a:endParaRPr>
          </a:p>
        </p:txBody>
      </p:sp>
      <p:sp>
        <p:nvSpPr>
          <p:cNvPr id="4" name="object 4"/>
          <p:cNvSpPr txBox="1"/>
          <p:nvPr/>
        </p:nvSpPr>
        <p:spPr>
          <a:xfrm>
            <a:off x="5271642" y="2050307"/>
            <a:ext cx="621030" cy="225425"/>
          </a:xfrm>
          <a:prstGeom prst="rect">
            <a:avLst/>
          </a:prstGeom>
        </p:spPr>
        <p:txBody>
          <a:bodyPr vert="horz" wrap="square" lIns="0" tIns="0" rIns="0" bIns="0" rtlCol="0">
            <a:spAutoFit/>
          </a:bodyPr>
          <a:lstStyle/>
          <a:p>
            <a:pPr>
              <a:lnSpc>
                <a:spcPts val="1745"/>
              </a:lnSpc>
            </a:pPr>
            <a:r>
              <a:rPr sz="1600" b="1" spc="-5" dirty="0">
                <a:latin typeface="Times New Roman"/>
                <a:cs typeface="Times New Roman"/>
              </a:rPr>
              <a:t>Result:</a:t>
            </a:r>
            <a:endParaRPr sz="1600">
              <a:latin typeface="Times New Roman"/>
              <a:cs typeface="Times New Roman"/>
            </a:endParaRPr>
          </a:p>
        </p:txBody>
      </p:sp>
      <p:sp>
        <p:nvSpPr>
          <p:cNvPr id="5" name="object 5"/>
          <p:cNvSpPr txBox="1"/>
          <p:nvPr/>
        </p:nvSpPr>
        <p:spPr>
          <a:xfrm>
            <a:off x="594768" y="4597136"/>
            <a:ext cx="3836670" cy="269240"/>
          </a:xfrm>
          <a:prstGeom prst="rect">
            <a:avLst/>
          </a:prstGeom>
        </p:spPr>
        <p:txBody>
          <a:bodyPr vert="horz" wrap="square" lIns="0" tIns="12700" rIns="0" bIns="0" rtlCol="0">
            <a:spAutoFit/>
          </a:bodyPr>
          <a:lstStyle/>
          <a:p>
            <a:pPr marL="348615" indent="-336550">
              <a:lnSpc>
                <a:spcPct val="100000"/>
              </a:lnSpc>
              <a:spcBef>
                <a:spcPts val="100"/>
              </a:spcBef>
              <a:buSzPct val="87500"/>
              <a:buFont typeface="Arial MT"/>
              <a:buChar char="●"/>
              <a:tabLst>
                <a:tab pos="347980" algn="l"/>
                <a:tab pos="349250" algn="l"/>
              </a:tabLst>
            </a:pPr>
            <a:r>
              <a:rPr sz="1600" spc="-5" dirty="0">
                <a:latin typeface="Times New Roman"/>
                <a:cs typeface="Times New Roman"/>
              </a:rPr>
              <a:t>From</a:t>
            </a:r>
            <a:r>
              <a:rPr sz="1600" spc="-25" dirty="0">
                <a:latin typeface="Times New Roman"/>
                <a:cs typeface="Times New Roman"/>
              </a:rPr>
              <a:t> </a:t>
            </a:r>
            <a:r>
              <a:rPr sz="1600" spc="-5" dirty="0">
                <a:latin typeface="Times New Roman"/>
                <a:cs typeface="Times New Roman"/>
              </a:rPr>
              <a:t>elbow</a:t>
            </a:r>
            <a:r>
              <a:rPr sz="1600" spc="-20" dirty="0">
                <a:latin typeface="Times New Roman"/>
                <a:cs typeface="Times New Roman"/>
              </a:rPr>
              <a:t> </a:t>
            </a:r>
            <a:r>
              <a:rPr sz="1600" spc="-5" dirty="0">
                <a:latin typeface="Times New Roman"/>
                <a:cs typeface="Times New Roman"/>
              </a:rPr>
              <a:t>method</a:t>
            </a:r>
            <a:r>
              <a:rPr sz="1600" spc="-20" dirty="0">
                <a:latin typeface="Times New Roman"/>
                <a:cs typeface="Times New Roman"/>
              </a:rPr>
              <a:t> </a:t>
            </a:r>
            <a:r>
              <a:rPr sz="1600" dirty="0">
                <a:latin typeface="Times New Roman"/>
                <a:cs typeface="Times New Roman"/>
              </a:rPr>
              <a:t>generating</a:t>
            </a:r>
            <a:r>
              <a:rPr sz="1600" spc="-15" dirty="0">
                <a:latin typeface="Times New Roman"/>
                <a:cs typeface="Times New Roman"/>
              </a:rPr>
              <a:t> </a:t>
            </a:r>
            <a:r>
              <a:rPr sz="1600" dirty="0">
                <a:latin typeface="Times New Roman"/>
                <a:cs typeface="Times New Roman"/>
              </a:rPr>
              <a:t>26</a:t>
            </a:r>
            <a:r>
              <a:rPr sz="1600" spc="-15" dirty="0">
                <a:latin typeface="Times New Roman"/>
                <a:cs typeface="Times New Roman"/>
              </a:rPr>
              <a:t> </a:t>
            </a:r>
            <a:r>
              <a:rPr sz="1600" spc="-5" dirty="0">
                <a:latin typeface="Times New Roman"/>
                <a:cs typeface="Times New Roman"/>
              </a:rPr>
              <a:t>clusters</a:t>
            </a:r>
            <a:endParaRPr sz="1600">
              <a:latin typeface="Times New Roman"/>
              <a:cs typeface="Times New Roman"/>
            </a:endParaRPr>
          </a:p>
        </p:txBody>
      </p:sp>
      <p:sp>
        <p:nvSpPr>
          <p:cNvPr id="8" name="object 8"/>
          <p:cNvSpPr txBox="1"/>
          <p:nvPr/>
        </p:nvSpPr>
        <p:spPr>
          <a:xfrm>
            <a:off x="5392196" y="4196972"/>
            <a:ext cx="3170555" cy="259045"/>
          </a:xfrm>
          <a:prstGeom prst="rect">
            <a:avLst/>
          </a:prstGeom>
        </p:spPr>
        <p:txBody>
          <a:bodyPr vert="horz" wrap="square" lIns="0" tIns="12700" rIns="0" bIns="0" rtlCol="0">
            <a:spAutoFit/>
          </a:bodyPr>
          <a:lstStyle/>
          <a:p>
            <a:pPr marL="12065">
              <a:lnSpc>
                <a:spcPct val="100000"/>
              </a:lnSpc>
              <a:spcBef>
                <a:spcPts val="100"/>
              </a:spcBef>
              <a:tabLst>
                <a:tab pos="363855" algn="l"/>
                <a:tab pos="364490" algn="l"/>
              </a:tabLst>
            </a:pPr>
            <a:r>
              <a:rPr lang="en-GB" sz="1600" spc="-5" dirty="0">
                <a:solidFill>
                  <a:srgbClr val="212121"/>
                </a:solidFill>
                <a:latin typeface="Times New Roman"/>
                <a:cs typeface="Times New Roman"/>
              </a:rPr>
              <a:t>  </a:t>
            </a:r>
            <a:r>
              <a:rPr sz="1600" spc="-5" dirty="0">
                <a:solidFill>
                  <a:srgbClr val="212121"/>
                </a:solidFill>
                <a:latin typeface="Times New Roman"/>
                <a:cs typeface="Times New Roman"/>
              </a:rPr>
              <a:t>cluster</a:t>
            </a:r>
            <a:r>
              <a:rPr sz="1600" spc="245" dirty="0">
                <a:solidFill>
                  <a:srgbClr val="212121"/>
                </a:solidFill>
                <a:latin typeface="Times New Roman"/>
                <a:cs typeface="Times New Roman"/>
              </a:rPr>
              <a:t> </a:t>
            </a:r>
            <a:r>
              <a:rPr lang="en-GB" sz="1600" spc="245" dirty="0">
                <a:solidFill>
                  <a:srgbClr val="212121"/>
                </a:solidFill>
                <a:latin typeface="Times New Roman"/>
                <a:cs typeface="Times New Roman"/>
              </a:rPr>
              <a:t>1</a:t>
            </a:r>
            <a:r>
              <a:rPr sz="1600" spc="254" dirty="0">
                <a:solidFill>
                  <a:srgbClr val="212121"/>
                </a:solidFill>
                <a:latin typeface="Times New Roman"/>
                <a:cs typeface="Times New Roman"/>
              </a:rPr>
              <a:t> </a:t>
            </a:r>
            <a:r>
              <a:rPr sz="1600" dirty="0">
                <a:solidFill>
                  <a:srgbClr val="212121"/>
                </a:solidFill>
                <a:latin typeface="Times New Roman"/>
                <a:cs typeface="Times New Roman"/>
              </a:rPr>
              <a:t>has</a:t>
            </a:r>
            <a:r>
              <a:rPr sz="1600" spc="250" dirty="0">
                <a:solidFill>
                  <a:srgbClr val="212121"/>
                </a:solidFill>
                <a:latin typeface="Times New Roman"/>
                <a:cs typeface="Times New Roman"/>
              </a:rPr>
              <a:t> </a:t>
            </a:r>
            <a:r>
              <a:rPr sz="1600" spc="-5" dirty="0">
                <a:solidFill>
                  <a:srgbClr val="212121"/>
                </a:solidFill>
                <a:latin typeface="Times New Roman"/>
                <a:cs typeface="Times New Roman"/>
              </a:rPr>
              <a:t>the</a:t>
            </a:r>
            <a:r>
              <a:rPr sz="1600" spc="250" dirty="0">
                <a:solidFill>
                  <a:srgbClr val="212121"/>
                </a:solidFill>
                <a:latin typeface="Times New Roman"/>
                <a:cs typeface="Times New Roman"/>
              </a:rPr>
              <a:t> </a:t>
            </a:r>
            <a:r>
              <a:rPr sz="1600" dirty="0">
                <a:solidFill>
                  <a:srgbClr val="212121"/>
                </a:solidFill>
                <a:latin typeface="Times New Roman"/>
                <a:cs typeface="Times New Roman"/>
              </a:rPr>
              <a:t>highest</a:t>
            </a:r>
            <a:r>
              <a:rPr sz="1600" spc="250" dirty="0">
                <a:solidFill>
                  <a:srgbClr val="212121"/>
                </a:solidFill>
                <a:latin typeface="Times New Roman"/>
                <a:cs typeface="Times New Roman"/>
              </a:rPr>
              <a:t> </a:t>
            </a:r>
            <a:r>
              <a:rPr sz="1600" dirty="0">
                <a:solidFill>
                  <a:srgbClr val="212121"/>
                </a:solidFill>
                <a:latin typeface="Times New Roman"/>
                <a:cs typeface="Times New Roman"/>
              </a:rPr>
              <a:t>number</a:t>
            </a:r>
            <a:endParaRPr sz="1600" dirty="0">
              <a:latin typeface="Times New Roman"/>
              <a:cs typeface="Times New Roman"/>
            </a:endParaRPr>
          </a:p>
        </p:txBody>
      </p:sp>
      <p:sp>
        <p:nvSpPr>
          <p:cNvPr id="9" name="object 9"/>
          <p:cNvSpPr txBox="1"/>
          <p:nvPr/>
        </p:nvSpPr>
        <p:spPr>
          <a:xfrm>
            <a:off x="5574723" y="4448113"/>
            <a:ext cx="2791460" cy="269240"/>
          </a:xfrm>
          <a:prstGeom prst="rect">
            <a:avLst/>
          </a:prstGeom>
        </p:spPr>
        <p:txBody>
          <a:bodyPr vert="horz" wrap="square" lIns="0" tIns="12700" rIns="0" bIns="0" rtlCol="0">
            <a:spAutoFit/>
          </a:bodyPr>
          <a:lstStyle/>
          <a:p>
            <a:pPr marL="12700">
              <a:lnSpc>
                <a:spcPct val="100000"/>
              </a:lnSpc>
              <a:spcBef>
                <a:spcPts val="100"/>
              </a:spcBef>
              <a:tabLst>
                <a:tab pos="491490" algn="l"/>
                <a:tab pos="1636395" algn="l"/>
                <a:tab pos="2238375" algn="l"/>
              </a:tabLst>
            </a:pPr>
            <a:r>
              <a:rPr sz="1600" dirty="0">
                <a:solidFill>
                  <a:srgbClr val="212121"/>
                </a:solidFill>
                <a:latin typeface="Times New Roman"/>
                <a:cs typeface="Times New Roman"/>
              </a:rPr>
              <a:t>of	datapoints</a:t>
            </a:r>
            <a:r>
              <a:rPr lang="en-IN" sz="1600" dirty="0">
                <a:solidFill>
                  <a:srgbClr val="212121"/>
                </a:solidFill>
                <a:latin typeface="Times New Roman"/>
                <a:cs typeface="Times New Roman"/>
              </a:rPr>
              <a:t>	</a:t>
            </a:r>
            <a:r>
              <a:rPr sz="1600" spc="-5" dirty="0">
                <a:solidFill>
                  <a:srgbClr val="212121"/>
                </a:solidFill>
                <a:latin typeface="Times New Roman"/>
                <a:cs typeface="Times New Roman"/>
              </a:rPr>
              <a:t>an</a:t>
            </a:r>
            <a:r>
              <a:rPr sz="1600" dirty="0">
                <a:solidFill>
                  <a:srgbClr val="212121"/>
                </a:solidFill>
                <a:latin typeface="Times New Roman"/>
                <a:cs typeface="Times New Roman"/>
              </a:rPr>
              <a:t>d	</a:t>
            </a:r>
            <a:r>
              <a:rPr sz="1600" spc="-5" dirty="0">
                <a:solidFill>
                  <a:srgbClr val="212121"/>
                </a:solidFill>
                <a:latin typeface="Times New Roman"/>
                <a:cs typeface="Times New Roman"/>
              </a:rPr>
              <a:t>evenly</a:t>
            </a:r>
            <a:endParaRPr sz="1600" dirty="0">
              <a:latin typeface="Times New Roman"/>
              <a:cs typeface="Times New Roman"/>
            </a:endParaRPr>
          </a:p>
        </p:txBody>
      </p:sp>
      <p:sp>
        <p:nvSpPr>
          <p:cNvPr id="10" name="object 10"/>
          <p:cNvSpPr txBox="1"/>
          <p:nvPr/>
        </p:nvSpPr>
        <p:spPr>
          <a:xfrm>
            <a:off x="5574723" y="4699254"/>
            <a:ext cx="2242185"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212121"/>
                </a:solidFill>
                <a:latin typeface="Times New Roman"/>
                <a:cs typeface="Times New Roman"/>
              </a:rPr>
              <a:t>distributed</a:t>
            </a:r>
            <a:r>
              <a:rPr sz="1600" spc="-35" dirty="0">
                <a:solidFill>
                  <a:srgbClr val="212121"/>
                </a:solidFill>
                <a:latin typeface="Times New Roman"/>
                <a:cs typeface="Times New Roman"/>
              </a:rPr>
              <a:t> </a:t>
            </a:r>
            <a:r>
              <a:rPr sz="1600" dirty="0">
                <a:solidFill>
                  <a:srgbClr val="212121"/>
                </a:solidFill>
                <a:latin typeface="Times New Roman"/>
                <a:cs typeface="Times New Roman"/>
              </a:rPr>
              <a:t>for</a:t>
            </a:r>
            <a:r>
              <a:rPr sz="1600" spc="-30" dirty="0">
                <a:solidFill>
                  <a:srgbClr val="212121"/>
                </a:solidFill>
                <a:latin typeface="Times New Roman"/>
                <a:cs typeface="Times New Roman"/>
              </a:rPr>
              <a:t> </a:t>
            </a:r>
            <a:r>
              <a:rPr sz="1600" dirty="0">
                <a:solidFill>
                  <a:srgbClr val="212121"/>
                </a:solidFill>
                <a:latin typeface="Times New Roman"/>
                <a:cs typeface="Times New Roman"/>
              </a:rPr>
              <a:t>other</a:t>
            </a:r>
            <a:r>
              <a:rPr sz="1600" spc="-30" dirty="0">
                <a:solidFill>
                  <a:srgbClr val="212121"/>
                </a:solidFill>
                <a:latin typeface="Times New Roman"/>
                <a:cs typeface="Times New Roman"/>
              </a:rPr>
              <a:t> </a:t>
            </a:r>
            <a:r>
              <a:rPr sz="1600" spc="-5" dirty="0">
                <a:solidFill>
                  <a:srgbClr val="212121"/>
                </a:solidFill>
                <a:latin typeface="Times New Roman"/>
                <a:cs typeface="Times New Roman"/>
              </a:rPr>
              <a:t>cluster</a:t>
            </a:r>
            <a:endParaRPr sz="1600" dirty="0">
              <a:latin typeface="Times New Roman"/>
              <a:cs typeface="Times New Roman"/>
            </a:endParaRPr>
          </a:p>
        </p:txBody>
      </p:sp>
      <p:pic>
        <p:nvPicPr>
          <p:cNvPr id="3074" name="Picture 2">
            <a:extLst>
              <a:ext uri="{FF2B5EF4-FFF2-40B4-BE49-F238E27FC236}">
                <a16:creationId xmlns:a16="http://schemas.microsoft.com/office/drawing/2014/main" id="{ECD4BD7A-8AB4-2F02-97CA-ADE89939A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449" y="2303756"/>
            <a:ext cx="3502751" cy="216245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331AC6FE-B9D8-9E1E-ECC5-3EB52771874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7672" y="2303756"/>
            <a:ext cx="3241556" cy="17736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488501"/>
            <a:ext cx="1398270" cy="421640"/>
          </a:xfrm>
          <a:prstGeom prst="rect">
            <a:avLst/>
          </a:prstGeom>
        </p:spPr>
        <p:txBody>
          <a:bodyPr vert="horz" wrap="square" lIns="0" tIns="12700" rIns="0" bIns="0" rtlCol="0">
            <a:spAutoFit/>
          </a:bodyPr>
          <a:lstStyle/>
          <a:p>
            <a:pPr marL="12700">
              <a:lnSpc>
                <a:spcPct val="100000"/>
              </a:lnSpc>
              <a:spcBef>
                <a:spcPts val="100"/>
              </a:spcBef>
            </a:pPr>
            <a:r>
              <a:rPr sz="2600" b="0" spc="-5" dirty="0">
                <a:latin typeface="Times New Roman"/>
                <a:cs typeface="Times New Roman"/>
              </a:rPr>
              <a:t>evaluation</a:t>
            </a:r>
            <a:endParaRPr sz="2600">
              <a:latin typeface="Times New Roman"/>
              <a:cs typeface="Times New Roman"/>
            </a:endParaRPr>
          </a:p>
        </p:txBody>
      </p:sp>
      <p:graphicFrame>
        <p:nvGraphicFramePr>
          <p:cNvPr id="3" name="object 3"/>
          <p:cNvGraphicFramePr>
            <a:graphicFrameLocks noGrp="1"/>
          </p:cNvGraphicFramePr>
          <p:nvPr>
            <p:extLst>
              <p:ext uri="{D42A27DB-BD31-4B8C-83A1-F6EECF244321}">
                <p14:modId xmlns:p14="http://schemas.microsoft.com/office/powerpoint/2010/main" val="2920779060"/>
              </p:ext>
            </p:extLst>
          </p:nvPr>
        </p:nvGraphicFramePr>
        <p:xfrm>
          <a:off x="611850" y="1082100"/>
          <a:ext cx="8033384" cy="1103373"/>
        </p:xfrm>
        <a:graphic>
          <a:graphicData uri="http://schemas.openxmlformats.org/drawingml/2006/table">
            <a:tbl>
              <a:tblPr firstRow="1" bandRow="1">
                <a:tableStyleId>{2D5ABB26-0587-4C30-8999-92F81FD0307C}</a:tableStyleId>
              </a:tblPr>
              <a:tblGrid>
                <a:gridCol w="1177290">
                  <a:extLst>
                    <a:ext uri="{9D8B030D-6E8A-4147-A177-3AD203B41FA5}">
                      <a16:colId xmlns:a16="http://schemas.microsoft.com/office/drawing/2014/main" val="20000"/>
                    </a:ext>
                  </a:extLst>
                </a:gridCol>
                <a:gridCol w="6856094">
                  <a:extLst>
                    <a:ext uri="{9D8B030D-6E8A-4147-A177-3AD203B41FA5}">
                      <a16:colId xmlns:a16="http://schemas.microsoft.com/office/drawing/2014/main" val="20001"/>
                    </a:ext>
                  </a:extLst>
                </a:gridCol>
              </a:tblGrid>
              <a:tr h="262127">
                <a:tc gridSpan="2">
                  <a:txBody>
                    <a:bodyPr/>
                    <a:lstStyle/>
                    <a:p>
                      <a:pPr>
                        <a:lnSpc>
                          <a:spcPts val="1855"/>
                        </a:lnSpc>
                      </a:pPr>
                      <a:r>
                        <a:rPr sz="1600" b="1" spc="-5" dirty="0">
                          <a:solidFill>
                            <a:srgbClr val="3D3E3E"/>
                          </a:solidFill>
                          <a:latin typeface="Times New Roman"/>
                          <a:cs typeface="Times New Roman"/>
                        </a:rPr>
                        <a:t>Silhouette</a:t>
                      </a:r>
                      <a:r>
                        <a:rPr sz="1600" b="1" spc="340" dirty="0">
                          <a:solidFill>
                            <a:srgbClr val="3D3E3E"/>
                          </a:solidFill>
                          <a:latin typeface="Times New Roman"/>
                          <a:cs typeface="Times New Roman"/>
                        </a:rPr>
                        <a:t> </a:t>
                      </a:r>
                      <a:r>
                        <a:rPr sz="1600" b="1" spc="-10" dirty="0">
                          <a:solidFill>
                            <a:srgbClr val="3D3E3E"/>
                          </a:solidFill>
                          <a:latin typeface="Times New Roman"/>
                          <a:cs typeface="Times New Roman"/>
                        </a:rPr>
                        <a:t>Score</a:t>
                      </a:r>
                      <a:r>
                        <a:rPr sz="1600" b="1" spc="340" dirty="0">
                          <a:solidFill>
                            <a:srgbClr val="3D3E3E"/>
                          </a:solidFill>
                          <a:latin typeface="Times New Roman"/>
                          <a:cs typeface="Times New Roman"/>
                        </a:rPr>
                        <a:t> </a:t>
                      </a:r>
                      <a:r>
                        <a:rPr sz="1600" b="1" dirty="0">
                          <a:solidFill>
                            <a:srgbClr val="3D3E3E"/>
                          </a:solidFill>
                          <a:latin typeface="Times New Roman"/>
                          <a:cs typeface="Times New Roman"/>
                        </a:rPr>
                        <a:t>:</a:t>
                      </a:r>
                      <a:r>
                        <a:rPr sz="1600" b="1" spc="345" dirty="0">
                          <a:solidFill>
                            <a:srgbClr val="3D3E3E"/>
                          </a:solidFill>
                          <a:latin typeface="Times New Roman"/>
                          <a:cs typeface="Times New Roman"/>
                        </a:rPr>
                        <a:t> </a:t>
                      </a:r>
                      <a:r>
                        <a:rPr sz="1600" spc="-5" dirty="0">
                          <a:solidFill>
                            <a:srgbClr val="3D3E3E"/>
                          </a:solidFill>
                          <a:latin typeface="Times New Roman"/>
                          <a:cs typeface="Times New Roman"/>
                        </a:rPr>
                        <a:t>is</a:t>
                      </a:r>
                      <a:r>
                        <a:rPr sz="1600" spc="340" dirty="0">
                          <a:solidFill>
                            <a:srgbClr val="3D3E3E"/>
                          </a:solidFill>
                          <a:latin typeface="Times New Roman"/>
                          <a:cs typeface="Times New Roman"/>
                        </a:rPr>
                        <a:t> </a:t>
                      </a:r>
                      <a:r>
                        <a:rPr sz="1600" dirty="0">
                          <a:solidFill>
                            <a:srgbClr val="3D3E3E"/>
                          </a:solidFill>
                          <a:latin typeface="Times New Roman"/>
                          <a:cs typeface="Times New Roman"/>
                        </a:rPr>
                        <a:t>a</a:t>
                      </a:r>
                      <a:r>
                        <a:rPr sz="1600" spc="340" dirty="0">
                          <a:solidFill>
                            <a:srgbClr val="3D3E3E"/>
                          </a:solidFill>
                          <a:latin typeface="Times New Roman"/>
                          <a:cs typeface="Times New Roman"/>
                        </a:rPr>
                        <a:t> </a:t>
                      </a:r>
                      <a:r>
                        <a:rPr sz="1600" spc="-5" dirty="0">
                          <a:solidFill>
                            <a:srgbClr val="3D3E3E"/>
                          </a:solidFill>
                          <a:latin typeface="Times New Roman"/>
                          <a:cs typeface="Times New Roman"/>
                        </a:rPr>
                        <a:t>metric</a:t>
                      </a:r>
                      <a:r>
                        <a:rPr sz="1600" spc="340" dirty="0">
                          <a:solidFill>
                            <a:srgbClr val="3D3E3E"/>
                          </a:solidFill>
                          <a:latin typeface="Times New Roman"/>
                          <a:cs typeface="Times New Roman"/>
                        </a:rPr>
                        <a:t> </a:t>
                      </a:r>
                      <a:r>
                        <a:rPr sz="1600" spc="-5" dirty="0">
                          <a:solidFill>
                            <a:srgbClr val="3D3E3E"/>
                          </a:solidFill>
                          <a:latin typeface="Times New Roman"/>
                          <a:cs typeface="Times New Roman"/>
                        </a:rPr>
                        <a:t>to</a:t>
                      </a:r>
                      <a:r>
                        <a:rPr sz="1600" spc="340" dirty="0">
                          <a:solidFill>
                            <a:srgbClr val="3D3E3E"/>
                          </a:solidFill>
                          <a:latin typeface="Times New Roman"/>
                          <a:cs typeface="Times New Roman"/>
                        </a:rPr>
                        <a:t> </a:t>
                      </a:r>
                      <a:r>
                        <a:rPr sz="1600" spc="-5" dirty="0">
                          <a:solidFill>
                            <a:srgbClr val="3D3E3E"/>
                          </a:solidFill>
                          <a:latin typeface="Times New Roman"/>
                          <a:cs typeface="Times New Roman"/>
                        </a:rPr>
                        <a:t>evaluate</a:t>
                      </a:r>
                      <a:r>
                        <a:rPr sz="1600" spc="340" dirty="0">
                          <a:solidFill>
                            <a:srgbClr val="3D3E3E"/>
                          </a:solidFill>
                          <a:latin typeface="Times New Roman"/>
                          <a:cs typeface="Times New Roman"/>
                        </a:rPr>
                        <a:t> </a:t>
                      </a:r>
                      <a:r>
                        <a:rPr sz="1600" spc="-5" dirty="0">
                          <a:solidFill>
                            <a:srgbClr val="3D3E3E"/>
                          </a:solidFill>
                          <a:latin typeface="Times New Roman"/>
                          <a:cs typeface="Times New Roman"/>
                        </a:rPr>
                        <a:t>the</a:t>
                      </a:r>
                      <a:r>
                        <a:rPr sz="1600" spc="340" dirty="0">
                          <a:solidFill>
                            <a:srgbClr val="3D3E3E"/>
                          </a:solidFill>
                          <a:latin typeface="Times New Roman"/>
                          <a:cs typeface="Times New Roman"/>
                        </a:rPr>
                        <a:t> </a:t>
                      </a:r>
                      <a:r>
                        <a:rPr sz="1600" dirty="0">
                          <a:solidFill>
                            <a:srgbClr val="3D3E3E"/>
                          </a:solidFill>
                          <a:latin typeface="Times New Roman"/>
                          <a:cs typeface="Times New Roman"/>
                        </a:rPr>
                        <a:t>performance</a:t>
                      </a:r>
                      <a:r>
                        <a:rPr sz="1600" spc="345" dirty="0">
                          <a:solidFill>
                            <a:srgbClr val="3D3E3E"/>
                          </a:solidFill>
                          <a:latin typeface="Times New Roman"/>
                          <a:cs typeface="Times New Roman"/>
                        </a:rPr>
                        <a:t> </a:t>
                      </a:r>
                      <a:r>
                        <a:rPr sz="1600" dirty="0">
                          <a:solidFill>
                            <a:srgbClr val="3D3E3E"/>
                          </a:solidFill>
                          <a:latin typeface="Times New Roman"/>
                          <a:cs typeface="Times New Roman"/>
                        </a:rPr>
                        <a:t>of</a:t>
                      </a:r>
                      <a:r>
                        <a:rPr sz="1600" spc="345" dirty="0">
                          <a:solidFill>
                            <a:srgbClr val="3D3E3E"/>
                          </a:solidFill>
                          <a:latin typeface="Times New Roman"/>
                          <a:cs typeface="Times New Roman"/>
                        </a:rPr>
                        <a:t> </a:t>
                      </a:r>
                      <a:r>
                        <a:rPr sz="1600" spc="-5" dirty="0">
                          <a:solidFill>
                            <a:srgbClr val="3D3E3E"/>
                          </a:solidFill>
                          <a:latin typeface="Times New Roman"/>
                          <a:cs typeface="Times New Roman"/>
                        </a:rPr>
                        <a:t>clustering</a:t>
                      </a:r>
                      <a:r>
                        <a:rPr sz="1600" spc="340" dirty="0">
                          <a:solidFill>
                            <a:srgbClr val="3D3E3E"/>
                          </a:solidFill>
                          <a:latin typeface="Times New Roman"/>
                          <a:cs typeface="Times New Roman"/>
                        </a:rPr>
                        <a:t> </a:t>
                      </a:r>
                      <a:r>
                        <a:rPr sz="1600" spc="-5" dirty="0">
                          <a:solidFill>
                            <a:srgbClr val="3D3E3E"/>
                          </a:solidFill>
                          <a:latin typeface="Times New Roman"/>
                          <a:cs typeface="Times New Roman"/>
                        </a:rPr>
                        <a:t>algorithm.</a:t>
                      </a:r>
                      <a:r>
                        <a:rPr sz="1600" spc="340" dirty="0">
                          <a:solidFill>
                            <a:srgbClr val="3D3E3E"/>
                          </a:solidFill>
                          <a:latin typeface="Times New Roman"/>
                          <a:cs typeface="Times New Roman"/>
                        </a:rPr>
                        <a:t> </a:t>
                      </a:r>
                      <a:r>
                        <a:rPr sz="1600" dirty="0">
                          <a:solidFill>
                            <a:srgbClr val="3D3E3E"/>
                          </a:solidFill>
                          <a:latin typeface="Times New Roman"/>
                          <a:cs typeface="Times New Roman"/>
                        </a:rPr>
                        <a:t>It</a:t>
                      </a:r>
                      <a:r>
                        <a:rPr sz="1600" spc="345" dirty="0">
                          <a:solidFill>
                            <a:srgbClr val="3D3E3E"/>
                          </a:solidFill>
                          <a:latin typeface="Times New Roman"/>
                          <a:cs typeface="Times New Roman"/>
                        </a:rPr>
                        <a:t> </a:t>
                      </a:r>
                      <a:r>
                        <a:rPr sz="1600" dirty="0">
                          <a:solidFill>
                            <a:srgbClr val="3D3E3E"/>
                          </a:solidFill>
                          <a:latin typeface="Times New Roman"/>
                          <a:cs typeface="Times New Roman"/>
                        </a:rPr>
                        <a:t>uses</a:t>
                      </a:r>
                      <a:endParaRPr sz="1600" dirty="0">
                        <a:latin typeface="Times New Roman"/>
                        <a:cs typeface="Times New Roman"/>
                      </a:endParaRPr>
                    </a:p>
                  </a:txBody>
                  <a:tcPr marL="0" marR="0" marT="0" marB="0">
                    <a:lnB w="38100">
                      <a:solidFill>
                        <a:srgbClr val="FFFFFF"/>
                      </a:solidFill>
                      <a:prstDash val="solid"/>
                    </a:lnB>
                    <a:solidFill>
                      <a:srgbClr val="FCFCFC"/>
                    </a:solidFill>
                  </a:tcPr>
                </a:tc>
                <a:tc hMerge="1">
                  <a:txBody>
                    <a:bodyPr/>
                    <a:lstStyle/>
                    <a:p>
                      <a:endParaRPr/>
                    </a:p>
                  </a:txBody>
                  <a:tcPr marL="0" marR="0" marT="0" marB="0"/>
                </a:tc>
                <a:extLst>
                  <a:ext uri="{0D108BD9-81ED-4DB2-BD59-A6C34878D82A}">
                    <a16:rowId xmlns:a16="http://schemas.microsoft.com/office/drawing/2014/main" val="10000"/>
                  </a:ext>
                </a:extLst>
              </a:tr>
              <a:tr h="280415">
                <a:tc gridSpan="2">
                  <a:txBody>
                    <a:bodyPr/>
                    <a:lstStyle/>
                    <a:p>
                      <a:pPr>
                        <a:lnSpc>
                          <a:spcPct val="100000"/>
                        </a:lnSpc>
                        <a:spcBef>
                          <a:spcPts val="80"/>
                        </a:spcBef>
                      </a:pPr>
                      <a:r>
                        <a:rPr sz="1600" spc="-5" dirty="0">
                          <a:solidFill>
                            <a:srgbClr val="3D3E3E"/>
                          </a:solidFill>
                          <a:latin typeface="Times New Roman"/>
                          <a:cs typeface="Times New Roman"/>
                        </a:rPr>
                        <a:t>compactness</a:t>
                      </a:r>
                      <a:r>
                        <a:rPr sz="1600" spc="200" dirty="0">
                          <a:solidFill>
                            <a:srgbClr val="3D3E3E"/>
                          </a:solidFill>
                          <a:latin typeface="Times New Roman"/>
                          <a:cs typeface="Times New Roman"/>
                        </a:rPr>
                        <a:t> </a:t>
                      </a:r>
                      <a:r>
                        <a:rPr sz="1600" dirty="0">
                          <a:solidFill>
                            <a:srgbClr val="3D3E3E"/>
                          </a:solidFill>
                          <a:latin typeface="Times New Roman"/>
                          <a:cs typeface="Times New Roman"/>
                        </a:rPr>
                        <a:t>of</a:t>
                      </a:r>
                      <a:r>
                        <a:rPr sz="1600" spc="204" dirty="0">
                          <a:solidFill>
                            <a:srgbClr val="3D3E3E"/>
                          </a:solidFill>
                          <a:latin typeface="Times New Roman"/>
                          <a:cs typeface="Times New Roman"/>
                        </a:rPr>
                        <a:t> </a:t>
                      </a:r>
                      <a:r>
                        <a:rPr sz="1600" spc="-5" dirty="0">
                          <a:solidFill>
                            <a:srgbClr val="3D3E3E"/>
                          </a:solidFill>
                          <a:latin typeface="Times New Roman"/>
                          <a:cs typeface="Times New Roman"/>
                        </a:rPr>
                        <a:t>individual</a:t>
                      </a:r>
                      <a:r>
                        <a:rPr sz="1600" spc="204" dirty="0">
                          <a:solidFill>
                            <a:srgbClr val="3D3E3E"/>
                          </a:solidFill>
                          <a:latin typeface="Times New Roman"/>
                          <a:cs typeface="Times New Roman"/>
                        </a:rPr>
                        <a:t> </a:t>
                      </a:r>
                      <a:r>
                        <a:rPr sz="1600" spc="-5" dirty="0">
                          <a:solidFill>
                            <a:srgbClr val="3D3E3E"/>
                          </a:solidFill>
                          <a:latin typeface="Times New Roman"/>
                          <a:cs typeface="Times New Roman"/>
                        </a:rPr>
                        <a:t>clusters(intra</a:t>
                      </a:r>
                      <a:r>
                        <a:rPr sz="1600" spc="204" dirty="0">
                          <a:solidFill>
                            <a:srgbClr val="3D3E3E"/>
                          </a:solidFill>
                          <a:latin typeface="Times New Roman"/>
                          <a:cs typeface="Times New Roman"/>
                        </a:rPr>
                        <a:t> </a:t>
                      </a:r>
                      <a:r>
                        <a:rPr sz="1600" spc="-5" dirty="0">
                          <a:solidFill>
                            <a:srgbClr val="3D3E3E"/>
                          </a:solidFill>
                          <a:latin typeface="Times New Roman"/>
                          <a:cs typeface="Times New Roman"/>
                        </a:rPr>
                        <a:t>cluster</a:t>
                      </a:r>
                      <a:r>
                        <a:rPr sz="1600" spc="204" dirty="0">
                          <a:solidFill>
                            <a:srgbClr val="3D3E3E"/>
                          </a:solidFill>
                          <a:latin typeface="Times New Roman"/>
                          <a:cs typeface="Times New Roman"/>
                        </a:rPr>
                        <a:t> </a:t>
                      </a:r>
                      <a:r>
                        <a:rPr sz="1600" dirty="0">
                          <a:solidFill>
                            <a:srgbClr val="3D3E3E"/>
                          </a:solidFill>
                          <a:latin typeface="Times New Roman"/>
                          <a:cs typeface="Times New Roman"/>
                        </a:rPr>
                        <a:t>distance)</a:t>
                      </a:r>
                      <a:r>
                        <a:rPr sz="1600" spc="204" dirty="0">
                          <a:solidFill>
                            <a:srgbClr val="3D3E3E"/>
                          </a:solidFill>
                          <a:latin typeface="Times New Roman"/>
                          <a:cs typeface="Times New Roman"/>
                        </a:rPr>
                        <a:t> </a:t>
                      </a:r>
                      <a:r>
                        <a:rPr sz="1600" spc="-5" dirty="0">
                          <a:solidFill>
                            <a:srgbClr val="3D3E3E"/>
                          </a:solidFill>
                          <a:latin typeface="Times New Roman"/>
                          <a:cs typeface="Times New Roman"/>
                        </a:rPr>
                        <a:t>and</a:t>
                      </a:r>
                      <a:r>
                        <a:rPr sz="1600" spc="204" dirty="0">
                          <a:solidFill>
                            <a:srgbClr val="3D3E3E"/>
                          </a:solidFill>
                          <a:latin typeface="Times New Roman"/>
                          <a:cs typeface="Times New Roman"/>
                        </a:rPr>
                        <a:t> </a:t>
                      </a:r>
                      <a:r>
                        <a:rPr sz="1600" spc="-5" dirty="0">
                          <a:solidFill>
                            <a:srgbClr val="3D3E3E"/>
                          </a:solidFill>
                          <a:latin typeface="Times New Roman"/>
                          <a:cs typeface="Times New Roman"/>
                        </a:rPr>
                        <a:t>separation</a:t>
                      </a:r>
                      <a:r>
                        <a:rPr sz="1600" spc="200" dirty="0">
                          <a:solidFill>
                            <a:srgbClr val="3D3E3E"/>
                          </a:solidFill>
                          <a:latin typeface="Times New Roman"/>
                          <a:cs typeface="Times New Roman"/>
                        </a:rPr>
                        <a:t> </a:t>
                      </a:r>
                      <a:r>
                        <a:rPr sz="1600" spc="-5" dirty="0">
                          <a:solidFill>
                            <a:srgbClr val="3D3E3E"/>
                          </a:solidFill>
                          <a:latin typeface="Times New Roman"/>
                          <a:cs typeface="Times New Roman"/>
                        </a:rPr>
                        <a:t>amongst</a:t>
                      </a:r>
                      <a:r>
                        <a:rPr sz="1600" spc="204" dirty="0">
                          <a:solidFill>
                            <a:srgbClr val="3D3E3E"/>
                          </a:solidFill>
                          <a:latin typeface="Times New Roman"/>
                          <a:cs typeface="Times New Roman"/>
                        </a:rPr>
                        <a:t> </a:t>
                      </a:r>
                      <a:r>
                        <a:rPr sz="1600" spc="-5" dirty="0">
                          <a:solidFill>
                            <a:srgbClr val="3D3E3E"/>
                          </a:solidFill>
                          <a:latin typeface="Times New Roman"/>
                          <a:cs typeface="Times New Roman"/>
                        </a:rPr>
                        <a:t>clusters</a:t>
                      </a:r>
                      <a:r>
                        <a:rPr sz="1600" spc="204" dirty="0">
                          <a:solidFill>
                            <a:srgbClr val="3D3E3E"/>
                          </a:solidFill>
                          <a:latin typeface="Times New Roman"/>
                          <a:cs typeface="Times New Roman"/>
                        </a:rPr>
                        <a:t> </a:t>
                      </a:r>
                      <a:r>
                        <a:rPr sz="1600" dirty="0">
                          <a:solidFill>
                            <a:srgbClr val="3D3E3E"/>
                          </a:solidFill>
                          <a:latin typeface="Times New Roman"/>
                          <a:cs typeface="Times New Roman"/>
                        </a:rPr>
                        <a:t>(inter</a:t>
                      </a:r>
                      <a:endParaRPr sz="1600">
                        <a:latin typeface="Times New Roman"/>
                        <a:cs typeface="Times New Roman"/>
                      </a:endParaRPr>
                    </a:p>
                  </a:txBody>
                  <a:tcPr marL="0" marR="0" marT="10160" marB="0">
                    <a:lnT w="38100">
                      <a:solidFill>
                        <a:srgbClr val="FFFFFF"/>
                      </a:solidFill>
                      <a:prstDash val="solid"/>
                    </a:lnT>
                    <a:lnB w="38100">
                      <a:solidFill>
                        <a:srgbClr val="FFFFFF"/>
                      </a:solidFill>
                      <a:prstDash val="solid"/>
                    </a:lnB>
                    <a:solidFill>
                      <a:srgbClr val="FCFCFC"/>
                    </a:solidFill>
                  </a:tcPr>
                </a:tc>
                <a:tc hMerge="1">
                  <a:txBody>
                    <a:bodyPr/>
                    <a:lstStyle/>
                    <a:p>
                      <a:endParaRPr/>
                    </a:p>
                  </a:txBody>
                  <a:tcPr marL="0" marR="0" marT="0" marB="0"/>
                </a:tc>
                <a:extLst>
                  <a:ext uri="{0D108BD9-81ED-4DB2-BD59-A6C34878D82A}">
                    <a16:rowId xmlns:a16="http://schemas.microsoft.com/office/drawing/2014/main" val="10001"/>
                  </a:ext>
                </a:extLst>
              </a:tr>
              <a:tr h="280415">
                <a:tc gridSpan="2">
                  <a:txBody>
                    <a:bodyPr/>
                    <a:lstStyle/>
                    <a:p>
                      <a:pPr>
                        <a:lnSpc>
                          <a:spcPct val="100000"/>
                        </a:lnSpc>
                        <a:spcBef>
                          <a:spcPts val="80"/>
                        </a:spcBef>
                      </a:pPr>
                      <a:r>
                        <a:rPr sz="1600" spc="-5" dirty="0">
                          <a:solidFill>
                            <a:srgbClr val="3D3E3E"/>
                          </a:solidFill>
                          <a:latin typeface="Times New Roman"/>
                          <a:cs typeface="Times New Roman"/>
                        </a:rPr>
                        <a:t>cluster</a:t>
                      </a:r>
                      <a:r>
                        <a:rPr sz="1600" spc="110" dirty="0">
                          <a:solidFill>
                            <a:srgbClr val="3D3E3E"/>
                          </a:solidFill>
                          <a:latin typeface="Times New Roman"/>
                          <a:cs typeface="Times New Roman"/>
                        </a:rPr>
                        <a:t> </a:t>
                      </a:r>
                      <a:r>
                        <a:rPr sz="1600" dirty="0">
                          <a:solidFill>
                            <a:srgbClr val="3D3E3E"/>
                          </a:solidFill>
                          <a:latin typeface="Times New Roman"/>
                          <a:cs typeface="Times New Roman"/>
                        </a:rPr>
                        <a:t>distance)</a:t>
                      </a:r>
                      <a:r>
                        <a:rPr sz="1600" spc="114" dirty="0">
                          <a:solidFill>
                            <a:srgbClr val="3D3E3E"/>
                          </a:solidFill>
                          <a:latin typeface="Times New Roman"/>
                          <a:cs typeface="Times New Roman"/>
                        </a:rPr>
                        <a:t> </a:t>
                      </a:r>
                      <a:r>
                        <a:rPr sz="1600" spc="-5" dirty="0">
                          <a:solidFill>
                            <a:srgbClr val="3D3E3E"/>
                          </a:solidFill>
                          <a:latin typeface="Times New Roman"/>
                          <a:cs typeface="Times New Roman"/>
                        </a:rPr>
                        <a:t>to</a:t>
                      </a:r>
                      <a:r>
                        <a:rPr sz="1600" spc="110" dirty="0">
                          <a:solidFill>
                            <a:srgbClr val="3D3E3E"/>
                          </a:solidFill>
                          <a:latin typeface="Times New Roman"/>
                          <a:cs typeface="Times New Roman"/>
                        </a:rPr>
                        <a:t> </a:t>
                      </a:r>
                      <a:r>
                        <a:rPr sz="1600" spc="-5" dirty="0">
                          <a:solidFill>
                            <a:srgbClr val="3D3E3E"/>
                          </a:solidFill>
                          <a:latin typeface="Times New Roman"/>
                          <a:cs typeface="Times New Roman"/>
                        </a:rPr>
                        <a:t>measure</a:t>
                      </a:r>
                      <a:r>
                        <a:rPr sz="1600" spc="110" dirty="0">
                          <a:solidFill>
                            <a:srgbClr val="3D3E3E"/>
                          </a:solidFill>
                          <a:latin typeface="Times New Roman"/>
                          <a:cs typeface="Times New Roman"/>
                        </a:rPr>
                        <a:t> </a:t>
                      </a:r>
                      <a:r>
                        <a:rPr sz="1600" spc="-5" dirty="0">
                          <a:solidFill>
                            <a:srgbClr val="3D3E3E"/>
                          </a:solidFill>
                          <a:latin typeface="Times New Roman"/>
                          <a:cs typeface="Times New Roman"/>
                        </a:rPr>
                        <a:t>an</a:t>
                      </a:r>
                      <a:r>
                        <a:rPr sz="1600" spc="110" dirty="0">
                          <a:solidFill>
                            <a:srgbClr val="3D3E3E"/>
                          </a:solidFill>
                          <a:latin typeface="Times New Roman"/>
                          <a:cs typeface="Times New Roman"/>
                        </a:rPr>
                        <a:t> </a:t>
                      </a:r>
                      <a:r>
                        <a:rPr sz="1600" dirty="0">
                          <a:solidFill>
                            <a:srgbClr val="3D3E3E"/>
                          </a:solidFill>
                          <a:latin typeface="Times New Roman"/>
                          <a:cs typeface="Times New Roman"/>
                        </a:rPr>
                        <a:t>overall</a:t>
                      </a:r>
                      <a:r>
                        <a:rPr sz="1600" spc="114" dirty="0">
                          <a:solidFill>
                            <a:srgbClr val="3D3E3E"/>
                          </a:solidFill>
                          <a:latin typeface="Times New Roman"/>
                          <a:cs typeface="Times New Roman"/>
                        </a:rPr>
                        <a:t> </a:t>
                      </a:r>
                      <a:r>
                        <a:rPr sz="1600" dirty="0">
                          <a:solidFill>
                            <a:srgbClr val="3D3E3E"/>
                          </a:solidFill>
                          <a:latin typeface="Times New Roman"/>
                          <a:cs typeface="Times New Roman"/>
                        </a:rPr>
                        <a:t>representative</a:t>
                      </a:r>
                      <a:r>
                        <a:rPr sz="1600" spc="114" dirty="0">
                          <a:solidFill>
                            <a:srgbClr val="3D3E3E"/>
                          </a:solidFill>
                          <a:latin typeface="Times New Roman"/>
                          <a:cs typeface="Times New Roman"/>
                        </a:rPr>
                        <a:t> </a:t>
                      </a:r>
                      <a:r>
                        <a:rPr sz="1600" spc="-5" dirty="0">
                          <a:solidFill>
                            <a:srgbClr val="3D3E3E"/>
                          </a:solidFill>
                          <a:latin typeface="Times New Roman"/>
                          <a:cs typeface="Times New Roman"/>
                        </a:rPr>
                        <a:t>score</a:t>
                      </a:r>
                      <a:r>
                        <a:rPr sz="1600" spc="110" dirty="0">
                          <a:solidFill>
                            <a:srgbClr val="3D3E3E"/>
                          </a:solidFill>
                          <a:latin typeface="Times New Roman"/>
                          <a:cs typeface="Times New Roman"/>
                        </a:rPr>
                        <a:t> </a:t>
                      </a:r>
                      <a:r>
                        <a:rPr sz="1600" dirty="0">
                          <a:solidFill>
                            <a:srgbClr val="3D3E3E"/>
                          </a:solidFill>
                          <a:latin typeface="Times New Roman"/>
                          <a:cs typeface="Times New Roman"/>
                        </a:rPr>
                        <a:t>of</a:t>
                      </a:r>
                      <a:r>
                        <a:rPr sz="1600" spc="114" dirty="0">
                          <a:solidFill>
                            <a:srgbClr val="3D3E3E"/>
                          </a:solidFill>
                          <a:latin typeface="Times New Roman"/>
                          <a:cs typeface="Times New Roman"/>
                        </a:rPr>
                        <a:t> </a:t>
                      </a:r>
                      <a:r>
                        <a:rPr sz="1600" dirty="0">
                          <a:solidFill>
                            <a:srgbClr val="3D3E3E"/>
                          </a:solidFill>
                          <a:latin typeface="Times New Roman"/>
                          <a:cs typeface="Times New Roman"/>
                        </a:rPr>
                        <a:t>how</a:t>
                      </a:r>
                      <a:r>
                        <a:rPr sz="1600" spc="114" dirty="0">
                          <a:solidFill>
                            <a:srgbClr val="3D3E3E"/>
                          </a:solidFill>
                          <a:latin typeface="Times New Roman"/>
                          <a:cs typeface="Times New Roman"/>
                        </a:rPr>
                        <a:t> </a:t>
                      </a:r>
                      <a:r>
                        <a:rPr sz="1600" spc="-5" dirty="0">
                          <a:solidFill>
                            <a:srgbClr val="3D3E3E"/>
                          </a:solidFill>
                          <a:latin typeface="Times New Roman"/>
                          <a:cs typeface="Times New Roman"/>
                        </a:rPr>
                        <a:t>well</a:t>
                      </a:r>
                      <a:r>
                        <a:rPr sz="1600" spc="110" dirty="0">
                          <a:solidFill>
                            <a:srgbClr val="3D3E3E"/>
                          </a:solidFill>
                          <a:latin typeface="Times New Roman"/>
                          <a:cs typeface="Times New Roman"/>
                        </a:rPr>
                        <a:t> </a:t>
                      </a:r>
                      <a:r>
                        <a:rPr sz="1600" dirty="0">
                          <a:solidFill>
                            <a:srgbClr val="3D3E3E"/>
                          </a:solidFill>
                          <a:latin typeface="Times New Roman"/>
                          <a:cs typeface="Times New Roman"/>
                        </a:rPr>
                        <a:t>our</a:t>
                      </a:r>
                      <a:r>
                        <a:rPr sz="1600" spc="114" dirty="0">
                          <a:solidFill>
                            <a:srgbClr val="3D3E3E"/>
                          </a:solidFill>
                          <a:latin typeface="Times New Roman"/>
                          <a:cs typeface="Times New Roman"/>
                        </a:rPr>
                        <a:t> </a:t>
                      </a:r>
                      <a:r>
                        <a:rPr sz="1600" spc="-5" dirty="0">
                          <a:solidFill>
                            <a:srgbClr val="3D3E3E"/>
                          </a:solidFill>
                          <a:latin typeface="Times New Roman"/>
                          <a:cs typeface="Times New Roman"/>
                        </a:rPr>
                        <a:t>clustering</a:t>
                      </a:r>
                      <a:r>
                        <a:rPr sz="1600" spc="110" dirty="0">
                          <a:solidFill>
                            <a:srgbClr val="3D3E3E"/>
                          </a:solidFill>
                          <a:latin typeface="Times New Roman"/>
                          <a:cs typeface="Times New Roman"/>
                        </a:rPr>
                        <a:t> </a:t>
                      </a:r>
                      <a:r>
                        <a:rPr sz="1600" spc="-5" dirty="0">
                          <a:solidFill>
                            <a:srgbClr val="3D3E3E"/>
                          </a:solidFill>
                          <a:latin typeface="Times New Roman"/>
                          <a:cs typeface="Times New Roman"/>
                        </a:rPr>
                        <a:t>algorithm</a:t>
                      </a:r>
                      <a:endParaRPr sz="1600">
                        <a:latin typeface="Times New Roman"/>
                        <a:cs typeface="Times New Roman"/>
                      </a:endParaRPr>
                    </a:p>
                  </a:txBody>
                  <a:tcPr marL="0" marR="0" marT="10160" marB="0">
                    <a:lnT w="38100">
                      <a:solidFill>
                        <a:srgbClr val="FFFFFF"/>
                      </a:solidFill>
                      <a:prstDash val="solid"/>
                    </a:lnT>
                    <a:lnB w="38100">
                      <a:solidFill>
                        <a:srgbClr val="FFFFFF"/>
                      </a:solidFill>
                      <a:prstDash val="solid"/>
                    </a:lnB>
                    <a:solidFill>
                      <a:srgbClr val="FCFCFC"/>
                    </a:solidFill>
                  </a:tcPr>
                </a:tc>
                <a:tc hMerge="1">
                  <a:txBody>
                    <a:bodyPr/>
                    <a:lstStyle/>
                    <a:p>
                      <a:endParaRPr/>
                    </a:p>
                  </a:txBody>
                  <a:tcPr marL="0" marR="0" marT="0" marB="0"/>
                </a:tc>
                <a:extLst>
                  <a:ext uri="{0D108BD9-81ED-4DB2-BD59-A6C34878D82A}">
                    <a16:rowId xmlns:a16="http://schemas.microsoft.com/office/drawing/2014/main" val="10002"/>
                  </a:ext>
                </a:extLst>
              </a:tr>
              <a:tr h="280416">
                <a:tc>
                  <a:txBody>
                    <a:bodyPr/>
                    <a:lstStyle/>
                    <a:p>
                      <a:pPr>
                        <a:lnSpc>
                          <a:spcPct val="100000"/>
                        </a:lnSpc>
                        <a:spcBef>
                          <a:spcPts val="80"/>
                        </a:spcBef>
                      </a:pPr>
                      <a:r>
                        <a:rPr sz="1600" dirty="0">
                          <a:solidFill>
                            <a:srgbClr val="3D3E3E"/>
                          </a:solidFill>
                          <a:latin typeface="Times New Roman"/>
                          <a:cs typeface="Times New Roman"/>
                        </a:rPr>
                        <a:t>has</a:t>
                      </a:r>
                      <a:r>
                        <a:rPr sz="1600" spc="-75" dirty="0">
                          <a:solidFill>
                            <a:srgbClr val="3D3E3E"/>
                          </a:solidFill>
                          <a:latin typeface="Times New Roman"/>
                          <a:cs typeface="Times New Roman"/>
                        </a:rPr>
                        <a:t> </a:t>
                      </a:r>
                      <a:r>
                        <a:rPr sz="1600" dirty="0">
                          <a:solidFill>
                            <a:srgbClr val="3D3E3E"/>
                          </a:solidFill>
                          <a:latin typeface="Times New Roman"/>
                          <a:cs typeface="Times New Roman"/>
                        </a:rPr>
                        <a:t>performed</a:t>
                      </a:r>
                      <a:endParaRPr sz="1600">
                        <a:latin typeface="Times New Roman"/>
                        <a:cs typeface="Times New Roman"/>
                      </a:endParaRPr>
                    </a:p>
                  </a:txBody>
                  <a:tcPr marL="0" marR="0" marT="10160" marB="0">
                    <a:lnT w="38100">
                      <a:solidFill>
                        <a:srgbClr val="FFFFFF"/>
                      </a:solidFill>
                      <a:prstDash val="solid"/>
                    </a:lnT>
                    <a:lnB w="38100">
                      <a:solidFill>
                        <a:srgbClr val="FFFFFF"/>
                      </a:solidFill>
                      <a:prstDash val="solid"/>
                    </a:lnB>
                    <a:solidFill>
                      <a:srgbClr val="FCFCFC"/>
                    </a:solidFill>
                  </a:tcPr>
                </a:tc>
                <a:tc>
                  <a:txBody>
                    <a:bodyPr/>
                    <a:lstStyle/>
                    <a:p>
                      <a:pPr>
                        <a:lnSpc>
                          <a:spcPct val="100000"/>
                        </a:lnSpc>
                      </a:pPr>
                      <a:endParaRPr sz="1600" dirty="0">
                        <a:latin typeface="Times New Roman"/>
                        <a:cs typeface="Times New Roman"/>
                      </a:endParaRPr>
                    </a:p>
                  </a:txBody>
                  <a:tcPr marL="0" marR="0" marT="0" marB="0">
                    <a:lnT w="38100">
                      <a:solidFill>
                        <a:srgbClr val="FFFFFF"/>
                      </a:solidFill>
                      <a:prstDash val="solid"/>
                    </a:lnT>
                    <a:lnB w="38100">
                      <a:solidFill>
                        <a:srgbClr val="FFFFFF"/>
                      </a:solidFill>
                      <a:prstDash val="solid"/>
                    </a:lnB>
                  </a:tcPr>
                </a:tc>
                <a:extLst>
                  <a:ext uri="{0D108BD9-81ED-4DB2-BD59-A6C34878D82A}">
                    <a16:rowId xmlns:a16="http://schemas.microsoft.com/office/drawing/2014/main" val="10003"/>
                  </a:ext>
                </a:extLst>
              </a:tr>
            </a:tbl>
          </a:graphicData>
        </a:graphic>
      </p:graphicFrame>
      <p:sp>
        <p:nvSpPr>
          <p:cNvPr id="5" name="object 5"/>
          <p:cNvSpPr txBox="1"/>
          <p:nvPr/>
        </p:nvSpPr>
        <p:spPr>
          <a:xfrm>
            <a:off x="3957596" y="3582375"/>
            <a:ext cx="4568825" cy="243840"/>
          </a:xfrm>
          <a:prstGeom prst="rect">
            <a:avLst/>
          </a:prstGeom>
          <a:solidFill>
            <a:srgbClr val="FCFCFC"/>
          </a:solidFill>
        </p:spPr>
        <p:txBody>
          <a:bodyPr vert="horz" wrap="square" lIns="0" tIns="0" rIns="0" bIns="0" rtlCol="0">
            <a:spAutoFit/>
          </a:bodyPr>
          <a:lstStyle/>
          <a:p>
            <a:pPr marL="351155" indent="-351790">
              <a:lnSpc>
                <a:spcPts val="1855"/>
              </a:lnSpc>
              <a:buFont typeface="Arial MT"/>
              <a:buChar char="●"/>
              <a:tabLst>
                <a:tab pos="351155" algn="l"/>
                <a:tab pos="351790" algn="l"/>
              </a:tabLst>
            </a:pPr>
            <a:r>
              <a:rPr sz="1600" spc="-5" dirty="0">
                <a:solidFill>
                  <a:srgbClr val="3D3E3E"/>
                </a:solidFill>
                <a:latin typeface="Times New Roman"/>
                <a:cs typeface="Times New Roman"/>
              </a:rPr>
              <a:t>silhouette score</a:t>
            </a:r>
            <a:r>
              <a:rPr sz="1600" dirty="0">
                <a:solidFill>
                  <a:srgbClr val="3D3E3E"/>
                </a:solidFill>
                <a:latin typeface="Times New Roman"/>
                <a:cs typeface="Times New Roman"/>
              </a:rPr>
              <a:t> </a:t>
            </a:r>
            <a:r>
              <a:rPr sz="1600" spc="-5" dirty="0">
                <a:solidFill>
                  <a:srgbClr val="3D3E3E"/>
                </a:solidFill>
                <a:latin typeface="Times New Roman"/>
                <a:cs typeface="Times New Roman"/>
              </a:rPr>
              <a:t>would always lie</a:t>
            </a:r>
            <a:r>
              <a:rPr sz="1600" spc="-10" dirty="0">
                <a:solidFill>
                  <a:srgbClr val="3D3E3E"/>
                </a:solidFill>
                <a:latin typeface="Times New Roman"/>
                <a:cs typeface="Times New Roman"/>
              </a:rPr>
              <a:t> </a:t>
            </a:r>
            <a:r>
              <a:rPr sz="1600" dirty="0">
                <a:solidFill>
                  <a:srgbClr val="3D3E3E"/>
                </a:solidFill>
                <a:latin typeface="Times New Roman"/>
                <a:cs typeface="Times New Roman"/>
              </a:rPr>
              <a:t>between -1</a:t>
            </a:r>
            <a:r>
              <a:rPr sz="1600" spc="-5" dirty="0">
                <a:solidFill>
                  <a:srgbClr val="3D3E3E"/>
                </a:solidFill>
                <a:latin typeface="Times New Roman"/>
                <a:cs typeface="Times New Roman"/>
              </a:rPr>
              <a:t> to </a:t>
            </a:r>
            <a:r>
              <a:rPr sz="1600" dirty="0">
                <a:solidFill>
                  <a:srgbClr val="3D3E3E"/>
                </a:solidFill>
                <a:latin typeface="Times New Roman"/>
                <a:cs typeface="Times New Roman"/>
              </a:rPr>
              <a:t>1.</a:t>
            </a:r>
            <a:r>
              <a:rPr sz="1600" spc="-5" dirty="0">
                <a:solidFill>
                  <a:srgbClr val="3D3E3E"/>
                </a:solidFill>
                <a:latin typeface="Times New Roman"/>
                <a:cs typeface="Times New Roman"/>
              </a:rPr>
              <a:t> </a:t>
            </a:r>
            <a:r>
              <a:rPr sz="1600" dirty="0">
                <a:solidFill>
                  <a:srgbClr val="3D3E3E"/>
                </a:solidFill>
                <a:latin typeface="Times New Roman"/>
                <a:cs typeface="Times New Roman"/>
              </a:rPr>
              <a:t>1</a:t>
            </a:r>
            <a:endParaRPr sz="1600">
              <a:latin typeface="Times New Roman"/>
              <a:cs typeface="Times New Roman"/>
            </a:endParaRPr>
          </a:p>
        </p:txBody>
      </p:sp>
      <p:sp>
        <p:nvSpPr>
          <p:cNvPr id="6" name="object 6"/>
          <p:cNvSpPr txBox="1"/>
          <p:nvPr/>
        </p:nvSpPr>
        <p:spPr>
          <a:xfrm>
            <a:off x="4308900" y="3862790"/>
            <a:ext cx="2369185" cy="243840"/>
          </a:xfrm>
          <a:prstGeom prst="rect">
            <a:avLst/>
          </a:prstGeom>
          <a:solidFill>
            <a:srgbClr val="FCFCFC"/>
          </a:solidFill>
        </p:spPr>
        <p:txBody>
          <a:bodyPr vert="horz" wrap="square" lIns="0" tIns="0" rIns="0" bIns="0" rtlCol="0">
            <a:spAutoFit/>
          </a:bodyPr>
          <a:lstStyle/>
          <a:p>
            <a:pPr>
              <a:lnSpc>
                <a:spcPts val="1855"/>
              </a:lnSpc>
            </a:pPr>
            <a:r>
              <a:rPr sz="1600" dirty="0">
                <a:solidFill>
                  <a:srgbClr val="3D3E3E"/>
                </a:solidFill>
                <a:latin typeface="Times New Roman"/>
                <a:cs typeface="Times New Roman"/>
              </a:rPr>
              <a:t>representing</a:t>
            </a:r>
            <a:r>
              <a:rPr sz="1600" spc="-30" dirty="0">
                <a:solidFill>
                  <a:srgbClr val="3D3E3E"/>
                </a:solidFill>
                <a:latin typeface="Times New Roman"/>
                <a:cs typeface="Times New Roman"/>
              </a:rPr>
              <a:t> </a:t>
            </a:r>
            <a:r>
              <a:rPr sz="1600" dirty="0">
                <a:solidFill>
                  <a:srgbClr val="3D3E3E"/>
                </a:solidFill>
                <a:latin typeface="Times New Roman"/>
                <a:cs typeface="Times New Roman"/>
              </a:rPr>
              <a:t>better</a:t>
            </a:r>
            <a:r>
              <a:rPr sz="1600" spc="-25" dirty="0">
                <a:solidFill>
                  <a:srgbClr val="3D3E3E"/>
                </a:solidFill>
                <a:latin typeface="Times New Roman"/>
                <a:cs typeface="Times New Roman"/>
              </a:rPr>
              <a:t> </a:t>
            </a:r>
            <a:r>
              <a:rPr sz="1600" spc="-5" dirty="0">
                <a:solidFill>
                  <a:srgbClr val="3D3E3E"/>
                </a:solidFill>
                <a:latin typeface="Times New Roman"/>
                <a:cs typeface="Times New Roman"/>
              </a:rPr>
              <a:t>clustering</a:t>
            </a:r>
            <a:endParaRPr sz="1600">
              <a:latin typeface="Times New Roman"/>
              <a:cs typeface="Times New Roman"/>
            </a:endParaRPr>
          </a:p>
        </p:txBody>
      </p:sp>
      <p:sp>
        <p:nvSpPr>
          <p:cNvPr id="7" name="object 7"/>
          <p:cNvSpPr txBox="1"/>
          <p:nvPr/>
        </p:nvSpPr>
        <p:spPr>
          <a:xfrm>
            <a:off x="3944896" y="4085802"/>
            <a:ext cx="4005579" cy="580287"/>
          </a:xfrm>
          <a:prstGeom prst="rect">
            <a:avLst/>
          </a:prstGeom>
        </p:spPr>
        <p:txBody>
          <a:bodyPr vert="horz" wrap="square" lIns="0" tIns="48895" rIns="0" bIns="0" rtlCol="0">
            <a:spAutoFit/>
          </a:bodyPr>
          <a:lstStyle/>
          <a:p>
            <a:pPr marL="363855" indent="-351790">
              <a:lnSpc>
                <a:spcPct val="100000"/>
              </a:lnSpc>
              <a:spcBef>
                <a:spcPts val="385"/>
              </a:spcBef>
              <a:buFont typeface="Arial MT"/>
              <a:buChar char="●"/>
              <a:tabLst>
                <a:tab pos="363855" algn="l"/>
                <a:tab pos="364490" algn="l"/>
              </a:tabLst>
            </a:pPr>
            <a:r>
              <a:rPr sz="1600" spc="-5" dirty="0">
                <a:solidFill>
                  <a:srgbClr val="212121"/>
                </a:solidFill>
                <a:latin typeface="Times New Roman"/>
                <a:cs typeface="Times New Roman"/>
              </a:rPr>
              <a:t>Silhouette</a:t>
            </a:r>
            <a:r>
              <a:rPr sz="1600" spc="-25" dirty="0">
                <a:solidFill>
                  <a:srgbClr val="212121"/>
                </a:solidFill>
                <a:latin typeface="Times New Roman"/>
                <a:cs typeface="Times New Roman"/>
              </a:rPr>
              <a:t> </a:t>
            </a:r>
            <a:r>
              <a:rPr sz="1600" spc="-5" dirty="0">
                <a:solidFill>
                  <a:srgbClr val="212121"/>
                </a:solidFill>
                <a:latin typeface="Times New Roman"/>
                <a:cs typeface="Times New Roman"/>
              </a:rPr>
              <a:t>score</a:t>
            </a:r>
            <a:r>
              <a:rPr sz="1600" spc="-25" dirty="0">
                <a:solidFill>
                  <a:srgbClr val="212121"/>
                </a:solidFill>
                <a:latin typeface="Times New Roman"/>
                <a:cs typeface="Times New Roman"/>
              </a:rPr>
              <a:t> </a:t>
            </a:r>
            <a:r>
              <a:rPr sz="1600" spc="-5" dirty="0">
                <a:solidFill>
                  <a:srgbClr val="212121"/>
                </a:solidFill>
                <a:latin typeface="Times New Roman"/>
                <a:cs typeface="Times New Roman"/>
              </a:rPr>
              <a:t>is</a:t>
            </a:r>
            <a:r>
              <a:rPr sz="1600" spc="-25" dirty="0">
                <a:solidFill>
                  <a:srgbClr val="212121"/>
                </a:solidFill>
                <a:latin typeface="Times New Roman"/>
                <a:cs typeface="Times New Roman"/>
              </a:rPr>
              <a:t> </a:t>
            </a:r>
            <a:r>
              <a:rPr lang="en-IN" sz="1600" b="0" i="0" dirty="0">
                <a:solidFill>
                  <a:srgbClr val="212121"/>
                </a:solidFill>
                <a:effectLst/>
                <a:latin typeface="Times New Roman" panose="02020603050405020304" pitchFamily="18" charset="0"/>
                <a:cs typeface="Times New Roman" panose="02020603050405020304" pitchFamily="18" charset="0"/>
              </a:rPr>
              <a:t>0.0050</a:t>
            </a:r>
            <a:endParaRPr sz="1600" dirty="0">
              <a:latin typeface="Times New Roman" panose="02020603050405020304" pitchFamily="18" charset="0"/>
              <a:cs typeface="Times New Roman" panose="02020603050405020304" pitchFamily="18" charset="0"/>
            </a:endParaRPr>
          </a:p>
          <a:p>
            <a:pPr marL="363855" indent="-351790">
              <a:lnSpc>
                <a:spcPct val="100000"/>
              </a:lnSpc>
              <a:spcBef>
                <a:spcPts val="290"/>
              </a:spcBef>
              <a:buFont typeface="Arial MT"/>
              <a:buChar char="●"/>
              <a:tabLst>
                <a:tab pos="363855" algn="l"/>
                <a:tab pos="364490" algn="l"/>
              </a:tabLst>
            </a:pPr>
            <a:r>
              <a:rPr sz="1600" spc="-5" dirty="0">
                <a:solidFill>
                  <a:srgbClr val="212121"/>
                </a:solidFill>
                <a:latin typeface="Times New Roman"/>
                <a:cs typeface="Times New Roman"/>
              </a:rPr>
              <a:t>so</a:t>
            </a:r>
            <a:r>
              <a:rPr sz="1600" spc="-25" dirty="0">
                <a:solidFill>
                  <a:srgbClr val="212121"/>
                </a:solidFill>
                <a:latin typeface="Times New Roman"/>
                <a:cs typeface="Times New Roman"/>
              </a:rPr>
              <a:t> </a:t>
            </a:r>
            <a:r>
              <a:rPr sz="1600" spc="-5" dirty="0">
                <a:solidFill>
                  <a:srgbClr val="212121"/>
                </a:solidFill>
                <a:latin typeface="Times New Roman"/>
                <a:cs typeface="Times New Roman"/>
              </a:rPr>
              <a:t>model</a:t>
            </a:r>
            <a:r>
              <a:rPr sz="1600" spc="-20" dirty="0">
                <a:solidFill>
                  <a:srgbClr val="212121"/>
                </a:solidFill>
                <a:latin typeface="Times New Roman"/>
                <a:cs typeface="Times New Roman"/>
              </a:rPr>
              <a:t> </a:t>
            </a:r>
            <a:r>
              <a:rPr sz="1600" spc="-5" dirty="0">
                <a:solidFill>
                  <a:srgbClr val="212121"/>
                </a:solidFill>
                <a:latin typeface="Times New Roman"/>
                <a:cs typeface="Times New Roman"/>
              </a:rPr>
              <a:t>is</a:t>
            </a:r>
            <a:r>
              <a:rPr sz="1600" spc="-20" dirty="0">
                <a:solidFill>
                  <a:srgbClr val="212121"/>
                </a:solidFill>
                <a:latin typeface="Times New Roman"/>
                <a:cs typeface="Times New Roman"/>
              </a:rPr>
              <a:t> </a:t>
            </a:r>
            <a:r>
              <a:rPr sz="1600" dirty="0">
                <a:solidFill>
                  <a:srgbClr val="212121"/>
                </a:solidFill>
                <a:latin typeface="Times New Roman"/>
                <a:cs typeface="Times New Roman"/>
              </a:rPr>
              <a:t>performing</a:t>
            </a:r>
            <a:r>
              <a:rPr sz="1600" spc="-15" dirty="0">
                <a:solidFill>
                  <a:srgbClr val="212121"/>
                </a:solidFill>
                <a:latin typeface="Times New Roman"/>
                <a:cs typeface="Times New Roman"/>
              </a:rPr>
              <a:t> </a:t>
            </a:r>
            <a:r>
              <a:rPr sz="1600" spc="-5" dirty="0">
                <a:solidFill>
                  <a:srgbClr val="212121"/>
                </a:solidFill>
                <a:latin typeface="Times New Roman"/>
                <a:cs typeface="Times New Roman"/>
              </a:rPr>
              <a:t>well</a:t>
            </a:r>
            <a:endParaRPr sz="1600" dirty="0">
              <a:latin typeface="Times New Roman"/>
              <a:cs typeface="Times New Roman"/>
            </a:endParaRPr>
          </a:p>
        </p:txBody>
      </p:sp>
      <p:pic>
        <p:nvPicPr>
          <p:cNvPr id="8" name="Picture 2">
            <a:extLst>
              <a:ext uri="{FF2B5EF4-FFF2-40B4-BE49-F238E27FC236}">
                <a16:creationId xmlns:a16="http://schemas.microsoft.com/office/drawing/2014/main" id="{EDFAA793-A3B3-E0BE-D32F-CED939ACB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899973"/>
            <a:ext cx="3505200" cy="20614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5475" y="196927"/>
            <a:ext cx="3676015" cy="421640"/>
          </a:xfrm>
          <a:prstGeom prst="rect">
            <a:avLst/>
          </a:prstGeom>
        </p:spPr>
        <p:txBody>
          <a:bodyPr vert="horz" wrap="square" lIns="0" tIns="12700" rIns="0" bIns="0" rtlCol="0">
            <a:spAutoFit/>
          </a:bodyPr>
          <a:lstStyle/>
          <a:p>
            <a:pPr marL="12700">
              <a:lnSpc>
                <a:spcPct val="100000"/>
              </a:lnSpc>
              <a:spcBef>
                <a:spcPts val="100"/>
              </a:spcBef>
            </a:pPr>
            <a:r>
              <a:rPr sz="2600" spc="-5" dirty="0">
                <a:latin typeface="Times New Roman"/>
                <a:cs typeface="Times New Roman"/>
              </a:rPr>
              <a:t>2</a:t>
            </a:r>
            <a:r>
              <a:rPr sz="1600" spc="-5" dirty="0">
                <a:latin typeface="Times New Roman"/>
                <a:cs typeface="Times New Roman"/>
              </a:rPr>
              <a:t>.</a:t>
            </a:r>
            <a:r>
              <a:rPr sz="2600" b="0" spc="-5" dirty="0">
                <a:latin typeface="Times New Roman"/>
                <a:cs typeface="Times New Roman"/>
              </a:rPr>
              <a:t>Agglomerative</a:t>
            </a:r>
            <a:r>
              <a:rPr sz="2600" b="0" spc="-80" dirty="0">
                <a:latin typeface="Times New Roman"/>
                <a:cs typeface="Times New Roman"/>
              </a:rPr>
              <a:t> </a:t>
            </a:r>
            <a:r>
              <a:rPr sz="2600" b="0" spc="-5" dirty="0">
                <a:latin typeface="Times New Roman"/>
                <a:cs typeface="Times New Roman"/>
              </a:rPr>
              <a:t>Clustering</a:t>
            </a:r>
            <a:endParaRPr sz="2600">
              <a:latin typeface="Times New Roman"/>
              <a:cs typeface="Times New Roman"/>
            </a:endParaRPr>
          </a:p>
        </p:txBody>
      </p:sp>
      <p:sp>
        <p:nvSpPr>
          <p:cNvPr id="3" name="object 3"/>
          <p:cNvSpPr txBox="1"/>
          <p:nvPr/>
        </p:nvSpPr>
        <p:spPr>
          <a:xfrm>
            <a:off x="717196" y="910421"/>
            <a:ext cx="4204970" cy="1244600"/>
          </a:xfrm>
          <a:prstGeom prst="rect">
            <a:avLst/>
          </a:prstGeom>
        </p:spPr>
        <p:txBody>
          <a:bodyPr vert="horz" wrap="square" lIns="0" tIns="12700" rIns="0" bIns="0" rtlCol="0">
            <a:spAutoFit/>
          </a:bodyPr>
          <a:lstStyle/>
          <a:p>
            <a:pPr marL="363855" marR="6350" indent="-351790">
              <a:lnSpc>
                <a:spcPct val="100000"/>
              </a:lnSpc>
              <a:spcBef>
                <a:spcPts val="100"/>
              </a:spcBef>
              <a:buFont typeface="Arial MT"/>
              <a:buChar char="●"/>
              <a:tabLst>
                <a:tab pos="363855" algn="l"/>
                <a:tab pos="364490" algn="l"/>
              </a:tabLst>
            </a:pPr>
            <a:r>
              <a:rPr sz="1600" dirty="0">
                <a:solidFill>
                  <a:srgbClr val="212121"/>
                </a:solidFill>
                <a:latin typeface="Times New Roman"/>
                <a:cs typeface="Times New Roman"/>
              </a:rPr>
              <a:t>In </a:t>
            </a:r>
            <a:r>
              <a:rPr sz="1600" spc="-5" dirty="0">
                <a:solidFill>
                  <a:srgbClr val="212121"/>
                </a:solidFill>
                <a:latin typeface="Times New Roman"/>
                <a:cs typeface="Times New Roman"/>
              </a:rPr>
              <a:t>agglomerative clustering </a:t>
            </a:r>
            <a:r>
              <a:rPr sz="1600" dirty="0">
                <a:solidFill>
                  <a:srgbClr val="212121"/>
                </a:solidFill>
                <a:latin typeface="Times New Roman"/>
                <a:cs typeface="Times New Roman"/>
              </a:rPr>
              <a:t>no need </a:t>
            </a:r>
            <a:r>
              <a:rPr sz="1600" spc="-5" dirty="0">
                <a:solidFill>
                  <a:srgbClr val="212121"/>
                </a:solidFill>
                <a:latin typeface="Times New Roman"/>
                <a:cs typeface="Times New Roman"/>
              </a:rPr>
              <a:t>to </a:t>
            </a:r>
            <a:r>
              <a:rPr sz="1600" dirty="0">
                <a:solidFill>
                  <a:srgbClr val="212121"/>
                </a:solidFill>
                <a:latin typeface="Times New Roman"/>
                <a:cs typeface="Times New Roman"/>
              </a:rPr>
              <a:t>give </a:t>
            </a:r>
            <a:r>
              <a:rPr sz="1600" spc="-5" dirty="0">
                <a:solidFill>
                  <a:srgbClr val="212121"/>
                </a:solidFill>
                <a:latin typeface="Times New Roman"/>
                <a:cs typeface="Times New Roman"/>
              </a:rPr>
              <a:t>the </a:t>
            </a:r>
            <a:r>
              <a:rPr sz="1600" spc="-385" dirty="0">
                <a:solidFill>
                  <a:srgbClr val="212121"/>
                </a:solidFill>
                <a:latin typeface="Times New Roman"/>
                <a:cs typeface="Times New Roman"/>
              </a:rPr>
              <a:t> </a:t>
            </a:r>
            <a:r>
              <a:rPr sz="1600" dirty="0">
                <a:solidFill>
                  <a:srgbClr val="212121"/>
                </a:solidFill>
                <a:latin typeface="Times New Roman"/>
                <a:cs typeface="Times New Roman"/>
              </a:rPr>
              <a:t>value</a:t>
            </a:r>
            <a:r>
              <a:rPr sz="1600" spc="-5" dirty="0">
                <a:solidFill>
                  <a:srgbClr val="212121"/>
                </a:solidFill>
                <a:latin typeface="Times New Roman"/>
                <a:cs typeface="Times New Roman"/>
              </a:rPr>
              <a:t> </a:t>
            </a:r>
            <a:r>
              <a:rPr sz="1600" dirty="0">
                <a:solidFill>
                  <a:srgbClr val="212121"/>
                </a:solidFill>
                <a:latin typeface="Times New Roman"/>
                <a:cs typeface="Times New Roman"/>
              </a:rPr>
              <a:t>of k</a:t>
            </a:r>
            <a:r>
              <a:rPr sz="1600" spc="-5" dirty="0">
                <a:solidFill>
                  <a:srgbClr val="212121"/>
                </a:solidFill>
                <a:latin typeface="Times New Roman"/>
                <a:cs typeface="Times New Roman"/>
              </a:rPr>
              <a:t> </a:t>
            </a:r>
            <a:r>
              <a:rPr sz="1600" dirty="0">
                <a:solidFill>
                  <a:srgbClr val="212121"/>
                </a:solidFill>
                <a:latin typeface="Times New Roman"/>
                <a:cs typeface="Times New Roman"/>
              </a:rPr>
              <a:t>beforehand</a:t>
            </a:r>
            <a:endParaRPr sz="1600" dirty="0">
              <a:latin typeface="Times New Roman"/>
              <a:cs typeface="Times New Roman"/>
            </a:endParaRPr>
          </a:p>
          <a:p>
            <a:pPr marL="363855" marR="5080" indent="-351790">
              <a:lnSpc>
                <a:spcPct val="100000"/>
              </a:lnSpc>
              <a:buFont typeface="Arial MT"/>
              <a:buChar char="●"/>
              <a:tabLst>
                <a:tab pos="363855" algn="l"/>
                <a:tab pos="364490" algn="l"/>
                <a:tab pos="877569" algn="l"/>
                <a:tab pos="2233930" algn="l"/>
                <a:tab pos="3392170" algn="l"/>
              </a:tabLst>
            </a:pPr>
            <a:r>
              <a:rPr sz="1600" spc="-5" dirty="0">
                <a:solidFill>
                  <a:srgbClr val="333333"/>
                </a:solidFill>
                <a:latin typeface="Times New Roman"/>
                <a:cs typeface="Times New Roman"/>
              </a:rPr>
              <a:t>Th</a:t>
            </a:r>
            <a:r>
              <a:rPr sz="1600" dirty="0">
                <a:solidFill>
                  <a:srgbClr val="333333"/>
                </a:solidFill>
                <a:latin typeface="Times New Roman"/>
                <a:cs typeface="Times New Roman"/>
              </a:rPr>
              <a:t>e	</a:t>
            </a:r>
            <a:r>
              <a:rPr sz="1600" spc="-5" dirty="0">
                <a:solidFill>
                  <a:srgbClr val="333333"/>
                </a:solidFill>
                <a:latin typeface="Times New Roman"/>
                <a:cs typeface="Times New Roman"/>
              </a:rPr>
              <a:t>agglomerativ</a:t>
            </a:r>
            <a:r>
              <a:rPr sz="1600" dirty="0">
                <a:solidFill>
                  <a:srgbClr val="333333"/>
                </a:solidFill>
                <a:latin typeface="Times New Roman"/>
                <a:cs typeface="Times New Roman"/>
              </a:rPr>
              <a:t>e	hierarchical	</a:t>
            </a:r>
            <a:r>
              <a:rPr sz="1600" spc="-5" dirty="0">
                <a:solidFill>
                  <a:srgbClr val="333333"/>
                </a:solidFill>
                <a:latin typeface="Times New Roman"/>
                <a:cs typeface="Times New Roman"/>
              </a:rPr>
              <a:t>clustering  algorithm</a:t>
            </a:r>
            <a:r>
              <a:rPr sz="1600" spc="-10" dirty="0">
                <a:solidFill>
                  <a:srgbClr val="333333"/>
                </a:solidFill>
                <a:latin typeface="Times New Roman"/>
                <a:cs typeface="Times New Roman"/>
              </a:rPr>
              <a:t> </a:t>
            </a:r>
            <a:r>
              <a:rPr sz="1600" spc="-5" dirty="0">
                <a:solidFill>
                  <a:srgbClr val="333333"/>
                </a:solidFill>
                <a:latin typeface="Times New Roman"/>
                <a:cs typeface="Times New Roman"/>
              </a:rPr>
              <a:t>is</a:t>
            </a:r>
            <a:r>
              <a:rPr sz="1600" spc="-10" dirty="0">
                <a:solidFill>
                  <a:srgbClr val="333333"/>
                </a:solidFill>
                <a:latin typeface="Times New Roman"/>
                <a:cs typeface="Times New Roman"/>
              </a:rPr>
              <a:t> </a:t>
            </a:r>
            <a:r>
              <a:rPr sz="1600" dirty="0">
                <a:solidFill>
                  <a:srgbClr val="333333"/>
                </a:solidFill>
                <a:latin typeface="Times New Roman"/>
                <a:cs typeface="Times New Roman"/>
              </a:rPr>
              <a:t>a</a:t>
            </a:r>
            <a:r>
              <a:rPr sz="1600" spc="-10" dirty="0">
                <a:solidFill>
                  <a:srgbClr val="333333"/>
                </a:solidFill>
                <a:latin typeface="Times New Roman"/>
                <a:cs typeface="Times New Roman"/>
              </a:rPr>
              <a:t> </a:t>
            </a:r>
            <a:r>
              <a:rPr sz="1600" dirty="0">
                <a:solidFill>
                  <a:srgbClr val="333333"/>
                </a:solidFill>
                <a:latin typeface="Times New Roman"/>
                <a:cs typeface="Times New Roman"/>
              </a:rPr>
              <a:t>popular</a:t>
            </a:r>
            <a:r>
              <a:rPr sz="1600" spc="-5" dirty="0">
                <a:solidFill>
                  <a:srgbClr val="333333"/>
                </a:solidFill>
                <a:latin typeface="Times New Roman"/>
                <a:cs typeface="Times New Roman"/>
              </a:rPr>
              <a:t> example</a:t>
            </a:r>
            <a:r>
              <a:rPr sz="1600" spc="-10" dirty="0">
                <a:solidFill>
                  <a:srgbClr val="333333"/>
                </a:solidFill>
                <a:latin typeface="Times New Roman"/>
                <a:cs typeface="Times New Roman"/>
              </a:rPr>
              <a:t> </a:t>
            </a:r>
            <a:r>
              <a:rPr sz="1600" dirty="0">
                <a:solidFill>
                  <a:srgbClr val="333333"/>
                </a:solidFill>
                <a:latin typeface="Times New Roman"/>
                <a:cs typeface="Times New Roman"/>
              </a:rPr>
              <a:t>of</a:t>
            </a:r>
            <a:r>
              <a:rPr sz="1600" spc="-5" dirty="0">
                <a:solidFill>
                  <a:srgbClr val="333333"/>
                </a:solidFill>
                <a:latin typeface="Times New Roman"/>
                <a:cs typeface="Times New Roman"/>
              </a:rPr>
              <a:t> HCA</a:t>
            </a:r>
            <a:endParaRPr sz="1600" dirty="0">
              <a:latin typeface="Times New Roman"/>
              <a:cs typeface="Times New Roman"/>
            </a:endParaRPr>
          </a:p>
          <a:p>
            <a:pPr marL="363855" indent="-351790">
              <a:lnSpc>
                <a:spcPct val="100000"/>
              </a:lnSpc>
              <a:buFont typeface="Arial MT"/>
              <a:buChar char="●"/>
              <a:tabLst>
                <a:tab pos="363855" algn="l"/>
                <a:tab pos="364490" algn="l"/>
              </a:tabLst>
            </a:pPr>
            <a:r>
              <a:rPr sz="1600" spc="-5" dirty="0">
                <a:solidFill>
                  <a:srgbClr val="333333"/>
                </a:solidFill>
                <a:latin typeface="Times New Roman"/>
                <a:cs typeface="Times New Roman"/>
              </a:rPr>
              <a:t>Here</a:t>
            </a:r>
            <a:r>
              <a:rPr sz="1600" spc="-25" dirty="0">
                <a:solidFill>
                  <a:srgbClr val="333333"/>
                </a:solidFill>
                <a:latin typeface="Times New Roman"/>
                <a:cs typeface="Times New Roman"/>
              </a:rPr>
              <a:t> </a:t>
            </a:r>
            <a:r>
              <a:rPr sz="1600" dirty="0">
                <a:solidFill>
                  <a:srgbClr val="333333"/>
                </a:solidFill>
                <a:latin typeface="Times New Roman"/>
                <a:cs typeface="Times New Roman"/>
              </a:rPr>
              <a:t>I</a:t>
            </a:r>
            <a:r>
              <a:rPr sz="1600" spc="-15" dirty="0">
                <a:solidFill>
                  <a:srgbClr val="333333"/>
                </a:solidFill>
                <a:latin typeface="Times New Roman"/>
                <a:cs typeface="Times New Roman"/>
              </a:rPr>
              <a:t> </a:t>
            </a:r>
            <a:r>
              <a:rPr sz="1600" dirty="0">
                <a:solidFill>
                  <a:srgbClr val="333333"/>
                </a:solidFill>
                <a:latin typeface="Times New Roman"/>
                <a:cs typeface="Times New Roman"/>
              </a:rPr>
              <a:t>used</a:t>
            </a:r>
            <a:r>
              <a:rPr sz="1600" spc="-20" dirty="0">
                <a:solidFill>
                  <a:srgbClr val="333333"/>
                </a:solidFill>
                <a:latin typeface="Times New Roman"/>
                <a:cs typeface="Times New Roman"/>
              </a:rPr>
              <a:t> </a:t>
            </a:r>
            <a:r>
              <a:rPr sz="1600" spc="-5" dirty="0">
                <a:solidFill>
                  <a:srgbClr val="333333"/>
                </a:solidFill>
                <a:latin typeface="Times New Roman"/>
                <a:cs typeface="Times New Roman"/>
              </a:rPr>
              <a:t>ward</a:t>
            </a:r>
            <a:r>
              <a:rPr sz="1600" spc="-20" dirty="0">
                <a:solidFill>
                  <a:srgbClr val="333333"/>
                </a:solidFill>
                <a:latin typeface="Times New Roman"/>
                <a:cs typeface="Times New Roman"/>
              </a:rPr>
              <a:t> </a:t>
            </a:r>
            <a:r>
              <a:rPr sz="1600" spc="-5" dirty="0">
                <a:solidFill>
                  <a:srgbClr val="333333"/>
                </a:solidFill>
                <a:latin typeface="Times New Roman"/>
                <a:cs typeface="Times New Roman"/>
              </a:rPr>
              <a:t>linkage</a:t>
            </a:r>
            <a:endParaRPr sz="1600" dirty="0">
              <a:latin typeface="Times New Roman"/>
              <a:cs typeface="Times New Roman"/>
            </a:endParaRPr>
          </a:p>
        </p:txBody>
      </p:sp>
      <p:sp>
        <p:nvSpPr>
          <p:cNvPr id="5" name="object 5"/>
          <p:cNvSpPr txBox="1">
            <a:spLocks noGrp="1"/>
          </p:cNvSpPr>
          <p:nvPr>
            <p:ph sz="half" idx="3"/>
          </p:nvPr>
        </p:nvSpPr>
        <p:spPr>
          <a:prstGeom prst="rect">
            <a:avLst/>
          </a:prstGeom>
        </p:spPr>
        <p:txBody>
          <a:bodyPr vert="horz" wrap="square" lIns="0" tIns="12700" rIns="0" bIns="0" rtlCol="0">
            <a:spAutoFit/>
          </a:bodyPr>
          <a:lstStyle/>
          <a:p>
            <a:pPr marL="413384" marR="5080" indent="-351790">
              <a:lnSpc>
                <a:spcPct val="114999"/>
              </a:lnSpc>
              <a:spcBef>
                <a:spcPts val="100"/>
              </a:spcBef>
              <a:buFont typeface="Arial MT"/>
              <a:buChar char="●"/>
              <a:tabLst>
                <a:tab pos="413384" algn="l"/>
                <a:tab pos="414020" algn="l"/>
              </a:tabLst>
            </a:pPr>
            <a:r>
              <a:rPr spc="-5" dirty="0"/>
              <a:t>the</a:t>
            </a:r>
            <a:r>
              <a:rPr spc="-20" dirty="0"/>
              <a:t> </a:t>
            </a:r>
            <a:r>
              <a:rPr dirty="0"/>
              <a:t>optimal</a:t>
            </a:r>
            <a:r>
              <a:rPr spc="-15" dirty="0"/>
              <a:t> </a:t>
            </a:r>
            <a:r>
              <a:rPr dirty="0"/>
              <a:t>number</a:t>
            </a:r>
            <a:r>
              <a:rPr spc="-15" dirty="0"/>
              <a:t> </a:t>
            </a:r>
            <a:r>
              <a:rPr dirty="0"/>
              <a:t>of</a:t>
            </a:r>
            <a:r>
              <a:rPr spc="-15" dirty="0"/>
              <a:t> </a:t>
            </a:r>
            <a:r>
              <a:rPr spc="-5" dirty="0"/>
              <a:t>clusters</a:t>
            </a:r>
            <a:r>
              <a:rPr spc="-15" dirty="0"/>
              <a:t> </a:t>
            </a:r>
            <a:r>
              <a:rPr spc="-5" dirty="0"/>
              <a:t>is</a:t>
            </a:r>
            <a:r>
              <a:rPr spc="-20" dirty="0"/>
              <a:t> </a:t>
            </a:r>
            <a:r>
              <a:rPr dirty="0"/>
              <a:t>4 </a:t>
            </a:r>
            <a:r>
              <a:rPr spc="-385" dirty="0"/>
              <a:t> </a:t>
            </a:r>
            <a:r>
              <a:rPr dirty="0"/>
              <a:t>using</a:t>
            </a:r>
            <a:r>
              <a:rPr spc="-5" dirty="0"/>
              <a:t> the</a:t>
            </a:r>
            <a:r>
              <a:rPr spc="-10" dirty="0"/>
              <a:t> </a:t>
            </a:r>
            <a:r>
              <a:rPr spc="-5" dirty="0"/>
              <a:t>Dendrogram</a:t>
            </a:r>
          </a:p>
          <a:p>
            <a:pPr>
              <a:lnSpc>
                <a:spcPct val="100000"/>
              </a:lnSpc>
              <a:buFont typeface="Arial MT"/>
              <a:buChar char="●"/>
            </a:pPr>
            <a:endParaRPr sz="1700" dirty="0"/>
          </a:p>
          <a:p>
            <a:pPr marL="12700">
              <a:lnSpc>
                <a:spcPct val="100000"/>
              </a:lnSpc>
              <a:spcBef>
                <a:spcPts val="1360"/>
              </a:spcBef>
            </a:pPr>
            <a:r>
              <a:rPr sz="1650" b="1" spc="-5" dirty="0">
                <a:solidFill>
                  <a:srgbClr val="212121"/>
                </a:solidFill>
                <a:latin typeface="Courier New"/>
                <a:cs typeface="Courier New"/>
              </a:rPr>
              <a:t>Evaluation</a:t>
            </a:r>
            <a:endParaRPr sz="1650" dirty="0">
              <a:latin typeface="Courier New"/>
              <a:cs typeface="Courier New"/>
            </a:endParaRPr>
          </a:p>
          <a:p>
            <a:pPr>
              <a:lnSpc>
                <a:spcPct val="100000"/>
              </a:lnSpc>
              <a:spcBef>
                <a:spcPts val="5"/>
              </a:spcBef>
            </a:pPr>
            <a:endParaRPr sz="1750" dirty="0">
              <a:latin typeface="Courier New"/>
              <a:cs typeface="Courier New"/>
            </a:endParaRPr>
          </a:p>
          <a:p>
            <a:pPr marL="469900" lvl="1" indent="-340360">
              <a:lnSpc>
                <a:spcPct val="100000"/>
              </a:lnSpc>
              <a:spcBef>
                <a:spcPts val="5"/>
              </a:spcBef>
              <a:buFont typeface="Arial MT"/>
              <a:buChar char="●"/>
              <a:tabLst>
                <a:tab pos="469265" algn="l"/>
                <a:tab pos="469900" algn="l"/>
              </a:tabLst>
            </a:pPr>
            <a:r>
              <a:rPr sz="1450" spc="-5" dirty="0">
                <a:solidFill>
                  <a:srgbClr val="212121"/>
                </a:solidFill>
                <a:latin typeface="Times New Roman"/>
                <a:cs typeface="Times New Roman"/>
              </a:rPr>
              <a:t>Silhouette</a:t>
            </a:r>
            <a:r>
              <a:rPr sz="1450" spc="-30" dirty="0">
                <a:solidFill>
                  <a:srgbClr val="212121"/>
                </a:solidFill>
                <a:latin typeface="Times New Roman"/>
                <a:cs typeface="Times New Roman"/>
              </a:rPr>
              <a:t> </a:t>
            </a:r>
            <a:r>
              <a:rPr sz="1450" spc="-5" dirty="0">
                <a:solidFill>
                  <a:srgbClr val="212121"/>
                </a:solidFill>
                <a:latin typeface="Times New Roman"/>
                <a:cs typeface="Times New Roman"/>
              </a:rPr>
              <a:t>Coefficient:</a:t>
            </a:r>
            <a:r>
              <a:rPr sz="1450" spc="-25" dirty="0">
                <a:solidFill>
                  <a:srgbClr val="212121"/>
                </a:solidFill>
                <a:latin typeface="Times New Roman"/>
                <a:cs typeface="Times New Roman"/>
              </a:rPr>
              <a:t> </a:t>
            </a:r>
            <a:r>
              <a:rPr sz="1450" dirty="0">
                <a:solidFill>
                  <a:srgbClr val="212121"/>
                </a:solidFill>
                <a:latin typeface="Times New Roman"/>
                <a:cs typeface="Times New Roman"/>
              </a:rPr>
              <a:t>-0.002</a:t>
            </a:r>
            <a:endParaRPr sz="1450" dirty="0">
              <a:latin typeface="Times New Roman"/>
              <a:cs typeface="Times New Roman"/>
            </a:endParaRPr>
          </a:p>
          <a:p>
            <a:pPr marL="469900" lvl="1" indent="-340360">
              <a:lnSpc>
                <a:spcPct val="100000"/>
              </a:lnSpc>
              <a:buFont typeface="Arial MT"/>
              <a:buChar char="●"/>
              <a:tabLst>
                <a:tab pos="469265" algn="l"/>
                <a:tab pos="469900" algn="l"/>
              </a:tabLst>
            </a:pPr>
            <a:r>
              <a:rPr sz="1450" spc="-5" dirty="0">
                <a:latin typeface="Times New Roman"/>
                <a:cs typeface="Times New Roman"/>
              </a:rPr>
              <a:t>Davies_bouldin_score</a:t>
            </a:r>
            <a:r>
              <a:rPr sz="1450" spc="-35" dirty="0">
                <a:latin typeface="Times New Roman"/>
                <a:cs typeface="Times New Roman"/>
              </a:rPr>
              <a:t> </a:t>
            </a:r>
            <a:r>
              <a:rPr sz="1450" spc="-5" dirty="0">
                <a:latin typeface="Times New Roman"/>
                <a:cs typeface="Times New Roman"/>
              </a:rPr>
              <a:t>is</a:t>
            </a:r>
            <a:r>
              <a:rPr sz="1450" spc="-20" dirty="0">
                <a:latin typeface="Times New Roman"/>
                <a:cs typeface="Times New Roman"/>
              </a:rPr>
              <a:t> </a:t>
            </a:r>
            <a:r>
              <a:rPr sz="1450" dirty="0">
                <a:solidFill>
                  <a:srgbClr val="212121"/>
                </a:solidFill>
                <a:latin typeface="Times New Roman"/>
                <a:cs typeface="Times New Roman"/>
              </a:rPr>
              <a:t>9.05605</a:t>
            </a:r>
            <a:endParaRPr sz="1450" dirty="0">
              <a:latin typeface="Times New Roman"/>
              <a:cs typeface="Times New Roman"/>
            </a:endParaRPr>
          </a:p>
          <a:p>
            <a:pPr marL="469900" marR="149225" lvl="1" indent="-340360">
              <a:lnSpc>
                <a:spcPct val="100000"/>
              </a:lnSpc>
              <a:buClr>
                <a:srgbClr val="000000"/>
              </a:buClr>
              <a:buFont typeface="Arial MT"/>
              <a:buChar char="●"/>
              <a:tabLst>
                <a:tab pos="469265" algn="l"/>
                <a:tab pos="469900" algn="l"/>
              </a:tabLst>
            </a:pPr>
            <a:r>
              <a:rPr sz="1450" spc="-5" dirty="0">
                <a:solidFill>
                  <a:srgbClr val="212121"/>
                </a:solidFill>
                <a:latin typeface="Times New Roman"/>
                <a:cs typeface="Times New Roman"/>
              </a:rPr>
              <a:t>Comparing with </a:t>
            </a:r>
            <a:r>
              <a:rPr sz="1450" dirty="0">
                <a:solidFill>
                  <a:srgbClr val="212121"/>
                </a:solidFill>
                <a:latin typeface="Times New Roman"/>
                <a:cs typeface="Times New Roman"/>
              </a:rPr>
              <a:t>K </a:t>
            </a:r>
            <a:r>
              <a:rPr sz="1450" spc="-5" dirty="0">
                <a:solidFill>
                  <a:srgbClr val="212121"/>
                </a:solidFill>
                <a:latin typeface="Times New Roman"/>
                <a:cs typeface="Times New Roman"/>
              </a:rPr>
              <a:t>mean </a:t>
            </a:r>
            <a:r>
              <a:rPr sz="1450" dirty="0">
                <a:solidFill>
                  <a:srgbClr val="212121"/>
                </a:solidFill>
                <a:latin typeface="Times New Roman"/>
                <a:cs typeface="Times New Roman"/>
              </a:rPr>
              <a:t>only </a:t>
            </a:r>
            <a:r>
              <a:rPr sz="1450" spc="5" dirty="0">
                <a:solidFill>
                  <a:srgbClr val="212121"/>
                </a:solidFill>
                <a:latin typeface="Times New Roman"/>
                <a:cs typeface="Times New Roman"/>
              </a:rPr>
              <a:t> </a:t>
            </a:r>
            <a:r>
              <a:rPr sz="1450" spc="-5" dirty="0">
                <a:latin typeface="Times New Roman"/>
                <a:cs typeface="Times New Roman"/>
              </a:rPr>
              <a:t>Davies_bouldin_score</a:t>
            </a:r>
            <a:r>
              <a:rPr sz="1450" dirty="0">
                <a:latin typeface="Times New Roman"/>
                <a:cs typeface="Times New Roman"/>
              </a:rPr>
              <a:t> </a:t>
            </a:r>
            <a:r>
              <a:rPr sz="1450" spc="-5" dirty="0">
                <a:latin typeface="Times New Roman"/>
                <a:cs typeface="Times New Roman"/>
              </a:rPr>
              <a:t>is </a:t>
            </a:r>
            <a:r>
              <a:rPr sz="1450" dirty="0">
                <a:latin typeface="Times New Roman"/>
                <a:cs typeface="Times New Roman"/>
              </a:rPr>
              <a:t>better for </a:t>
            </a:r>
            <a:r>
              <a:rPr sz="1450" spc="-350" dirty="0">
                <a:latin typeface="Times New Roman"/>
                <a:cs typeface="Times New Roman"/>
              </a:rPr>
              <a:t> </a:t>
            </a:r>
            <a:r>
              <a:rPr sz="1450" dirty="0">
                <a:latin typeface="Times New Roman"/>
                <a:cs typeface="Times New Roman"/>
              </a:rPr>
              <a:t>hierarchical</a:t>
            </a:r>
            <a:r>
              <a:rPr sz="1450" spc="-25" dirty="0">
                <a:latin typeface="Times New Roman"/>
                <a:cs typeface="Times New Roman"/>
              </a:rPr>
              <a:t> </a:t>
            </a:r>
            <a:r>
              <a:rPr sz="1450" spc="-5" dirty="0">
                <a:latin typeface="Times New Roman"/>
                <a:cs typeface="Times New Roman"/>
              </a:rPr>
              <a:t>clustering </a:t>
            </a:r>
            <a:r>
              <a:rPr sz="1450" spc="-5" dirty="0">
                <a:solidFill>
                  <a:srgbClr val="212121"/>
                </a:solidFill>
                <a:latin typeface="Times New Roman"/>
                <a:cs typeface="Times New Roman"/>
              </a:rPr>
              <a:t>Model</a:t>
            </a:r>
            <a:r>
              <a:rPr sz="1450" spc="-25" dirty="0">
                <a:solidFill>
                  <a:srgbClr val="212121"/>
                </a:solidFill>
                <a:latin typeface="Times New Roman"/>
                <a:cs typeface="Times New Roman"/>
              </a:rPr>
              <a:t> </a:t>
            </a:r>
            <a:r>
              <a:rPr sz="1450" spc="-5" dirty="0">
                <a:solidFill>
                  <a:srgbClr val="212121"/>
                </a:solidFill>
                <a:latin typeface="Times New Roman"/>
                <a:cs typeface="Times New Roman"/>
              </a:rPr>
              <a:t>is</a:t>
            </a:r>
            <a:r>
              <a:rPr sz="1450" spc="-25" dirty="0">
                <a:solidFill>
                  <a:srgbClr val="212121"/>
                </a:solidFill>
                <a:latin typeface="Times New Roman"/>
                <a:cs typeface="Times New Roman"/>
              </a:rPr>
              <a:t> </a:t>
            </a:r>
            <a:r>
              <a:rPr sz="1450" dirty="0">
                <a:solidFill>
                  <a:srgbClr val="212121"/>
                </a:solidFill>
                <a:latin typeface="Times New Roman"/>
                <a:cs typeface="Times New Roman"/>
              </a:rPr>
              <a:t>not </a:t>
            </a:r>
            <a:r>
              <a:rPr sz="1450" spc="-345" dirty="0">
                <a:solidFill>
                  <a:srgbClr val="212121"/>
                </a:solidFill>
                <a:latin typeface="Times New Roman"/>
                <a:cs typeface="Times New Roman"/>
              </a:rPr>
              <a:t> </a:t>
            </a:r>
            <a:r>
              <a:rPr sz="1450" dirty="0">
                <a:solidFill>
                  <a:srgbClr val="212121"/>
                </a:solidFill>
                <a:latin typeface="Times New Roman"/>
                <a:cs typeface="Times New Roman"/>
              </a:rPr>
              <a:t>performing</a:t>
            </a:r>
            <a:r>
              <a:rPr sz="1450" spc="-5" dirty="0">
                <a:solidFill>
                  <a:srgbClr val="212121"/>
                </a:solidFill>
                <a:latin typeface="Times New Roman"/>
                <a:cs typeface="Times New Roman"/>
              </a:rPr>
              <a:t> well</a:t>
            </a:r>
            <a:endParaRPr sz="1450" dirty="0">
              <a:latin typeface="Times New Roman"/>
              <a:cs typeface="Times New Roman"/>
            </a:endParaRPr>
          </a:p>
        </p:txBody>
      </p:sp>
      <p:pic>
        <p:nvPicPr>
          <p:cNvPr id="6" name="Picture 2">
            <a:extLst>
              <a:ext uri="{FF2B5EF4-FFF2-40B4-BE49-F238E27FC236}">
                <a16:creationId xmlns:a16="http://schemas.microsoft.com/office/drawing/2014/main" id="{0FC0E09C-B5DC-D861-43F4-8D56966181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318" y="2420391"/>
            <a:ext cx="3882682" cy="25897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0500" y="538817"/>
            <a:ext cx="1526540" cy="421640"/>
          </a:xfrm>
          <a:prstGeom prst="rect">
            <a:avLst/>
          </a:prstGeom>
        </p:spPr>
        <p:txBody>
          <a:bodyPr vert="horz" wrap="square" lIns="0" tIns="12700" rIns="0" bIns="0" rtlCol="0">
            <a:spAutoFit/>
          </a:bodyPr>
          <a:lstStyle/>
          <a:p>
            <a:pPr marL="12700">
              <a:lnSpc>
                <a:spcPct val="100000"/>
              </a:lnSpc>
              <a:spcBef>
                <a:spcPts val="100"/>
              </a:spcBef>
            </a:pPr>
            <a:r>
              <a:rPr sz="2600" b="0" spc="-5" dirty="0">
                <a:latin typeface="Times New Roman"/>
                <a:cs typeface="Times New Roman"/>
              </a:rPr>
              <a:t>Conclusion</a:t>
            </a:r>
            <a:endParaRPr sz="2600">
              <a:latin typeface="Times New Roman"/>
              <a:cs typeface="Times New Roman"/>
            </a:endParaRPr>
          </a:p>
        </p:txBody>
      </p:sp>
      <p:sp>
        <p:nvSpPr>
          <p:cNvPr id="3" name="object 3"/>
          <p:cNvSpPr txBox="1"/>
          <p:nvPr/>
        </p:nvSpPr>
        <p:spPr>
          <a:xfrm>
            <a:off x="508746" y="1039197"/>
            <a:ext cx="8110220" cy="3968651"/>
          </a:xfrm>
          <a:prstGeom prst="rect">
            <a:avLst/>
          </a:prstGeom>
        </p:spPr>
        <p:txBody>
          <a:bodyPr vert="horz" wrap="square" lIns="0" tIns="12700" rIns="0" bIns="0" rtlCol="0">
            <a:spAutoFit/>
          </a:bodyPr>
          <a:lstStyle/>
          <a:p>
            <a:pPr marL="363855" marR="6985" indent="-351790" algn="just">
              <a:lnSpc>
                <a:spcPct val="114999"/>
              </a:lnSpc>
              <a:spcBef>
                <a:spcPts val="100"/>
              </a:spcBef>
              <a:buFont typeface="Arial MT"/>
              <a:buChar char="●"/>
              <a:tabLst>
                <a:tab pos="364490" algn="l"/>
              </a:tabLst>
            </a:pPr>
            <a:r>
              <a:rPr lang="en-GB" sz="1600" b="0" i="0" dirty="0">
                <a:solidFill>
                  <a:srgbClr val="212121"/>
                </a:solidFill>
                <a:effectLst/>
                <a:latin typeface="Times New Roman" panose="02020603050405020304" pitchFamily="18" charset="0"/>
                <a:cs typeface="Times New Roman" panose="02020603050405020304" pitchFamily="18" charset="0"/>
              </a:rPr>
              <a:t>The dataset contained about 7787 records, and 11 attributes. We began by dealing with the dataset's missing values and doing exploratory data analysis (EDA).</a:t>
            </a:r>
            <a:endParaRPr lang="en-IN" sz="1600" dirty="0">
              <a:solidFill>
                <a:srgbClr val="292929"/>
              </a:solidFill>
              <a:latin typeface="Times New Roman" panose="02020603050405020304" pitchFamily="18" charset="0"/>
              <a:cs typeface="Times New Roman" panose="02020603050405020304" pitchFamily="18" charset="0"/>
            </a:endParaRPr>
          </a:p>
          <a:p>
            <a:pPr marL="363855" marR="6985" indent="-351790" algn="just">
              <a:lnSpc>
                <a:spcPct val="114999"/>
              </a:lnSpc>
              <a:spcBef>
                <a:spcPts val="100"/>
              </a:spcBef>
              <a:buFont typeface="Arial MT"/>
              <a:buChar char="●"/>
              <a:tabLst>
                <a:tab pos="364490" algn="l"/>
              </a:tabLst>
            </a:pPr>
            <a:r>
              <a:rPr lang="en-IN" sz="1600" dirty="0">
                <a:solidFill>
                  <a:srgbClr val="292929"/>
                </a:solidFill>
                <a:latin typeface="Times New Roman"/>
                <a:cs typeface="Times New Roman"/>
              </a:rPr>
              <a:t>F</a:t>
            </a:r>
            <a:r>
              <a:rPr sz="1600" dirty="0">
                <a:solidFill>
                  <a:srgbClr val="292929"/>
                </a:solidFill>
                <a:latin typeface="Times New Roman"/>
                <a:cs typeface="Times New Roman"/>
              </a:rPr>
              <a:t>rom</a:t>
            </a:r>
            <a:r>
              <a:rPr sz="1600" spc="5" dirty="0">
                <a:solidFill>
                  <a:srgbClr val="292929"/>
                </a:solidFill>
                <a:latin typeface="Times New Roman"/>
                <a:cs typeface="Times New Roman"/>
              </a:rPr>
              <a:t> </a:t>
            </a:r>
            <a:r>
              <a:rPr sz="1600" spc="-5" dirty="0">
                <a:solidFill>
                  <a:srgbClr val="292929"/>
                </a:solidFill>
                <a:latin typeface="Times New Roman"/>
                <a:cs typeface="Times New Roman"/>
              </a:rPr>
              <a:t>elbow</a:t>
            </a:r>
            <a:r>
              <a:rPr sz="1600" dirty="0">
                <a:solidFill>
                  <a:srgbClr val="292929"/>
                </a:solidFill>
                <a:latin typeface="Times New Roman"/>
                <a:cs typeface="Times New Roman"/>
              </a:rPr>
              <a:t> </a:t>
            </a:r>
            <a:r>
              <a:rPr sz="1600" spc="-5" dirty="0">
                <a:solidFill>
                  <a:srgbClr val="292929"/>
                </a:solidFill>
                <a:latin typeface="Times New Roman"/>
                <a:cs typeface="Times New Roman"/>
              </a:rPr>
              <a:t>and</a:t>
            </a:r>
            <a:r>
              <a:rPr sz="1600" dirty="0">
                <a:solidFill>
                  <a:srgbClr val="292929"/>
                </a:solidFill>
                <a:latin typeface="Times New Roman"/>
                <a:cs typeface="Times New Roman"/>
              </a:rPr>
              <a:t> </a:t>
            </a:r>
            <a:r>
              <a:rPr sz="1600" spc="-5" dirty="0">
                <a:solidFill>
                  <a:srgbClr val="292929"/>
                </a:solidFill>
                <a:latin typeface="Times New Roman"/>
                <a:cs typeface="Times New Roman"/>
              </a:rPr>
              <a:t>sillhoute</a:t>
            </a:r>
            <a:r>
              <a:rPr sz="1600" dirty="0">
                <a:solidFill>
                  <a:srgbClr val="292929"/>
                </a:solidFill>
                <a:latin typeface="Times New Roman"/>
                <a:cs typeface="Times New Roman"/>
              </a:rPr>
              <a:t> </a:t>
            </a:r>
            <a:r>
              <a:rPr sz="1600" spc="-5" dirty="0">
                <a:solidFill>
                  <a:srgbClr val="292929"/>
                </a:solidFill>
                <a:latin typeface="Times New Roman"/>
                <a:cs typeface="Times New Roman"/>
              </a:rPr>
              <a:t>score</a:t>
            </a:r>
            <a:r>
              <a:rPr sz="1600" dirty="0">
                <a:solidFill>
                  <a:srgbClr val="292929"/>
                </a:solidFill>
                <a:latin typeface="Times New Roman"/>
                <a:cs typeface="Times New Roman"/>
              </a:rPr>
              <a:t> ,optimal</a:t>
            </a:r>
            <a:r>
              <a:rPr sz="1600" spc="5" dirty="0">
                <a:solidFill>
                  <a:srgbClr val="292929"/>
                </a:solidFill>
                <a:latin typeface="Times New Roman"/>
                <a:cs typeface="Times New Roman"/>
              </a:rPr>
              <a:t> </a:t>
            </a:r>
            <a:r>
              <a:rPr sz="1600" dirty="0">
                <a:solidFill>
                  <a:srgbClr val="292929"/>
                </a:solidFill>
                <a:latin typeface="Times New Roman"/>
                <a:cs typeface="Times New Roman"/>
              </a:rPr>
              <a:t>of</a:t>
            </a:r>
            <a:r>
              <a:rPr sz="1600" spc="5" dirty="0">
                <a:solidFill>
                  <a:srgbClr val="292929"/>
                </a:solidFill>
                <a:latin typeface="Times New Roman"/>
                <a:cs typeface="Times New Roman"/>
              </a:rPr>
              <a:t> </a:t>
            </a:r>
            <a:r>
              <a:rPr sz="1600" dirty="0">
                <a:solidFill>
                  <a:srgbClr val="292929"/>
                </a:solidFill>
                <a:latin typeface="Times New Roman"/>
                <a:cs typeface="Times New Roman"/>
              </a:rPr>
              <a:t>26</a:t>
            </a:r>
            <a:r>
              <a:rPr sz="1600" spc="5" dirty="0">
                <a:solidFill>
                  <a:srgbClr val="292929"/>
                </a:solidFill>
                <a:latin typeface="Times New Roman"/>
                <a:cs typeface="Times New Roman"/>
              </a:rPr>
              <a:t> </a:t>
            </a:r>
            <a:r>
              <a:rPr sz="1600" spc="-5" dirty="0">
                <a:solidFill>
                  <a:srgbClr val="292929"/>
                </a:solidFill>
                <a:latin typeface="Times New Roman"/>
                <a:cs typeface="Times New Roman"/>
              </a:rPr>
              <a:t>clusters</a:t>
            </a:r>
            <a:r>
              <a:rPr sz="1600" dirty="0">
                <a:solidFill>
                  <a:srgbClr val="292929"/>
                </a:solidFill>
                <a:latin typeface="Times New Roman"/>
                <a:cs typeface="Times New Roman"/>
              </a:rPr>
              <a:t> formed</a:t>
            </a:r>
            <a:r>
              <a:rPr sz="1600" spc="5" dirty="0">
                <a:solidFill>
                  <a:srgbClr val="292929"/>
                </a:solidFill>
                <a:latin typeface="Times New Roman"/>
                <a:cs typeface="Times New Roman"/>
              </a:rPr>
              <a:t> </a:t>
            </a:r>
            <a:r>
              <a:rPr sz="1600" dirty="0">
                <a:solidFill>
                  <a:srgbClr val="292929"/>
                </a:solidFill>
                <a:latin typeface="Times New Roman"/>
                <a:cs typeface="Times New Roman"/>
              </a:rPr>
              <a:t>,</a:t>
            </a:r>
            <a:r>
              <a:rPr sz="1600" spc="5" dirty="0">
                <a:solidFill>
                  <a:srgbClr val="292929"/>
                </a:solidFill>
                <a:latin typeface="Times New Roman"/>
                <a:cs typeface="Times New Roman"/>
              </a:rPr>
              <a:t> </a:t>
            </a:r>
            <a:r>
              <a:rPr sz="1600" dirty="0">
                <a:solidFill>
                  <a:srgbClr val="292929"/>
                </a:solidFill>
                <a:latin typeface="Times New Roman"/>
                <a:cs typeface="Times New Roman"/>
              </a:rPr>
              <a:t>K</a:t>
            </a:r>
            <a:r>
              <a:rPr sz="1600" spc="5" dirty="0">
                <a:solidFill>
                  <a:srgbClr val="292929"/>
                </a:solidFill>
                <a:latin typeface="Times New Roman"/>
                <a:cs typeface="Times New Roman"/>
              </a:rPr>
              <a:t> </a:t>
            </a:r>
            <a:r>
              <a:rPr sz="1600" spc="-5" dirty="0">
                <a:solidFill>
                  <a:srgbClr val="292929"/>
                </a:solidFill>
                <a:latin typeface="Times New Roman"/>
                <a:cs typeface="Times New Roman"/>
              </a:rPr>
              <a:t>Means</a:t>
            </a:r>
            <a:r>
              <a:rPr sz="1600" dirty="0">
                <a:solidFill>
                  <a:srgbClr val="292929"/>
                </a:solidFill>
                <a:latin typeface="Times New Roman"/>
                <a:cs typeface="Times New Roman"/>
              </a:rPr>
              <a:t> </a:t>
            </a:r>
            <a:r>
              <a:rPr sz="1600" spc="-5" dirty="0">
                <a:solidFill>
                  <a:srgbClr val="292929"/>
                </a:solidFill>
                <a:latin typeface="Times New Roman"/>
                <a:cs typeface="Times New Roman"/>
              </a:rPr>
              <a:t>is</a:t>
            </a:r>
            <a:r>
              <a:rPr sz="1600" dirty="0">
                <a:solidFill>
                  <a:srgbClr val="292929"/>
                </a:solidFill>
                <a:latin typeface="Times New Roman"/>
                <a:cs typeface="Times New Roman"/>
              </a:rPr>
              <a:t> best</a:t>
            </a:r>
            <a:r>
              <a:rPr sz="1600" spc="5" dirty="0">
                <a:solidFill>
                  <a:srgbClr val="292929"/>
                </a:solidFill>
                <a:latin typeface="Times New Roman"/>
                <a:cs typeface="Times New Roman"/>
              </a:rPr>
              <a:t> </a:t>
            </a:r>
            <a:r>
              <a:rPr sz="1600" dirty="0">
                <a:solidFill>
                  <a:srgbClr val="292929"/>
                </a:solidFill>
                <a:latin typeface="Times New Roman"/>
                <a:cs typeface="Times New Roman"/>
              </a:rPr>
              <a:t>for </a:t>
            </a:r>
            <a:r>
              <a:rPr sz="1600" spc="5" dirty="0">
                <a:solidFill>
                  <a:srgbClr val="292929"/>
                </a:solidFill>
                <a:latin typeface="Times New Roman"/>
                <a:cs typeface="Times New Roman"/>
              </a:rPr>
              <a:t> </a:t>
            </a:r>
            <a:r>
              <a:rPr sz="1600" spc="-5" dirty="0">
                <a:solidFill>
                  <a:srgbClr val="292929"/>
                </a:solidFill>
                <a:latin typeface="Times New Roman"/>
                <a:cs typeface="Times New Roman"/>
              </a:rPr>
              <a:t>identification than Hierarchical as the evaluation metrics also indicates the same.In </a:t>
            </a:r>
            <a:r>
              <a:rPr sz="1600" dirty="0">
                <a:solidFill>
                  <a:srgbClr val="292929"/>
                </a:solidFill>
                <a:latin typeface="Times New Roman"/>
                <a:cs typeface="Times New Roman"/>
              </a:rPr>
              <a:t>kmean </a:t>
            </a:r>
            <a:r>
              <a:rPr sz="1600" spc="5" dirty="0">
                <a:solidFill>
                  <a:srgbClr val="292929"/>
                </a:solidFill>
                <a:latin typeface="Times New Roman"/>
                <a:cs typeface="Times New Roman"/>
              </a:rPr>
              <a:t> </a:t>
            </a:r>
            <a:r>
              <a:rPr sz="1600" spc="-5" dirty="0">
                <a:solidFill>
                  <a:srgbClr val="292929"/>
                </a:solidFill>
                <a:latin typeface="Times New Roman"/>
                <a:cs typeface="Times New Roman"/>
              </a:rPr>
              <a:t>cluster</a:t>
            </a:r>
            <a:r>
              <a:rPr sz="1600" spc="-10" dirty="0">
                <a:solidFill>
                  <a:srgbClr val="292929"/>
                </a:solidFill>
                <a:latin typeface="Times New Roman"/>
                <a:cs typeface="Times New Roman"/>
              </a:rPr>
              <a:t> </a:t>
            </a:r>
            <a:r>
              <a:rPr sz="1600" dirty="0">
                <a:solidFill>
                  <a:srgbClr val="292929"/>
                </a:solidFill>
                <a:latin typeface="Times New Roman"/>
                <a:cs typeface="Times New Roman"/>
              </a:rPr>
              <a:t>0</a:t>
            </a:r>
            <a:r>
              <a:rPr sz="1600" spc="-5" dirty="0">
                <a:solidFill>
                  <a:srgbClr val="292929"/>
                </a:solidFill>
                <a:latin typeface="Times New Roman"/>
                <a:cs typeface="Times New Roman"/>
              </a:rPr>
              <a:t> </a:t>
            </a:r>
            <a:r>
              <a:rPr sz="1600" dirty="0">
                <a:solidFill>
                  <a:srgbClr val="292929"/>
                </a:solidFill>
                <a:latin typeface="Times New Roman"/>
                <a:cs typeface="Times New Roman"/>
              </a:rPr>
              <a:t>has </a:t>
            </a:r>
            <a:r>
              <a:rPr sz="1600" spc="-5" dirty="0">
                <a:solidFill>
                  <a:srgbClr val="292929"/>
                </a:solidFill>
                <a:latin typeface="Times New Roman"/>
                <a:cs typeface="Times New Roman"/>
              </a:rPr>
              <a:t>the</a:t>
            </a:r>
            <a:r>
              <a:rPr sz="1600" spc="-10" dirty="0">
                <a:solidFill>
                  <a:srgbClr val="292929"/>
                </a:solidFill>
                <a:latin typeface="Times New Roman"/>
                <a:cs typeface="Times New Roman"/>
              </a:rPr>
              <a:t> </a:t>
            </a:r>
            <a:r>
              <a:rPr sz="1600" dirty="0">
                <a:solidFill>
                  <a:srgbClr val="292929"/>
                </a:solidFill>
                <a:latin typeface="Times New Roman"/>
                <a:cs typeface="Times New Roman"/>
              </a:rPr>
              <a:t>highest number</a:t>
            </a:r>
            <a:r>
              <a:rPr sz="1600" spc="-5" dirty="0">
                <a:solidFill>
                  <a:srgbClr val="292929"/>
                </a:solidFill>
                <a:latin typeface="Times New Roman"/>
                <a:cs typeface="Times New Roman"/>
              </a:rPr>
              <a:t> </a:t>
            </a:r>
            <a:r>
              <a:rPr sz="1600" dirty="0">
                <a:solidFill>
                  <a:srgbClr val="292929"/>
                </a:solidFill>
                <a:latin typeface="Times New Roman"/>
                <a:cs typeface="Times New Roman"/>
              </a:rPr>
              <a:t>of datapoints</a:t>
            </a:r>
            <a:r>
              <a:rPr sz="1600" spc="-5" dirty="0">
                <a:solidFill>
                  <a:srgbClr val="292929"/>
                </a:solidFill>
                <a:latin typeface="Times New Roman"/>
                <a:cs typeface="Times New Roman"/>
              </a:rPr>
              <a:t> and evenly</a:t>
            </a:r>
            <a:r>
              <a:rPr sz="1600" spc="-10" dirty="0">
                <a:solidFill>
                  <a:srgbClr val="292929"/>
                </a:solidFill>
                <a:latin typeface="Times New Roman"/>
                <a:cs typeface="Times New Roman"/>
              </a:rPr>
              <a:t> </a:t>
            </a:r>
            <a:r>
              <a:rPr sz="1600" dirty="0">
                <a:solidFill>
                  <a:srgbClr val="292929"/>
                </a:solidFill>
                <a:latin typeface="Times New Roman"/>
                <a:cs typeface="Times New Roman"/>
              </a:rPr>
              <a:t>distributed</a:t>
            </a:r>
            <a:r>
              <a:rPr sz="1600" spc="-5" dirty="0">
                <a:solidFill>
                  <a:srgbClr val="292929"/>
                </a:solidFill>
                <a:latin typeface="Times New Roman"/>
                <a:cs typeface="Times New Roman"/>
              </a:rPr>
              <a:t> </a:t>
            </a:r>
            <a:r>
              <a:rPr sz="1600" dirty="0">
                <a:solidFill>
                  <a:srgbClr val="292929"/>
                </a:solidFill>
                <a:latin typeface="Times New Roman"/>
                <a:cs typeface="Times New Roman"/>
              </a:rPr>
              <a:t>for other</a:t>
            </a:r>
            <a:r>
              <a:rPr sz="1600" spc="-5" dirty="0">
                <a:solidFill>
                  <a:srgbClr val="292929"/>
                </a:solidFill>
                <a:latin typeface="Times New Roman"/>
                <a:cs typeface="Times New Roman"/>
              </a:rPr>
              <a:t> cluster</a:t>
            </a:r>
            <a:endParaRPr sz="1600" dirty="0">
              <a:latin typeface="Times New Roman"/>
              <a:cs typeface="Times New Roman"/>
            </a:endParaRPr>
          </a:p>
          <a:p>
            <a:pPr marL="363855" marR="23495" indent="-351790" algn="just">
              <a:lnSpc>
                <a:spcPct val="114999"/>
              </a:lnSpc>
              <a:buFont typeface="Arial MT"/>
              <a:buChar char="●"/>
              <a:tabLst>
                <a:tab pos="364490" algn="l"/>
              </a:tabLst>
            </a:pPr>
            <a:r>
              <a:rPr sz="1600" spc="-5" dirty="0">
                <a:solidFill>
                  <a:srgbClr val="292929"/>
                </a:solidFill>
                <a:latin typeface="Times New Roman"/>
                <a:cs typeface="Times New Roman"/>
              </a:rPr>
              <a:t>Netflix</a:t>
            </a:r>
            <a:r>
              <a:rPr sz="1600" dirty="0">
                <a:solidFill>
                  <a:srgbClr val="292929"/>
                </a:solidFill>
                <a:latin typeface="Times New Roman"/>
                <a:cs typeface="Times New Roman"/>
              </a:rPr>
              <a:t> has 537</a:t>
            </a:r>
            <a:r>
              <a:rPr lang="en-GB" sz="1600" dirty="0">
                <a:solidFill>
                  <a:srgbClr val="292929"/>
                </a:solidFill>
                <a:latin typeface="Times New Roman"/>
                <a:cs typeface="Times New Roman"/>
              </a:rPr>
              <a:t>7</a:t>
            </a:r>
            <a:r>
              <a:rPr sz="1600" dirty="0">
                <a:solidFill>
                  <a:srgbClr val="292929"/>
                </a:solidFill>
                <a:latin typeface="Times New Roman"/>
                <a:cs typeface="Times New Roman"/>
              </a:rPr>
              <a:t> </a:t>
            </a:r>
            <a:r>
              <a:rPr sz="1600" spc="-5" dirty="0">
                <a:solidFill>
                  <a:srgbClr val="292929"/>
                </a:solidFill>
                <a:latin typeface="Times New Roman"/>
                <a:cs typeface="Times New Roman"/>
              </a:rPr>
              <a:t>movies</a:t>
            </a:r>
            <a:r>
              <a:rPr sz="1600" dirty="0">
                <a:solidFill>
                  <a:srgbClr val="292929"/>
                </a:solidFill>
                <a:latin typeface="Times New Roman"/>
                <a:cs typeface="Times New Roman"/>
              </a:rPr>
              <a:t> </a:t>
            </a:r>
            <a:r>
              <a:rPr sz="1600" spc="-5" dirty="0">
                <a:solidFill>
                  <a:srgbClr val="292929"/>
                </a:solidFill>
                <a:latin typeface="Times New Roman"/>
                <a:cs typeface="Times New Roman"/>
              </a:rPr>
              <a:t>and</a:t>
            </a:r>
            <a:r>
              <a:rPr sz="1600" dirty="0">
                <a:solidFill>
                  <a:srgbClr val="292929"/>
                </a:solidFill>
                <a:latin typeface="Times New Roman"/>
                <a:cs typeface="Times New Roman"/>
              </a:rPr>
              <a:t> 2</a:t>
            </a:r>
            <a:r>
              <a:rPr lang="en-GB" sz="1600" dirty="0">
                <a:solidFill>
                  <a:srgbClr val="292929"/>
                </a:solidFill>
                <a:latin typeface="Times New Roman"/>
                <a:cs typeface="Times New Roman"/>
              </a:rPr>
              <a:t>400</a:t>
            </a:r>
            <a:r>
              <a:rPr sz="1600" dirty="0">
                <a:solidFill>
                  <a:srgbClr val="292929"/>
                </a:solidFill>
                <a:latin typeface="Times New Roman"/>
                <a:cs typeface="Times New Roman"/>
              </a:rPr>
              <a:t> </a:t>
            </a:r>
            <a:r>
              <a:rPr sz="1600" spc="-5" dirty="0">
                <a:solidFill>
                  <a:srgbClr val="292929"/>
                </a:solidFill>
                <a:latin typeface="Times New Roman"/>
                <a:cs typeface="Times New Roman"/>
              </a:rPr>
              <a:t>TV shows,</a:t>
            </a:r>
            <a:r>
              <a:rPr sz="1600" dirty="0">
                <a:solidFill>
                  <a:srgbClr val="292929"/>
                </a:solidFill>
                <a:latin typeface="Times New Roman"/>
                <a:cs typeface="Times New Roman"/>
              </a:rPr>
              <a:t> </a:t>
            </a:r>
            <a:r>
              <a:rPr sz="1600" spc="-5" dirty="0">
                <a:solidFill>
                  <a:srgbClr val="292929"/>
                </a:solidFill>
                <a:latin typeface="Times New Roman"/>
                <a:cs typeface="Times New Roman"/>
              </a:rPr>
              <a:t>there</a:t>
            </a:r>
            <a:r>
              <a:rPr sz="1600" dirty="0">
                <a:solidFill>
                  <a:srgbClr val="292929"/>
                </a:solidFill>
                <a:latin typeface="Times New Roman"/>
                <a:cs typeface="Times New Roman"/>
              </a:rPr>
              <a:t> </a:t>
            </a:r>
            <a:r>
              <a:rPr sz="1600" spc="-5" dirty="0">
                <a:solidFill>
                  <a:srgbClr val="292929"/>
                </a:solidFill>
                <a:latin typeface="Times New Roman"/>
                <a:cs typeface="Times New Roman"/>
              </a:rPr>
              <a:t>are</a:t>
            </a:r>
            <a:r>
              <a:rPr sz="1600" dirty="0">
                <a:solidFill>
                  <a:srgbClr val="292929"/>
                </a:solidFill>
                <a:latin typeface="Times New Roman"/>
                <a:cs typeface="Times New Roman"/>
              </a:rPr>
              <a:t> </a:t>
            </a:r>
            <a:r>
              <a:rPr sz="1600" spc="-5" dirty="0">
                <a:solidFill>
                  <a:srgbClr val="292929"/>
                </a:solidFill>
                <a:latin typeface="Times New Roman"/>
                <a:cs typeface="Times New Roman"/>
              </a:rPr>
              <a:t>more</a:t>
            </a:r>
            <a:r>
              <a:rPr sz="1600" dirty="0">
                <a:solidFill>
                  <a:srgbClr val="292929"/>
                </a:solidFill>
                <a:latin typeface="Times New Roman"/>
                <a:cs typeface="Times New Roman"/>
              </a:rPr>
              <a:t> </a:t>
            </a:r>
            <a:r>
              <a:rPr sz="1600" spc="-5" dirty="0">
                <a:solidFill>
                  <a:srgbClr val="292929"/>
                </a:solidFill>
                <a:latin typeface="Times New Roman"/>
                <a:cs typeface="Times New Roman"/>
              </a:rPr>
              <a:t>movies</a:t>
            </a:r>
            <a:r>
              <a:rPr sz="1600" dirty="0">
                <a:solidFill>
                  <a:srgbClr val="292929"/>
                </a:solidFill>
                <a:latin typeface="Times New Roman"/>
                <a:cs typeface="Times New Roman"/>
              </a:rPr>
              <a:t> on </a:t>
            </a:r>
            <a:r>
              <a:rPr sz="1600" spc="-5" dirty="0">
                <a:solidFill>
                  <a:srgbClr val="292929"/>
                </a:solidFill>
                <a:latin typeface="Times New Roman"/>
                <a:cs typeface="Times New Roman"/>
              </a:rPr>
              <a:t>Netflix</a:t>
            </a:r>
            <a:r>
              <a:rPr sz="1600" spc="390" dirty="0">
                <a:solidFill>
                  <a:srgbClr val="292929"/>
                </a:solidFill>
                <a:latin typeface="Times New Roman"/>
                <a:cs typeface="Times New Roman"/>
              </a:rPr>
              <a:t> </a:t>
            </a:r>
            <a:r>
              <a:rPr sz="1600" spc="-5" dirty="0">
                <a:solidFill>
                  <a:srgbClr val="292929"/>
                </a:solidFill>
                <a:latin typeface="Times New Roman"/>
                <a:cs typeface="Times New Roman"/>
              </a:rPr>
              <a:t>than TV </a:t>
            </a:r>
            <a:r>
              <a:rPr sz="1600" dirty="0">
                <a:solidFill>
                  <a:srgbClr val="292929"/>
                </a:solidFill>
                <a:latin typeface="Times New Roman"/>
                <a:cs typeface="Times New Roman"/>
              </a:rPr>
              <a:t> </a:t>
            </a:r>
            <a:r>
              <a:rPr sz="1600" spc="-5" dirty="0">
                <a:solidFill>
                  <a:srgbClr val="292929"/>
                </a:solidFill>
                <a:latin typeface="Times New Roman"/>
                <a:cs typeface="Times New Roman"/>
              </a:rPr>
              <a:t>shows.</a:t>
            </a:r>
            <a:endParaRPr sz="1600" dirty="0">
              <a:latin typeface="Times New Roman"/>
              <a:cs typeface="Times New Roman"/>
            </a:endParaRPr>
          </a:p>
          <a:p>
            <a:pPr marL="363855" indent="-351790" algn="just">
              <a:lnSpc>
                <a:spcPct val="100000"/>
              </a:lnSpc>
              <a:spcBef>
                <a:spcPts val="285"/>
              </a:spcBef>
              <a:buFont typeface="Arial MT"/>
              <a:buChar char="●"/>
              <a:tabLst>
                <a:tab pos="364490" algn="l"/>
              </a:tabLst>
            </a:pPr>
            <a:r>
              <a:rPr sz="1600" spc="-5" dirty="0">
                <a:solidFill>
                  <a:srgbClr val="292929"/>
                </a:solidFill>
                <a:latin typeface="Times New Roman"/>
                <a:cs typeface="Times New Roman"/>
              </a:rPr>
              <a:t>T</a:t>
            </a:r>
            <a:r>
              <a:rPr sz="1600" spc="-150" dirty="0">
                <a:solidFill>
                  <a:srgbClr val="292929"/>
                </a:solidFill>
                <a:latin typeface="Times New Roman"/>
                <a:cs typeface="Times New Roman"/>
              </a:rPr>
              <a:t>V</a:t>
            </a:r>
            <a:r>
              <a:rPr sz="1600" dirty="0">
                <a:solidFill>
                  <a:srgbClr val="292929"/>
                </a:solidFill>
                <a:latin typeface="Times New Roman"/>
                <a:cs typeface="Times New Roman"/>
              </a:rPr>
              <a:t>-MA</a:t>
            </a:r>
            <a:r>
              <a:rPr sz="1600" spc="-90" dirty="0">
                <a:solidFill>
                  <a:srgbClr val="292929"/>
                </a:solidFill>
                <a:latin typeface="Times New Roman"/>
                <a:cs typeface="Times New Roman"/>
              </a:rPr>
              <a:t> </a:t>
            </a:r>
            <a:r>
              <a:rPr sz="1600" dirty="0">
                <a:solidFill>
                  <a:srgbClr val="292929"/>
                </a:solidFill>
                <a:latin typeface="Times New Roman"/>
                <a:cs typeface="Times New Roman"/>
              </a:rPr>
              <a:t>has </a:t>
            </a:r>
            <a:r>
              <a:rPr sz="1600" spc="-5" dirty="0">
                <a:solidFill>
                  <a:srgbClr val="292929"/>
                </a:solidFill>
                <a:latin typeface="Times New Roman"/>
                <a:cs typeface="Times New Roman"/>
              </a:rPr>
              <a:t>th</a:t>
            </a:r>
            <a:r>
              <a:rPr sz="1600" dirty="0">
                <a:solidFill>
                  <a:srgbClr val="292929"/>
                </a:solidFill>
                <a:latin typeface="Times New Roman"/>
                <a:cs typeface="Times New Roman"/>
              </a:rPr>
              <a:t>e</a:t>
            </a:r>
            <a:r>
              <a:rPr sz="1600" spc="-5" dirty="0">
                <a:solidFill>
                  <a:srgbClr val="292929"/>
                </a:solidFill>
                <a:latin typeface="Times New Roman"/>
                <a:cs typeface="Times New Roman"/>
              </a:rPr>
              <a:t> </a:t>
            </a:r>
            <a:r>
              <a:rPr sz="1600" dirty="0">
                <a:solidFill>
                  <a:srgbClr val="292929"/>
                </a:solidFill>
                <a:latin typeface="Times New Roman"/>
                <a:cs typeface="Times New Roman"/>
              </a:rPr>
              <a:t>highest number of ratings for </a:t>
            </a:r>
            <a:r>
              <a:rPr sz="1600" spc="-5" dirty="0">
                <a:solidFill>
                  <a:srgbClr val="292929"/>
                </a:solidFill>
                <a:latin typeface="Times New Roman"/>
                <a:cs typeface="Times New Roman"/>
              </a:rPr>
              <a:t>t</a:t>
            </a:r>
            <a:r>
              <a:rPr sz="1600" dirty="0">
                <a:solidFill>
                  <a:srgbClr val="292929"/>
                </a:solidFill>
                <a:latin typeface="Times New Roman"/>
                <a:cs typeface="Times New Roman"/>
              </a:rPr>
              <a:t>v</a:t>
            </a:r>
            <a:r>
              <a:rPr sz="1600" spc="-5" dirty="0">
                <a:solidFill>
                  <a:srgbClr val="292929"/>
                </a:solidFill>
                <a:latin typeface="Times New Roman"/>
                <a:cs typeface="Times New Roman"/>
              </a:rPr>
              <a:t> show</a:t>
            </a:r>
            <a:r>
              <a:rPr sz="1600" dirty="0">
                <a:solidFill>
                  <a:srgbClr val="292929"/>
                </a:solidFill>
                <a:latin typeface="Times New Roman"/>
                <a:cs typeface="Times New Roman"/>
              </a:rPr>
              <a:t>s</a:t>
            </a:r>
            <a:r>
              <a:rPr sz="1600" spc="-5" dirty="0">
                <a:solidFill>
                  <a:srgbClr val="292929"/>
                </a:solidFill>
                <a:latin typeface="Times New Roman"/>
                <a:cs typeface="Times New Roman"/>
              </a:rPr>
              <a:t> i,</a:t>
            </a:r>
            <a:r>
              <a:rPr sz="1600" dirty="0">
                <a:solidFill>
                  <a:srgbClr val="292929"/>
                </a:solidFill>
                <a:latin typeface="Times New Roman"/>
                <a:cs typeface="Times New Roman"/>
              </a:rPr>
              <a:t>e</a:t>
            </a:r>
            <a:r>
              <a:rPr sz="1600" spc="-5" dirty="0">
                <a:solidFill>
                  <a:srgbClr val="292929"/>
                </a:solidFill>
                <a:latin typeface="Times New Roman"/>
                <a:cs typeface="Times New Roman"/>
              </a:rPr>
              <a:t> adul</a:t>
            </a:r>
            <a:r>
              <a:rPr sz="1600" dirty="0">
                <a:solidFill>
                  <a:srgbClr val="292929"/>
                </a:solidFill>
                <a:latin typeface="Times New Roman"/>
                <a:cs typeface="Times New Roman"/>
              </a:rPr>
              <a:t>t</a:t>
            </a:r>
            <a:r>
              <a:rPr sz="1600" spc="-5" dirty="0">
                <a:solidFill>
                  <a:srgbClr val="292929"/>
                </a:solidFill>
                <a:latin typeface="Times New Roman"/>
                <a:cs typeface="Times New Roman"/>
              </a:rPr>
              <a:t> </a:t>
            </a:r>
            <a:r>
              <a:rPr sz="1600" dirty="0">
                <a:solidFill>
                  <a:srgbClr val="292929"/>
                </a:solidFill>
                <a:latin typeface="Times New Roman"/>
                <a:cs typeface="Times New Roman"/>
              </a:rPr>
              <a:t>ratings</a:t>
            </a:r>
            <a:endParaRPr sz="1600" dirty="0">
              <a:latin typeface="Times New Roman"/>
              <a:cs typeface="Times New Roman"/>
            </a:endParaRPr>
          </a:p>
          <a:p>
            <a:pPr marL="363855" marR="5080" indent="-351790" algn="just">
              <a:lnSpc>
                <a:spcPct val="114999"/>
              </a:lnSpc>
              <a:buFont typeface="Arial MT"/>
              <a:buChar char="●"/>
              <a:tabLst>
                <a:tab pos="364490" algn="l"/>
              </a:tabLst>
            </a:pPr>
            <a:r>
              <a:rPr sz="1600" dirty="0">
                <a:solidFill>
                  <a:srgbClr val="292929"/>
                </a:solidFill>
                <a:latin typeface="Times New Roman"/>
                <a:cs typeface="Times New Roman"/>
              </a:rPr>
              <a:t>highest number of </a:t>
            </a:r>
            <a:r>
              <a:rPr sz="1600" spc="-5" dirty="0">
                <a:solidFill>
                  <a:srgbClr val="292929"/>
                </a:solidFill>
                <a:latin typeface="Times New Roman"/>
                <a:cs typeface="Times New Roman"/>
              </a:rPr>
              <a:t>movies </a:t>
            </a:r>
            <a:r>
              <a:rPr sz="1600" dirty="0">
                <a:solidFill>
                  <a:srgbClr val="292929"/>
                </a:solidFill>
                <a:latin typeface="Times New Roman"/>
                <a:cs typeface="Times New Roman"/>
              </a:rPr>
              <a:t>released </a:t>
            </a:r>
            <a:r>
              <a:rPr sz="1600" spc="-5" dirty="0">
                <a:solidFill>
                  <a:srgbClr val="292929"/>
                </a:solidFill>
                <a:latin typeface="Times New Roman"/>
                <a:cs typeface="Times New Roman"/>
              </a:rPr>
              <a:t>in </a:t>
            </a:r>
            <a:r>
              <a:rPr sz="1600" dirty="0">
                <a:solidFill>
                  <a:srgbClr val="292929"/>
                </a:solidFill>
                <a:latin typeface="Times New Roman"/>
                <a:cs typeface="Times New Roman"/>
              </a:rPr>
              <a:t>2017 </a:t>
            </a:r>
            <a:r>
              <a:rPr sz="1600" spc="-5" dirty="0">
                <a:solidFill>
                  <a:srgbClr val="292929"/>
                </a:solidFill>
                <a:latin typeface="Times New Roman"/>
                <a:cs typeface="Times New Roman"/>
              </a:rPr>
              <a:t>and </a:t>
            </a:r>
            <a:r>
              <a:rPr sz="1600" dirty="0">
                <a:solidFill>
                  <a:srgbClr val="292929"/>
                </a:solidFill>
                <a:latin typeface="Times New Roman"/>
                <a:cs typeface="Times New Roman"/>
              </a:rPr>
              <a:t>2018 highest number of </a:t>
            </a:r>
            <a:r>
              <a:rPr sz="1600" spc="-5" dirty="0">
                <a:solidFill>
                  <a:srgbClr val="292929"/>
                </a:solidFill>
                <a:latin typeface="Times New Roman"/>
                <a:cs typeface="Times New Roman"/>
              </a:rPr>
              <a:t>movies </a:t>
            </a:r>
            <a:r>
              <a:rPr sz="1600" dirty="0">
                <a:solidFill>
                  <a:srgbClr val="292929"/>
                </a:solidFill>
                <a:latin typeface="Times New Roman"/>
                <a:cs typeface="Times New Roman"/>
              </a:rPr>
              <a:t>released </a:t>
            </a:r>
            <a:r>
              <a:rPr sz="1600" spc="-5" dirty="0">
                <a:solidFill>
                  <a:srgbClr val="292929"/>
                </a:solidFill>
                <a:latin typeface="Times New Roman"/>
                <a:cs typeface="Times New Roman"/>
              </a:rPr>
              <a:t>in </a:t>
            </a:r>
            <a:r>
              <a:rPr sz="1600" dirty="0">
                <a:solidFill>
                  <a:srgbClr val="292929"/>
                </a:solidFill>
                <a:latin typeface="Times New Roman"/>
                <a:cs typeface="Times New Roman"/>
              </a:rPr>
              <a:t> 2020 </a:t>
            </a:r>
            <a:r>
              <a:rPr sz="1600" spc="-5" dirty="0">
                <a:solidFill>
                  <a:srgbClr val="292929"/>
                </a:solidFill>
                <a:latin typeface="Times New Roman"/>
                <a:cs typeface="Times New Roman"/>
              </a:rPr>
              <a:t>The </a:t>
            </a:r>
            <a:r>
              <a:rPr sz="1600" dirty="0">
                <a:solidFill>
                  <a:srgbClr val="292929"/>
                </a:solidFill>
                <a:latin typeface="Times New Roman"/>
                <a:cs typeface="Times New Roman"/>
              </a:rPr>
              <a:t>number of </a:t>
            </a:r>
            <a:r>
              <a:rPr sz="1600" spc="-5" dirty="0">
                <a:solidFill>
                  <a:srgbClr val="292929"/>
                </a:solidFill>
                <a:latin typeface="Times New Roman"/>
                <a:cs typeface="Times New Roman"/>
              </a:rPr>
              <a:t>movies </a:t>
            </a:r>
            <a:r>
              <a:rPr sz="1600" dirty="0">
                <a:solidFill>
                  <a:srgbClr val="292929"/>
                </a:solidFill>
                <a:latin typeface="Times New Roman"/>
                <a:cs typeface="Times New Roman"/>
              </a:rPr>
              <a:t>on </a:t>
            </a:r>
            <a:r>
              <a:rPr sz="1600" spc="-5" dirty="0">
                <a:solidFill>
                  <a:srgbClr val="292929"/>
                </a:solidFill>
                <a:latin typeface="Times New Roman"/>
                <a:cs typeface="Times New Roman"/>
              </a:rPr>
              <a:t>Netflix is </a:t>
            </a:r>
            <a:r>
              <a:rPr sz="1600" dirty="0">
                <a:solidFill>
                  <a:srgbClr val="292929"/>
                </a:solidFill>
                <a:latin typeface="Times New Roman"/>
                <a:cs typeface="Times New Roman"/>
              </a:rPr>
              <a:t>growing </a:t>
            </a:r>
            <a:r>
              <a:rPr sz="1600" spc="-5" dirty="0">
                <a:solidFill>
                  <a:srgbClr val="292929"/>
                </a:solidFill>
                <a:latin typeface="Times New Roman"/>
                <a:cs typeface="Times New Roman"/>
              </a:rPr>
              <a:t>significantly </a:t>
            </a:r>
            <a:r>
              <a:rPr sz="1600" dirty="0">
                <a:solidFill>
                  <a:srgbClr val="292929"/>
                </a:solidFill>
                <a:latin typeface="Times New Roman"/>
                <a:cs typeface="Times New Roman"/>
              </a:rPr>
              <a:t>faster </a:t>
            </a:r>
            <a:r>
              <a:rPr sz="1600" spc="-5" dirty="0">
                <a:solidFill>
                  <a:srgbClr val="292929"/>
                </a:solidFill>
                <a:latin typeface="Times New Roman"/>
                <a:cs typeface="Times New Roman"/>
              </a:rPr>
              <a:t>than the </a:t>
            </a:r>
            <a:r>
              <a:rPr sz="1600" dirty="0">
                <a:solidFill>
                  <a:srgbClr val="292929"/>
                </a:solidFill>
                <a:latin typeface="Times New Roman"/>
                <a:cs typeface="Times New Roman"/>
              </a:rPr>
              <a:t>number of </a:t>
            </a:r>
            <a:r>
              <a:rPr sz="1600" spc="-5" dirty="0">
                <a:solidFill>
                  <a:srgbClr val="292929"/>
                </a:solidFill>
                <a:latin typeface="Times New Roman"/>
                <a:cs typeface="Times New Roman"/>
              </a:rPr>
              <a:t>TV </a:t>
            </a:r>
            <a:r>
              <a:rPr sz="1600" dirty="0">
                <a:solidFill>
                  <a:srgbClr val="292929"/>
                </a:solidFill>
                <a:latin typeface="Times New Roman"/>
                <a:cs typeface="Times New Roman"/>
              </a:rPr>
              <a:t> </a:t>
            </a:r>
            <a:r>
              <a:rPr sz="1600" spc="-5" dirty="0">
                <a:solidFill>
                  <a:srgbClr val="292929"/>
                </a:solidFill>
                <a:latin typeface="Times New Roman"/>
                <a:cs typeface="Times New Roman"/>
              </a:rPr>
              <a:t>shows. </a:t>
            </a:r>
            <a:r>
              <a:rPr sz="1600" spc="-65" dirty="0">
                <a:solidFill>
                  <a:srgbClr val="292929"/>
                </a:solidFill>
                <a:latin typeface="Times New Roman"/>
                <a:cs typeface="Times New Roman"/>
              </a:rPr>
              <a:t>We </a:t>
            </a:r>
            <a:r>
              <a:rPr sz="1600" spc="-5" dirty="0">
                <a:solidFill>
                  <a:srgbClr val="292929"/>
                </a:solidFill>
                <a:latin typeface="Times New Roman"/>
                <a:cs typeface="Times New Roman"/>
              </a:rPr>
              <a:t>saw </a:t>
            </a:r>
            <a:r>
              <a:rPr sz="1600" dirty="0">
                <a:solidFill>
                  <a:srgbClr val="292929"/>
                </a:solidFill>
                <a:latin typeface="Times New Roman"/>
                <a:cs typeface="Times New Roman"/>
              </a:rPr>
              <a:t>a huge </a:t>
            </a:r>
            <a:r>
              <a:rPr sz="1600" spc="-5" dirty="0">
                <a:solidFill>
                  <a:srgbClr val="292929"/>
                </a:solidFill>
                <a:latin typeface="Times New Roman"/>
                <a:cs typeface="Times New Roman"/>
              </a:rPr>
              <a:t>increase in the </a:t>
            </a:r>
            <a:r>
              <a:rPr sz="1600" dirty="0">
                <a:solidFill>
                  <a:srgbClr val="292929"/>
                </a:solidFill>
                <a:latin typeface="Times New Roman"/>
                <a:cs typeface="Times New Roman"/>
              </a:rPr>
              <a:t>number of </a:t>
            </a:r>
            <a:r>
              <a:rPr sz="1600" spc="-5" dirty="0">
                <a:solidFill>
                  <a:srgbClr val="292929"/>
                </a:solidFill>
                <a:latin typeface="Times New Roman"/>
                <a:cs typeface="Times New Roman"/>
              </a:rPr>
              <a:t>movies and television episodes after </a:t>
            </a:r>
            <a:r>
              <a:rPr sz="1600" dirty="0">
                <a:solidFill>
                  <a:srgbClr val="292929"/>
                </a:solidFill>
                <a:latin typeface="Times New Roman"/>
                <a:cs typeface="Times New Roman"/>
              </a:rPr>
              <a:t>2015. </a:t>
            </a:r>
            <a:r>
              <a:rPr sz="1600" spc="5" dirty="0">
                <a:solidFill>
                  <a:srgbClr val="292929"/>
                </a:solidFill>
                <a:latin typeface="Times New Roman"/>
                <a:cs typeface="Times New Roman"/>
              </a:rPr>
              <a:t> </a:t>
            </a:r>
            <a:r>
              <a:rPr sz="1600" spc="-5" dirty="0">
                <a:solidFill>
                  <a:srgbClr val="292929"/>
                </a:solidFill>
                <a:latin typeface="Times New Roman"/>
                <a:cs typeface="Times New Roman"/>
              </a:rPr>
              <a:t>there</a:t>
            </a:r>
            <a:r>
              <a:rPr sz="1600" spc="254" dirty="0">
                <a:solidFill>
                  <a:srgbClr val="292929"/>
                </a:solidFill>
                <a:latin typeface="Times New Roman"/>
                <a:cs typeface="Times New Roman"/>
              </a:rPr>
              <a:t> </a:t>
            </a:r>
            <a:r>
              <a:rPr sz="1600" spc="-5" dirty="0">
                <a:solidFill>
                  <a:srgbClr val="292929"/>
                </a:solidFill>
                <a:latin typeface="Times New Roman"/>
                <a:cs typeface="Times New Roman"/>
              </a:rPr>
              <a:t>is</a:t>
            </a:r>
            <a:r>
              <a:rPr sz="1600" spc="254" dirty="0">
                <a:solidFill>
                  <a:srgbClr val="292929"/>
                </a:solidFill>
                <a:latin typeface="Times New Roman"/>
                <a:cs typeface="Times New Roman"/>
              </a:rPr>
              <a:t> </a:t>
            </a:r>
            <a:r>
              <a:rPr sz="1600" dirty="0">
                <a:solidFill>
                  <a:srgbClr val="292929"/>
                </a:solidFill>
                <a:latin typeface="Times New Roman"/>
                <a:cs typeface="Times New Roman"/>
              </a:rPr>
              <a:t>a</a:t>
            </a:r>
            <a:r>
              <a:rPr sz="1600" spc="254" dirty="0">
                <a:solidFill>
                  <a:srgbClr val="292929"/>
                </a:solidFill>
                <a:latin typeface="Times New Roman"/>
                <a:cs typeface="Times New Roman"/>
              </a:rPr>
              <a:t> </a:t>
            </a:r>
            <a:r>
              <a:rPr sz="1600" spc="-5" dirty="0">
                <a:solidFill>
                  <a:srgbClr val="292929"/>
                </a:solidFill>
                <a:latin typeface="Times New Roman"/>
                <a:cs typeface="Times New Roman"/>
              </a:rPr>
              <a:t>significant</a:t>
            </a:r>
            <a:r>
              <a:rPr sz="1600" spc="260" dirty="0">
                <a:solidFill>
                  <a:srgbClr val="292929"/>
                </a:solidFill>
                <a:latin typeface="Times New Roman"/>
                <a:cs typeface="Times New Roman"/>
              </a:rPr>
              <a:t> </a:t>
            </a:r>
            <a:r>
              <a:rPr sz="1600" dirty="0">
                <a:solidFill>
                  <a:srgbClr val="292929"/>
                </a:solidFill>
                <a:latin typeface="Times New Roman"/>
                <a:cs typeface="Times New Roman"/>
              </a:rPr>
              <a:t>drop</a:t>
            </a:r>
            <a:r>
              <a:rPr sz="1600" spc="265" dirty="0">
                <a:solidFill>
                  <a:srgbClr val="292929"/>
                </a:solidFill>
                <a:latin typeface="Times New Roman"/>
                <a:cs typeface="Times New Roman"/>
              </a:rPr>
              <a:t> </a:t>
            </a:r>
            <a:r>
              <a:rPr sz="1600" spc="-5" dirty="0">
                <a:solidFill>
                  <a:srgbClr val="292929"/>
                </a:solidFill>
                <a:latin typeface="Times New Roman"/>
                <a:cs typeface="Times New Roman"/>
              </a:rPr>
              <a:t>in</a:t>
            </a:r>
            <a:r>
              <a:rPr sz="1600" spc="254" dirty="0">
                <a:solidFill>
                  <a:srgbClr val="292929"/>
                </a:solidFill>
                <a:latin typeface="Times New Roman"/>
                <a:cs typeface="Times New Roman"/>
              </a:rPr>
              <a:t> </a:t>
            </a:r>
            <a:r>
              <a:rPr sz="1600" spc="-5" dirty="0">
                <a:solidFill>
                  <a:srgbClr val="292929"/>
                </a:solidFill>
                <a:latin typeface="Times New Roman"/>
                <a:cs typeface="Times New Roman"/>
              </a:rPr>
              <a:t>the</a:t>
            </a:r>
            <a:r>
              <a:rPr sz="1600" spc="254" dirty="0">
                <a:solidFill>
                  <a:srgbClr val="292929"/>
                </a:solidFill>
                <a:latin typeface="Times New Roman"/>
                <a:cs typeface="Times New Roman"/>
              </a:rPr>
              <a:t> </a:t>
            </a:r>
            <a:r>
              <a:rPr sz="1600" dirty="0">
                <a:solidFill>
                  <a:srgbClr val="292929"/>
                </a:solidFill>
                <a:latin typeface="Times New Roman"/>
                <a:cs typeface="Times New Roman"/>
              </a:rPr>
              <a:t>number</a:t>
            </a:r>
            <a:r>
              <a:rPr sz="1600" spc="260" dirty="0">
                <a:solidFill>
                  <a:srgbClr val="292929"/>
                </a:solidFill>
                <a:latin typeface="Times New Roman"/>
                <a:cs typeface="Times New Roman"/>
              </a:rPr>
              <a:t> </a:t>
            </a:r>
            <a:r>
              <a:rPr sz="1600" dirty="0">
                <a:solidFill>
                  <a:srgbClr val="292929"/>
                </a:solidFill>
                <a:latin typeface="Times New Roman"/>
                <a:cs typeface="Times New Roman"/>
              </a:rPr>
              <a:t>of</a:t>
            </a:r>
            <a:r>
              <a:rPr sz="1600" spc="265" dirty="0">
                <a:solidFill>
                  <a:srgbClr val="292929"/>
                </a:solidFill>
                <a:latin typeface="Times New Roman"/>
                <a:cs typeface="Times New Roman"/>
              </a:rPr>
              <a:t> </a:t>
            </a:r>
            <a:r>
              <a:rPr sz="1600" spc="-5" dirty="0">
                <a:solidFill>
                  <a:srgbClr val="292929"/>
                </a:solidFill>
                <a:latin typeface="Times New Roman"/>
                <a:cs typeface="Times New Roman"/>
              </a:rPr>
              <a:t>movies</a:t>
            </a:r>
            <a:r>
              <a:rPr sz="1600" spc="254" dirty="0">
                <a:solidFill>
                  <a:srgbClr val="292929"/>
                </a:solidFill>
                <a:latin typeface="Times New Roman"/>
                <a:cs typeface="Times New Roman"/>
              </a:rPr>
              <a:t> </a:t>
            </a:r>
            <a:r>
              <a:rPr sz="1600" spc="-5" dirty="0">
                <a:solidFill>
                  <a:srgbClr val="292929"/>
                </a:solidFill>
                <a:latin typeface="Times New Roman"/>
                <a:cs typeface="Times New Roman"/>
              </a:rPr>
              <a:t>and</a:t>
            </a:r>
            <a:r>
              <a:rPr sz="1600" spc="254" dirty="0">
                <a:solidFill>
                  <a:srgbClr val="292929"/>
                </a:solidFill>
                <a:latin typeface="Times New Roman"/>
                <a:cs typeface="Times New Roman"/>
              </a:rPr>
              <a:t> </a:t>
            </a:r>
            <a:r>
              <a:rPr sz="1600" spc="-5" dirty="0">
                <a:solidFill>
                  <a:srgbClr val="292929"/>
                </a:solidFill>
                <a:latin typeface="Times New Roman"/>
                <a:cs typeface="Times New Roman"/>
              </a:rPr>
              <a:t>television</a:t>
            </a:r>
            <a:r>
              <a:rPr sz="1600" spc="254" dirty="0">
                <a:solidFill>
                  <a:srgbClr val="292929"/>
                </a:solidFill>
                <a:latin typeface="Times New Roman"/>
                <a:cs typeface="Times New Roman"/>
              </a:rPr>
              <a:t> </a:t>
            </a:r>
            <a:r>
              <a:rPr sz="1600" spc="-5" dirty="0">
                <a:solidFill>
                  <a:srgbClr val="292929"/>
                </a:solidFill>
                <a:latin typeface="Times New Roman"/>
                <a:cs typeface="Times New Roman"/>
              </a:rPr>
              <a:t>episodes</a:t>
            </a:r>
            <a:r>
              <a:rPr sz="1600" spc="260" dirty="0">
                <a:solidFill>
                  <a:srgbClr val="292929"/>
                </a:solidFill>
                <a:latin typeface="Times New Roman"/>
                <a:cs typeface="Times New Roman"/>
              </a:rPr>
              <a:t> </a:t>
            </a:r>
            <a:r>
              <a:rPr sz="1600" dirty="0">
                <a:solidFill>
                  <a:srgbClr val="292929"/>
                </a:solidFill>
                <a:latin typeface="Times New Roman"/>
                <a:cs typeface="Times New Roman"/>
              </a:rPr>
              <a:t>produced</a:t>
            </a:r>
            <a:r>
              <a:rPr sz="1600" spc="260" dirty="0">
                <a:solidFill>
                  <a:srgbClr val="292929"/>
                </a:solidFill>
                <a:latin typeface="Times New Roman"/>
                <a:cs typeface="Times New Roman"/>
              </a:rPr>
              <a:t> </a:t>
            </a:r>
            <a:r>
              <a:rPr sz="1600" spc="-5" dirty="0">
                <a:solidFill>
                  <a:srgbClr val="292929"/>
                </a:solidFill>
                <a:latin typeface="Times New Roman"/>
                <a:cs typeface="Times New Roman"/>
              </a:rPr>
              <a:t>after </a:t>
            </a:r>
            <a:r>
              <a:rPr sz="1600" spc="-390" dirty="0">
                <a:solidFill>
                  <a:srgbClr val="292929"/>
                </a:solidFill>
                <a:latin typeface="Times New Roman"/>
                <a:cs typeface="Times New Roman"/>
              </a:rPr>
              <a:t> </a:t>
            </a:r>
            <a:r>
              <a:rPr sz="1600" dirty="0">
                <a:solidFill>
                  <a:srgbClr val="292929"/>
                </a:solidFill>
                <a:latin typeface="Times New Roman"/>
                <a:cs typeface="Times New Roman"/>
              </a:rPr>
              <a:t>2020. It </a:t>
            </a:r>
            <a:r>
              <a:rPr sz="1600" spc="-5" dirty="0">
                <a:solidFill>
                  <a:srgbClr val="292929"/>
                </a:solidFill>
                <a:latin typeface="Times New Roman"/>
                <a:cs typeface="Times New Roman"/>
              </a:rPr>
              <a:t>appears that Netflix </a:t>
            </a:r>
            <a:r>
              <a:rPr sz="1600" dirty="0">
                <a:solidFill>
                  <a:srgbClr val="292929"/>
                </a:solidFill>
                <a:latin typeface="Times New Roman"/>
                <a:cs typeface="Times New Roman"/>
              </a:rPr>
              <a:t>has focused </a:t>
            </a:r>
            <a:r>
              <a:rPr sz="1600" spc="-5" dirty="0">
                <a:solidFill>
                  <a:srgbClr val="292929"/>
                </a:solidFill>
                <a:latin typeface="Times New Roman"/>
                <a:cs typeface="Times New Roman"/>
              </a:rPr>
              <a:t>more attention </a:t>
            </a:r>
            <a:r>
              <a:rPr sz="1600" dirty="0">
                <a:solidFill>
                  <a:srgbClr val="292929"/>
                </a:solidFill>
                <a:latin typeface="Times New Roman"/>
                <a:cs typeface="Times New Roman"/>
              </a:rPr>
              <a:t>on </a:t>
            </a:r>
            <a:r>
              <a:rPr sz="1600" spc="-5" dirty="0">
                <a:solidFill>
                  <a:srgbClr val="292929"/>
                </a:solidFill>
                <a:latin typeface="Times New Roman"/>
                <a:cs typeface="Times New Roman"/>
              </a:rPr>
              <a:t>increasing Movie content than TV </a:t>
            </a:r>
            <a:r>
              <a:rPr sz="1600" dirty="0">
                <a:solidFill>
                  <a:srgbClr val="292929"/>
                </a:solidFill>
                <a:latin typeface="Times New Roman"/>
                <a:cs typeface="Times New Roman"/>
              </a:rPr>
              <a:t> </a:t>
            </a:r>
            <a:r>
              <a:rPr sz="1600" spc="-5" dirty="0">
                <a:solidFill>
                  <a:srgbClr val="292929"/>
                </a:solidFill>
                <a:latin typeface="Times New Roman"/>
                <a:cs typeface="Times New Roman"/>
              </a:rPr>
              <a:t>Shows.</a:t>
            </a:r>
            <a:r>
              <a:rPr sz="1600" spc="-10" dirty="0">
                <a:solidFill>
                  <a:srgbClr val="292929"/>
                </a:solidFill>
                <a:latin typeface="Times New Roman"/>
                <a:cs typeface="Times New Roman"/>
              </a:rPr>
              <a:t> </a:t>
            </a:r>
            <a:r>
              <a:rPr sz="1600" spc="-5" dirty="0">
                <a:solidFill>
                  <a:srgbClr val="292929"/>
                </a:solidFill>
                <a:latin typeface="Times New Roman"/>
                <a:cs typeface="Times New Roman"/>
              </a:rPr>
              <a:t>Movies </a:t>
            </a:r>
            <a:r>
              <a:rPr sz="1600" dirty="0">
                <a:solidFill>
                  <a:srgbClr val="292929"/>
                </a:solidFill>
                <a:latin typeface="Times New Roman"/>
                <a:cs typeface="Times New Roman"/>
              </a:rPr>
              <a:t>have </a:t>
            </a:r>
            <a:r>
              <a:rPr sz="1600" spc="-5" dirty="0">
                <a:solidFill>
                  <a:srgbClr val="292929"/>
                </a:solidFill>
                <a:latin typeface="Times New Roman"/>
                <a:cs typeface="Times New Roman"/>
              </a:rPr>
              <a:t>increased</a:t>
            </a:r>
            <a:r>
              <a:rPr sz="1600" spc="-10" dirty="0">
                <a:solidFill>
                  <a:srgbClr val="292929"/>
                </a:solidFill>
                <a:latin typeface="Times New Roman"/>
                <a:cs typeface="Times New Roman"/>
              </a:rPr>
              <a:t> </a:t>
            </a:r>
            <a:r>
              <a:rPr sz="1600" spc="-5" dirty="0">
                <a:solidFill>
                  <a:srgbClr val="292929"/>
                </a:solidFill>
                <a:latin typeface="Times New Roman"/>
                <a:cs typeface="Times New Roman"/>
              </a:rPr>
              <a:t>much more </a:t>
            </a:r>
            <a:r>
              <a:rPr sz="1600" dirty="0">
                <a:solidFill>
                  <a:srgbClr val="292929"/>
                </a:solidFill>
                <a:latin typeface="Times New Roman"/>
                <a:cs typeface="Times New Roman"/>
              </a:rPr>
              <a:t>dramatically </a:t>
            </a:r>
            <a:r>
              <a:rPr sz="1600" spc="-5" dirty="0">
                <a:solidFill>
                  <a:srgbClr val="292929"/>
                </a:solidFill>
                <a:latin typeface="Times New Roman"/>
                <a:cs typeface="Times New Roman"/>
              </a:rPr>
              <a:t>than</a:t>
            </a:r>
            <a:r>
              <a:rPr sz="1600" spc="-40" dirty="0">
                <a:solidFill>
                  <a:srgbClr val="292929"/>
                </a:solidFill>
                <a:latin typeface="Times New Roman"/>
                <a:cs typeface="Times New Roman"/>
              </a:rPr>
              <a:t> </a:t>
            </a:r>
            <a:r>
              <a:rPr sz="1600" spc="-5" dirty="0">
                <a:solidFill>
                  <a:srgbClr val="292929"/>
                </a:solidFill>
                <a:latin typeface="Times New Roman"/>
                <a:cs typeface="Times New Roman"/>
              </a:rPr>
              <a:t>TV</a:t>
            </a:r>
            <a:r>
              <a:rPr sz="1600" spc="-35" dirty="0">
                <a:solidFill>
                  <a:srgbClr val="292929"/>
                </a:solidFill>
                <a:latin typeface="Times New Roman"/>
                <a:cs typeface="Times New Roman"/>
              </a:rPr>
              <a:t> </a:t>
            </a:r>
            <a:r>
              <a:rPr sz="1600" spc="-5" dirty="0">
                <a:solidFill>
                  <a:srgbClr val="292929"/>
                </a:solidFill>
                <a:latin typeface="Times New Roman"/>
                <a:cs typeface="Times New Roman"/>
              </a:rPr>
              <a:t>shows</a:t>
            </a:r>
            <a:endParaRPr sz="160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605075"/>
            <a:ext cx="2396490" cy="406400"/>
          </a:xfrm>
          <a:prstGeom prst="rect">
            <a:avLst/>
          </a:prstGeom>
        </p:spPr>
        <p:txBody>
          <a:bodyPr vert="horz" wrap="square" lIns="0" tIns="12700" rIns="0" bIns="0" rtlCol="0">
            <a:spAutoFit/>
          </a:bodyPr>
          <a:lstStyle/>
          <a:p>
            <a:pPr marL="12700">
              <a:lnSpc>
                <a:spcPct val="100000"/>
              </a:lnSpc>
              <a:spcBef>
                <a:spcPts val="100"/>
              </a:spcBef>
            </a:pPr>
            <a:r>
              <a:rPr sz="2500" b="0" spc="-5" dirty="0">
                <a:latin typeface="Times New Roman"/>
                <a:cs typeface="Times New Roman"/>
              </a:rPr>
              <a:t>Problem</a:t>
            </a:r>
            <a:r>
              <a:rPr sz="2500" b="0" spc="-80" dirty="0">
                <a:latin typeface="Times New Roman"/>
                <a:cs typeface="Times New Roman"/>
              </a:rPr>
              <a:t> </a:t>
            </a:r>
            <a:r>
              <a:rPr sz="2500" b="0" spc="-5" dirty="0">
                <a:latin typeface="Times New Roman"/>
                <a:cs typeface="Times New Roman"/>
              </a:rPr>
              <a:t>statement</a:t>
            </a:r>
            <a:endParaRPr sz="2500">
              <a:latin typeface="Times New Roman"/>
              <a:cs typeface="Times New Roman"/>
            </a:endParaRPr>
          </a:p>
        </p:txBody>
      </p:sp>
      <p:sp>
        <p:nvSpPr>
          <p:cNvPr id="3" name="object 3"/>
          <p:cNvSpPr txBox="1"/>
          <p:nvPr/>
        </p:nvSpPr>
        <p:spPr>
          <a:xfrm>
            <a:off x="384725" y="1254021"/>
            <a:ext cx="8090534" cy="3413755"/>
          </a:xfrm>
          <a:prstGeom prst="rect">
            <a:avLst/>
          </a:prstGeom>
        </p:spPr>
        <p:txBody>
          <a:bodyPr vert="horz" wrap="square" lIns="0" tIns="12700" rIns="0" bIns="0" rtlCol="0">
            <a:spAutoFit/>
          </a:bodyPr>
          <a:lstStyle/>
          <a:p>
            <a:pPr algn="l"/>
            <a:r>
              <a:rPr lang="en-GB" sz="1400" b="1" i="0" dirty="0">
                <a:solidFill>
                  <a:srgbClr val="212121"/>
                </a:solidFill>
                <a:effectLst/>
                <a:latin typeface="Calibri Light" panose="020F0302020204030204" pitchFamily="34" charset="0"/>
                <a:ea typeface="Calibri Light" panose="020F0302020204030204" pitchFamily="34" charset="0"/>
                <a:cs typeface="Calibri Light" panose="020F0302020204030204" pitchFamily="34" charset="0"/>
              </a:rPr>
              <a:t>Netflix, the world's largest on-demand internet streaming media and online DVD movie rental service provider. It has 220 million members in over 60 countries enjoying more than 100 million hours of TV shows and movies per day, Netflix is the world's leading internet entertainment service with enjoying TV series, documentaries, and feature films across a wide variety of genres and languages.</a:t>
            </a:r>
          </a:p>
          <a:p>
            <a:pPr algn="l"/>
            <a:endParaRPr lang="en-GB" sz="1400" b="1" i="0" dirty="0">
              <a:solidFill>
                <a:srgbClr val="212121"/>
              </a:solidFill>
              <a:effectLst/>
              <a:latin typeface="Calibri Light" panose="020F0302020204030204" pitchFamily="34" charset="0"/>
              <a:ea typeface="Calibri Light" panose="020F0302020204030204" pitchFamily="34" charset="0"/>
              <a:cs typeface="Calibri Light" panose="020F0302020204030204" pitchFamily="34" charset="0"/>
            </a:endParaRPr>
          </a:p>
          <a:p>
            <a:pPr algn="l"/>
            <a:r>
              <a:rPr lang="en-GB" sz="1400" b="1" i="0" dirty="0">
                <a:solidFill>
                  <a:srgbClr val="212121"/>
                </a:solidFill>
                <a:effectLst/>
                <a:latin typeface="Calibri Light" panose="020F0302020204030204" pitchFamily="34" charset="0"/>
                <a:ea typeface="Calibri Light" panose="020F0302020204030204" pitchFamily="34" charset="0"/>
                <a:cs typeface="Calibri Light" panose="020F0302020204030204" pitchFamily="34" charset="0"/>
              </a:rPr>
              <a:t>This dataset consist of TV shows and movies available on Netflix as of 2019.The dataset is collected from Flexible which is a third-party Netflix search engine. In 2018 they released an interesting report which shows that the number of TV shows on Netflix has nearly tripled since 2010. The streaming service's number of movies has decreased by more than 2,000 title since 2010, while its number of TV shows has nearly tripled.</a:t>
            </a:r>
          </a:p>
          <a:p>
            <a:pPr marL="12700" algn="just">
              <a:lnSpc>
                <a:spcPct val="100000"/>
              </a:lnSpc>
              <a:spcBef>
                <a:spcPts val="900"/>
              </a:spcBef>
            </a:pPr>
            <a:r>
              <a:rPr sz="1600" dirty="0">
                <a:solidFill>
                  <a:srgbClr val="212121"/>
                </a:solidFill>
                <a:latin typeface="Times New Roman"/>
                <a:cs typeface="Times New Roman"/>
              </a:rPr>
              <a:t>In</a:t>
            </a:r>
            <a:r>
              <a:rPr sz="1600" spc="-15" dirty="0">
                <a:solidFill>
                  <a:srgbClr val="212121"/>
                </a:solidFill>
                <a:latin typeface="Times New Roman"/>
                <a:cs typeface="Times New Roman"/>
              </a:rPr>
              <a:t> </a:t>
            </a:r>
            <a:r>
              <a:rPr sz="1600" spc="-5" dirty="0">
                <a:solidFill>
                  <a:srgbClr val="212121"/>
                </a:solidFill>
                <a:latin typeface="Times New Roman"/>
                <a:cs typeface="Times New Roman"/>
              </a:rPr>
              <a:t>this</a:t>
            </a:r>
            <a:r>
              <a:rPr sz="1600" spc="-20" dirty="0">
                <a:solidFill>
                  <a:srgbClr val="212121"/>
                </a:solidFill>
                <a:latin typeface="Times New Roman"/>
                <a:cs typeface="Times New Roman"/>
              </a:rPr>
              <a:t> </a:t>
            </a:r>
            <a:r>
              <a:rPr sz="1600" dirty="0">
                <a:solidFill>
                  <a:srgbClr val="212121"/>
                </a:solidFill>
                <a:latin typeface="Times New Roman"/>
                <a:cs typeface="Times New Roman"/>
              </a:rPr>
              <a:t>project,</a:t>
            </a:r>
            <a:r>
              <a:rPr sz="1600" spc="-15" dirty="0">
                <a:solidFill>
                  <a:srgbClr val="212121"/>
                </a:solidFill>
                <a:latin typeface="Times New Roman"/>
                <a:cs typeface="Times New Roman"/>
              </a:rPr>
              <a:t> </a:t>
            </a:r>
            <a:r>
              <a:rPr sz="1600" dirty="0">
                <a:solidFill>
                  <a:srgbClr val="212121"/>
                </a:solidFill>
                <a:latin typeface="Times New Roman"/>
                <a:cs typeface="Times New Roman"/>
              </a:rPr>
              <a:t>I</a:t>
            </a:r>
            <a:r>
              <a:rPr sz="1600" spc="-15" dirty="0">
                <a:solidFill>
                  <a:srgbClr val="212121"/>
                </a:solidFill>
                <a:latin typeface="Times New Roman"/>
                <a:cs typeface="Times New Roman"/>
              </a:rPr>
              <a:t> </a:t>
            </a:r>
            <a:r>
              <a:rPr sz="1600" dirty="0">
                <a:solidFill>
                  <a:srgbClr val="212121"/>
                </a:solidFill>
                <a:latin typeface="Times New Roman"/>
                <a:cs typeface="Times New Roman"/>
              </a:rPr>
              <a:t>have</a:t>
            </a:r>
            <a:r>
              <a:rPr sz="1600" spc="-15" dirty="0">
                <a:solidFill>
                  <a:srgbClr val="212121"/>
                </a:solidFill>
                <a:latin typeface="Times New Roman"/>
                <a:cs typeface="Times New Roman"/>
              </a:rPr>
              <a:t> </a:t>
            </a:r>
            <a:r>
              <a:rPr sz="1600" dirty="0">
                <a:solidFill>
                  <a:srgbClr val="212121"/>
                </a:solidFill>
                <a:latin typeface="Times New Roman"/>
                <a:cs typeface="Times New Roman"/>
              </a:rPr>
              <a:t>done</a:t>
            </a:r>
            <a:endParaRPr sz="1600" dirty="0">
              <a:latin typeface="Times New Roman"/>
              <a:cs typeface="Times New Roman"/>
            </a:endParaRPr>
          </a:p>
          <a:p>
            <a:pPr marL="469900" indent="-351790">
              <a:lnSpc>
                <a:spcPct val="100000"/>
              </a:lnSpc>
              <a:spcBef>
                <a:spcPts val="900"/>
              </a:spcBef>
              <a:buFont typeface="Arial MT"/>
              <a:buChar char="●"/>
              <a:tabLst>
                <a:tab pos="469265" algn="l"/>
                <a:tab pos="469900" algn="l"/>
              </a:tabLst>
            </a:pPr>
            <a:r>
              <a:rPr sz="1600" b="1" spc="-5" dirty="0">
                <a:solidFill>
                  <a:srgbClr val="212121"/>
                </a:solidFill>
                <a:latin typeface="Times New Roman"/>
                <a:cs typeface="Times New Roman"/>
              </a:rPr>
              <a:t>1</a:t>
            </a:r>
            <a:r>
              <a:rPr sz="1600" dirty="0">
                <a:solidFill>
                  <a:srgbClr val="212121"/>
                </a:solidFill>
                <a:latin typeface="Times New Roman"/>
                <a:cs typeface="Times New Roman"/>
              </a:rPr>
              <a:t>.Exploratory </a:t>
            </a:r>
            <a:r>
              <a:rPr sz="1600" spc="-5" dirty="0">
                <a:solidFill>
                  <a:srgbClr val="212121"/>
                </a:solidFill>
                <a:latin typeface="Times New Roman"/>
                <a:cs typeface="Times New Roman"/>
              </a:rPr>
              <a:t>Dat</a:t>
            </a:r>
            <a:r>
              <a:rPr sz="1600" dirty="0">
                <a:solidFill>
                  <a:srgbClr val="212121"/>
                </a:solidFill>
                <a:latin typeface="Times New Roman"/>
                <a:cs typeface="Times New Roman"/>
              </a:rPr>
              <a:t>a</a:t>
            </a:r>
            <a:r>
              <a:rPr sz="1600" spc="-90" dirty="0">
                <a:solidFill>
                  <a:srgbClr val="212121"/>
                </a:solidFill>
                <a:latin typeface="Times New Roman"/>
                <a:cs typeface="Times New Roman"/>
              </a:rPr>
              <a:t> </a:t>
            </a:r>
            <a:r>
              <a:rPr sz="1600" spc="-5" dirty="0">
                <a:solidFill>
                  <a:srgbClr val="212121"/>
                </a:solidFill>
                <a:latin typeface="Times New Roman"/>
                <a:cs typeface="Times New Roman"/>
              </a:rPr>
              <a:t>Analysis</a:t>
            </a:r>
            <a:endParaRPr sz="1600" dirty="0">
              <a:latin typeface="Times New Roman"/>
              <a:cs typeface="Times New Roman"/>
            </a:endParaRPr>
          </a:p>
          <a:p>
            <a:pPr marL="469900" indent="-351790">
              <a:lnSpc>
                <a:spcPct val="100000"/>
              </a:lnSpc>
              <a:buFont typeface="Arial MT"/>
              <a:buChar char="●"/>
              <a:tabLst>
                <a:tab pos="469265" algn="l"/>
                <a:tab pos="469900" algn="l"/>
              </a:tabLst>
            </a:pPr>
            <a:r>
              <a:rPr sz="1600" dirty="0">
                <a:solidFill>
                  <a:srgbClr val="212121"/>
                </a:solidFill>
                <a:latin typeface="Times New Roman"/>
                <a:cs typeface="Times New Roman"/>
              </a:rPr>
              <a:t>2.Understanding</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what</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type</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content</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is</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available</a:t>
            </a:r>
            <a:r>
              <a:rPr sz="1600" spc="-15" dirty="0">
                <a:solidFill>
                  <a:srgbClr val="212121"/>
                </a:solidFill>
                <a:latin typeface="Times New Roman"/>
                <a:cs typeface="Times New Roman"/>
              </a:rPr>
              <a:t> </a:t>
            </a:r>
            <a:r>
              <a:rPr sz="1600" spc="-5" dirty="0">
                <a:solidFill>
                  <a:srgbClr val="212121"/>
                </a:solidFill>
                <a:latin typeface="Times New Roman"/>
                <a:cs typeface="Times New Roman"/>
              </a:rPr>
              <a:t>in</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different countries</a:t>
            </a:r>
            <a:endParaRPr sz="1600" dirty="0">
              <a:latin typeface="Times New Roman"/>
              <a:cs typeface="Times New Roman"/>
            </a:endParaRPr>
          </a:p>
          <a:p>
            <a:pPr marL="469900" indent="-351790">
              <a:lnSpc>
                <a:spcPct val="100000"/>
              </a:lnSpc>
              <a:buFont typeface="Arial MT"/>
              <a:buChar char="●"/>
              <a:tabLst>
                <a:tab pos="469265" algn="l"/>
                <a:tab pos="469900" algn="l"/>
              </a:tabLst>
            </a:pPr>
            <a:r>
              <a:rPr sz="1600" dirty="0">
                <a:solidFill>
                  <a:srgbClr val="212121"/>
                </a:solidFill>
                <a:latin typeface="Times New Roman"/>
                <a:cs typeface="Times New Roman"/>
              </a:rPr>
              <a:t>3.Is</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Netflix</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increasingly</a:t>
            </a:r>
            <a:r>
              <a:rPr sz="1600" spc="-10" dirty="0">
                <a:solidFill>
                  <a:srgbClr val="212121"/>
                </a:solidFill>
                <a:latin typeface="Times New Roman"/>
                <a:cs typeface="Times New Roman"/>
              </a:rPr>
              <a:t> </a:t>
            </a:r>
            <a:r>
              <a:rPr sz="1600" dirty="0">
                <a:solidFill>
                  <a:srgbClr val="212121"/>
                </a:solidFill>
                <a:latin typeface="Times New Roman"/>
                <a:cs typeface="Times New Roman"/>
              </a:rPr>
              <a:t>focusing</a:t>
            </a:r>
            <a:r>
              <a:rPr sz="1600" spc="-5" dirty="0">
                <a:solidFill>
                  <a:srgbClr val="212121"/>
                </a:solidFill>
                <a:latin typeface="Times New Roman"/>
                <a:cs typeface="Times New Roman"/>
              </a:rPr>
              <a:t> </a:t>
            </a:r>
            <a:r>
              <a:rPr sz="1600" dirty="0">
                <a:solidFill>
                  <a:srgbClr val="212121"/>
                </a:solidFill>
                <a:latin typeface="Times New Roman"/>
                <a:cs typeface="Times New Roman"/>
              </a:rPr>
              <a:t>on</a:t>
            </a:r>
            <a:r>
              <a:rPr sz="1600" spc="-35" dirty="0">
                <a:solidFill>
                  <a:srgbClr val="212121"/>
                </a:solidFill>
                <a:latin typeface="Times New Roman"/>
                <a:cs typeface="Times New Roman"/>
              </a:rPr>
              <a:t> </a:t>
            </a:r>
            <a:r>
              <a:rPr sz="1600" spc="-5" dirty="0">
                <a:solidFill>
                  <a:srgbClr val="212121"/>
                </a:solidFill>
                <a:latin typeface="Times New Roman"/>
                <a:cs typeface="Times New Roman"/>
              </a:rPr>
              <a:t>TV</a:t>
            </a:r>
            <a:r>
              <a:rPr sz="1600" spc="-40" dirty="0">
                <a:solidFill>
                  <a:srgbClr val="212121"/>
                </a:solidFill>
                <a:latin typeface="Times New Roman"/>
                <a:cs typeface="Times New Roman"/>
              </a:rPr>
              <a:t> </a:t>
            </a:r>
            <a:r>
              <a:rPr sz="1600" dirty="0">
                <a:solidFill>
                  <a:srgbClr val="212121"/>
                </a:solidFill>
                <a:latin typeface="Times New Roman"/>
                <a:cs typeface="Times New Roman"/>
              </a:rPr>
              <a:t>rather</a:t>
            </a:r>
            <a:r>
              <a:rPr sz="1600" spc="-5" dirty="0">
                <a:solidFill>
                  <a:srgbClr val="212121"/>
                </a:solidFill>
                <a:latin typeface="Times New Roman"/>
                <a:cs typeface="Times New Roman"/>
              </a:rPr>
              <a:t> than</a:t>
            </a:r>
            <a:r>
              <a:rPr sz="1600" spc="-15" dirty="0">
                <a:solidFill>
                  <a:srgbClr val="212121"/>
                </a:solidFill>
                <a:latin typeface="Times New Roman"/>
                <a:cs typeface="Times New Roman"/>
              </a:rPr>
              <a:t> </a:t>
            </a:r>
            <a:r>
              <a:rPr sz="1600" spc="-5" dirty="0">
                <a:solidFill>
                  <a:srgbClr val="212121"/>
                </a:solidFill>
                <a:latin typeface="Times New Roman"/>
                <a:cs typeface="Times New Roman"/>
              </a:rPr>
              <a:t>movies</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in</a:t>
            </a:r>
            <a:r>
              <a:rPr sz="1600" spc="-10" dirty="0">
                <a:solidFill>
                  <a:srgbClr val="212121"/>
                </a:solidFill>
                <a:latin typeface="Times New Roman"/>
                <a:cs typeface="Times New Roman"/>
              </a:rPr>
              <a:t> </a:t>
            </a:r>
            <a:r>
              <a:rPr sz="1600" dirty="0">
                <a:solidFill>
                  <a:srgbClr val="212121"/>
                </a:solidFill>
                <a:latin typeface="Times New Roman"/>
                <a:cs typeface="Times New Roman"/>
              </a:rPr>
              <a:t>recent</a:t>
            </a:r>
            <a:r>
              <a:rPr sz="1600" spc="-5" dirty="0">
                <a:solidFill>
                  <a:srgbClr val="212121"/>
                </a:solidFill>
                <a:latin typeface="Times New Roman"/>
                <a:cs typeface="Times New Roman"/>
              </a:rPr>
              <a:t> </a:t>
            </a:r>
            <a:r>
              <a:rPr sz="1600" dirty="0">
                <a:solidFill>
                  <a:srgbClr val="212121"/>
                </a:solidFill>
                <a:latin typeface="Times New Roman"/>
                <a:cs typeface="Times New Roman"/>
              </a:rPr>
              <a:t>years.</a:t>
            </a:r>
            <a:endParaRPr sz="1600" dirty="0">
              <a:latin typeface="Times New Roman"/>
              <a:cs typeface="Times New Roman"/>
            </a:endParaRPr>
          </a:p>
          <a:p>
            <a:pPr marL="469900" indent="-351790">
              <a:lnSpc>
                <a:spcPct val="100000"/>
              </a:lnSpc>
              <a:buFont typeface="Arial MT"/>
              <a:buChar char="●"/>
              <a:tabLst>
                <a:tab pos="469265" algn="l"/>
                <a:tab pos="469900" algn="l"/>
              </a:tabLst>
            </a:pPr>
            <a:r>
              <a:rPr sz="1600" dirty="0">
                <a:solidFill>
                  <a:srgbClr val="212121"/>
                </a:solidFill>
                <a:latin typeface="Times New Roman"/>
                <a:cs typeface="Times New Roman"/>
              </a:rPr>
              <a:t>4.Clustering</a:t>
            </a:r>
            <a:r>
              <a:rPr sz="1600" spc="-15" dirty="0">
                <a:solidFill>
                  <a:srgbClr val="212121"/>
                </a:solidFill>
                <a:latin typeface="Times New Roman"/>
                <a:cs typeface="Times New Roman"/>
              </a:rPr>
              <a:t> </a:t>
            </a:r>
            <a:r>
              <a:rPr sz="1600" spc="-5" dirty="0">
                <a:solidFill>
                  <a:srgbClr val="212121"/>
                </a:solidFill>
                <a:latin typeface="Times New Roman"/>
                <a:cs typeface="Times New Roman"/>
              </a:rPr>
              <a:t>similar</a:t>
            </a:r>
            <a:r>
              <a:rPr sz="1600" spc="-15" dirty="0">
                <a:solidFill>
                  <a:srgbClr val="212121"/>
                </a:solidFill>
                <a:latin typeface="Times New Roman"/>
                <a:cs typeface="Times New Roman"/>
              </a:rPr>
              <a:t> </a:t>
            </a:r>
            <a:r>
              <a:rPr sz="1600" spc="-5" dirty="0">
                <a:solidFill>
                  <a:srgbClr val="212121"/>
                </a:solidFill>
                <a:latin typeface="Times New Roman"/>
                <a:cs typeface="Times New Roman"/>
              </a:rPr>
              <a:t>content</a:t>
            </a:r>
            <a:r>
              <a:rPr sz="1600" spc="-15" dirty="0">
                <a:solidFill>
                  <a:srgbClr val="212121"/>
                </a:solidFill>
                <a:latin typeface="Times New Roman"/>
                <a:cs typeface="Times New Roman"/>
              </a:rPr>
              <a:t> </a:t>
            </a:r>
            <a:r>
              <a:rPr sz="1600" dirty="0">
                <a:solidFill>
                  <a:srgbClr val="212121"/>
                </a:solidFill>
                <a:latin typeface="Times New Roman"/>
                <a:cs typeface="Times New Roman"/>
              </a:rPr>
              <a:t>by</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matching</a:t>
            </a:r>
            <a:r>
              <a:rPr sz="1600" spc="-15" dirty="0">
                <a:solidFill>
                  <a:srgbClr val="212121"/>
                </a:solidFill>
                <a:latin typeface="Times New Roman"/>
                <a:cs typeface="Times New Roman"/>
              </a:rPr>
              <a:t> </a:t>
            </a:r>
            <a:r>
              <a:rPr sz="1600" spc="-5" dirty="0">
                <a:solidFill>
                  <a:srgbClr val="212121"/>
                </a:solidFill>
                <a:latin typeface="Times New Roman"/>
                <a:cs typeface="Times New Roman"/>
              </a:rPr>
              <a:t>text-based</a:t>
            </a:r>
            <a:r>
              <a:rPr sz="1600" spc="-20" dirty="0">
                <a:solidFill>
                  <a:srgbClr val="212121"/>
                </a:solidFill>
                <a:latin typeface="Times New Roman"/>
                <a:cs typeface="Times New Roman"/>
              </a:rPr>
              <a:t> </a:t>
            </a:r>
            <a:r>
              <a:rPr sz="1600" dirty="0">
                <a:solidFill>
                  <a:srgbClr val="212121"/>
                </a:solidFill>
                <a:latin typeface="Times New Roman"/>
                <a:cs typeface="Times New Roman"/>
              </a:rPr>
              <a:t>features</a:t>
            </a:r>
            <a:endParaRPr sz="1600" dirty="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921" y="741552"/>
            <a:ext cx="7828915" cy="3270254"/>
          </a:xfrm>
          <a:prstGeom prst="rect">
            <a:avLst/>
          </a:prstGeom>
        </p:spPr>
        <p:txBody>
          <a:bodyPr vert="horz" wrap="square" lIns="0" tIns="48895" rIns="0" bIns="0" rtlCol="0">
            <a:spAutoFit/>
          </a:bodyPr>
          <a:lstStyle/>
          <a:p>
            <a:pPr marL="363855" indent="-351790">
              <a:lnSpc>
                <a:spcPct val="100000"/>
              </a:lnSpc>
              <a:spcBef>
                <a:spcPts val="385"/>
              </a:spcBef>
              <a:buFont typeface="Arial MT"/>
              <a:buChar char="●"/>
              <a:tabLst>
                <a:tab pos="363855" algn="l"/>
                <a:tab pos="364490" algn="l"/>
              </a:tabLst>
            </a:pPr>
            <a:r>
              <a:rPr sz="1600" spc="-5" dirty="0">
                <a:solidFill>
                  <a:srgbClr val="292929"/>
                </a:solidFill>
                <a:latin typeface="Times New Roman"/>
                <a:cs typeface="Times New Roman"/>
              </a:rPr>
              <a:t>the</a:t>
            </a:r>
            <a:r>
              <a:rPr sz="1600" spc="-15" dirty="0">
                <a:solidFill>
                  <a:srgbClr val="292929"/>
                </a:solidFill>
                <a:latin typeface="Times New Roman"/>
                <a:cs typeface="Times New Roman"/>
              </a:rPr>
              <a:t> </a:t>
            </a:r>
            <a:r>
              <a:rPr sz="1600" spc="-5" dirty="0">
                <a:solidFill>
                  <a:srgbClr val="292929"/>
                </a:solidFill>
                <a:latin typeface="Times New Roman"/>
                <a:cs typeface="Times New Roman"/>
              </a:rPr>
              <a:t>most</a:t>
            </a:r>
            <a:r>
              <a:rPr sz="1600" spc="-10" dirty="0">
                <a:solidFill>
                  <a:srgbClr val="292929"/>
                </a:solidFill>
                <a:latin typeface="Times New Roman"/>
                <a:cs typeface="Times New Roman"/>
              </a:rPr>
              <a:t> </a:t>
            </a:r>
            <a:r>
              <a:rPr sz="1600" spc="-5" dirty="0">
                <a:solidFill>
                  <a:srgbClr val="292929"/>
                </a:solidFill>
                <a:latin typeface="Times New Roman"/>
                <a:cs typeface="Times New Roman"/>
              </a:rPr>
              <a:t>content</a:t>
            </a:r>
            <a:r>
              <a:rPr sz="1600" spc="-10" dirty="0">
                <a:solidFill>
                  <a:srgbClr val="292929"/>
                </a:solidFill>
                <a:latin typeface="Times New Roman"/>
                <a:cs typeface="Times New Roman"/>
              </a:rPr>
              <a:t> </a:t>
            </a:r>
            <a:r>
              <a:rPr sz="1600" spc="-5" dirty="0">
                <a:solidFill>
                  <a:srgbClr val="292929"/>
                </a:solidFill>
                <a:latin typeface="Times New Roman"/>
                <a:cs typeface="Times New Roman"/>
              </a:rPr>
              <a:t>is</a:t>
            </a:r>
            <a:r>
              <a:rPr sz="1600" spc="-10" dirty="0">
                <a:solidFill>
                  <a:srgbClr val="292929"/>
                </a:solidFill>
                <a:latin typeface="Times New Roman"/>
                <a:cs typeface="Times New Roman"/>
              </a:rPr>
              <a:t> </a:t>
            </a:r>
            <a:r>
              <a:rPr sz="1600" spc="-5" dirty="0">
                <a:solidFill>
                  <a:srgbClr val="292929"/>
                </a:solidFill>
                <a:latin typeface="Times New Roman"/>
                <a:cs typeface="Times New Roman"/>
              </a:rPr>
              <a:t>added</a:t>
            </a:r>
            <a:r>
              <a:rPr sz="1600" spc="-10" dirty="0">
                <a:solidFill>
                  <a:srgbClr val="292929"/>
                </a:solidFill>
                <a:latin typeface="Times New Roman"/>
                <a:cs typeface="Times New Roman"/>
              </a:rPr>
              <a:t> </a:t>
            </a:r>
            <a:r>
              <a:rPr sz="1600" spc="-5" dirty="0">
                <a:solidFill>
                  <a:srgbClr val="292929"/>
                </a:solidFill>
                <a:latin typeface="Times New Roman"/>
                <a:cs typeface="Times New Roman"/>
              </a:rPr>
              <a:t>to</a:t>
            </a:r>
            <a:r>
              <a:rPr sz="1600" spc="-10" dirty="0">
                <a:solidFill>
                  <a:srgbClr val="292929"/>
                </a:solidFill>
                <a:latin typeface="Times New Roman"/>
                <a:cs typeface="Times New Roman"/>
              </a:rPr>
              <a:t> </a:t>
            </a:r>
            <a:r>
              <a:rPr sz="1600" spc="-5" dirty="0">
                <a:solidFill>
                  <a:srgbClr val="292929"/>
                </a:solidFill>
                <a:latin typeface="Times New Roman"/>
                <a:cs typeface="Times New Roman"/>
              </a:rPr>
              <a:t>Netflix</a:t>
            </a:r>
            <a:r>
              <a:rPr sz="1600" spc="-10" dirty="0">
                <a:solidFill>
                  <a:srgbClr val="292929"/>
                </a:solidFill>
                <a:latin typeface="Times New Roman"/>
                <a:cs typeface="Times New Roman"/>
              </a:rPr>
              <a:t> </a:t>
            </a:r>
            <a:r>
              <a:rPr sz="1600" dirty="0">
                <a:solidFill>
                  <a:srgbClr val="292929"/>
                </a:solidFill>
                <a:latin typeface="Times New Roman"/>
                <a:cs typeface="Times New Roman"/>
              </a:rPr>
              <a:t>from</a:t>
            </a:r>
            <a:r>
              <a:rPr sz="1600" spc="-5" dirty="0">
                <a:solidFill>
                  <a:srgbClr val="292929"/>
                </a:solidFill>
                <a:latin typeface="Times New Roman"/>
                <a:cs typeface="Times New Roman"/>
              </a:rPr>
              <a:t> </a:t>
            </a:r>
            <a:r>
              <a:rPr sz="1600" dirty="0">
                <a:solidFill>
                  <a:srgbClr val="292929"/>
                </a:solidFill>
                <a:latin typeface="Times New Roman"/>
                <a:cs typeface="Times New Roman"/>
              </a:rPr>
              <a:t>october</a:t>
            </a:r>
            <a:r>
              <a:rPr sz="1600" spc="-5" dirty="0">
                <a:solidFill>
                  <a:srgbClr val="292929"/>
                </a:solidFill>
                <a:latin typeface="Times New Roman"/>
                <a:cs typeface="Times New Roman"/>
              </a:rPr>
              <a:t> to</a:t>
            </a:r>
            <a:r>
              <a:rPr sz="1600" spc="-10" dirty="0">
                <a:solidFill>
                  <a:srgbClr val="292929"/>
                </a:solidFill>
                <a:latin typeface="Times New Roman"/>
                <a:cs typeface="Times New Roman"/>
              </a:rPr>
              <a:t> </a:t>
            </a:r>
            <a:r>
              <a:rPr sz="1600" spc="-5" dirty="0">
                <a:solidFill>
                  <a:srgbClr val="292929"/>
                </a:solidFill>
                <a:latin typeface="Times New Roman"/>
                <a:cs typeface="Times New Roman"/>
              </a:rPr>
              <a:t>january</a:t>
            </a:r>
            <a:endParaRPr sz="1600" dirty="0">
              <a:latin typeface="Times New Roman"/>
              <a:cs typeface="Times New Roman"/>
            </a:endParaRPr>
          </a:p>
          <a:p>
            <a:pPr marL="363855" marR="6350" indent="-351790">
              <a:lnSpc>
                <a:spcPct val="114999"/>
              </a:lnSpc>
              <a:buFont typeface="Arial MT"/>
              <a:buChar char="●"/>
              <a:tabLst>
                <a:tab pos="363855" algn="l"/>
                <a:tab pos="364490" algn="l"/>
              </a:tabLst>
            </a:pPr>
            <a:r>
              <a:rPr sz="1600" spc="-5" dirty="0">
                <a:solidFill>
                  <a:srgbClr val="212121"/>
                </a:solidFill>
                <a:latin typeface="Times New Roman"/>
                <a:cs typeface="Times New Roman"/>
              </a:rPr>
              <a:t>Documentaries</a:t>
            </a:r>
            <a:r>
              <a:rPr sz="1600" spc="50" dirty="0">
                <a:solidFill>
                  <a:srgbClr val="212121"/>
                </a:solidFill>
                <a:latin typeface="Times New Roman"/>
                <a:cs typeface="Times New Roman"/>
              </a:rPr>
              <a:t> </a:t>
            </a:r>
            <a:r>
              <a:rPr sz="1600" spc="-5" dirty="0">
                <a:solidFill>
                  <a:srgbClr val="212121"/>
                </a:solidFill>
                <a:latin typeface="Times New Roman"/>
                <a:cs typeface="Times New Roman"/>
              </a:rPr>
              <a:t>are</a:t>
            </a:r>
            <a:r>
              <a:rPr sz="1600" spc="45" dirty="0">
                <a:solidFill>
                  <a:srgbClr val="212121"/>
                </a:solidFill>
                <a:latin typeface="Times New Roman"/>
                <a:cs typeface="Times New Roman"/>
              </a:rPr>
              <a:t> </a:t>
            </a:r>
            <a:r>
              <a:rPr sz="1600" spc="-5" dirty="0">
                <a:solidFill>
                  <a:srgbClr val="212121"/>
                </a:solidFill>
                <a:latin typeface="Times New Roman"/>
                <a:cs typeface="Times New Roman"/>
              </a:rPr>
              <a:t>the</a:t>
            </a:r>
            <a:r>
              <a:rPr sz="1600" spc="45" dirty="0">
                <a:solidFill>
                  <a:srgbClr val="212121"/>
                </a:solidFill>
                <a:latin typeface="Times New Roman"/>
                <a:cs typeface="Times New Roman"/>
              </a:rPr>
              <a:t> </a:t>
            </a:r>
            <a:r>
              <a:rPr sz="1600" spc="-5" dirty="0">
                <a:solidFill>
                  <a:srgbClr val="212121"/>
                </a:solidFill>
                <a:latin typeface="Times New Roman"/>
                <a:cs typeface="Times New Roman"/>
              </a:rPr>
              <a:t>top</a:t>
            </a:r>
            <a:r>
              <a:rPr sz="1600" spc="50" dirty="0">
                <a:solidFill>
                  <a:srgbClr val="212121"/>
                </a:solidFill>
                <a:latin typeface="Times New Roman"/>
                <a:cs typeface="Times New Roman"/>
              </a:rPr>
              <a:t> </a:t>
            </a:r>
            <a:r>
              <a:rPr sz="1600" spc="-5" dirty="0">
                <a:solidFill>
                  <a:srgbClr val="212121"/>
                </a:solidFill>
                <a:latin typeface="Times New Roman"/>
                <a:cs typeface="Times New Roman"/>
              </a:rPr>
              <a:t>most</a:t>
            </a:r>
            <a:r>
              <a:rPr sz="1600" spc="45" dirty="0">
                <a:solidFill>
                  <a:srgbClr val="212121"/>
                </a:solidFill>
                <a:latin typeface="Times New Roman"/>
                <a:cs typeface="Times New Roman"/>
              </a:rPr>
              <a:t> </a:t>
            </a:r>
            <a:r>
              <a:rPr sz="1600" dirty="0">
                <a:solidFill>
                  <a:srgbClr val="212121"/>
                </a:solidFill>
                <a:latin typeface="Times New Roman"/>
                <a:cs typeface="Times New Roman"/>
              </a:rPr>
              <a:t>genre</a:t>
            </a:r>
            <a:r>
              <a:rPr sz="1600" spc="50" dirty="0">
                <a:solidFill>
                  <a:srgbClr val="212121"/>
                </a:solidFill>
                <a:latin typeface="Times New Roman"/>
                <a:cs typeface="Times New Roman"/>
              </a:rPr>
              <a:t> </a:t>
            </a:r>
            <a:r>
              <a:rPr sz="1600" spc="-5" dirty="0">
                <a:solidFill>
                  <a:srgbClr val="212121"/>
                </a:solidFill>
                <a:latin typeface="Times New Roman"/>
                <a:cs typeface="Times New Roman"/>
              </a:rPr>
              <a:t>in</a:t>
            </a:r>
            <a:r>
              <a:rPr sz="1600" spc="50" dirty="0">
                <a:solidFill>
                  <a:srgbClr val="212121"/>
                </a:solidFill>
                <a:latin typeface="Times New Roman"/>
                <a:cs typeface="Times New Roman"/>
              </a:rPr>
              <a:t> </a:t>
            </a:r>
            <a:r>
              <a:rPr sz="1600" dirty="0">
                <a:solidFill>
                  <a:srgbClr val="212121"/>
                </a:solidFill>
                <a:latin typeface="Times New Roman"/>
                <a:cs typeface="Times New Roman"/>
              </a:rPr>
              <a:t>netflix</a:t>
            </a:r>
            <a:r>
              <a:rPr sz="1600" spc="50" dirty="0">
                <a:solidFill>
                  <a:srgbClr val="212121"/>
                </a:solidFill>
                <a:latin typeface="Times New Roman"/>
                <a:cs typeface="Times New Roman"/>
              </a:rPr>
              <a:t> </a:t>
            </a:r>
            <a:r>
              <a:rPr sz="1600" spc="-5" dirty="0">
                <a:solidFill>
                  <a:srgbClr val="212121"/>
                </a:solidFill>
                <a:latin typeface="Times New Roman"/>
                <a:cs typeface="Times New Roman"/>
              </a:rPr>
              <a:t>which</a:t>
            </a:r>
            <a:r>
              <a:rPr sz="1600" spc="50" dirty="0">
                <a:solidFill>
                  <a:srgbClr val="212121"/>
                </a:solidFill>
                <a:latin typeface="Times New Roman"/>
                <a:cs typeface="Times New Roman"/>
              </a:rPr>
              <a:t> </a:t>
            </a:r>
            <a:r>
              <a:rPr sz="1600" spc="-5" dirty="0">
                <a:solidFill>
                  <a:srgbClr val="212121"/>
                </a:solidFill>
                <a:latin typeface="Times New Roman"/>
                <a:cs typeface="Times New Roman"/>
              </a:rPr>
              <a:t>is</a:t>
            </a:r>
            <a:r>
              <a:rPr sz="1600" spc="50" dirty="0">
                <a:solidFill>
                  <a:srgbClr val="212121"/>
                </a:solidFill>
                <a:latin typeface="Times New Roman"/>
                <a:cs typeface="Times New Roman"/>
              </a:rPr>
              <a:t> </a:t>
            </a:r>
            <a:r>
              <a:rPr sz="1600" dirty="0">
                <a:solidFill>
                  <a:srgbClr val="212121"/>
                </a:solidFill>
                <a:latin typeface="Times New Roman"/>
                <a:cs typeface="Times New Roman"/>
              </a:rPr>
              <a:t>followed</a:t>
            </a:r>
            <a:r>
              <a:rPr sz="1600" spc="50" dirty="0">
                <a:solidFill>
                  <a:srgbClr val="212121"/>
                </a:solidFill>
                <a:latin typeface="Times New Roman"/>
                <a:cs typeface="Times New Roman"/>
              </a:rPr>
              <a:t> </a:t>
            </a:r>
            <a:r>
              <a:rPr sz="1600" dirty="0">
                <a:solidFill>
                  <a:srgbClr val="212121"/>
                </a:solidFill>
                <a:latin typeface="Times New Roman"/>
                <a:cs typeface="Times New Roman"/>
              </a:rPr>
              <a:t>by</a:t>
            </a:r>
            <a:r>
              <a:rPr sz="1600" spc="50" dirty="0">
                <a:solidFill>
                  <a:srgbClr val="212121"/>
                </a:solidFill>
                <a:latin typeface="Times New Roman"/>
                <a:cs typeface="Times New Roman"/>
              </a:rPr>
              <a:t> </a:t>
            </a:r>
            <a:r>
              <a:rPr sz="1600" spc="-5" dirty="0">
                <a:solidFill>
                  <a:srgbClr val="212121"/>
                </a:solidFill>
                <a:latin typeface="Times New Roman"/>
                <a:cs typeface="Times New Roman"/>
              </a:rPr>
              <a:t>standup</a:t>
            </a:r>
            <a:r>
              <a:rPr sz="1600" spc="55" dirty="0">
                <a:solidFill>
                  <a:srgbClr val="212121"/>
                </a:solidFill>
                <a:latin typeface="Times New Roman"/>
                <a:cs typeface="Times New Roman"/>
              </a:rPr>
              <a:t> </a:t>
            </a:r>
            <a:r>
              <a:rPr sz="1600" spc="-5" dirty="0">
                <a:solidFill>
                  <a:srgbClr val="212121"/>
                </a:solidFill>
                <a:latin typeface="Times New Roman"/>
                <a:cs typeface="Times New Roman"/>
              </a:rPr>
              <a:t>comedy</a:t>
            </a:r>
            <a:r>
              <a:rPr sz="1600" spc="45" dirty="0">
                <a:solidFill>
                  <a:srgbClr val="212121"/>
                </a:solidFill>
                <a:latin typeface="Times New Roman"/>
                <a:cs typeface="Times New Roman"/>
              </a:rPr>
              <a:t> </a:t>
            </a:r>
            <a:r>
              <a:rPr sz="1600" spc="-5" dirty="0">
                <a:solidFill>
                  <a:srgbClr val="212121"/>
                </a:solidFill>
                <a:latin typeface="Times New Roman"/>
                <a:cs typeface="Times New Roman"/>
              </a:rPr>
              <a:t>and </a:t>
            </a:r>
            <a:r>
              <a:rPr sz="1600" spc="-385" dirty="0">
                <a:solidFill>
                  <a:srgbClr val="212121"/>
                </a:solidFill>
                <a:latin typeface="Times New Roman"/>
                <a:cs typeface="Times New Roman"/>
              </a:rPr>
              <a:t> </a:t>
            </a:r>
            <a:r>
              <a:rPr sz="1600" spc="-5" dirty="0">
                <a:solidFill>
                  <a:srgbClr val="212121"/>
                </a:solidFill>
                <a:latin typeface="Times New Roman"/>
                <a:cs typeface="Times New Roman"/>
              </a:rPr>
              <a:t>Drama</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and international movies</a:t>
            </a:r>
            <a:endParaRPr sz="1600" dirty="0">
              <a:latin typeface="Times New Roman"/>
              <a:cs typeface="Times New Roman"/>
            </a:endParaRPr>
          </a:p>
          <a:p>
            <a:pPr marL="363855" indent="-351790">
              <a:lnSpc>
                <a:spcPct val="100000"/>
              </a:lnSpc>
              <a:spcBef>
                <a:spcPts val="290"/>
              </a:spcBef>
              <a:buFont typeface="Arial MT"/>
              <a:buChar char="●"/>
              <a:tabLst>
                <a:tab pos="363855" algn="l"/>
                <a:tab pos="364490" algn="l"/>
              </a:tabLst>
            </a:pPr>
            <a:r>
              <a:rPr sz="1600" dirty="0">
                <a:solidFill>
                  <a:srgbClr val="212121"/>
                </a:solidFill>
                <a:latin typeface="Times New Roman"/>
                <a:cs typeface="Times New Roman"/>
              </a:rPr>
              <a:t>kids</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tv</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is</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the</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top</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most</a:t>
            </a:r>
            <a:r>
              <a:rPr sz="1600" spc="-40" dirty="0">
                <a:solidFill>
                  <a:srgbClr val="212121"/>
                </a:solidFill>
                <a:latin typeface="Times New Roman"/>
                <a:cs typeface="Times New Roman"/>
              </a:rPr>
              <a:t> </a:t>
            </a:r>
            <a:r>
              <a:rPr sz="1600" spc="-5" dirty="0">
                <a:solidFill>
                  <a:srgbClr val="212121"/>
                </a:solidFill>
                <a:latin typeface="Times New Roman"/>
                <a:cs typeface="Times New Roman"/>
              </a:rPr>
              <a:t>TV</a:t>
            </a:r>
            <a:r>
              <a:rPr sz="1600" spc="-40" dirty="0">
                <a:solidFill>
                  <a:srgbClr val="212121"/>
                </a:solidFill>
                <a:latin typeface="Times New Roman"/>
                <a:cs typeface="Times New Roman"/>
              </a:rPr>
              <a:t> </a:t>
            </a:r>
            <a:r>
              <a:rPr sz="1600" spc="-5" dirty="0">
                <a:solidFill>
                  <a:srgbClr val="212121"/>
                </a:solidFill>
                <a:latin typeface="Times New Roman"/>
                <a:cs typeface="Times New Roman"/>
              </a:rPr>
              <a:t>show</a:t>
            </a:r>
            <a:r>
              <a:rPr sz="1600" spc="-10" dirty="0">
                <a:solidFill>
                  <a:srgbClr val="212121"/>
                </a:solidFill>
                <a:latin typeface="Times New Roman"/>
                <a:cs typeface="Times New Roman"/>
              </a:rPr>
              <a:t> </a:t>
            </a:r>
            <a:r>
              <a:rPr sz="1600" dirty="0">
                <a:solidFill>
                  <a:srgbClr val="212121"/>
                </a:solidFill>
                <a:latin typeface="Times New Roman"/>
                <a:cs typeface="Times New Roman"/>
              </a:rPr>
              <a:t>genre</a:t>
            </a:r>
            <a:r>
              <a:rPr sz="1600" spc="-5" dirty="0">
                <a:solidFill>
                  <a:srgbClr val="212121"/>
                </a:solidFill>
                <a:latin typeface="Times New Roman"/>
                <a:cs typeface="Times New Roman"/>
              </a:rPr>
              <a:t> in</a:t>
            </a:r>
            <a:r>
              <a:rPr sz="1600" spc="-10" dirty="0">
                <a:solidFill>
                  <a:srgbClr val="212121"/>
                </a:solidFill>
                <a:latin typeface="Times New Roman"/>
                <a:cs typeface="Times New Roman"/>
              </a:rPr>
              <a:t> </a:t>
            </a:r>
            <a:r>
              <a:rPr sz="1600" dirty="0">
                <a:solidFill>
                  <a:srgbClr val="212121"/>
                </a:solidFill>
                <a:latin typeface="Times New Roman"/>
                <a:cs typeface="Times New Roman"/>
              </a:rPr>
              <a:t>netflix</a:t>
            </a:r>
            <a:endParaRPr sz="1600" dirty="0">
              <a:latin typeface="Times New Roman"/>
              <a:cs typeface="Times New Roman"/>
            </a:endParaRPr>
          </a:p>
          <a:p>
            <a:pPr marL="363855" indent="-351790">
              <a:lnSpc>
                <a:spcPct val="100000"/>
              </a:lnSpc>
              <a:spcBef>
                <a:spcPts val="290"/>
              </a:spcBef>
              <a:buFont typeface="Arial MT"/>
              <a:buChar char="●"/>
              <a:tabLst>
                <a:tab pos="363855" algn="l"/>
                <a:tab pos="364490" algn="l"/>
              </a:tabLst>
            </a:pPr>
            <a:r>
              <a:rPr sz="1600" spc="-5" dirty="0">
                <a:solidFill>
                  <a:srgbClr val="212121"/>
                </a:solidFill>
                <a:latin typeface="Times New Roman"/>
                <a:cs typeface="Times New Roman"/>
              </a:rPr>
              <a:t>most</a:t>
            </a:r>
            <a:r>
              <a:rPr sz="1600" spc="-15" dirty="0">
                <a:solidFill>
                  <a:srgbClr val="212121"/>
                </a:solidFill>
                <a:latin typeface="Times New Roman"/>
                <a:cs typeface="Times New Roman"/>
              </a:rPr>
              <a:t> </a:t>
            </a:r>
            <a:r>
              <a:rPr sz="1600" dirty="0">
                <a:solidFill>
                  <a:srgbClr val="212121"/>
                </a:solidFill>
                <a:latin typeface="Times New Roman"/>
                <a:cs typeface="Times New Roman"/>
              </a:rPr>
              <a:t>of</a:t>
            </a:r>
            <a:r>
              <a:rPr sz="1600" spc="-5" dirty="0">
                <a:solidFill>
                  <a:srgbClr val="212121"/>
                </a:solidFill>
                <a:latin typeface="Times New Roman"/>
                <a:cs typeface="Times New Roman"/>
              </a:rPr>
              <a:t> the</a:t>
            </a:r>
            <a:r>
              <a:rPr sz="1600" spc="-15" dirty="0">
                <a:solidFill>
                  <a:srgbClr val="212121"/>
                </a:solidFill>
                <a:latin typeface="Times New Roman"/>
                <a:cs typeface="Times New Roman"/>
              </a:rPr>
              <a:t> </a:t>
            </a:r>
            <a:r>
              <a:rPr sz="1600" spc="-5" dirty="0">
                <a:solidFill>
                  <a:srgbClr val="212121"/>
                </a:solidFill>
                <a:latin typeface="Times New Roman"/>
                <a:cs typeface="Times New Roman"/>
              </a:rPr>
              <a:t>movies</a:t>
            </a:r>
            <a:r>
              <a:rPr sz="1600" spc="-10" dirty="0">
                <a:solidFill>
                  <a:srgbClr val="212121"/>
                </a:solidFill>
                <a:latin typeface="Times New Roman"/>
                <a:cs typeface="Times New Roman"/>
              </a:rPr>
              <a:t> </a:t>
            </a:r>
            <a:r>
              <a:rPr sz="1600" dirty="0">
                <a:solidFill>
                  <a:srgbClr val="212121"/>
                </a:solidFill>
                <a:latin typeface="Times New Roman"/>
                <a:cs typeface="Times New Roman"/>
              </a:rPr>
              <a:t>have</a:t>
            </a:r>
            <a:r>
              <a:rPr sz="1600" spc="-10" dirty="0">
                <a:solidFill>
                  <a:srgbClr val="212121"/>
                </a:solidFill>
                <a:latin typeface="Times New Roman"/>
                <a:cs typeface="Times New Roman"/>
              </a:rPr>
              <a:t> </a:t>
            </a:r>
            <a:r>
              <a:rPr sz="1600" dirty="0">
                <a:solidFill>
                  <a:srgbClr val="212121"/>
                </a:solidFill>
                <a:latin typeface="Times New Roman"/>
                <a:cs typeface="Times New Roman"/>
              </a:rPr>
              <a:t>duration</a:t>
            </a:r>
            <a:r>
              <a:rPr sz="1600" spc="-5" dirty="0">
                <a:solidFill>
                  <a:srgbClr val="212121"/>
                </a:solidFill>
                <a:latin typeface="Times New Roman"/>
                <a:cs typeface="Times New Roman"/>
              </a:rPr>
              <a:t> </a:t>
            </a:r>
            <a:r>
              <a:rPr sz="1600" dirty="0">
                <a:solidFill>
                  <a:srgbClr val="212121"/>
                </a:solidFill>
                <a:latin typeface="Times New Roman"/>
                <a:cs typeface="Times New Roman"/>
              </a:rPr>
              <a:t>of</a:t>
            </a:r>
            <a:r>
              <a:rPr sz="1600" spc="-5" dirty="0">
                <a:solidFill>
                  <a:srgbClr val="212121"/>
                </a:solidFill>
                <a:latin typeface="Times New Roman"/>
                <a:cs typeface="Times New Roman"/>
              </a:rPr>
              <a:t> </a:t>
            </a:r>
            <a:r>
              <a:rPr sz="1600" dirty="0">
                <a:solidFill>
                  <a:srgbClr val="212121"/>
                </a:solidFill>
                <a:latin typeface="Times New Roman"/>
                <a:cs typeface="Times New Roman"/>
              </a:rPr>
              <a:t>between</a:t>
            </a:r>
            <a:r>
              <a:rPr sz="1600" spc="-10" dirty="0">
                <a:solidFill>
                  <a:srgbClr val="212121"/>
                </a:solidFill>
                <a:latin typeface="Times New Roman"/>
                <a:cs typeface="Times New Roman"/>
              </a:rPr>
              <a:t> </a:t>
            </a:r>
            <a:r>
              <a:rPr sz="1600" dirty="0">
                <a:solidFill>
                  <a:srgbClr val="212121"/>
                </a:solidFill>
                <a:latin typeface="Times New Roman"/>
                <a:cs typeface="Times New Roman"/>
              </a:rPr>
              <a:t>50</a:t>
            </a:r>
            <a:r>
              <a:rPr sz="1600" spc="-5" dirty="0">
                <a:solidFill>
                  <a:srgbClr val="212121"/>
                </a:solidFill>
                <a:latin typeface="Times New Roman"/>
                <a:cs typeface="Times New Roman"/>
              </a:rPr>
              <a:t> to</a:t>
            </a:r>
            <a:r>
              <a:rPr sz="1600" spc="-15" dirty="0">
                <a:solidFill>
                  <a:srgbClr val="212121"/>
                </a:solidFill>
                <a:latin typeface="Times New Roman"/>
                <a:cs typeface="Times New Roman"/>
              </a:rPr>
              <a:t> </a:t>
            </a:r>
            <a:r>
              <a:rPr sz="1600" dirty="0">
                <a:solidFill>
                  <a:srgbClr val="212121"/>
                </a:solidFill>
                <a:latin typeface="Times New Roman"/>
                <a:cs typeface="Times New Roman"/>
              </a:rPr>
              <a:t>150</a:t>
            </a:r>
            <a:endParaRPr sz="1600" dirty="0">
              <a:latin typeface="Times New Roman"/>
              <a:cs typeface="Times New Roman"/>
            </a:endParaRPr>
          </a:p>
          <a:p>
            <a:pPr marL="363855" indent="-351790">
              <a:lnSpc>
                <a:spcPct val="100000"/>
              </a:lnSpc>
              <a:spcBef>
                <a:spcPts val="285"/>
              </a:spcBef>
              <a:buFont typeface="Arial MT"/>
              <a:buChar char="●"/>
              <a:tabLst>
                <a:tab pos="363855" algn="l"/>
                <a:tab pos="364490" algn="l"/>
              </a:tabLst>
            </a:pPr>
            <a:r>
              <a:rPr sz="1600" dirty="0">
                <a:solidFill>
                  <a:srgbClr val="212121"/>
                </a:solidFill>
                <a:latin typeface="Times New Roman"/>
                <a:cs typeface="Times New Roman"/>
              </a:rPr>
              <a:t>highest</a:t>
            </a:r>
            <a:r>
              <a:rPr sz="1600" spc="-15" dirty="0">
                <a:solidFill>
                  <a:srgbClr val="212121"/>
                </a:solidFill>
                <a:latin typeface="Times New Roman"/>
                <a:cs typeface="Times New Roman"/>
              </a:rPr>
              <a:t> </a:t>
            </a:r>
            <a:r>
              <a:rPr sz="1600" dirty="0">
                <a:solidFill>
                  <a:srgbClr val="212121"/>
                </a:solidFill>
                <a:latin typeface="Times New Roman"/>
                <a:cs typeface="Times New Roman"/>
              </a:rPr>
              <a:t>number</a:t>
            </a:r>
            <a:r>
              <a:rPr sz="1600" spc="-10" dirty="0">
                <a:solidFill>
                  <a:srgbClr val="212121"/>
                </a:solidFill>
                <a:latin typeface="Times New Roman"/>
                <a:cs typeface="Times New Roman"/>
              </a:rPr>
              <a:t> </a:t>
            </a:r>
            <a:r>
              <a:rPr sz="1600" dirty="0">
                <a:solidFill>
                  <a:srgbClr val="212121"/>
                </a:solidFill>
                <a:latin typeface="Times New Roman"/>
                <a:cs typeface="Times New Roman"/>
              </a:rPr>
              <a:t>of</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tv_shows</a:t>
            </a:r>
            <a:r>
              <a:rPr sz="1600" spc="-15" dirty="0">
                <a:solidFill>
                  <a:srgbClr val="212121"/>
                </a:solidFill>
                <a:latin typeface="Times New Roman"/>
                <a:cs typeface="Times New Roman"/>
              </a:rPr>
              <a:t> </a:t>
            </a:r>
            <a:r>
              <a:rPr sz="1600" spc="-5" dirty="0">
                <a:solidFill>
                  <a:srgbClr val="212121"/>
                </a:solidFill>
                <a:latin typeface="Times New Roman"/>
                <a:cs typeface="Times New Roman"/>
              </a:rPr>
              <a:t>consisting</a:t>
            </a:r>
            <a:r>
              <a:rPr sz="1600" spc="-15" dirty="0">
                <a:solidFill>
                  <a:srgbClr val="212121"/>
                </a:solidFill>
                <a:latin typeface="Times New Roman"/>
                <a:cs typeface="Times New Roman"/>
              </a:rPr>
              <a:t> </a:t>
            </a:r>
            <a:r>
              <a:rPr sz="1600" dirty="0">
                <a:solidFill>
                  <a:srgbClr val="212121"/>
                </a:solidFill>
                <a:latin typeface="Times New Roman"/>
                <a:cs typeface="Times New Roman"/>
              </a:rPr>
              <a:t>of</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single</a:t>
            </a:r>
            <a:r>
              <a:rPr sz="1600" spc="-15" dirty="0">
                <a:solidFill>
                  <a:srgbClr val="212121"/>
                </a:solidFill>
                <a:latin typeface="Times New Roman"/>
                <a:cs typeface="Times New Roman"/>
              </a:rPr>
              <a:t> </a:t>
            </a:r>
            <a:r>
              <a:rPr sz="1600" spc="-5" dirty="0">
                <a:solidFill>
                  <a:srgbClr val="212121"/>
                </a:solidFill>
                <a:latin typeface="Times New Roman"/>
                <a:cs typeface="Times New Roman"/>
              </a:rPr>
              <a:t>season</a:t>
            </a:r>
            <a:endParaRPr sz="1600" dirty="0">
              <a:latin typeface="Times New Roman"/>
              <a:cs typeface="Times New Roman"/>
            </a:endParaRPr>
          </a:p>
          <a:p>
            <a:pPr marL="363855" indent="-351790">
              <a:lnSpc>
                <a:spcPct val="100000"/>
              </a:lnSpc>
              <a:spcBef>
                <a:spcPts val="290"/>
              </a:spcBef>
              <a:buClr>
                <a:srgbClr val="212121"/>
              </a:buClr>
              <a:buFont typeface="Arial MT"/>
              <a:buChar char="●"/>
              <a:tabLst>
                <a:tab pos="363855" algn="l"/>
                <a:tab pos="364490" algn="l"/>
              </a:tabLst>
            </a:pPr>
            <a:r>
              <a:rPr lang="en-GB" sz="1600" b="0" i="0" dirty="0">
                <a:solidFill>
                  <a:srgbClr val="212121"/>
                </a:solidFill>
                <a:effectLst/>
                <a:latin typeface="Times New Roman" panose="02020603050405020304" pitchFamily="18" charset="0"/>
                <a:cs typeface="Times New Roman" panose="02020603050405020304" pitchFamily="18" charset="0"/>
              </a:rPr>
              <a:t>It was found that Netflix hosts more movies than TV shows on its platform, and the total number of shows added on Netflix is growing exponentially. Also, majority of the shows were produced in the United States, and the majority of the shows on Netflix were created for adults and young adults age group.</a:t>
            </a:r>
            <a:r>
              <a:rPr sz="1600" dirty="0">
                <a:latin typeface="Times New Roman" panose="02020603050405020304" pitchFamily="18" charset="0"/>
                <a:cs typeface="Times New Roman" panose="02020603050405020304" pitchFamily="18" charset="0"/>
              </a:rPr>
              <a:t> </a:t>
            </a:r>
            <a:endParaRPr lang="en-GB" sz="1600" spc="-5" dirty="0">
              <a:latin typeface="Times New Roman" panose="02020603050405020304" pitchFamily="18" charset="0"/>
              <a:cs typeface="Times New Roman" panose="02020603050405020304" pitchFamily="18" charset="0"/>
            </a:endParaRPr>
          </a:p>
          <a:p>
            <a:pPr marL="363855" indent="-351790">
              <a:lnSpc>
                <a:spcPct val="100000"/>
              </a:lnSpc>
              <a:spcBef>
                <a:spcPts val="290"/>
              </a:spcBef>
              <a:buClr>
                <a:srgbClr val="212121"/>
              </a:buClr>
              <a:buFont typeface="Arial MT"/>
              <a:buChar char="●"/>
              <a:tabLst>
                <a:tab pos="363855" algn="l"/>
                <a:tab pos="364490" algn="l"/>
              </a:tabLst>
            </a:pPr>
            <a:r>
              <a:rPr sz="1600" dirty="0">
                <a:latin typeface="Times New Roman"/>
                <a:cs typeface="Times New Roman"/>
              </a:rPr>
              <a:t>30%</a:t>
            </a:r>
            <a:r>
              <a:rPr sz="1600" spc="200" dirty="0">
                <a:latin typeface="Times New Roman"/>
                <a:cs typeface="Times New Roman"/>
              </a:rPr>
              <a:t> </a:t>
            </a:r>
            <a:r>
              <a:rPr sz="1600" spc="-5" dirty="0">
                <a:latin typeface="Times New Roman"/>
                <a:cs typeface="Times New Roman"/>
              </a:rPr>
              <a:t>movies</a:t>
            </a:r>
            <a:r>
              <a:rPr sz="1600" spc="195" dirty="0">
                <a:latin typeface="Times New Roman"/>
                <a:cs typeface="Times New Roman"/>
              </a:rPr>
              <a:t> </a:t>
            </a:r>
            <a:r>
              <a:rPr sz="1600" dirty="0">
                <a:latin typeface="Times New Roman"/>
                <a:cs typeface="Times New Roman"/>
              </a:rPr>
              <a:t>released</a:t>
            </a:r>
            <a:r>
              <a:rPr sz="1600" spc="200" dirty="0">
                <a:latin typeface="Times New Roman"/>
                <a:cs typeface="Times New Roman"/>
              </a:rPr>
              <a:t> </a:t>
            </a:r>
            <a:r>
              <a:rPr sz="1600" dirty="0">
                <a:latin typeface="Times New Roman"/>
                <a:cs typeface="Times New Roman"/>
              </a:rPr>
              <a:t>on</a:t>
            </a:r>
            <a:r>
              <a:rPr sz="1600" spc="200" dirty="0">
                <a:latin typeface="Times New Roman"/>
                <a:cs typeface="Times New Roman"/>
              </a:rPr>
              <a:t> </a:t>
            </a:r>
            <a:r>
              <a:rPr sz="1600" spc="-5" dirty="0">
                <a:latin typeface="Times New Roman"/>
                <a:cs typeface="Times New Roman"/>
              </a:rPr>
              <a:t>Netflix.</a:t>
            </a:r>
            <a:r>
              <a:rPr sz="1600" spc="200" dirty="0">
                <a:latin typeface="Times New Roman"/>
                <a:cs typeface="Times New Roman"/>
              </a:rPr>
              <a:t> </a:t>
            </a:r>
            <a:r>
              <a:rPr sz="1600" dirty="0">
                <a:latin typeface="Times New Roman"/>
                <a:cs typeface="Times New Roman"/>
              </a:rPr>
              <a:t>70%</a:t>
            </a:r>
            <a:r>
              <a:rPr sz="1600" spc="200" dirty="0">
                <a:latin typeface="Times New Roman"/>
                <a:cs typeface="Times New Roman"/>
              </a:rPr>
              <a:t> </a:t>
            </a:r>
            <a:r>
              <a:rPr sz="1600" spc="-5" dirty="0">
                <a:latin typeface="Times New Roman"/>
                <a:cs typeface="Times New Roman"/>
              </a:rPr>
              <a:t>movies</a:t>
            </a:r>
            <a:r>
              <a:rPr sz="1600" spc="195" dirty="0">
                <a:latin typeface="Times New Roman"/>
                <a:cs typeface="Times New Roman"/>
              </a:rPr>
              <a:t> </a:t>
            </a:r>
            <a:r>
              <a:rPr sz="1600" spc="-5" dirty="0">
                <a:latin typeface="Times New Roman"/>
                <a:cs typeface="Times New Roman"/>
              </a:rPr>
              <a:t>added</a:t>
            </a:r>
            <a:r>
              <a:rPr sz="1600" spc="195" dirty="0">
                <a:latin typeface="Times New Roman"/>
                <a:cs typeface="Times New Roman"/>
              </a:rPr>
              <a:t> </a:t>
            </a:r>
            <a:r>
              <a:rPr sz="1600" dirty="0">
                <a:latin typeface="Times New Roman"/>
                <a:cs typeface="Times New Roman"/>
              </a:rPr>
              <a:t>on</a:t>
            </a:r>
            <a:r>
              <a:rPr sz="1600" spc="200" dirty="0">
                <a:latin typeface="Times New Roman"/>
                <a:cs typeface="Times New Roman"/>
              </a:rPr>
              <a:t> </a:t>
            </a:r>
            <a:r>
              <a:rPr sz="1600" spc="-5" dirty="0">
                <a:latin typeface="Times New Roman"/>
                <a:cs typeface="Times New Roman"/>
              </a:rPr>
              <a:t>Netflix</a:t>
            </a:r>
            <a:r>
              <a:rPr sz="1600" spc="200" dirty="0">
                <a:latin typeface="Times New Roman"/>
                <a:cs typeface="Times New Roman"/>
              </a:rPr>
              <a:t> </a:t>
            </a:r>
            <a:r>
              <a:rPr sz="1600" spc="-5" dirty="0">
                <a:latin typeface="Times New Roman"/>
                <a:cs typeface="Times New Roman"/>
              </a:rPr>
              <a:t>were</a:t>
            </a:r>
            <a:r>
              <a:rPr sz="1600" spc="200" dirty="0">
                <a:latin typeface="Times New Roman"/>
                <a:cs typeface="Times New Roman"/>
              </a:rPr>
              <a:t> </a:t>
            </a:r>
            <a:r>
              <a:rPr sz="1600" dirty="0">
                <a:latin typeface="Times New Roman"/>
                <a:cs typeface="Times New Roman"/>
              </a:rPr>
              <a:t>released</a:t>
            </a:r>
            <a:r>
              <a:rPr sz="1600" spc="200" dirty="0">
                <a:latin typeface="Times New Roman"/>
                <a:cs typeface="Times New Roman"/>
              </a:rPr>
              <a:t> </a:t>
            </a:r>
            <a:r>
              <a:rPr sz="1600" spc="-5" dirty="0">
                <a:latin typeface="Times New Roman"/>
                <a:cs typeface="Times New Roman"/>
              </a:rPr>
              <a:t>earlier</a:t>
            </a:r>
            <a:r>
              <a:rPr sz="1600" spc="195" dirty="0">
                <a:latin typeface="Times New Roman"/>
                <a:cs typeface="Times New Roman"/>
              </a:rPr>
              <a:t> </a:t>
            </a:r>
            <a:r>
              <a:rPr sz="1600" dirty="0">
                <a:latin typeface="Times New Roman"/>
                <a:cs typeface="Times New Roman"/>
              </a:rPr>
              <a:t>by </a:t>
            </a:r>
            <a:r>
              <a:rPr sz="1600" spc="-385" dirty="0">
                <a:latin typeface="Times New Roman"/>
                <a:cs typeface="Times New Roman"/>
              </a:rPr>
              <a:t> </a:t>
            </a:r>
            <a:r>
              <a:rPr sz="1600" spc="-5" dirty="0">
                <a:latin typeface="Times New Roman"/>
                <a:cs typeface="Times New Roman"/>
              </a:rPr>
              <a:t>different mode.</a:t>
            </a:r>
            <a:endParaRPr sz="1600" dirty="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7576" y="1879854"/>
            <a:ext cx="3103245" cy="817880"/>
          </a:xfrm>
          <a:prstGeom prst="rect">
            <a:avLst/>
          </a:prstGeom>
        </p:spPr>
        <p:txBody>
          <a:bodyPr vert="horz" wrap="square" lIns="0" tIns="12700" rIns="0" bIns="0" rtlCol="0">
            <a:spAutoFit/>
          </a:bodyPr>
          <a:lstStyle/>
          <a:p>
            <a:pPr marL="12700">
              <a:lnSpc>
                <a:spcPct val="100000"/>
              </a:lnSpc>
              <a:spcBef>
                <a:spcPts val="100"/>
              </a:spcBef>
            </a:pPr>
            <a:r>
              <a:rPr sz="5200" b="0" spc="-10" dirty="0">
                <a:latin typeface="Arial MT"/>
                <a:cs typeface="Arial MT"/>
              </a:rPr>
              <a:t>Thank</a:t>
            </a:r>
            <a:r>
              <a:rPr sz="5200" b="0" spc="-100" dirty="0">
                <a:latin typeface="Arial MT"/>
                <a:cs typeface="Arial MT"/>
              </a:rPr>
              <a:t> </a:t>
            </a:r>
            <a:r>
              <a:rPr sz="5200" b="0" dirty="0">
                <a:latin typeface="Arial MT"/>
                <a:cs typeface="Arial MT"/>
              </a:rPr>
              <a:t>you</a:t>
            </a:r>
            <a:endParaRPr sz="52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766825"/>
            <a:ext cx="2141220" cy="406400"/>
          </a:xfrm>
          <a:prstGeom prst="rect">
            <a:avLst/>
          </a:prstGeom>
        </p:spPr>
        <p:txBody>
          <a:bodyPr vert="horz" wrap="square" lIns="0" tIns="12700" rIns="0" bIns="0" rtlCol="0">
            <a:spAutoFit/>
          </a:bodyPr>
          <a:lstStyle/>
          <a:p>
            <a:pPr marL="12700">
              <a:lnSpc>
                <a:spcPct val="100000"/>
              </a:lnSpc>
              <a:spcBef>
                <a:spcPts val="100"/>
              </a:spcBef>
            </a:pPr>
            <a:r>
              <a:rPr sz="2500" b="0" spc="-5" dirty="0">
                <a:latin typeface="Times New Roman"/>
                <a:cs typeface="Times New Roman"/>
              </a:rPr>
              <a:t>Points</a:t>
            </a:r>
            <a:r>
              <a:rPr sz="2500" b="0" spc="-50" dirty="0">
                <a:latin typeface="Times New Roman"/>
                <a:cs typeface="Times New Roman"/>
              </a:rPr>
              <a:t> </a:t>
            </a:r>
            <a:r>
              <a:rPr sz="2500" b="0" spc="-5" dirty="0">
                <a:latin typeface="Times New Roman"/>
                <a:cs typeface="Times New Roman"/>
              </a:rPr>
              <a:t>to</a:t>
            </a:r>
            <a:r>
              <a:rPr sz="2500" b="0" spc="-45" dirty="0">
                <a:latin typeface="Times New Roman"/>
                <a:cs typeface="Times New Roman"/>
              </a:rPr>
              <a:t> </a:t>
            </a:r>
            <a:r>
              <a:rPr sz="2500" b="0" dirty="0">
                <a:latin typeface="Times New Roman"/>
                <a:cs typeface="Times New Roman"/>
              </a:rPr>
              <a:t>discuss</a:t>
            </a:r>
            <a:endParaRPr sz="2500">
              <a:latin typeface="Times New Roman"/>
              <a:cs typeface="Times New Roman"/>
            </a:endParaRPr>
          </a:p>
        </p:txBody>
      </p:sp>
      <p:sp>
        <p:nvSpPr>
          <p:cNvPr id="3" name="object 3"/>
          <p:cNvSpPr txBox="1"/>
          <p:nvPr/>
        </p:nvSpPr>
        <p:spPr>
          <a:xfrm>
            <a:off x="532992" y="1460461"/>
            <a:ext cx="4323080" cy="2739390"/>
          </a:xfrm>
          <a:prstGeom prst="rect">
            <a:avLst/>
          </a:prstGeom>
        </p:spPr>
        <p:txBody>
          <a:bodyPr vert="horz" wrap="square" lIns="0" tIns="40005" rIns="0" bIns="0" rtlCol="0">
            <a:spAutoFit/>
          </a:bodyPr>
          <a:lstStyle/>
          <a:p>
            <a:pPr marL="394335" indent="-351790">
              <a:lnSpc>
                <a:spcPct val="100000"/>
              </a:lnSpc>
              <a:spcBef>
                <a:spcPts val="315"/>
              </a:spcBef>
              <a:buFont typeface="Arial MT"/>
              <a:buChar char="●"/>
              <a:tabLst>
                <a:tab pos="394335" algn="l"/>
                <a:tab pos="394970" algn="l"/>
              </a:tabLst>
            </a:pPr>
            <a:r>
              <a:rPr sz="1600" spc="-25" dirty="0">
                <a:solidFill>
                  <a:srgbClr val="212121"/>
                </a:solidFill>
                <a:latin typeface="Roboto"/>
                <a:cs typeface="Roboto"/>
              </a:rPr>
              <a:t>Data</a:t>
            </a:r>
            <a:r>
              <a:rPr sz="1600" spc="-45" dirty="0">
                <a:solidFill>
                  <a:srgbClr val="212121"/>
                </a:solidFill>
                <a:latin typeface="Roboto"/>
                <a:cs typeface="Roboto"/>
              </a:rPr>
              <a:t> </a:t>
            </a:r>
            <a:r>
              <a:rPr sz="1600" spc="-15" dirty="0">
                <a:solidFill>
                  <a:srgbClr val="212121"/>
                </a:solidFill>
                <a:latin typeface="Roboto"/>
                <a:cs typeface="Roboto"/>
              </a:rPr>
              <a:t>description</a:t>
            </a:r>
            <a:endParaRPr sz="1600">
              <a:latin typeface="Roboto"/>
              <a:cs typeface="Roboto"/>
            </a:endParaRPr>
          </a:p>
          <a:p>
            <a:pPr marL="394335" indent="-382270">
              <a:lnSpc>
                <a:spcPct val="100000"/>
              </a:lnSpc>
              <a:spcBef>
                <a:spcPts val="675"/>
              </a:spcBef>
              <a:buSzPct val="125000"/>
              <a:buFont typeface="Arial MT"/>
              <a:buChar char="●"/>
              <a:tabLst>
                <a:tab pos="394335" algn="l"/>
                <a:tab pos="394970" algn="l"/>
              </a:tabLst>
            </a:pPr>
            <a:r>
              <a:rPr sz="1600" spc="-20" dirty="0">
                <a:solidFill>
                  <a:srgbClr val="212121"/>
                </a:solidFill>
                <a:latin typeface="Roboto"/>
                <a:cs typeface="Roboto"/>
              </a:rPr>
              <a:t>Exploratory</a:t>
            </a:r>
            <a:r>
              <a:rPr sz="1600" spc="-25" dirty="0">
                <a:solidFill>
                  <a:srgbClr val="212121"/>
                </a:solidFill>
                <a:latin typeface="Roboto"/>
                <a:cs typeface="Roboto"/>
              </a:rPr>
              <a:t> </a:t>
            </a:r>
            <a:r>
              <a:rPr sz="1600" spc="-15" dirty="0">
                <a:solidFill>
                  <a:srgbClr val="212121"/>
                </a:solidFill>
                <a:latin typeface="Roboto"/>
                <a:cs typeface="Roboto"/>
              </a:rPr>
              <a:t>data</a:t>
            </a:r>
            <a:r>
              <a:rPr sz="1600" spc="-30" dirty="0">
                <a:solidFill>
                  <a:srgbClr val="212121"/>
                </a:solidFill>
                <a:latin typeface="Roboto"/>
                <a:cs typeface="Roboto"/>
              </a:rPr>
              <a:t> </a:t>
            </a:r>
            <a:r>
              <a:rPr sz="1600" spc="-25" dirty="0">
                <a:solidFill>
                  <a:srgbClr val="212121"/>
                </a:solidFill>
                <a:latin typeface="Roboto"/>
                <a:cs typeface="Roboto"/>
              </a:rPr>
              <a:t>analysis</a:t>
            </a:r>
            <a:endParaRPr sz="1600">
              <a:latin typeface="Roboto"/>
              <a:cs typeface="Roboto"/>
            </a:endParaRPr>
          </a:p>
          <a:p>
            <a:pPr marL="394335" indent="-351790">
              <a:lnSpc>
                <a:spcPct val="100000"/>
              </a:lnSpc>
              <a:spcBef>
                <a:spcPts val="455"/>
              </a:spcBef>
              <a:buFont typeface="Arial MT"/>
              <a:buChar char="●"/>
              <a:tabLst>
                <a:tab pos="394335" algn="l"/>
                <a:tab pos="394970" algn="l"/>
              </a:tabLst>
            </a:pPr>
            <a:r>
              <a:rPr sz="1600" spc="-20" dirty="0">
                <a:solidFill>
                  <a:srgbClr val="212121"/>
                </a:solidFill>
                <a:latin typeface="Roboto"/>
                <a:cs typeface="Roboto"/>
              </a:rPr>
              <a:t>Hypothesis</a:t>
            </a:r>
            <a:r>
              <a:rPr sz="1600" spc="-30" dirty="0">
                <a:solidFill>
                  <a:srgbClr val="212121"/>
                </a:solidFill>
                <a:latin typeface="Roboto"/>
                <a:cs typeface="Roboto"/>
              </a:rPr>
              <a:t> </a:t>
            </a:r>
            <a:r>
              <a:rPr sz="1600" spc="-20" dirty="0">
                <a:solidFill>
                  <a:srgbClr val="212121"/>
                </a:solidFill>
                <a:latin typeface="Roboto"/>
                <a:cs typeface="Roboto"/>
              </a:rPr>
              <a:t>testing</a:t>
            </a:r>
            <a:endParaRPr sz="1600">
              <a:latin typeface="Roboto"/>
              <a:cs typeface="Roboto"/>
            </a:endParaRPr>
          </a:p>
          <a:p>
            <a:pPr marL="394335" indent="-351790">
              <a:lnSpc>
                <a:spcPct val="100000"/>
              </a:lnSpc>
              <a:spcBef>
                <a:spcPts val="285"/>
              </a:spcBef>
              <a:buFont typeface="Arial MT"/>
              <a:buChar char="●"/>
              <a:tabLst>
                <a:tab pos="394335" algn="l"/>
                <a:tab pos="394970" algn="l"/>
              </a:tabLst>
            </a:pPr>
            <a:r>
              <a:rPr sz="1600" spc="-20" dirty="0">
                <a:solidFill>
                  <a:srgbClr val="212121"/>
                </a:solidFill>
                <a:latin typeface="Roboto"/>
                <a:cs typeface="Roboto"/>
              </a:rPr>
              <a:t>Feature</a:t>
            </a:r>
            <a:r>
              <a:rPr sz="1600" spc="-25" dirty="0">
                <a:solidFill>
                  <a:srgbClr val="212121"/>
                </a:solidFill>
                <a:latin typeface="Roboto"/>
                <a:cs typeface="Roboto"/>
              </a:rPr>
              <a:t> </a:t>
            </a:r>
            <a:r>
              <a:rPr sz="1600" spc="-15" dirty="0">
                <a:solidFill>
                  <a:srgbClr val="212121"/>
                </a:solidFill>
                <a:latin typeface="Roboto"/>
                <a:cs typeface="Roboto"/>
              </a:rPr>
              <a:t>selection</a:t>
            </a:r>
            <a:endParaRPr sz="1600">
              <a:latin typeface="Roboto"/>
              <a:cs typeface="Roboto"/>
            </a:endParaRPr>
          </a:p>
          <a:p>
            <a:pPr marL="394335" indent="-382270">
              <a:lnSpc>
                <a:spcPct val="100000"/>
              </a:lnSpc>
              <a:spcBef>
                <a:spcPts val="675"/>
              </a:spcBef>
              <a:buSzPct val="125000"/>
              <a:buFont typeface="Arial MT"/>
              <a:buChar char="●"/>
              <a:tabLst>
                <a:tab pos="394335" algn="l"/>
                <a:tab pos="394970" algn="l"/>
              </a:tabLst>
            </a:pPr>
            <a:r>
              <a:rPr sz="1600" spc="-15" dirty="0">
                <a:solidFill>
                  <a:srgbClr val="212121"/>
                </a:solidFill>
                <a:latin typeface="Roboto"/>
                <a:cs typeface="Roboto"/>
              </a:rPr>
              <a:t>Machine </a:t>
            </a:r>
            <a:r>
              <a:rPr sz="1600" spc="-20" dirty="0">
                <a:solidFill>
                  <a:srgbClr val="212121"/>
                </a:solidFill>
                <a:latin typeface="Roboto"/>
                <a:cs typeface="Roboto"/>
              </a:rPr>
              <a:t>learning</a:t>
            </a:r>
            <a:r>
              <a:rPr sz="1600" spc="-10" dirty="0">
                <a:solidFill>
                  <a:srgbClr val="212121"/>
                </a:solidFill>
                <a:latin typeface="Roboto"/>
                <a:cs typeface="Roboto"/>
              </a:rPr>
              <a:t> </a:t>
            </a:r>
            <a:r>
              <a:rPr sz="1600" spc="-15" dirty="0">
                <a:solidFill>
                  <a:srgbClr val="212121"/>
                </a:solidFill>
                <a:latin typeface="Roboto"/>
                <a:cs typeface="Roboto"/>
              </a:rPr>
              <a:t>algorithms(unsupervised)</a:t>
            </a:r>
            <a:endParaRPr sz="1600">
              <a:latin typeface="Roboto"/>
              <a:cs typeface="Roboto"/>
            </a:endParaRPr>
          </a:p>
          <a:p>
            <a:pPr marL="656590" lvl="1" indent="-218440">
              <a:lnSpc>
                <a:spcPct val="100000"/>
              </a:lnSpc>
              <a:spcBef>
                <a:spcPts val="455"/>
              </a:spcBef>
              <a:buAutoNum type="arabicPeriod"/>
              <a:tabLst>
                <a:tab pos="657225" algn="l"/>
              </a:tabLst>
            </a:pPr>
            <a:r>
              <a:rPr sz="1600" spc="-70" dirty="0">
                <a:solidFill>
                  <a:srgbClr val="212121"/>
                </a:solidFill>
                <a:latin typeface="Roboto"/>
                <a:cs typeface="Roboto"/>
              </a:rPr>
              <a:t>K-mean</a:t>
            </a:r>
            <a:endParaRPr sz="1600">
              <a:latin typeface="Roboto"/>
              <a:cs typeface="Roboto"/>
            </a:endParaRPr>
          </a:p>
          <a:p>
            <a:pPr marL="657225" lvl="1" indent="-168910">
              <a:lnSpc>
                <a:spcPct val="100000"/>
              </a:lnSpc>
              <a:spcBef>
                <a:spcPts val="290"/>
              </a:spcBef>
              <a:buAutoNum type="arabicPeriod"/>
              <a:tabLst>
                <a:tab pos="657860" algn="l"/>
              </a:tabLst>
            </a:pPr>
            <a:r>
              <a:rPr sz="1600" spc="-20" dirty="0">
                <a:solidFill>
                  <a:srgbClr val="212121"/>
                </a:solidFill>
                <a:latin typeface="Roboto"/>
                <a:cs typeface="Roboto"/>
              </a:rPr>
              <a:t>agglomerative clustering</a:t>
            </a:r>
            <a:endParaRPr sz="1600">
              <a:latin typeface="Roboto"/>
              <a:cs typeface="Roboto"/>
            </a:endParaRPr>
          </a:p>
          <a:p>
            <a:pPr marL="394335" indent="-351790">
              <a:lnSpc>
                <a:spcPct val="100000"/>
              </a:lnSpc>
              <a:spcBef>
                <a:spcPts val="285"/>
              </a:spcBef>
              <a:buFont typeface="Arial MT"/>
              <a:buChar char="●"/>
              <a:tabLst>
                <a:tab pos="394335" algn="l"/>
                <a:tab pos="394970" algn="l"/>
              </a:tabLst>
            </a:pPr>
            <a:r>
              <a:rPr sz="1600" spc="-5" dirty="0">
                <a:solidFill>
                  <a:srgbClr val="212121"/>
                </a:solidFill>
                <a:latin typeface="Roboto"/>
                <a:cs typeface="Roboto"/>
              </a:rPr>
              <a:t>Model</a:t>
            </a:r>
            <a:r>
              <a:rPr sz="1600" spc="-30" dirty="0">
                <a:solidFill>
                  <a:srgbClr val="212121"/>
                </a:solidFill>
                <a:latin typeface="Roboto"/>
                <a:cs typeface="Roboto"/>
              </a:rPr>
              <a:t> </a:t>
            </a:r>
            <a:r>
              <a:rPr sz="1600" spc="-10" dirty="0">
                <a:solidFill>
                  <a:srgbClr val="212121"/>
                </a:solidFill>
                <a:latin typeface="Roboto"/>
                <a:cs typeface="Roboto"/>
              </a:rPr>
              <a:t>performance</a:t>
            </a:r>
            <a:endParaRPr sz="1600">
              <a:latin typeface="Roboto"/>
              <a:cs typeface="Roboto"/>
            </a:endParaRPr>
          </a:p>
          <a:p>
            <a:pPr marL="394335" indent="-382270">
              <a:lnSpc>
                <a:spcPct val="100000"/>
              </a:lnSpc>
              <a:spcBef>
                <a:spcPts val="675"/>
              </a:spcBef>
              <a:buSzPct val="125000"/>
              <a:buFont typeface="Arial MT"/>
              <a:buChar char="●"/>
              <a:tabLst>
                <a:tab pos="394335" algn="l"/>
                <a:tab pos="394970" algn="l"/>
              </a:tabLst>
            </a:pPr>
            <a:r>
              <a:rPr sz="1600" spc="-15" dirty="0">
                <a:solidFill>
                  <a:srgbClr val="212121"/>
                </a:solidFill>
                <a:latin typeface="Roboto"/>
                <a:cs typeface="Roboto"/>
              </a:rPr>
              <a:t>Conclusion</a:t>
            </a:r>
            <a:endParaRPr sz="1600">
              <a:latin typeface="Roboto"/>
              <a:cs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6025" y="250652"/>
            <a:ext cx="2198370" cy="421640"/>
          </a:xfrm>
          <a:prstGeom prst="rect">
            <a:avLst/>
          </a:prstGeom>
        </p:spPr>
        <p:txBody>
          <a:bodyPr vert="horz" wrap="square" lIns="0" tIns="12700" rIns="0" bIns="0" rtlCol="0">
            <a:spAutoFit/>
          </a:bodyPr>
          <a:lstStyle/>
          <a:p>
            <a:pPr marL="12700">
              <a:lnSpc>
                <a:spcPct val="100000"/>
              </a:lnSpc>
              <a:spcBef>
                <a:spcPts val="100"/>
              </a:spcBef>
            </a:pPr>
            <a:r>
              <a:rPr sz="2600" b="0" spc="-5" dirty="0">
                <a:latin typeface="Times New Roman"/>
                <a:cs typeface="Times New Roman"/>
              </a:rPr>
              <a:t>Data</a:t>
            </a:r>
            <a:r>
              <a:rPr sz="2600" b="0" spc="-90" dirty="0">
                <a:latin typeface="Times New Roman"/>
                <a:cs typeface="Times New Roman"/>
              </a:rPr>
              <a:t> </a:t>
            </a:r>
            <a:r>
              <a:rPr sz="2600" b="0" dirty="0">
                <a:latin typeface="Times New Roman"/>
                <a:cs typeface="Times New Roman"/>
              </a:rPr>
              <a:t>description</a:t>
            </a:r>
            <a:endParaRPr sz="2600">
              <a:latin typeface="Times New Roman"/>
              <a:cs typeface="Times New Roman"/>
            </a:endParaRPr>
          </a:p>
        </p:txBody>
      </p:sp>
      <p:sp>
        <p:nvSpPr>
          <p:cNvPr id="3" name="object 3"/>
          <p:cNvSpPr txBox="1"/>
          <p:nvPr/>
        </p:nvSpPr>
        <p:spPr>
          <a:xfrm>
            <a:off x="245975" y="740622"/>
            <a:ext cx="8735695" cy="3917950"/>
          </a:xfrm>
          <a:prstGeom prst="rect">
            <a:avLst/>
          </a:prstGeom>
        </p:spPr>
        <p:txBody>
          <a:bodyPr vert="horz" wrap="square" lIns="0" tIns="12700" rIns="0" bIns="0" rtlCol="0">
            <a:spAutoFit/>
          </a:bodyPr>
          <a:lstStyle/>
          <a:p>
            <a:pPr marL="12700" marR="5080">
              <a:lnSpc>
                <a:spcPct val="100000"/>
              </a:lnSpc>
              <a:spcBef>
                <a:spcPts val="100"/>
              </a:spcBef>
              <a:tabLst>
                <a:tab pos="480059" algn="l"/>
              </a:tabLst>
            </a:pPr>
            <a:r>
              <a:rPr sz="1600" spc="-5" dirty="0">
                <a:solidFill>
                  <a:srgbClr val="292929"/>
                </a:solidFill>
                <a:latin typeface="Times New Roman"/>
                <a:cs typeface="Times New Roman"/>
              </a:rPr>
              <a:t>The	</a:t>
            </a:r>
            <a:r>
              <a:rPr sz="1600" dirty="0">
                <a:solidFill>
                  <a:srgbClr val="292929"/>
                </a:solidFill>
                <a:latin typeface="Times New Roman"/>
                <a:cs typeface="Times New Roman"/>
              </a:rPr>
              <a:t>dataset</a:t>
            </a:r>
            <a:r>
              <a:rPr sz="1600" spc="195" dirty="0">
                <a:solidFill>
                  <a:srgbClr val="292929"/>
                </a:solidFill>
                <a:latin typeface="Times New Roman"/>
                <a:cs typeface="Times New Roman"/>
              </a:rPr>
              <a:t> </a:t>
            </a:r>
            <a:r>
              <a:rPr sz="1600" spc="-5" dirty="0">
                <a:solidFill>
                  <a:srgbClr val="292929"/>
                </a:solidFill>
                <a:latin typeface="Times New Roman"/>
                <a:cs typeface="Times New Roman"/>
              </a:rPr>
              <a:t>consists</a:t>
            </a:r>
            <a:r>
              <a:rPr sz="1600" spc="195" dirty="0">
                <a:solidFill>
                  <a:srgbClr val="292929"/>
                </a:solidFill>
                <a:latin typeface="Times New Roman"/>
                <a:cs typeface="Times New Roman"/>
              </a:rPr>
              <a:t> </a:t>
            </a:r>
            <a:r>
              <a:rPr sz="1600" dirty="0">
                <a:solidFill>
                  <a:srgbClr val="292929"/>
                </a:solidFill>
                <a:latin typeface="Times New Roman"/>
                <a:cs typeface="Times New Roman"/>
              </a:rPr>
              <a:t>of</a:t>
            </a:r>
            <a:r>
              <a:rPr sz="1600" spc="195" dirty="0">
                <a:solidFill>
                  <a:srgbClr val="292929"/>
                </a:solidFill>
                <a:latin typeface="Times New Roman"/>
                <a:cs typeface="Times New Roman"/>
              </a:rPr>
              <a:t> </a:t>
            </a:r>
            <a:r>
              <a:rPr sz="1600" spc="-5" dirty="0">
                <a:solidFill>
                  <a:srgbClr val="292929"/>
                </a:solidFill>
                <a:latin typeface="Times New Roman"/>
                <a:cs typeface="Times New Roman"/>
              </a:rPr>
              <a:t>listings</a:t>
            </a:r>
            <a:r>
              <a:rPr sz="1600" spc="195" dirty="0">
                <a:solidFill>
                  <a:srgbClr val="292929"/>
                </a:solidFill>
                <a:latin typeface="Times New Roman"/>
                <a:cs typeface="Times New Roman"/>
              </a:rPr>
              <a:t> </a:t>
            </a:r>
            <a:r>
              <a:rPr sz="1600" dirty="0">
                <a:solidFill>
                  <a:srgbClr val="292929"/>
                </a:solidFill>
                <a:latin typeface="Times New Roman"/>
                <a:cs typeface="Times New Roman"/>
              </a:rPr>
              <a:t>of</a:t>
            </a:r>
            <a:r>
              <a:rPr sz="1600" spc="195" dirty="0">
                <a:solidFill>
                  <a:srgbClr val="292929"/>
                </a:solidFill>
                <a:latin typeface="Times New Roman"/>
                <a:cs typeface="Times New Roman"/>
              </a:rPr>
              <a:t> </a:t>
            </a:r>
            <a:r>
              <a:rPr sz="1600" spc="-5" dirty="0">
                <a:solidFill>
                  <a:srgbClr val="292929"/>
                </a:solidFill>
                <a:latin typeface="Times New Roman"/>
                <a:cs typeface="Times New Roman"/>
              </a:rPr>
              <a:t>all</a:t>
            </a:r>
            <a:r>
              <a:rPr sz="1600" spc="195" dirty="0">
                <a:solidFill>
                  <a:srgbClr val="292929"/>
                </a:solidFill>
                <a:latin typeface="Times New Roman"/>
                <a:cs typeface="Times New Roman"/>
              </a:rPr>
              <a:t> </a:t>
            </a:r>
            <a:r>
              <a:rPr sz="1600" spc="-5" dirty="0">
                <a:solidFill>
                  <a:srgbClr val="292929"/>
                </a:solidFill>
                <a:latin typeface="Times New Roman"/>
                <a:cs typeface="Times New Roman"/>
              </a:rPr>
              <a:t>the</a:t>
            </a:r>
            <a:r>
              <a:rPr sz="1600" spc="190" dirty="0">
                <a:solidFill>
                  <a:srgbClr val="292929"/>
                </a:solidFill>
                <a:latin typeface="Times New Roman"/>
                <a:cs typeface="Times New Roman"/>
              </a:rPr>
              <a:t> </a:t>
            </a:r>
            <a:r>
              <a:rPr sz="1600" spc="-5" dirty="0">
                <a:solidFill>
                  <a:srgbClr val="292929"/>
                </a:solidFill>
                <a:latin typeface="Times New Roman"/>
                <a:cs typeface="Times New Roman"/>
              </a:rPr>
              <a:t>movies</a:t>
            </a:r>
            <a:r>
              <a:rPr sz="1600" spc="195" dirty="0">
                <a:solidFill>
                  <a:srgbClr val="292929"/>
                </a:solidFill>
                <a:latin typeface="Times New Roman"/>
                <a:cs typeface="Times New Roman"/>
              </a:rPr>
              <a:t> </a:t>
            </a:r>
            <a:r>
              <a:rPr sz="1600" spc="-5" dirty="0">
                <a:solidFill>
                  <a:srgbClr val="292929"/>
                </a:solidFill>
                <a:latin typeface="Times New Roman"/>
                <a:cs typeface="Times New Roman"/>
              </a:rPr>
              <a:t>and</a:t>
            </a:r>
            <a:r>
              <a:rPr sz="1600" spc="190" dirty="0">
                <a:solidFill>
                  <a:srgbClr val="292929"/>
                </a:solidFill>
                <a:latin typeface="Times New Roman"/>
                <a:cs typeface="Times New Roman"/>
              </a:rPr>
              <a:t> </a:t>
            </a:r>
            <a:r>
              <a:rPr sz="1600" spc="-5" dirty="0">
                <a:solidFill>
                  <a:srgbClr val="292929"/>
                </a:solidFill>
                <a:latin typeface="Times New Roman"/>
                <a:cs typeface="Times New Roman"/>
              </a:rPr>
              <a:t>tv</a:t>
            </a:r>
            <a:r>
              <a:rPr sz="1600" spc="195" dirty="0">
                <a:solidFill>
                  <a:srgbClr val="292929"/>
                </a:solidFill>
                <a:latin typeface="Times New Roman"/>
                <a:cs typeface="Times New Roman"/>
              </a:rPr>
              <a:t> </a:t>
            </a:r>
            <a:r>
              <a:rPr sz="1600" spc="-5" dirty="0">
                <a:solidFill>
                  <a:srgbClr val="292929"/>
                </a:solidFill>
                <a:latin typeface="Times New Roman"/>
                <a:cs typeface="Times New Roman"/>
              </a:rPr>
              <a:t>shows</a:t>
            </a:r>
            <a:r>
              <a:rPr sz="1600" spc="195" dirty="0">
                <a:solidFill>
                  <a:srgbClr val="292929"/>
                </a:solidFill>
                <a:latin typeface="Times New Roman"/>
                <a:cs typeface="Times New Roman"/>
              </a:rPr>
              <a:t> </a:t>
            </a:r>
            <a:r>
              <a:rPr sz="1600" spc="-5" dirty="0">
                <a:solidFill>
                  <a:srgbClr val="292929"/>
                </a:solidFill>
                <a:latin typeface="Times New Roman"/>
                <a:cs typeface="Times New Roman"/>
              </a:rPr>
              <a:t>available</a:t>
            </a:r>
            <a:r>
              <a:rPr sz="1600" spc="195" dirty="0">
                <a:solidFill>
                  <a:srgbClr val="292929"/>
                </a:solidFill>
                <a:latin typeface="Times New Roman"/>
                <a:cs typeface="Times New Roman"/>
              </a:rPr>
              <a:t> </a:t>
            </a:r>
            <a:r>
              <a:rPr sz="1600" dirty="0">
                <a:solidFill>
                  <a:srgbClr val="292929"/>
                </a:solidFill>
                <a:latin typeface="Times New Roman"/>
                <a:cs typeface="Times New Roman"/>
              </a:rPr>
              <a:t>on</a:t>
            </a:r>
            <a:r>
              <a:rPr sz="1600" spc="195" dirty="0">
                <a:solidFill>
                  <a:srgbClr val="292929"/>
                </a:solidFill>
                <a:latin typeface="Times New Roman"/>
                <a:cs typeface="Times New Roman"/>
              </a:rPr>
              <a:t> </a:t>
            </a:r>
            <a:r>
              <a:rPr sz="1600" spc="-5" dirty="0">
                <a:solidFill>
                  <a:srgbClr val="292929"/>
                </a:solidFill>
                <a:latin typeface="Times New Roman"/>
                <a:cs typeface="Times New Roman"/>
              </a:rPr>
              <a:t>Netflix,</a:t>
            </a:r>
            <a:r>
              <a:rPr sz="1600" spc="200" dirty="0">
                <a:solidFill>
                  <a:srgbClr val="292929"/>
                </a:solidFill>
                <a:latin typeface="Times New Roman"/>
                <a:cs typeface="Times New Roman"/>
              </a:rPr>
              <a:t> </a:t>
            </a:r>
            <a:r>
              <a:rPr sz="1600" spc="-5" dirty="0">
                <a:solidFill>
                  <a:srgbClr val="292929"/>
                </a:solidFill>
                <a:latin typeface="Times New Roman"/>
                <a:cs typeface="Times New Roman"/>
              </a:rPr>
              <a:t>along</a:t>
            </a:r>
            <a:r>
              <a:rPr sz="1600" spc="190" dirty="0">
                <a:solidFill>
                  <a:srgbClr val="292929"/>
                </a:solidFill>
                <a:latin typeface="Times New Roman"/>
                <a:cs typeface="Times New Roman"/>
              </a:rPr>
              <a:t> </a:t>
            </a:r>
            <a:r>
              <a:rPr sz="1600" spc="-5" dirty="0">
                <a:solidFill>
                  <a:srgbClr val="292929"/>
                </a:solidFill>
                <a:latin typeface="Times New Roman"/>
                <a:cs typeface="Times New Roman"/>
              </a:rPr>
              <a:t>with</a:t>
            </a:r>
            <a:r>
              <a:rPr sz="1600" spc="200" dirty="0">
                <a:solidFill>
                  <a:srgbClr val="292929"/>
                </a:solidFill>
                <a:latin typeface="Times New Roman"/>
                <a:cs typeface="Times New Roman"/>
              </a:rPr>
              <a:t> </a:t>
            </a:r>
            <a:r>
              <a:rPr sz="1600" dirty="0">
                <a:solidFill>
                  <a:srgbClr val="292929"/>
                </a:solidFill>
                <a:latin typeface="Times New Roman"/>
                <a:cs typeface="Times New Roman"/>
              </a:rPr>
              <a:t>details </a:t>
            </a:r>
            <a:r>
              <a:rPr sz="1600" spc="-385" dirty="0">
                <a:solidFill>
                  <a:srgbClr val="292929"/>
                </a:solidFill>
                <a:latin typeface="Times New Roman"/>
                <a:cs typeface="Times New Roman"/>
              </a:rPr>
              <a:t> </a:t>
            </a:r>
            <a:r>
              <a:rPr sz="1600" spc="-5" dirty="0">
                <a:solidFill>
                  <a:srgbClr val="292929"/>
                </a:solidFill>
                <a:latin typeface="Times New Roman"/>
                <a:cs typeface="Times New Roman"/>
              </a:rPr>
              <a:t>such</a:t>
            </a:r>
            <a:r>
              <a:rPr sz="1600" spc="-10" dirty="0">
                <a:solidFill>
                  <a:srgbClr val="292929"/>
                </a:solidFill>
                <a:latin typeface="Times New Roman"/>
                <a:cs typeface="Times New Roman"/>
              </a:rPr>
              <a:t> </a:t>
            </a:r>
            <a:r>
              <a:rPr sz="1600" spc="-5" dirty="0">
                <a:solidFill>
                  <a:srgbClr val="292929"/>
                </a:solidFill>
                <a:latin typeface="Times New Roman"/>
                <a:cs typeface="Times New Roman"/>
              </a:rPr>
              <a:t>as </a:t>
            </a:r>
            <a:r>
              <a:rPr sz="1600" dirty="0">
                <a:solidFill>
                  <a:srgbClr val="292929"/>
                </a:solidFill>
                <a:latin typeface="Times New Roman"/>
                <a:cs typeface="Times New Roman"/>
              </a:rPr>
              <a:t>- </a:t>
            </a:r>
            <a:r>
              <a:rPr sz="1600" spc="-5" dirty="0">
                <a:solidFill>
                  <a:srgbClr val="292929"/>
                </a:solidFill>
                <a:latin typeface="Times New Roman"/>
                <a:cs typeface="Times New Roman"/>
              </a:rPr>
              <a:t>cast, </a:t>
            </a:r>
            <a:r>
              <a:rPr sz="1600" dirty="0">
                <a:solidFill>
                  <a:srgbClr val="292929"/>
                </a:solidFill>
                <a:latin typeface="Times New Roman"/>
                <a:cs typeface="Times New Roman"/>
              </a:rPr>
              <a:t>directors, ratings,</a:t>
            </a:r>
            <a:r>
              <a:rPr sz="1600" spc="-5" dirty="0">
                <a:solidFill>
                  <a:srgbClr val="292929"/>
                </a:solidFill>
                <a:latin typeface="Times New Roman"/>
                <a:cs typeface="Times New Roman"/>
              </a:rPr>
              <a:t> </a:t>
            </a:r>
            <a:r>
              <a:rPr sz="1600" dirty="0">
                <a:solidFill>
                  <a:srgbClr val="292929"/>
                </a:solidFill>
                <a:latin typeface="Times New Roman"/>
                <a:cs typeface="Times New Roman"/>
              </a:rPr>
              <a:t>release </a:t>
            </a:r>
            <a:r>
              <a:rPr sz="1600" spc="-15" dirty="0">
                <a:solidFill>
                  <a:srgbClr val="292929"/>
                </a:solidFill>
                <a:latin typeface="Times New Roman"/>
                <a:cs typeface="Times New Roman"/>
              </a:rPr>
              <a:t>year,</a:t>
            </a:r>
            <a:r>
              <a:rPr sz="1600" dirty="0">
                <a:solidFill>
                  <a:srgbClr val="292929"/>
                </a:solidFill>
                <a:latin typeface="Times New Roman"/>
                <a:cs typeface="Times New Roman"/>
              </a:rPr>
              <a:t> duration, </a:t>
            </a:r>
            <a:r>
              <a:rPr sz="1600" spc="-5" dirty="0">
                <a:solidFill>
                  <a:srgbClr val="292929"/>
                </a:solidFill>
                <a:latin typeface="Times New Roman"/>
                <a:cs typeface="Times New Roman"/>
              </a:rPr>
              <a:t>etc</a:t>
            </a:r>
            <a:endParaRPr sz="1600">
              <a:latin typeface="Times New Roman"/>
              <a:cs typeface="Times New Roman"/>
            </a:endParaRPr>
          </a:p>
          <a:p>
            <a:pPr marL="469900" indent="-351790">
              <a:lnSpc>
                <a:spcPct val="100000"/>
              </a:lnSpc>
              <a:spcBef>
                <a:spcPts val="600"/>
              </a:spcBef>
              <a:buFont typeface="Arial MT"/>
              <a:buChar char="●"/>
              <a:tabLst>
                <a:tab pos="469265" algn="l"/>
                <a:tab pos="469900" algn="l"/>
              </a:tabLst>
            </a:pPr>
            <a:r>
              <a:rPr sz="1600" b="1" spc="-5" dirty="0">
                <a:solidFill>
                  <a:srgbClr val="212121"/>
                </a:solidFill>
                <a:latin typeface="Times New Roman"/>
                <a:cs typeface="Times New Roman"/>
              </a:rPr>
              <a:t>show_id</a:t>
            </a:r>
            <a:r>
              <a:rPr sz="1600" b="1" spc="-15" dirty="0">
                <a:solidFill>
                  <a:srgbClr val="212121"/>
                </a:solidFill>
                <a:latin typeface="Times New Roman"/>
                <a:cs typeface="Times New Roman"/>
              </a:rPr>
              <a:t> </a:t>
            </a:r>
            <a:r>
              <a:rPr sz="1600" b="1" dirty="0">
                <a:solidFill>
                  <a:srgbClr val="212121"/>
                </a:solidFill>
                <a:latin typeface="Times New Roman"/>
                <a:cs typeface="Times New Roman"/>
              </a:rPr>
              <a:t>:</a:t>
            </a:r>
            <a:r>
              <a:rPr sz="1600" b="1" spc="-5" dirty="0">
                <a:solidFill>
                  <a:srgbClr val="212121"/>
                </a:solidFill>
                <a:latin typeface="Times New Roman"/>
                <a:cs typeface="Times New Roman"/>
              </a:rPr>
              <a:t> </a:t>
            </a:r>
            <a:r>
              <a:rPr sz="1600" spc="-5" dirty="0">
                <a:solidFill>
                  <a:srgbClr val="212121"/>
                </a:solidFill>
                <a:latin typeface="Times New Roman"/>
                <a:cs typeface="Times New Roman"/>
              </a:rPr>
              <a:t>Unique</a:t>
            </a:r>
            <a:r>
              <a:rPr sz="1600" spc="-15" dirty="0">
                <a:solidFill>
                  <a:srgbClr val="212121"/>
                </a:solidFill>
                <a:latin typeface="Times New Roman"/>
                <a:cs typeface="Times New Roman"/>
              </a:rPr>
              <a:t> </a:t>
            </a:r>
            <a:r>
              <a:rPr sz="1600" dirty="0">
                <a:solidFill>
                  <a:srgbClr val="212121"/>
                </a:solidFill>
                <a:latin typeface="Times New Roman"/>
                <a:cs typeface="Times New Roman"/>
              </a:rPr>
              <a:t>ID</a:t>
            </a:r>
            <a:r>
              <a:rPr sz="1600" spc="-5" dirty="0">
                <a:solidFill>
                  <a:srgbClr val="212121"/>
                </a:solidFill>
                <a:latin typeface="Times New Roman"/>
                <a:cs typeface="Times New Roman"/>
              </a:rPr>
              <a:t> </a:t>
            </a:r>
            <a:r>
              <a:rPr sz="1600" dirty="0">
                <a:solidFill>
                  <a:srgbClr val="212121"/>
                </a:solidFill>
                <a:latin typeface="Times New Roman"/>
                <a:cs typeface="Times New Roman"/>
              </a:rPr>
              <a:t>for</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every</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Movie</a:t>
            </a:r>
            <a:r>
              <a:rPr sz="1600" spc="-15" dirty="0">
                <a:solidFill>
                  <a:srgbClr val="212121"/>
                </a:solidFill>
                <a:latin typeface="Times New Roman"/>
                <a:cs typeface="Times New Roman"/>
              </a:rPr>
              <a:t> </a:t>
            </a:r>
            <a:r>
              <a:rPr sz="1600" dirty="0">
                <a:solidFill>
                  <a:srgbClr val="212121"/>
                </a:solidFill>
                <a:latin typeface="Times New Roman"/>
                <a:cs typeface="Times New Roman"/>
              </a:rPr>
              <a:t>/</a:t>
            </a:r>
            <a:r>
              <a:rPr sz="1600" spc="-40" dirty="0">
                <a:solidFill>
                  <a:srgbClr val="212121"/>
                </a:solidFill>
                <a:latin typeface="Times New Roman"/>
                <a:cs typeface="Times New Roman"/>
              </a:rPr>
              <a:t> </a:t>
            </a:r>
            <a:r>
              <a:rPr sz="1600" spc="-5" dirty="0">
                <a:solidFill>
                  <a:srgbClr val="212121"/>
                </a:solidFill>
                <a:latin typeface="Times New Roman"/>
                <a:cs typeface="Times New Roman"/>
              </a:rPr>
              <a:t>Tv</a:t>
            </a:r>
            <a:r>
              <a:rPr sz="1600" spc="-15" dirty="0">
                <a:solidFill>
                  <a:srgbClr val="212121"/>
                </a:solidFill>
                <a:latin typeface="Times New Roman"/>
                <a:cs typeface="Times New Roman"/>
              </a:rPr>
              <a:t> </a:t>
            </a:r>
            <a:r>
              <a:rPr sz="1600" spc="-5" dirty="0">
                <a:solidFill>
                  <a:srgbClr val="212121"/>
                </a:solidFill>
                <a:latin typeface="Times New Roman"/>
                <a:cs typeface="Times New Roman"/>
              </a:rPr>
              <a:t>Show</a:t>
            </a:r>
            <a:endParaRPr sz="1600">
              <a:latin typeface="Times New Roman"/>
              <a:cs typeface="Times New Roman"/>
            </a:endParaRPr>
          </a:p>
          <a:p>
            <a:pPr marL="469900" indent="-351790">
              <a:lnSpc>
                <a:spcPct val="100000"/>
              </a:lnSpc>
              <a:spcBef>
                <a:spcPts val="285"/>
              </a:spcBef>
              <a:buFont typeface="Arial MT"/>
              <a:buChar char="●"/>
              <a:tabLst>
                <a:tab pos="469265" algn="l"/>
                <a:tab pos="469900" algn="l"/>
              </a:tabLst>
            </a:pPr>
            <a:r>
              <a:rPr sz="1600" b="1" dirty="0">
                <a:solidFill>
                  <a:srgbClr val="212121"/>
                </a:solidFill>
                <a:latin typeface="Times New Roman"/>
                <a:cs typeface="Times New Roman"/>
              </a:rPr>
              <a:t>type</a:t>
            </a:r>
            <a:r>
              <a:rPr sz="1600" b="1" spc="-15" dirty="0">
                <a:solidFill>
                  <a:srgbClr val="212121"/>
                </a:solidFill>
                <a:latin typeface="Times New Roman"/>
                <a:cs typeface="Times New Roman"/>
              </a:rPr>
              <a:t> </a:t>
            </a:r>
            <a:r>
              <a:rPr sz="1600" b="1" dirty="0">
                <a:solidFill>
                  <a:srgbClr val="212121"/>
                </a:solidFill>
                <a:latin typeface="Times New Roman"/>
                <a:cs typeface="Times New Roman"/>
              </a:rPr>
              <a:t>:</a:t>
            </a:r>
            <a:r>
              <a:rPr sz="1600" b="1" spc="-15" dirty="0">
                <a:solidFill>
                  <a:srgbClr val="212121"/>
                </a:solidFill>
                <a:latin typeface="Times New Roman"/>
                <a:cs typeface="Times New Roman"/>
              </a:rPr>
              <a:t> </a:t>
            </a:r>
            <a:r>
              <a:rPr sz="1600" dirty="0">
                <a:solidFill>
                  <a:srgbClr val="212121"/>
                </a:solidFill>
                <a:latin typeface="Times New Roman"/>
                <a:cs typeface="Times New Roman"/>
              </a:rPr>
              <a:t>Identifier</a:t>
            </a:r>
            <a:r>
              <a:rPr sz="1600" spc="-10" dirty="0">
                <a:solidFill>
                  <a:srgbClr val="212121"/>
                </a:solidFill>
                <a:latin typeface="Times New Roman"/>
                <a:cs typeface="Times New Roman"/>
              </a:rPr>
              <a:t> </a:t>
            </a:r>
            <a:r>
              <a:rPr sz="1600" dirty="0">
                <a:solidFill>
                  <a:srgbClr val="212121"/>
                </a:solidFill>
                <a:latin typeface="Times New Roman"/>
                <a:cs typeface="Times New Roman"/>
              </a:rPr>
              <a:t>-</a:t>
            </a:r>
            <a:r>
              <a:rPr sz="1600" spc="-95" dirty="0">
                <a:solidFill>
                  <a:srgbClr val="212121"/>
                </a:solidFill>
                <a:latin typeface="Times New Roman"/>
                <a:cs typeface="Times New Roman"/>
              </a:rPr>
              <a:t> </a:t>
            </a:r>
            <a:r>
              <a:rPr sz="1600" dirty="0">
                <a:solidFill>
                  <a:srgbClr val="212121"/>
                </a:solidFill>
                <a:latin typeface="Times New Roman"/>
                <a:cs typeface="Times New Roman"/>
              </a:rPr>
              <a:t>A</a:t>
            </a:r>
            <a:r>
              <a:rPr sz="1600" spc="-100" dirty="0">
                <a:solidFill>
                  <a:srgbClr val="212121"/>
                </a:solidFill>
                <a:latin typeface="Times New Roman"/>
                <a:cs typeface="Times New Roman"/>
              </a:rPr>
              <a:t> </a:t>
            </a:r>
            <a:r>
              <a:rPr sz="1600" spc="-5" dirty="0">
                <a:solidFill>
                  <a:srgbClr val="212121"/>
                </a:solidFill>
                <a:latin typeface="Times New Roman"/>
                <a:cs typeface="Times New Roman"/>
              </a:rPr>
              <a:t>Movie</a:t>
            </a:r>
            <a:r>
              <a:rPr sz="1600" spc="-15" dirty="0">
                <a:solidFill>
                  <a:srgbClr val="212121"/>
                </a:solidFill>
                <a:latin typeface="Times New Roman"/>
                <a:cs typeface="Times New Roman"/>
              </a:rPr>
              <a:t> </a:t>
            </a:r>
            <a:r>
              <a:rPr sz="1600" dirty="0">
                <a:solidFill>
                  <a:srgbClr val="212121"/>
                </a:solidFill>
                <a:latin typeface="Times New Roman"/>
                <a:cs typeface="Times New Roman"/>
              </a:rPr>
              <a:t>or</a:t>
            </a:r>
            <a:r>
              <a:rPr sz="1600" spc="-40" dirty="0">
                <a:solidFill>
                  <a:srgbClr val="212121"/>
                </a:solidFill>
                <a:latin typeface="Times New Roman"/>
                <a:cs typeface="Times New Roman"/>
              </a:rPr>
              <a:t> </a:t>
            </a:r>
            <a:r>
              <a:rPr sz="1600" spc="-5" dirty="0">
                <a:solidFill>
                  <a:srgbClr val="212121"/>
                </a:solidFill>
                <a:latin typeface="Times New Roman"/>
                <a:cs typeface="Times New Roman"/>
              </a:rPr>
              <a:t>TV</a:t>
            </a:r>
            <a:r>
              <a:rPr sz="1600" spc="-45" dirty="0">
                <a:solidFill>
                  <a:srgbClr val="212121"/>
                </a:solidFill>
                <a:latin typeface="Times New Roman"/>
                <a:cs typeface="Times New Roman"/>
              </a:rPr>
              <a:t> </a:t>
            </a:r>
            <a:r>
              <a:rPr sz="1600" spc="-5" dirty="0">
                <a:solidFill>
                  <a:srgbClr val="212121"/>
                </a:solidFill>
                <a:latin typeface="Times New Roman"/>
                <a:cs typeface="Times New Roman"/>
              </a:rPr>
              <a:t>Show</a:t>
            </a:r>
            <a:endParaRPr sz="1600">
              <a:latin typeface="Times New Roman"/>
              <a:cs typeface="Times New Roman"/>
            </a:endParaRPr>
          </a:p>
          <a:p>
            <a:pPr marL="469900" indent="-351790">
              <a:lnSpc>
                <a:spcPct val="100000"/>
              </a:lnSpc>
              <a:spcBef>
                <a:spcPts val="290"/>
              </a:spcBef>
              <a:buFont typeface="Arial MT"/>
              <a:buChar char="●"/>
              <a:tabLst>
                <a:tab pos="469265" algn="l"/>
                <a:tab pos="469900" algn="l"/>
              </a:tabLst>
            </a:pPr>
            <a:r>
              <a:rPr sz="1600" b="1" dirty="0">
                <a:solidFill>
                  <a:srgbClr val="212121"/>
                </a:solidFill>
                <a:latin typeface="Times New Roman"/>
                <a:cs typeface="Times New Roman"/>
              </a:rPr>
              <a:t>title</a:t>
            </a:r>
            <a:r>
              <a:rPr sz="1600" b="1" spc="-10" dirty="0">
                <a:solidFill>
                  <a:srgbClr val="212121"/>
                </a:solidFill>
                <a:latin typeface="Times New Roman"/>
                <a:cs typeface="Times New Roman"/>
              </a:rPr>
              <a:t> </a:t>
            </a:r>
            <a:r>
              <a:rPr sz="1600" b="1" dirty="0">
                <a:solidFill>
                  <a:srgbClr val="212121"/>
                </a:solidFill>
                <a:latin typeface="Times New Roman"/>
                <a:cs typeface="Times New Roman"/>
              </a:rPr>
              <a:t>:</a:t>
            </a:r>
            <a:r>
              <a:rPr sz="1600" b="1" spc="-40" dirty="0">
                <a:solidFill>
                  <a:srgbClr val="212121"/>
                </a:solidFill>
                <a:latin typeface="Times New Roman"/>
                <a:cs typeface="Times New Roman"/>
              </a:rPr>
              <a:t> </a:t>
            </a:r>
            <a:r>
              <a:rPr sz="1600" spc="-15" dirty="0">
                <a:solidFill>
                  <a:srgbClr val="212121"/>
                </a:solidFill>
                <a:latin typeface="Times New Roman"/>
                <a:cs typeface="Times New Roman"/>
              </a:rPr>
              <a:t>Title </a:t>
            </a:r>
            <a:r>
              <a:rPr sz="1600" dirty="0">
                <a:solidFill>
                  <a:srgbClr val="212121"/>
                </a:solidFill>
                <a:latin typeface="Times New Roman"/>
                <a:cs typeface="Times New Roman"/>
              </a:rPr>
              <a:t>of</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the</a:t>
            </a:r>
            <a:r>
              <a:rPr sz="1600" spc="-15" dirty="0">
                <a:solidFill>
                  <a:srgbClr val="212121"/>
                </a:solidFill>
                <a:latin typeface="Times New Roman"/>
                <a:cs typeface="Times New Roman"/>
              </a:rPr>
              <a:t> </a:t>
            </a:r>
            <a:r>
              <a:rPr sz="1600" spc="-5" dirty="0">
                <a:solidFill>
                  <a:srgbClr val="212121"/>
                </a:solidFill>
                <a:latin typeface="Times New Roman"/>
                <a:cs typeface="Times New Roman"/>
              </a:rPr>
              <a:t>Movie</a:t>
            </a:r>
            <a:r>
              <a:rPr sz="1600" spc="-10" dirty="0">
                <a:solidFill>
                  <a:srgbClr val="212121"/>
                </a:solidFill>
                <a:latin typeface="Times New Roman"/>
                <a:cs typeface="Times New Roman"/>
              </a:rPr>
              <a:t> </a:t>
            </a:r>
            <a:r>
              <a:rPr sz="1600" dirty="0">
                <a:solidFill>
                  <a:srgbClr val="212121"/>
                </a:solidFill>
                <a:latin typeface="Times New Roman"/>
                <a:cs typeface="Times New Roman"/>
              </a:rPr>
              <a:t>/</a:t>
            </a:r>
            <a:r>
              <a:rPr sz="1600" spc="-45" dirty="0">
                <a:solidFill>
                  <a:srgbClr val="212121"/>
                </a:solidFill>
                <a:latin typeface="Times New Roman"/>
                <a:cs typeface="Times New Roman"/>
              </a:rPr>
              <a:t> </a:t>
            </a:r>
            <a:r>
              <a:rPr sz="1600" spc="-5" dirty="0">
                <a:solidFill>
                  <a:srgbClr val="212121"/>
                </a:solidFill>
                <a:latin typeface="Times New Roman"/>
                <a:cs typeface="Times New Roman"/>
              </a:rPr>
              <a:t>Tv</a:t>
            </a:r>
            <a:r>
              <a:rPr sz="1600" spc="-15" dirty="0">
                <a:solidFill>
                  <a:srgbClr val="212121"/>
                </a:solidFill>
                <a:latin typeface="Times New Roman"/>
                <a:cs typeface="Times New Roman"/>
              </a:rPr>
              <a:t> </a:t>
            </a:r>
            <a:r>
              <a:rPr sz="1600" spc="-5" dirty="0">
                <a:solidFill>
                  <a:srgbClr val="212121"/>
                </a:solidFill>
                <a:latin typeface="Times New Roman"/>
                <a:cs typeface="Times New Roman"/>
              </a:rPr>
              <a:t>Show</a:t>
            </a:r>
            <a:endParaRPr sz="1600">
              <a:latin typeface="Times New Roman"/>
              <a:cs typeface="Times New Roman"/>
            </a:endParaRPr>
          </a:p>
          <a:p>
            <a:pPr marL="469900" indent="-351790">
              <a:lnSpc>
                <a:spcPct val="100000"/>
              </a:lnSpc>
              <a:spcBef>
                <a:spcPts val="285"/>
              </a:spcBef>
              <a:buFont typeface="Arial MT"/>
              <a:buChar char="●"/>
              <a:tabLst>
                <a:tab pos="469265" algn="l"/>
                <a:tab pos="469900" algn="l"/>
              </a:tabLst>
            </a:pPr>
            <a:r>
              <a:rPr sz="1600" b="1" spc="-10" dirty="0">
                <a:solidFill>
                  <a:srgbClr val="212121"/>
                </a:solidFill>
                <a:latin typeface="Times New Roman"/>
                <a:cs typeface="Times New Roman"/>
              </a:rPr>
              <a:t>director</a:t>
            </a:r>
            <a:r>
              <a:rPr sz="1600" b="1" spc="-50" dirty="0">
                <a:solidFill>
                  <a:srgbClr val="212121"/>
                </a:solidFill>
                <a:latin typeface="Times New Roman"/>
                <a:cs typeface="Times New Roman"/>
              </a:rPr>
              <a:t> </a:t>
            </a:r>
            <a:r>
              <a:rPr sz="1600" b="1" dirty="0">
                <a:solidFill>
                  <a:srgbClr val="212121"/>
                </a:solidFill>
                <a:latin typeface="Times New Roman"/>
                <a:cs typeface="Times New Roman"/>
              </a:rPr>
              <a:t>:</a:t>
            </a:r>
            <a:r>
              <a:rPr sz="1600" b="1" spc="-5" dirty="0">
                <a:solidFill>
                  <a:srgbClr val="212121"/>
                </a:solidFill>
                <a:latin typeface="Times New Roman"/>
                <a:cs typeface="Times New Roman"/>
              </a:rPr>
              <a:t> </a:t>
            </a:r>
            <a:r>
              <a:rPr sz="1600" spc="-5" dirty="0">
                <a:solidFill>
                  <a:srgbClr val="212121"/>
                </a:solidFill>
                <a:latin typeface="Times New Roman"/>
                <a:cs typeface="Times New Roman"/>
              </a:rPr>
              <a:t>Director</a:t>
            </a:r>
            <a:r>
              <a:rPr sz="1600" spc="-15" dirty="0">
                <a:solidFill>
                  <a:srgbClr val="212121"/>
                </a:solidFill>
                <a:latin typeface="Times New Roman"/>
                <a:cs typeface="Times New Roman"/>
              </a:rPr>
              <a:t> </a:t>
            </a:r>
            <a:r>
              <a:rPr sz="1600" dirty="0">
                <a:solidFill>
                  <a:srgbClr val="212121"/>
                </a:solidFill>
                <a:latin typeface="Times New Roman"/>
                <a:cs typeface="Times New Roman"/>
              </a:rPr>
              <a:t>of</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the</a:t>
            </a:r>
            <a:r>
              <a:rPr sz="1600" spc="-15" dirty="0">
                <a:solidFill>
                  <a:srgbClr val="212121"/>
                </a:solidFill>
                <a:latin typeface="Times New Roman"/>
                <a:cs typeface="Times New Roman"/>
              </a:rPr>
              <a:t> </a:t>
            </a:r>
            <a:r>
              <a:rPr sz="1600" spc="-5" dirty="0">
                <a:solidFill>
                  <a:srgbClr val="212121"/>
                </a:solidFill>
                <a:latin typeface="Times New Roman"/>
                <a:cs typeface="Times New Roman"/>
              </a:rPr>
              <a:t>Movie</a:t>
            </a:r>
            <a:endParaRPr sz="1600">
              <a:latin typeface="Times New Roman"/>
              <a:cs typeface="Times New Roman"/>
            </a:endParaRPr>
          </a:p>
          <a:p>
            <a:pPr marL="469900" indent="-351790">
              <a:lnSpc>
                <a:spcPct val="100000"/>
              </a:lnSpc>
              <a:spcBef>
                <a:spcPts val="290"/>
              </a:spcBef>
              <a:buFont typeface="Arial MT"/>
              <a:buChar char="●"/>
              <a:tabLst>
                <a:tab pos="469265" algn="l"/>
                <a:tab pos="469900" algn="l"/>
              </a:tabLst>
            </a:pPr>
            <a:r>
              <a:rPr sz="1600" b="1" spc="-5" dirty="0">
                <a:solidFill>
                  <a:srgbClr val="212121"/>
                </a:solidFill>
                <a:latin typeface="Times New Roman"/>
                <a:cs typeface="Times New Roman"/>
              </a:rPr>
              <a:t>cas</a:t>
            </a:r>
            <a:r>
              <a:rPr sz="1600" b="1" dirty="0">
                <a:solidFill>
                  <a:srgbClr val="212121"/>
                </a:solidFill>
                <a:latin typeface="Times New Roman"/>
                <a:cs typeface="Times New Roman"/>
              </a:rPr>
              <a:t>t</a:t>
            </a:r>
            <a:r>
              <a:rPr sz="1600" b="1" spc="5" dirty="0">
                <a:solidFill>
                  <a:srgbClr val="212121"/>
                </a:solidFill>
                <a:latin typeface="Times New Roman"/>
                <a:cs typeface="Times New Roman"/>
              </a:rPr>
              <a:t> </a:t>
            </a:r>
            <a:r>
              <a:rPr sz="1600" dirty="0">
                <a:solidFill>
                  <a:srgbClr val="212121"/>
                </a:solidFill>
                <a:latin typeface="Times New Roman"/>
                <a:cs typeface="Times New Roman"/>
              </a:rPr>
              <a:t>:</a:t>
            </a:r>
            <a:r>
              <a:rPr sz="1600" spc="-95" dirty="0">
                <a:solidFill>
                  <a:srgbClr val="212121"/>
                </a:solidFill>
                <a:latin typeface="Times New Roman"/>
                <a:cs typeface="Times New Roman"/>
              </a:rPr>
              <a:t> </a:t>
            </a:r>
            <a:r>
              <a:rPr sz="1600" spc="-5" dirty="0">
                <a:solidFill>
                  <a:srgbClr val="212121"/>
                </a:solidFill>
                <a:latin typeface="Times New Roman"/>
                <a:cs typeface="Times New Roman"/>
              </a:rPr>
              <a:t>Actor</a:t>
            </a:r>
            <a:r>
              <a:rPr sz="1600" dirty="0">
                <a:solidFill>
                  <a:srgbClr val="212121"/>
                </a:solidFill>
                <a:latin typeface="Times New Roman"/>
                <a:cs typeface="Times New Roman"/>
              </a:rPr>
              <a:t>s</a:t>
            </a:r>
            <a:r>
              <a:rPr sz="1600" spc="-5" dirty="0">
                <a:solidFill>
                  <a:srgbClr val="212121"/>
                </a:solidFill>
                <a:latin typeface="Times New Roman"/>
                <a:cs typeface="Times New Roman"/>
              </a:rPr>
              <a:t> involve</a:t>
            </a:r>
            <a:r>
              <a:rPr sz="1600" dirty="0">
                <a:solidFill>
                  <a:srgbClr val="212121"/>
                </a:solidFill>
                <a:latin typeface="Times New Roman"/>
                <a:cs typeface="Times New Roman"/>
              </a:rPr>
              <a:t>d</a:t>
            </a:r>
            <a:r>
              <a:rPr sz="1600" spc="-5" dirty="0">
                <a:solidFill>
                  <a:srgbClr val="212121"/>
                </a:solidFill>
                <a:latin typeface="Times New Roman"/>
                <a:cs typeface="Times New Roman"/>
              </a:rPr>
              <a:t> i</a:t>
            </a:r>
            <a:r>
              <a:rPr sz="1600" dirty="0">
                <a:solidFill>
                  <a:srgbClr val="212121"/>
                </a:solidFill>
                <a:latin typeface="Times New Roman"/>
                <a:cs typeface="Times New Roman"/>
              </a:rPr>
              <a:t>n</a:t>
            </a:r>
            <a:r>
              <a:rPr sz="1600" spc="-5" dirty="0">
                <a:solidFill>
                  <a:srgbClr val="212121"/>
                </a:solidFill>
                <a:latin typeface="Times New Roman"/>
                <a:cs typeface="Times New Roman"/>
              </a:rPr>
              <a:t> th</a:t>
            </a:r>
            <a:r>
              <a:rPr sz="1600" dirty="0">
                <a:solidFill>
                  <a:srgbClr val="212121"/>
                </a:solidFill>
                <a:latin typeface="Times New Roman"/>
                <a:cs typeface="Times New Roman"/>
              </a:rPr>
              <a:t>e</a:t>
            </a:r>
            <a:r>
              <a:rPr sz="1600" spc="-5" dirty="0">
                <a:solidFill>
                  <a:srgbClr val="212121"/>
                </a:solidFill>
                <a:latin typeface="Times New Roman"/>
                <a:cs typeface="Times New Roman"/>
              </a:rPr>
              <a:t> movi</a:t>
            </a:r>
            <a:r>
              <a:rPr sz="1600" dirty="0">
                <a:solidFill>
                  <a:srgbClr val="212121"/>
                </a:solidFill>
                <a:latin typeface="Times New Roman"/>
                <a:cs typeface="Times New Roman"/>
              </a:rPr>
              <a:t>e</a:t>
            </a:r>
            <a:r>
              <a:rPr sz="1600" spc="-5" dirty="0">
                <a:solidFill>
                  <a:srgbClr val="212121"/>
                </a:solidFill>
                <a:latin typeface="Times New Roman"/>
                <a:cs typeface="Times New Roman"/>
              </a:rPr>
              <a:t> </a:t>
            </a:r>
            <a:r>
              <a:rPr sz="1600" dirty="0">
                <a:solidFill>
                  <a:srgbClr val="212121"/>
                </a:solidFill>
                <a:latin typeface="Times New Roman"/>
                <a:cs typeface="Times New Roman"/>
              </a:rPr>
              <a:t>/</a:t>
            </a:r>
            <a:r>
              <a:rPr sz="1600" spc="-5" dirty="0">
                <a:solidFill>
                  <a:srgbClr val="212121"/>
                </a:solidFill>
                <a:latin typeface="Times New Roman"/>
                <a:cs typeface="Times New Roman"/>
              </a:rPr>
              <a:t> show</a:t>
            </a:r>
            <a:endParaRPr sz="1600">
              <a:latin typeface="Times New Roman"/>
              <a:cs typeface="Times New Roman"/>
            </a:endParaRPr>
          </a:p>
          <a:p>
            <a:pPr marL="469900" indent="-351790">
              <a:lnSpc>
                <a:spcPct val="100000"/>
              </a:lnSpc>
              <a:spcBef>
                <a:spcPts val="290"/>
              </a:spcBef>
              <a:buFont typeface="Arial MT"/>
              <a:buChar char="●"/>
              <a:tabLst>
                <a:tab pos="469265" algn="l"/>
                <a:tab pos="469900" algn="l"/>
              </a:tabLst>
            </a:pPr>
            <a:r>
              <a:rPr sz="1600" b="1" spc="-5" dirty="0">
                <a:solidFill>
                  <a:srgbClr val="212121"/>
                </a:solidFill>
                <a:latin typeface="Times New Roman"/>
                <a:cs typeface="Times New Roman"/>
              </a:rPr>
              <a:t>country</a:t>
            </a:r>
            <a:r>
              <a:rPr sz="1600" b="1" spc="-15" dirty="0">
                <a:solidFill>
                  <a:srgbClr val="212121"/>
                </a:solidFill>
                <a:latin typeface="Times New Roman"/>
                <a:cs typeface="Times New Roman"/>
              </a:rPr>
              <a:t> </a:t>
            </a:r>
            <a:r>
              <a:rPr sz="1600" b="1" dirty="0">
                <a:solidFill>
                  <a:srgbClr val="212121"/>
                </a:solidFill>
                <a:latin typeface="Times New Roman"/>
                <a:cs typeface="Times New Roman"/>
              </a:rPr>
              <a:t>:</a:t>
            </a:r>
            <a:r>
              <a:rPr sz="1600" b="1" spc="10" dirty="0">
                <a:solidFill>
                  <a:srgbClr val="212121"/>
                </a:solidFill>
                <a:latin typeface="Times New Roman"/>
                <a:cs typeface="Times New Roman"/>
              </a:rPr>
              <a:t> </a:t>
            </a:r>
            <a:r>
              <a:rPr sz="1600" spc="-5" dirty="0">
                <a:solidFill>
                  <a:srgbClr val="212121"/>
                </a:solidFill>
                <a:latin typeface="Times New Roman"/>
                <a:cs typeface="Times New Roman"/>
              </a:rPr>
              <a:t>Country</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where</a:t>
            </a:r>
            <a:r>
              <a:rPr sz="1600" spc="-15" dirty="0">
                <a:solidFill>
                  <a:srgbClr val="212121"/>
                </a:solidFill>
                <a:latin typeface="Times New Roman"/>
                <a:cs typeface="Times New Roman"/>
              </a:rPr>
              <a:t> </a:t>
            </a:r>
            <a:r>
              <a:rPr sz="1600" spc="-5" dirty="0">
                <a:solidFill>
                  <a:srgbClr val="212121"/>
                </a:solidFill>
                <a:latin typeface="Times New Roman"/>
                <a:cs typeface="Times New Roman"/>
              </a:rPr>
              <a:t>the</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movie</a:t>
            </a:r>
            <a:r>
              <a:rPr sz="1600" spc="-10" dirty="0">
                <a:solidFill>
                  <a:srgbClr val="212121"/>
                </a:solidFill>
                <a:latin typeface="Times New Roman"/>
                <a:cs typeface="Times New Roman"/>
              </a:rPr>
              <a:t> </a:t>
            </a:r>
            <a:r>
              <a:rPr sz="1600" dirty="0">
                <a:solidFill>
                  <a:srgbClr val="212121"/>
                </a:solidFill>
                <a:latin typeface="Times New Roman"/>
                <a:cs typeface="Times New Roman"/>
              </a:rPr>
              <a:t>/</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show</a:t>
            </a:r>
            <a:r>
              <a:rPr sz="1600" spc="-15" dirty="0">
                <a:solidFill>
                  <a:srgbClr val="212121"/>
                </a:solidFill>
                <a:latin typeface="Times New Roman"/>
                <a:cs typeface="Times New Roman"/>
              </a:rPr>
              <a:t> </a:t>
            </a:r>
            <a:r>
              <a:rPr sz="1600" spc="-5" dirty="0">
                <a:solidFill>
                  <a:srgbClr val="212121"/>
                </a:solidFill>
                <a:latin typeface="Times New Roman"/>
                <a:cs typeface="Times New Roman"/>
              </a:rPr>
              <a:t>was</a:t>
            </a:r>
            <a:r>
              <a:rPr sz="1600" spc="-10" dirty="0">
                <a:solidFill>
                  <a:srgbClr val="212121"/>
                </a:solidFill>
                <a:latin typeface="Times New Roman"/>
                <a:cs typeface="Times New Roman"/>
              </a:rPr>
              <a:t> </a:t>
            </a:r>
            <a:r>
              <a:rPr sz="1600" dirty="0">
                <a:solidFill>
                  <a:srgbClr val="212121"/>
                </a:solidFill>
                <a:latin typeface="Times New Roman"/>
                <a:cs typeface="Times New Roman"/>
              </a:rPr>
              <a:t>produced</a:t>
            </a:r>
            <a:endParaRPr sz="1600">
              <a:latin typeface="Times New Roman"/>
              <a:cs typeface="Times New Roman"/>
            </a:endParaRPr>
          </a:p>
          <a:p>
            <a:pPr marL="469900" indent="-351790">
              <a:lnSpc>
                <a:spcPct val="100000"/>
              </a:lnSpc>
              <a:spcBef>
                <a:spcPts val="285"/>
              </a:spcBef>
              <a:buFont typeface="Arial MT"/>
              <a:buChar char="●"/>
              <a:tabLst>
                <a:tab pos="469265" algn="l"/>
                <a:tab pos="469900" algn="l"/>
              </a:tabLst>
            </a:pPr>
            <a:r>
              <a:rPr sz="1600" b="1" spc="-5" dirty="0">
                <a:solidFill>
                  <a:srgbClr val="212121"/>
                </a:solidFill>
                <a:latin typeface="Times New Roman"/>
                <a:cs typeface="Times New Roman"/>
              </a:rPr>
              <a:t>date_added</a:t>
            </a:r>
            <a:r>
              <a:rPr sz="1600" b="1" spc="-15" dirty="0">
                <a:solidFill>
                  <a:srgbClr val="212121"/>
                </a:solidFill>
                <a:latin typeface="Times New Roman"/>
                <a:cs typeface="Times New Roman"/>
              </a:rPr>
              <a:t> </a:t>
            </a:r>
            <a:r>
              <a:rPr sz="1600" b="1" dirty="0">
                <a:solidFill>
                  <a:srgbClr val="212121"/>
                </a:solidFill>
                <a:latin typeface="Times New Roman"/>
                <a:cs typeface="Times New Roman"/>
              </a:rPr>
              <a:t>:</a:t>
            </a:r>
            <a:r>
              <a:rPr sz="1600" b="1" spc="-10" dirty="0">
                <a:solidFill>
                  <a:srgbClr val="212121"/>
                </a:solidFill>
                <a:latin typeface="Times New Roman"/>
                <a:cs typeface="Times New Roman"/>
              </a:rPr>
              <a:t> </a:t>
            </a:r>
            <a:r>
              <a:rPr sz="1600" spc="-5" dirty="0">
                <a:solidFill>
                  <a:srgbClr val="212121"/>
                </a:solidFill>
                <a:latin typeface="Times New Roman"/>
                <a:cs typeface="Times New Roman"/>
              </a:rPr>
              <a:t>Date</a:t>
            </a:r>
            <a:r>
              <a:rPr sz="1600" spc="-15" dirty="0">
                <a:solidFill>
                  <a:srgbClr val="212121"/>
                </a:solidFill>
                <a:latin typeface="Times New Roman"/>
                <a:cs typeface="Times New Roman"/>
              </a:rPr>
              <a:t> </a:t>
            </a:r>
            <a:r>
              <a:rPr sz="1600" spc="-5" dirty="0">
                <a:solidFill>
                  <a:srgbClr val="212121"/>
                </a:solidFill>
                <a:latin typeface="Times New Roman"/>
                <a:cs typeface="Times New Roman"/>
              </a:rPr>
              <a:t>it</a:t>
            </a:r>
            <a:r>
              <a:rPr sz="1600" spc="-15" dirty="0">
                <a:solidFill>
                  <a:srgbClr val="212121"/>
                </a:solidFill>
                <a:latin typeface="Times New Roman"/>
                <a:cs typeface="Times New Roman"/>
              </a:rPr>
              <a:t> </a:t>
            </a:r>
            <a:r>
              <a:rPr sz="1600" spc="-5" dirty="0">
                <a:solidFill>
                  <a:srgbClr val="212121"/>
                </a:solidFill>
                <a:latin typeface="Times New Roman"/>
                <a:cs typeface="Times New Roman"/>
              </a:rPr>
              <a:t>was</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added</a:t>
            </a:r>
            <a:r>
              <a:rPr sz="1600" spc="-15" dirty="0">
                <a:solidFill>
                  <a:srgbClr val="212121"/>
                </a:solidFill>
                <a:latin typeface="Times New Roman"/>
                <a:cs typeface="Times New Roman"/>
              </a:rPr>
              <a:t> </a:t>
            </a:r>
            <a:r>
              <a:rPr sz="1600" dirty="0">
                <a:solidFill>
                  <a:srgbClr val="212121"/>
                </a:solidFill>
                <a:latin typeface="Times New Roman"/>
                <a:cs typeface="Times New Roman"/>
              </a:rPr>
              <a:t>on</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Netflix</a:t>
            </a:r>
            <a:endParaRPr sz="1600">
              <a:latin typeface="Times New Roman"/>
              <a:cs typeface="Times New Roman"/>
            </a:endParaRPr>
          </a:p>
          <a:p>
            <a:pPr marL="469900" indent="-351790">
              <a:lnSpc>
                <a:spcPct val="100000"/>
              </a:lnSpc>
              <a:spcBef>
                <a:spcPts val="290"/>
              </a:spcBef>
              <a:buFont typeface="Arial MT"/>
              <a:buChar char="●"/>
              <a:tabLst>
                <a:tab pos="469265" algn="l"/>
                <a:tab pos="469900" algn="l"/>
              </a:tabLst>
            </a:pPr>
            <a:r>
              <a:rPr sz="1600" b="1" spc="-10" dirty="0">
                <a:solidFill>
                  <a:srgbClr val="212121"/>
                </a:solidFill>
                <a:latin typeface="Times New Roman"/>
                <a:cs typeface="Times New Roman"/>
              </a:rPr>
              <a:t>release_year</a:t>
            </a:r>
            <a:r>
              <a:rPr sz="1600" b="1" spc="-40" dirty="0">
                <a:solidFill>
                  <a:srgbClr val="212121"/>
                </a:solidFill>
                <a:latin typeface="Times New Roman"/>
                <a:cs typeface="Times New Roman"/>
              </a:rPr>
              <a:t> </a:t>
            </a:r>
            <a:r>
              <a:rPr sz="1600" b="1" dirty="0">
                <a:solidFill>
                  <a:srgbClr val="212121"/>
                </a:solidFill>
                <a:latin typeface="Times New Roman"/>
                <a:cs typeface="Times New Roman"/>
              </a:rPr>
              <a:t>:</a:t>
            </a:r>
            <a:r>
              <a:rPr sz="1600" b="1" spc="5" dirty="0">
                <a:solidFill>
                  <a:srgbClr val="212121"/>
                </a:solidFill>
                <a:latin typeface="Times New Roman"/>
                <a:cs typeface="Times New Roman"/>
              </a:rPr>
              <a:t> </a:t>
            </a:r>
            <a:r>
              <a:rPr sz="1600" spc="-5" dirty="0">
                <a:solidFill>
                  <a:srgbClr val="212121"/>
                </a:solidFill>
                <a:latin typeface="Times New Roman"/>
                <a:cs typeface="Times New Roman"/>
              </a:rPr>
              <a:t>Actual</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Release</a:t>
            </a:r>
            <a:r>
              <a:rPr sz="1600" spc="-65" dirty="0">
                <a:solidFill>
                  <a:srgbClr val="212121"/>
                </a:solidFill>
                <a:latin typeface="Times New Roman"/>
                <a:cs typeface="Times New Roman"/>
              </a:rPr>
              <a:t> </a:t>
            </a:r>
            <a:r>
              <a:rPr sz="1600" spc="-45" dirty="0">
                <a:solidFill>
                  <a:srgbClr val="212121"/>
                </a:solidFill>
                <a:latin typeface="Times New Roman"/>
                <a:cs typeface="Times New Roman"/>
              </a:rPr>
              <a:t>Year</a:t>
            </a:r>
            <a:r>
              <a:rPr sz="1600" spc="-10" dirty="0">
                <a:solidFill>
                  <a:srgbClr val="212121"/>
                </a:solidFill>
                <a:latin typeface="Times New Roman"/>
                <a:cs typeface="Times New Roman"/>
              </a:rPr>
              <a:t> </a:t>
            </a:r>
            <a:r>
              <a:rPr sz="1600" dirty="0">
                <a:solidFill>
                  <a:srgbClr val="212121"/>
                </a:solidFill>
                <a:latin typeface="Times New Roman"/>
                <a:cs typeface="Times New Roman"/>
              </a:rPr>
              <a:t>of</a:t>
            </a:r>
            <a:r>
              <a:rPr sz="1600" spc="-5" dirty="0">
                <a:solidFill>
                  <a:srgbClr val="212121"/>
                </a:solidFill>
                <a:latin typeface="Times New Roman"/>
                <a:cs typeface="Times New Roman"/>
              </a:rPr>
              <a:t> the</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movie</a:t>
            </a:r>
            <a:r>
              <a:rPr sz="1600" spc="-10" dirty="0">
                <a:solidFill>
                  <a:srgbClr val="212121"/>
                </a:solidFill>
                <a:latin typeface="Times New Roman"/>
                <a:cs typeface="Times New Roman"/>
              </a:rPr>
              <a:t> </a:t>
            </a:r>
            <a:r>
              <a:rPr sz="1600" dirty="0">
                <a:solidFill>
                  <a:srgbClr val="212121"/>
                </a:solidFill>
                <a:latin typeface="Times New Roman"/>
                <a:cs typeface="Times New Roman"/>
              </a:rPr>
              <a:t>/</a:t>
            </a:r>
            <a:r>
              <a:rPr sz="1600" spc="-5" dirty="0">
                <a:solidFill>
                  <a:srgbClr val="212121"/>
                </a:solidFill>
                <a:latin typeface="Times New Roman"/>
                <a:cs typeface="Times New Roman"/>
              </a:rPr>
              <a:t> show</a:t>
            </a:r>
            <a:endParaRPr sz="1600">
              <a:latin typeface="Times New Roman"/>
              <a:cs typeface="Times New Roman"/>
            </a:endParaRPr>
          </a:p>
          <a:p>
            <a:pPr marL="469900" indent="-351790">
              <a:lnSpc>
                <a:spcPct val="100000"/>
              </a:lnSpc>
              <a:spcBef>
                <a:spcPts val="285"/>
              </a:spcBef>
              <a:buFont typeface="Arial MT"/>
              <a:buChar char="●"/>
              <a:tabLst>
                <a:tab pos="469265" algn="l"/>
                <a:tab pos="469900" algn="l"/>
              </a:tabLst>
            </a:pPr>
            <a:r>
              <a:rPr sz="1600" b="1" spc="-5" dirty="0">
                <a:solidFill>
                  <a:srgbClr val="212121"/>
                </a:solidFill>
                <a:latin typeface="Times New Roman"/>
                <a:cs typeface="Times New Roman"/>
              </a:rPr>
              <a:t>rating</a:t>
            </a:r>
            <a:r>
              <a:rPr sz="1600" b="1" spc="-15" dirty="0">
                <a:solidFill>
                  <a:srgbClr val="212121"/>
                </a:solidFill>
                <a:latin typeface="Times New Roman"/>
                <a:cs typeface="Times New Roman"/>
              </a:rPr>
              <a:t> </a:t>
            </a:r>
            <a:r>
              <a:rPr sz="1600" b="1" dirty="0">
                <a:solidFill>
                  <a:srgbClr val="212121"/>
                </a:solidFill>
                <a:latin typeface="Times New Roman"/>
                <a:cs typeface="Times New Roman"/>
              </a:rPr>
              <a:t>:</a:t>
            </a:r>
            <a:r>
              <a:rPr sz="1600" b="1" spc="-25" dirty="0">
                <a:solidFill>
                  <a:srgbClr val="212121"/>
                </a:solidFill>
                <a:latin typeface="Times New Roman"/>
                <a:cs typeface="Times New Roman"/>
              </a:rPr>
              <a:t> </a:t>
            </a:r>
            <a:r>
              <a:rPr sz="1600" spc="-5" dirty="0">
                <a:solidFill>
                  <a:srgbClr val="212121"/>
                </a:solidFill>
                <a:latin typeface="Times New Roman"/>
                <a:cs typeface="Times New Roman"/>
              </a:rPr>
              <a:t>TV</a:t>
            </a:r>
            <a:r>
              <a:rPr sz="1600" spc="-40" dirty="0">
                <a:solidFill>
                  <a:srgbClr val="212121"/>
                </a:solidFill>
                <a:latin typeface="Times New Roman"/>
                <a:cs typeface="Times New Roman"/>
              </a:rPr>
              <a:t> </a:t>
            </a:r>
            <a:r>
              <a:rPr sz="1600" spc="-5" dirty="0">
                <a:solidFill>
                  <a:srgbClr val="212121"/>
                </a:solidFill>
                <a:latin typeface="Times New Roman"/>
                <a:cs typeface="Times New Roman"/>
              </a:rPr>
              <a:t>Rating</a:t>
            </a:r>
            <a:r>
              <a:rPr sz="1600" spc="-15" dirty="0">
                <a:solidFill>
                  <a:srgbClr val="212121"/>
                </a:solidFill>
                <a:latin typeface="Times New Roman"/>
                <a:cs typeface="Times New Roman"/>
              </a:rPr>
              <a:t> </a:t>
            </a:r>
            <a:r>
              <a:rPr sz="1600" dirty="0">
                <a:solidFill>
                  <a:srgbClr val="212121"/>
                </a:solidFill>
                <a:latin typeface="Times New Roman"/>
                <a:cs typeface="Times New Roman"/>
              </a:rPr>
              <a:t>of</a:t>
            </a:r>
            <a:r>
              <a:rPr sz="1600" spc="-5" dirty="0">
                <a:solidFill>
                  <a:srgbClr val="212121"/>
                </a:solidFill>
                <a:latin typeface="Times New Roman"/>
                <a:cs typeface="Times New Roman"/>
              </a:rPr>
              <a:t> the</a:t>
            </a:r>
            <a:r>
              <a:rPr sz="1600" spc="-15" dirty="0">
                <a:solidFill>
                  <a:srgbClr val="212121"/>
                </a:solidFill>
                <a:latin typeface="Times New Roman"/>
                <a:cs typeface="Times New Roman"/>
              </a:rPr>
              <a:t> </a:t>
            </a:r>
            <a:r>
              <a:rPr sz="1600" spc="-5" dirty="0">
                <a:solidFill>
                  <a:srgbClr val="212121"/>
                </a:solidFill>
                <a:latin typeface="Times New Roman"/>
                <a:cs typeface="Times New Roman"/>
              </a:rPr>
              <a:t>movie</a:t>
            </a:r>
            <a:r>
              <a:rPr sz="1600" spc="-15" dirty="0">
                <a:solidFill>
                  <a:srgbClr val="212121"/>
                </a:solidFill>
                <a:latin typeface="Times New Roman"/>
                <a:cs typeface="Times New Roman"/>
              </a:rPr>
              <a:t> </a:t>
            </a:r>
            <a:r>
              <a:rPr sz="1600" dirty="0">
                <a:solidFill>
                  <a:srgbClr val="212121"/>
                </a:solidFill>
                <a:latin typeface="Times New Roman"/>
                <a:cs typeface="Times New Roman"/>
              </a:rPr>
              <a:t>/</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show</a:t>
            </a:r>
            <a:endParaRPr sz="1600">
              <a:latin typeface="Times New Roman"/>
              <a:cs typeface="Times New Roman"/>
            </a:endParaRPr>
          </a:p>
          <a:p>
            <a:pPr marL="469900" indent="-351790">
              <a:lnSpc>
                <a:spcPct val="100000"/>
              </a:lnSpc>
              <a:spcBef>
                <a:spcPts val="290"/>
              </a:spcBef>
              <a:buFont typeface="Arial MT"/>
              <a:buChar char="●"/>
              <a:tabLst>
                <a:tab pos="469265" algn="l"/>
                <a:tab pos="469900" algn="l"/>
              </a:tabLst>
            </a:pPr>
            <a:r>
              <a:rPr sz="1600" b="1" spc="-5" dirty="0">
                <a:solidFill>
                  <a:srgbClr val="212121"/>
                </a:solidFill>
                <a:latin typeface="Times New Roman"/>
                <a:cs typeface="Times New Roman"/>
              </a:rPr>
              <a:t>duration</a:t>
            </a:r>
            <a:r>
              <a:rPr sz="1600" b="1" spc="-15" dirty="0">
                <a:solidFill>
                  <a:srgbClr val="212121"/>
                </a:solidFill>
                <a:latin typeface="Times New Roman"/>
                <a:cs typeface="Times New Roman"/>
              </a:rPr>
              <a:t> </a:t>
            </a:r>
            <a:r>
              <a:rPr sz="1600" b="1" dirty="0">
                <a:solidFill>
                  <a:srgbClr val="212121"/>
                </a:solidFill>
                <a:latin typeface="Times New Roman"/>
                <a:cs typeface="Times New Roman"/>
              </a:rPr>
              <a:t>:</a:t>
            </a:r>
            <a:r>
              <a:rPr sz="1600" b="1" spc="-35" dirty="0">
                <a:solidFill>
                  <a:srgbClr val="212121"/>
                </a:solidFill>
                <a:latin typeface="Times New Roman"/>
                <a:cs typeface="Times New Roman"/>
              </a:rPr>
              <a:t> </a:t>
            </a:r>
            <a:r>
              <a:rPr sz="1600" spc="-25" dirty="0">
                <a:solidFill>
                  <a:srgbClr val="212121"/>
                </a:solidFill>
                <a:latin typeface="Times New Roman"/>
                <a:cs typeface="Times New Roman"/>
              </a:rPr>
              <a:t>Total</a:t>
            </a:r>
            <a:r>
              <a:rPr sz="1600" spc="-5" dirty="0">
                <a:solidFill>
                  <a:srgbClr val="212121"/>
                </a:solidFill>
                <a:latin typeface="Times New Roman"/>
                <a:cs typeface="Times New Roman"/>
              </a:rPr>
              <a:t> Duration</a:t>
            </a:r>
            <a:r>
              <a:rPr sz="1600" spc="-10" dirty="0">
                <a:solidFill>
                  <a:srgbClr val="212121"/>
                </a:solidFill>
                <a:latin typeface="Times New Roman"/>
                <a:cs typeface="Times New Roman"/>
              </a:rPr>
              <a:t> </a:t>
            </a:r>
            <a:r>
              <a:rPr sz="1600" dirty="0">
                <a:solidFill>
                  <a:srgbClr val="212121"/>
                </a:solidFill>
                <a:latin typeface="Times New Roman"/>
                <a:cs typeface="Times New Roman"/>
              </a:rPr>
              <a:t>-</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in</a:t>
            </a:r>
            <a:r>
              <a:rPr sz="1600" spc="-10" dirty="0">
                <a:solidFill>
                  <a:srgbClr val="212121"/>
                </a:solidFill>
                <a:latin typeface="Times New Roman"/>
                <a:cs typeface="Times New Roman"/>
              </a:rPr>
              <a:t> </a:t>
            </a:r>
            <a:r>
              <a:rPr sz="1600" spc="-5" dirty="0">
                <a:solidFill>
                  <a:srgbClr val="212121"/>
                </a:solidFill>
                <a:latin typeface="Times New Roman"/>
                <a:cs typeface="Times New Roman"/>
              </a:rPr>
              <a:t>minutes</a:t>
            </a:r>
            <a:r>
              <a:rPr sz="1600" spc="-10" dirty="0">
                <a:solidFill>
                  <a:srgbClr val="212121"/>
                </a:solidFill>
                <a:latin typeface="Times New Roman"/>
                <a:cs typeface="Times New Roman"/>
              </a:rPr>
              <a:t> </a:t>
            </a:r>
            <a:r>
              <a:rPr sz="1600" dirty="0">
                <a:solidFill>
                  <a:srgbClr val="212121"/>
                </a:solidFill>
                <a:latin typeface="Times New Roman"/>
                <a:cs typeface="Times New Roman"/>
              </a:rPr>
              <a:t>or</a:t>
            </a:r>
            <a:r>
              <a:rPr sz="1600" spc="-5" dirty="0">
                <a:solidFill>
                  <a:srgbClr val="212121"/>
                </a:solidFill>
                <a:latin typeface="Times New Roman"/>
                <a:cs typeface="Times New Roman"/>
              </a:rPr>
              <a:t> </a:t>
            </a:r>
            <a:r>
              <a:rPr sz="1600" dirty="0">
                <a:solidFill>
                  <a:srgbClr val="212121"/>
                </a:solidFill>
                <a:latin typeface="Times New Roman"/>
                <a:cs typeface="Times New Roman"/>
              </a:rPr>
              <a:t>number</a:t>
            </a:r>
            <a:r>
              <a:rPr sz="1600" spc="-10" dirty="0">
                <a:solidFill>
                  <a:srgbClr val="212121"/>
                </a:solidFill>
                <a:latin typeface="Times New Roman"/>
                <a:cs typeface="Times New Roman"/>
              </a:rPr>
              <a:t> </a:t>
            </a:r>
            <a:r>
              <a:rPr sz="1600" dirty="0">
                <a:solidFill>
                  <a:srgbClr val="212121"/>
                </a:solidFill>
                <a:latin typeface="Times New Roman"/>
                <a:cs typeface="Times New Roman"/>
              </a:rPr>
              <a:t>of</a:t>
            </a:r>
            <a:r>
              <a:rPr sz="1600" spc="-5" dirty="0">
                <a:solidFill>
                  <a:srgbClr val="212121"/>
                </a:solidFill>
                <a:latin typeface="Times New Roman"/>
                <a:cs typeface="Times New Roman"/>
              </a:rPr>
              <a:t> seasons</a:t>
            </a:r>
            <a:endParaRPr sz="1600">
              <a:latin typeface="Times New Roman"/>
              <a:cs typeface="Times New Roman"/>
            </a:endParaRPr>
          </a:p>
          <a:p>
            <a:pPr marL="469900" indent="-351790">
              <a:lnSpc>
                <a:spcPct val="100000"/>
              </a:lnSpc>
              <a:spcBef>
                <a:spcPts val="290"/>
              </a:spcBef>
              <a:buFont typeface="Arial MT"/>
              <a:buChar char="●"/>
              <a:tabLst>
                <a:tab pos="469265" algn="l"/>
                <a:tab pos="469900" algn="l"/>
              </a:tabLst>
            </a:pPr>
            <a:r>
              <a:rPr sz="1600" b="1" spc="-5" dirty="0">
                <a:solidFill>
                  <a:srgbClr val="212121"/>
                </a:solidFill>
                <a:latin typeface="Times New Roman"/>
                <a:cs typeface="Times New Roman"/>
              </a:rPr>
              <a:t>listed_in</a:t>
            </a:r>
            <a:r>
              <a:rPr sz="1600" b="1" spc="-35" dirty="0">
                <a:solidFill>
                  <a:srgbClr val="212121"/>
                </a:solidFill>
                <a:latin typeface="Times New Roman"/>
                <a:cs typeface="Times New Roman"/>
              </a:rPr>
              <a:t> </a:t>
            </a:r>
            <a:r>
              <a:rPr sz="1600" b="1" dirty="0">
                <a:solidFill>
                  <a:srgbClr val="212121"/>
                </a:solidFill>
                <a:latin typeface="Times New Roman"/>
                <a:cs typeface="Times New Roman"/>
              </a:rPr>
              <a:t>:</a:t>
            </a:r>
            <a:r>
              <a:rPr sz="1600" b="1" spc="-10" dirty="0">
                <a:solidFill>
                  <a:srgbClr val="212121"/>
                </a:solidFill>
                <a:latin typeface="Times New Roman"/>
                <a:cs typeface="Times New Roman"/>
              </a:rPr>
              <a:t> </a:t>
            </a:r>
            <a:r>
              <a:rPr sz="1600" spc="-5" dirty="0">
                <a:solidFill>
                  <a:srgbClr val="212121"/>
                </a:solidFill>
                <a:latin typeface="Times New Roman"/>
                <a:cs typeface="Times New Roman"/>
              </a:rPr>
              <a:t>Genre</a:t>
            </a:r>
            <a:endParaRPr sz="1600">
              <a:latin typeface="Times New Roman"/>
              <a:cs typeface="Times New Roman"/>
            </a:endParaRPr>
          </a:p>
          <a:p>
            <a:pPr marL="469900" indent="-351790">
              <a:lnSpc>
                <a:spcPct val="100000"/>
              </a:lnSpc>
              <a:spcBef>
                <a:spcPts val="285"/>
              </a:spcBef>
              <a:buFont typeface="Arial MT"/>
              <a:buChar char="●"/>
              <a:tabLst>
                <a:tab pos="469265" algn="l"/>
                <a:tab pos="469900" algn="l"/>
              </a:tabLst>
            </a:pPr>
            <a:r>
              <a:rPr sz="1600" b="1" spc="-5" dirty="0">
                <a:solidFill>
                  <a:srgbClr val="212121"/>
                </a:solidFill>
                <a:latin typeface="Times New Roman"/>
                <a:cs typeface="Times New Roman"/>
              </a:rPr>
              <a:t>description:</a:t>
            </a:r>
            <a:r>
              <a:rPr sz="1600" b="1" spc="-50" dirty="0">
                <a:solidFill>
                  <a:srgbClr val="212121"/>
                </a:solidFill>
                <a:latin typeface="Times New Roman"/>
                <a:cs typeface="Times New Roman"/>
              </a:rPr>
              <a:t> </a:t>
            </a:r>
            <a:r>
              <a:rPr sz="1600" spc="-5" dirty="0">
                <a:solidFill>
                  <a:srgbClr val="212121"/>
                </a:solidFill>
                <a:latin typeface="Times New Roman"/>
                <a:cs typeface="Times New Roman"/>
              </a:rPr>
              <a:t>The</a:t>
            </a:r>
            <a:r>
              <a:rPr sz="1600" spc="-25" dirty="0">
                <a:solidFill>
                  <a:srgbClr val="212121"/>
                </a:solidFill>
                <a:latin typeface="Times New Roman"/>
                <a:cs typeface="Times New Roman"/>
              </a:rPr>
              <a:t> </a:t>
            </a:r>
            <a:r>
              <a:rPr sz="1600" spc="-5" dirty="0">
                <a:solidFill>
                  <a:srgbClr val="212121"/>
                </a:solidFill>
                <a:latin typeface="Times New Roman"/>
                <a:cs typeface="Times New Roman"/>
              </a:rPr>
              <a:t>Summary</a:t>
            </a:r>
            <a:r>
              <a:rPr sz="1600" spc="-25" dirty="0">
                <a:solidFill>
                  <a:srgbClr val="212121"/>
                </a:solidFill>
                <a:latin typeface="Times New Roman"/>
                <a:cs typeface="Times New Roman"/>
              </a:rPr>
              <a:t> </a:t>
            </a:r>
            <a:r>
              <a:rPr sz="1600" dirty="0">
                <a:solidFill>
                  <a:srgbClr val="212121"/>
                </a:solidFill>
                <a:latin typeface="Times New Roman"/>
                <a:cs typeface="Times New Roman"/>
              </a:rPr>
              <a:t>description</a:t>
            </a:r>
            <a:endParaRPr sz="16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1425" y="245902"/>
            <a:ext cx="681355" cy="421640"/>
          </a:xfrm>
          <a:prstGeom prst="rect">
            <a:avLst/>
          </a:prstGeom>
        </p:spPr>
        <p:txBody>
          <a:bodyPr vert="horz" wrap="square" lIns="0" tIns="12700" rIns="0" bIns="0" rtlCol="0">
            <a:spAutoFit/>
          </a:bodyPr>
          <a:lstStyle/>
          <a:p>
            <a:pPr marL="12700">
              <a:lnSpc>
                <a:spcPct val="100000"/>
              </a:lnSpc>
              <a:spcBef>
                <a:spcPts val="100"/>
              </a:spcBef>
            </a:pPr>
            <a:r>
              <a:rPr sz="2600" b="0" spc="-185" dirty="0">
                <a:latin typeface="Times New Roman"/>
                <a:cs typeface="Times New Roman"/>
              </a:rPr>
              <a:t>T</a:t>
            </a:r>
            <a:r>
              <a:rPr sz="2600" b="0" dirty="0">
                <a:latin typeface="Times New Roman"/>
                <a:cs typeface="Times New Roman"/>
              </a:rPr>
              <a:t>ype</a:t>
            </a:r>
            <a:endParaRPr sz="2600">
              <a:latin typeface="Times New Roman"/>
              <a:cs typeface="Times New Roman"/>
            </a:endParaRPr>
          </a:p>
        </p:txBody>
      </p:sp>
      <p:sp>
        <p:nvSpPr>
          <p:cNvPr id="3" name="object 3"/>
          <p:cNvSpPr txBox="1"/>
          <p:nvPr/>
        </p:nvSpPr>
        <p:spPr>
          <a:xfrm>
            <a:off x="6109622" y="245902"/>
            <a:ext cx="1032510" cy="421640"/>
          </a:xfrm>
          <a:prstGeom prst="rect">
            <a:avLst/>
          </a:prstGeom>
        </p:spPr>
        <p:txBody>
          <a:bodyPr vert="horz" wrap="square" lIns="0" tIns="12700" rIns="0" bIns="0" rtlCol="0">
            <a:spAutoFit/>
          </a:bodyPr>
          <a:lstStyle/>
          <a:p>
            <a:pPr marL="12700">
              <a:lnSpc>
                <a:spcPct val="100000"/>
              </a:lnSpc>
              <a:spcBef>
                <a:spcPts val="100"/>
              </a:spcBef>
            </a:pPr>
            <a:r>
              <a:rPr sz="2600" spc="-5" dirty="0">
                <a:solidFill>
                  <a:srgbClr val="CC0000"/>
                </a:solidFill>
                <a:latin typeface="Times New Roman"/>
                <a:cs typeface="Times New Roman"/>
              </a:rPr>
              <a:t>Ratings</a:t>
            </a:r>
            <a:endParaRPr sz="2600">
              <a:latin typeface="Times New Roman"/>
              <a:cs typeface="Times New Roman"/>
            </a:endParaRPr>
          </a:p>
        </p:txBody>
      </p:sp>
      <p:sp>
        <p:nvSpPr>
          <p:cNvPr id="4" name="object 4"/>
          <p:cNvSpPr txBox="1"/>
          <p:nvPr/>
        </p:nvSpPr>
        <p:spPr>
          <a:xfrm>
            <a:off x="228600" y="2778682"/>
            <a:ext cx="3342004" cy="781685"/>
          </a:xfrm>
          <a:prstGeom prst="rect">
            <a:avLst/>
          </a:prstGeom>
        </p:spPr>
        <p:txBody>
          <a:bodyPr vert="horz" wrap="square" lIns="0" tIns="635" rIns="0" bIns="0" rtlCol="0">
            <a:spAutoFit/>
          </a:bodyPr>
          <a:lstStyle/>
          <a:p>
            <a:pPr marL="348615" marR="5080" indent="-336550" algn="just">
              <a:lnSpc>
                <a:spcPct val="105000"/>
              </a:lnSpc>
              <a:spcBef>
                <a:spcPts val="5"/>
              </a:spcBef>
              <a:buSzPct val="87500"/>
              <a:buFont typeface="Arial MT"/>
              <a:buChar char="●"/>
              <a:tabLst>
                <a:tab pos="349250" algn="l"/>
              </a:tabLst>
            </a:pPr>
            <a:r>
              <a:rPr sz="1600" spc="-5" dirty="0">
                <a:latin typeface="Times New Roman"/>
                <a:cs typeface="Times New Roman"/>
              </a:rPr>
              <a:t>Netflix </a:t>
            </a:r>
            <a:r>
              <a:rPr sz="1600" dirty="0">
                <a:latin typeface="Times New Roman"/>
                <a:cs typeface="Times New Roman"/>
              </a:rPr>
              <a:t>has 5372 </a:t>
            </a:r>
            <a:r>
              <a:rPr sz="1600" spc="-5" dirty="0">
                <a:latin typeface="Times New Roman"/>
                <a:cs typeface="Times New Roman"/>
              </a:rPr>
              <a:t>movies and </a:t>
            </a:r>
            <a:r>
              <a:rPr sz="1600" dirty="0">
                <a:latin typeface="Times New Roman"/>
                <a:cs typeface="Times New Roman"/>
              </a:rPr>
              <a:t>2398 </a:t>
            </a:r>
            <a:r>
              <a:rPr sz="1600" spc="5" dirty="0">
                <a:latin typeface="Times New Roman"/>
                <a:cs typeface="Times New Roman"/>
              </a:rPr>
              <a:t> </a:t>
            </a:r>
            <a:r>
              <a:rPr sz="1600" spc="-5" dirty="0">
                <a:latin typeface="Times New Roman"/>
                <a:cs typeface="Times New Roman"/>
              </a:rPr>
              <a:t>TV shows,there are more</a:t>
            </a:r>
            <a:r>
              <a:rPr sz="1600" dirty="0">
                <a:latin typeface="Times New Roman"/>
                <a:cs typeface="Times New Roman"/>
              </a:rPr>
              <a:t> number </a:t>
            </a:r>
            <a:r>
              <a:rPr sz="1600" spc="5" dirty="0">
                <a:latin typeface="Times New Roman"/>
                <a:cs typeface="Times New Roman"/>
              </a:rPr>
              <a:t> </a:t>
            </a:r>
            <a:r>
              <a:rPr sz="1600" spc="-5" dirty="0">
                <a:latin typeface="Times New Roman"/>
                <a:cs typeface="Times New Roman"/>
              </a:rPr>
              <a:t>movies</a:t>
            </a:r>
            <a:r>
              <a:rPr sz="1600" spc="-15" dirty="0">
                <a:latin typeface="Times New Roman"/>
                <a:cs typeface="Times New Roman"/>
              </a:rPr>
              <a:t> </a:t>
            </a:r>
            <a:r>
              <a:rPr sz="1600" dirty="0">
                <a:latin typeface="Times New Roman"/>
                <a:cs typeface="Times New Roman"/>
              </a:rPr>
              <a:t>on</a:t>
            </a:r>
            <a:r>
              <a:rPr sz="1600" spc="-10" dirty="0">
                <a:latin typeface="Times New Roman"/>
                <a:cs typeface="Times New Roman"/>
              </a:rPr>
              <a:t> </a:t>
            </a:r>
            <a:r>
              <a:rPr sz="1600" spc="-5" dirty="0">
                <a:latin typeface="Times New Roman"/>
                <a:cs typeface="Times New Roman"/>
              </a:rPr>
              <a:t>Netflix</a:t>
            </a:r>
            <a:r>
              <a:rPr sz="1600" spc="-15" dirty="0">
                <a:latin typeface="Times New Roman"/>
                <a:cs typeface="Times New Roman"/>
              </a:rPr>
              <a:t> </a:t>
            </a:r>
            <a:r>
              <a:rPr sz="1600" spc="-5" dirty="0">
                <a:latin typeface="Times New Roman"/>
                <a:cs typeface="Times New Roman"/>
              </a:rPr>
              <a:t>than</a:t>
            </a:r>
            <a:r>
              <a:rPr sz="1600" spc="-45" dirty="0">
                <a:latin typeface="Times New Roman"/>
                <a:cs typeface="Times New Roman"/>
              </a:rPr>
              <a:t> </a:t>
            </a:r>
            <a:r>
              <a:rPr sz="1600" spc="-5" dirty="0">
                <a:latin typeface="Times New Roman"/>
                <a:cs typeface="Times New Roman"/>
              </a:rPr>
              <a:t>TV</a:t>
            </a:r>
            <a:r>
              <a:rPr sz="1600" spc="-40" dirty="0">
                <a:latin typeface="Times New Roman"/>
                <a:cs typeface="Times New Roman"/>
              </a:rPr>
              <a:t> </a:t>
            </a:r>
            <a:r>
              <a:rPr sz="1600" spc="-5" dirty="0">
                <a:latin typeface="Times New Roman"/>
                <a:cs typeface="Times New Roman"/>
              </a:rPr>
              <a:t>shows.</a:t>
            </a:r>
            <a:endParaRPr sz="1600" dirty="0">
              <a:latin typeface="Times New Roman"/>
              <a:cs typeface="Times New Roman"/>
            </a:endParaRPr>
          </a:p>
        </p:txBody>
      </p:sp>
      <p:sp>
        <p:nvSpPr>
          <p:cNvPr id="5" name="object 5"/>
          <p:cNvSpPr txBox="1"/>
          <p:nvPr/>
        </p:nvSpPr>
        <p:spPr>
          <a:xfrm>
            <a:off x="5130821" y="3134897"/>
            <a:ext cx="3662679" cy="1490152"/>
          </a:xfrm>
          <a:prstGeom prst="rect">
            <a:avLst/>
          </a:prstGeom>
        </p:spPr>
        <p:txBody>
          <a:bodyPr vert="horz" wrap="square" lIns="0" tIns="12700" rIns="0" bIns="0" rtlCol="0">
            <a:spAutoFit/>
          </a:bodyPr>
          <a:lstStyle/>
          <a:p>
            <a:pPr marL="363855" marR="376555" indent="-351790">
              <a:lnSpc>
                <a:spcPct val="100000"/>
              </a:lnSpc>
              <a:spcBef>
                <a:spcPts val="100"/>
              </a:spcBef>
              <a:buFont typeface="Arial MT"/>
              <a:buChar char="●"/>
              <a:tabLst>
                <a:tab pos="363855" algn="l"/>
                <a:tab pos="364490" algn="l"/>
              </a:tabLst>
            </a:pPr>
            <a:r>
              <a:rPr sz="1600" spc="-5" dirty="0">
                <a:latin typeface="Times New Roman"/>
                <a:cs typeface="Times New Roman"/>
              </a:rPr>
              <a:t>T</a:t>
            </a:r>
            <a:r>
              <a:rPr sz="1600" spc="-150" dirty="0">
                <a:latin typeface="Times New Roman"/>
                <a:cs typeface="Times New Roman"/>
              </a:rPr>
              <a:t>V</a:t>
            </a:r>
            <a:r>
              <a:rPr sz="1600" dirty="0">
                <a:latin typeface="Times New Roman"/>
                <a:cs typeface="Times New Roman"/>
              </a:rPr>
              <a:t>-MA</a:t>
            </a:r>
            <a:r>
              <a:rPr sz="1600" spc="-90" dirty="0">
                <a:latin typeface="Times New Roman"/>
                <a:cs typeface="Times New Roman"/>
              </a:rPr>
              <a:t> </a:t>
            </a:r>
            <a:r>
              <a:rPr sz="1600" dirty="0">
                <a:latin typeface="Times New Roman"/>
                <a:cs typeface="Times New Roman"/>
              </a:rPr>
              <a:t>has </a:t>
            </a:r>
            <a:r>
              <a:rPr sz="1600" spc="-5" dirty="0">
                <a:latin typeface="Times New Roman"/>
                <a:cs typeface="Times New Roman"/>
              </a:rPr>
              <a:t>th</a:t>
            </a:r>
            <a:r>
              <a:rPr sz="1600" dirty="0">
                <a:latin typeface="Times New Roman"/>
                <a:cs typeface="Times New Roman"/>
              </a:rPr>
              <a:t>e</a:t>
            </a:r>
            <a:r>
              <a:rPr sz="1600" spc="-5" dirty="0">
                <a:latin typeface="Times New Roman"/>
                <a:cs typeface="Times New Roman"/>
              </a:rPr>
              <a:t> </a:t>
            </a:r>
            <a:r>
              <a:rPr sz="1600" dirty="0">
                <a:latin typeface="Times New Roman"/>
                <a:cs typeface="Times New Roman"/>
              </a:rPr>
              <a:t>highest number of  ratings</a:t>
            </a:r>
            <a:r>
              <a:rPr sz="1600" spc="-15" dirty="0">
                <a:latin typeface="Times New Roman"/>
                <a:cs typeface="Times New Roman"/>
              </a:rPr>
              <a:t> </a:t>
            </a:r>
            <a:r>
              <a:rPr sz="1600" dirty="0">
                <a:latin typeface="Times New Roman"/>
                <a:cs typeface="Times New Roman"/>
              </a:rPr>
              <a:t>for</a:t>
            </a:r>
            <a:r>
              <a:rPr sz="1600" spc="-15" dirty="0">
                <a:latin typeface="Times New Roman"/>
                <a:cs typeface="Times New Roman"/>
              </a:rPr>
              <a:t> </a:t>
            </a:r>
            <a:r>
              <a:rPr sz="1600" spc="-5" dirty="0">
                <a:latin typeface="Times New Roman"/>
                <a:cs typeface="Times New Roman"/>
              </a:rPr>
              <a:t>tv</a:t>
            </a:r>
            <a:r>
              <a:rPr sz="1600" spc="-20" dirty="0">
                <a:latin typeface="Times New Roman"/>
                <a:cs typeface="Times New Roman"/>
              </a:rPr>
              <a:t> </a:t>
            </a:r>
            <a:r>
              <a:rPr sz="1600" spc="-5" dirty="0">
                <a:latin typeface="Times New Roman"/>
                <a:cs typeface="Times New Roman"/>
              </a:rPr>
              <a:t>shows</a:t>
            </a:r>
            <a:r>
              <a:rPr sz="1600" spc="-15" dirty="0">
                <a:latin typeface="Times New Roman"/>
                <a:cs typeface="Times New Roman"/>
              </a:rPr>
              <a:t> </a:t>
            </a:r>
            <a:r>
              <a:rPr sz="1600" spc="-5" dirty="0">
                <a:latin typeface="Times New Roman"/>
                <a:cs typeface="Times New Roman"/>
              </a:rPr>
              <a:t>i,e</a:t>
            </a:r>
            <a:r>
              <a:rPr sz="1600" spc="-20" dirty="0">
                <a:latin typeface="Times New Roman"/>
                <a:cs typeface="Times New Roman"/>
              </a:rPr>
              <a:t> </a:t>
            </a:r>
            <a:r>
              <a:rPr sz="1600" spc="-5" dirty="0">
                <a:latin typeface="Times New Roman"/>
                <a:cs typeface="Times New Roman"/>
              </a:rPr>
              <a:t>adult</a:t>
            </a:r>
            <a:r>
              <a:rPr sz="1600" spc="-15" dirty="0">
                <a:latin typeface="Times New Roman"/>
                <a:cs typeface="Times New Roman"/>
              </a:rPr>
              <a:t> </a:t>
            </a:r>
            <a:r>
              <a:rPr sz="1600" dirty="0">
                <a:latin typeface="Times New Roman"/>
                <a:cs typeface="Times New Roman"/>
              </a:rPr>
              <a:t>ratings</a:t>
            </a:r>
          </a:p>
          <a:p>
            <a:pPr marL="363855" marR="505459" indent="-351790">
              <a:lnSpc>
                <a:spcPct val="100000"/>
              </a:lnSpc>
              <a:buFont typeface="Arial MT"/>
              <a:buChar char="●"/>
              <a:tabLst>
                <a:tab pos="363855" algn="l"/>
                <a:tab pos="364490" algn="l"/>
              </a:tabLst>
            </a:pPr>
            <a:r>
              <a:rPr sz="1600" spc="-5" dirty="0">
                <a:latin typeface="Times New Roman"/>
                <a:cs typeface="Times New Roman"/>
              </a:rPr>
              <a:t>T</a:t>
            </a:r>
            <a:r>
              <a:rPr sz="1600" spc="-150" dirty="0">
                <a:latin typeface="Times New Roman"/>
                <a:cs typeface="Times New Roman"/>
              </a:rPr>
              <a:t>V</a:t>
            </a:r>
            <a:r>
              <a:rPr sz="1600" dirty="0">
                <a:latin typeface="Times New Roman"/>
                <a:cs typeface="Times New Roman"/>
              </a:rPr>
              <a:t>-MA</a:t>
            </a:r>
            <a:r>
              <a:rPr sz="1600" spc="-90" dirty="0">
                <a:latin typeface="Times New Roman"/>
                <a:cs typeface="Times New Roman"/>
              </a:rPr>
              <a:t> </a:t>
            </a:r>
            <a:r>
              <a:rPr sz="1600" dirty="0">
                <a:latin typeface="Times New Roman"/>
                <a:cs typeface="Times New Roman"/>
              </a:rPr>
              <a:t>has </a:t>
            </a:r>
            <a:r>
              <a:rPr sz="1600" spc="-5" dirty="0">
                <a:latin typeface="Times New Roman"/>
                <a:cs typeface="Times New Roman"/>
              </a:rPr>
              <a:t>th</a:t>
            </a:r>
            <a:r>
              <a:rPr sz="1600" dirty="0">
                <a:latin typeface="Times New Roman"/>
                <a:cs typeface="Times New Roman"/>
              </a:rPr>
              <a:t>e</a:t>
            </a:r>
            <a:r>
              <a:rPr sz="1600" spc="-5" dirty="0">
                <a:latin typeface="Times New Roman"/>
                <a:cs typeface="Times New Roman"/>
              </a:rPr>
              <a:t> </a:t>
            </a:r>
            <a:r>
              <a:rPr sz="1600" dirty="0">
                <a:latin typeface="Times New Roman"/>
                <a:cs typeface="Times New Roman"/>
              </a:rPr>
              <a:t>highest number of  ratings</a:t>
            </a:r>
            <a:r>
              <a:rPr sz="1600" spc="-20" dirty="0">
                <a:latin typeface="Times New Roman"/>
                <a:cs typeface="Times New Roman"/>
              </a:rPr>
              <a:t> </a:t>
            </a:r>
            <a:r>
              <a:rPr sz="1600" dirty="0">
                <a:latin typeface="Times New Roman"/>
                <a:cs typeface="Times New Roman"/>
              </a:rPr>
              <a:t>for</a:t>
            </a:r>
            <a:r>
              <a:rPr sz="1600" spc="-15" dirty="0">
                <a:latin typeface="Times New Roman"/>
                <a:cs typeface="Times New Roman"/>
              </a:rPr>
              <a:t> </a:t>
            </a:r>
            <a:r>
              <a:rPr sz="1600" spc="-5" dirty="0">
                <a:latin typeface="Times New Roman"/>
                <a:cs typeface="Times New Roman"/>
              </a:rPr>
              <a:t>movies</a:t>
            </a:r>
            <a:r>
              <a:rPr sz="1600" spc="-25" dirty="0">
                <a:latin typeface="Times New Roman"/>
                <a:cs typeface="Times New Roman"/>
              </a:rPr>
              <a:t> </a:t>
            </a:r>
            <a:r>
              <a:rPr sz="1600" spc="-5" dirty="0" err="1">
                <a:latin typeface="Times New Roman"/>
                <a:cs typeface="Times New Roman"/>
              </a:rPr>
              <a:t>i,e</a:t>
            </a:r>
            <a:r>
              <a:rPr lang="en-IN" sz="1600" spc="-5" dirty="0">
                <a:latin typeface="Times New Roman"/>
                <a:cs typeface="Times New Roman"/>
              </a:rPr>
              <a:t>.</a:t>
            </a:r>
            <a:r>
              <a:rPr sz="1600" spc="-5" dirty="0">
                <a:latin typeface="Times New Roman"/>
                <a:cs typeface="Times New Roman"/>
              </a:rPr>
              <a:t>adult</a:t>
            </a:r>
            <a:r>
              <a:rPr lang="en-IN" sz="1600" spc="-20" dirty="0">
                <a:latin typeface="Times New Roman"/>
                <a:cs typeface="Times New Roman"/>
              </a:rPr>
              <a:t> </a:t>
            </a:r>
            <a:r>
              <a:rPr sz="1600" dirty="0">
                <a:latin typeface="Times New Roman"/>
                <a:cs typeface="Times New Roman"/>
              </a:rPr>
              <a:t>ratings</a:t>
            </a:r>
          </a:p>
          <a:p>
            <a:pPr marL="363855" marR="5080" indent="-351790">
              <a:lnSpc>
                <a:spcPct val="100000"/>
              </a:lnSpc>
              <a:buFont typeface="Arial MT"/>
              <a:buChar char="●"/>
              <a:tabLst>
                <a:tab pos="363855" algn="l"/>
                <a:tab pos="364490" algn="l"/>
              </a:tabLst>
            </a:pPr>
            <a:r>
              <a:rPr sz="1600" spc="-5" dirty="0">
                <a:latin typeface="Times New Roman"/>
                <a:cs typeface="Times New Roman"/>
              </a:rPr>
              <a:t>i</a:t>
            </a:r>
            <a:r>
              <a:rPr sz="1600" dirty="0">
                <a:latin typeface="Times New Roman"/>
                <a:cs typeface="Times New Roman"/>
              </a:rPr>
              <a:t>n</a:t>
            </a:r>
            <a:r>
              <a:rPr sz="1600" spc="-5" dirty="0">
                <a:latin typeface="Times New Roman"/>
                <a:cs typeface="Times New Roman"/>
              </a:rPr>
              <a:t> </a:t>
            </a:r>
            <a:r>
              <a:rPr sz="1600" dirty="0">
                <a:latin typeface="Times New Roman"/>
                <a:cs typeface="Times New Roman"/>
              </a:rPr>
              <a:t>both </a:t>
            </a:r>
            <a:r>
              <a:rPr sz="1600" spc="-5" dirty="0">
                <a:latin typeface="Times New Roman"/>
                <a:cs typeface="Times New Roman"/>
              </a:rPr>
              <a:t>th</a:t>
            </a:r>
            <a:r>
              <a:rPr sz="1600" dirty="0">
                <a:latin typeface="Times New Roman"/>
                <a:cs typeface="Times New Roman"/>
              </a:rPr>
              <a:t>e</a:t>
            </a:r>
            <a:r>
              <a:rPr sz="1600" spc="-5" dirty="0">
                <a:latin typeface="Times New Roman"/>
                <a:cs typeface="Times New Roman"/>
              </a:rPr>
              <a:t> case</a:t>
            </a:r>
            <a:r>
              <a:rPr sz="1600" dirty="0">
                <a:latin typeface="Times New Roman"/>
                <a:cs typeface="Times New Roman"/>
              </a:rPr>
              <a:t>s</a:t>
            </a:r>
            <a:r>
              <a:rPr sz="1600" spc="-35" dirty="0">
                <a:latin typeface="Times New Roman"/>
                <a:cs typeface="Times New Roman"/>
              </a:rPr>
              <a:t> </a:t>
            </a:r>
            <a:r>
              <a:rPr sz="1600" spc="-5" dirty="0">
                <a:latin typeface="Times New Roman"/>
                <a:cs typeface="Times New Roman"/>
              </a:rPr>
              <a:t>T</a:t>
            </a:r>
            <a:r>
              <a:rPr sz="1600" spc="-150" dirty="0">
                <a:latin typeface="Times New Roman"/>
                <a:cs typeface="Times New Roman"/>
              </a:rPr>
              <a:t>V</a:t>
            </a:r>
            <a:r>
              <a:rPr sz="1600" dirty="0">
                <a:latin typeface="Times New Roman"/>
                <a:cs typeface="Times New Roman"/>
              </a:rPr>
              <a:t>-MA</a:t>
            </a:r>
            <a:r>
              <a:rPr sz="1600" spc="-90" dirty="0">
                <a:latin typeface="Times New Roman"/>
                <a:cs typeface="Times New Roman"/>
              </a:rPr>
              <a:t> </a:t>
            </a:r>
            <a:r>
              <a:rPr sz="1600" dirty="0">
                <a:latin typeface="Times New Roman"/>
                <a:cs typeface="Times New Roman"/>
              </a:rPr>
              <a:t>has </a:t>
            </a:r>
            <a:r>
              <a:rPr sz="1600" spc="-5" dirty="0">
                <a:latin typeface="Times New Roman"/>
                <a:cs typeface="Times New Roman"/>
              </a:rPr>
              <a:t>th</a:t>
            </a:r>
            <a:r>
              <a:rPr sz="1600" dirty="0">
                <a:latin typeface="Times New Roman"/>
                <a:cs typeface="Times New Roman"/>
              </a:rPr>
              <a:t>e</a:t>
            </a:r>
            <a:r>
              <a:rPr sz="1600" spc="-5" dirty="0">
                <a:latin typeface="Times New Roman"/>
                <a:cs typeface="Times New Roman"/>
              </a:rPr>
              <a:t> </a:t>
            </a:r>
            <a:r>
              <a:rPr sz="1600" dirty="0">
                <a:latin typeface="Times New Roman"/>
                <a:cs typeface="Times New Roman"/>
              </a:rPr>
              <a:t>highest  number</a:t>
            </a:r>
            <a:r>
              <a:rPr sz="1600" spc="-5" dirty="0">
                <a:latin typeface="Times New Roman"/>
                <a:cs typeface="Times New Roman"/>
              </a:rPr>
              <a:t> </a:t>
            </a:r>
            <a:r>
              <a:rPr sz="1600" dirty="0">
                <a:latin typeface="Times New Roman"/>
                <a:cs typeface="Times New Roman"/>
              </a:rPr>
              <a:t>of</a:t>
            </a:r>
            <a:r>
              <a:rPr sz="1600" spc="-5" dirty="0">
                <a:latin typeface="Times New Roman"/>
                <a:cs typeface="Times New Roman"/>
              </a:rPr>
              <a:t> </a:t>
            </a:r>
            <a:r>
              <a:rPr sz="1600" dirty="0">
                <a:latin typeface="Times New Roman"/>
                <a:cs typeface="Times New Roman"/>
              </a:rPr>
              <a:t>ratings</a:t>
            </a:r>
            <a:r>
              <a:rPr lang="en-IN" sz="1600" dirty="0">
                <a:latin typeface="Times New Roman"/>
                <a:cs typeface="Times New Roman"/>
              </a:rPr>
              <a:t>.</a:t>
            </a:r>
            <a:endParaRPr sz="1600" dirty="0">
              <a:latin typeface="Times New Roman"/>
              <a:cs typeface="Times New Roman"/>
            </a:endParaRPr>
          </a:p>
        </p:txBody>
      </p:sp>
      <p:pic>
        <p:nvPicPr>
          <p:cNvPr id="6" name="object 6"/>
          <p:cNvPicPr/>
          <p:nvPr/>
        </p:nvPicPr>
        <p:blipFill>
          <a:blip r:embed="rId2" cstate="print"/>
          <a:stretch>
            <a:fillRect/>
          </a:stretch>
        </p:blipFill>
        <p:spPr>
          <a:xfrm>
            <a:off x="152400" y="906175"/>
            <a:ext cx="3200400" cy="1775549"/>
          </a:xfrm>
          <a:prstGeom prst="rect">
            <a:avLst/>
          </a:prstGeom>
        </p:spPr>
      </p:pic>
      <p:pic>
        <p:nvPicPr>
          <p:cNvPr id="1026" name="Picture 2">
            <a:extLst>
              <a:ext uri="{FF2B5EF4-FFF2-40B4-BE49-F238E27FC236}">
                <a16:creationId xmlns:a16="http://schemas.microsoft.com/office/drawing/2014/main" id="{6B97D6C9-47FF-1752-2F0D-65147FADE2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862994"/>
            <a:ext cx="3946174" cy="2076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F4F9EC7-B724-E6BC-4F45-12E6FB1074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85750"/>
            <a:ext cx="6605588" cy="344505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DD384DA-F188-57A7-77E9-05FED4EF0C69}"/>
              </a:ext>
            </a:extLst>
          </p:cNvPr>
          <p:cNvSpPr txBox="1"/>
          <p:nvPr/>
        </p:nvSpPr>
        <p:spPr>
          <a:xfrm>
            <a:off x="1371600" y="3943350"/>
            <a:ext cx="6072188" cy="369332"/>
          </a:xfrm>
          <a:prstGeom prst="rect">
            <a:avLst/>
          </a:prstGeom>
          <a:noFill/>
        </p:spPr>
        <p:txBody>
          <a:bodyPr wrap="square" rtlCol="0">
            <a:spAutoFit/>
          </a:bodyPr>
          <a:lstStyle/>
          <a:p>
            <a:r>
              <a:rPr lang="en-GB" sz="1800" spc="-5" dirty="0">
                <a:latin typeface="Times New Roman"/>
                <a:cs typeface="Times New Roman"/>
              </a:rPr>
              <a:t>Adults</a:t>
            </a:r>
            <a:r>
              <a:rPr lang="en-GB" sz="1800" spc="-90" dirty="0">
                <a:latin typeface="Times New Roman"/>
                <a:cs typeface="Times New Roman"/>
              </a:rPr>
              <a:t> </a:t>
            </a:r>
            <a:r>
              <a:rPr lang="en-GB" sz="1800" dirty="0">
                <a:latin typeface="Times New Roman"/>
                <a:cs typeface="Times New Roman"/>
              </a:rPr>
              <a:t>has </a:t>
            </a:r>
            <a:r>
              <a:rPr lang="en-GB" sz="1800" spc="-5" dirty="0">
                <a:latin typeface="Times New Roman"/>
                <a:cs typeface="Times New Roman"/>
              </a:rPr>
              <a:t>th</a:t>
            </a:r>
            <a:r>
              <a:rPr lang="en-GB" sz="1800" dirty="0">
                <a:latin typeface="Times New Roman"/>
                <a:cs typeface="Times New Roman"/>
              </a:rPr>
              <a:t>e</a:t>
            </a:r>
            <a:r>
              <a:rPr lang="en-GB" sz="1800" spc="-5" dirty="0">
                <a:latin typeface="Times New Roman"/>
                <a:cs typeface="Times New Roman"/>
              </a:rPr>
              <a:t> </a:t>
            </a:r>
            <a:r>
              <a:rPr lang="en-GB" sz="1800" dirty="0">
                <a:latin typeface="Times New Roman"/>
                <a:cs typeface="Times New Roman"/>
              </a:rPr>
              <a:t>highest  number</a:t>
            </a:r>
            <a:r>
              <a:rPr lang="en-GB" sz="1800" spc="-5" dirty="0">
                <a:latin typeface="Times New Roman"/>
                <a:cs typeface="Times New Roman"/>
              </a:rPr>
              <a:t> </a:t>
            </a:r>
            <a:r>
              <a:rPr lang="en-GB" sz="1800" dirty="0">
                <a:latin typeface="Times New Roman"/>
                <a:cs typeface="Times New Roman"/>
              </a:rPr>
              <a:t>of</a:t>
            </a:r>
            <a:r>
              <a:rPr lang="en-GB" sz="1800" spc="-5" dirty="0">
                <a:latin typeface="Times New Roman"/>
                <a:cs typeface="Times New Roman"/>
              </a:rPr>
              <a:t> </a:t>
            </a:r>
            <a:r>
              <a:rPr lang="en-GB" sz="1800" dirty="0">
                <a:latin typeface="Times New Roman"/>
                <a:cs typeface="Times New Roman"/>
              </a:rPr>
              <a:t>ratings.</a:t>
            </a:r>
            <a:endParaRPr lang="en-IN" dirty="0"/>
          </a:p>
        </p:txBody>
      </p:sp>
    </p:spTree>
    <p:extLst>
      <p:ext uri="{BB962C8B-B14F-4D97-AF65-F5344CB8AC3E}">
        <p14:creationId xmlns:p14="http://schemas.microsoft.com/office/powerpoint/2010/main" val="3182086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0025" y="77449"/>
            <a:ext cx="1634489" cy="406400"/>
          </a:xfrm>
          <a:prstGeom prst="rect">
            <a:avLst/>
          </a:prstGeom>
        </p:spPr>
        <p:txBody>
          <a:bodyPr vert="horz" wrap="square" lIns="0" tIns="12700" rIns="0" bIns="0" rtlCol="0">
            <a:spAutoFit/>
          </a:bodyPr>
          <a:lstStyle/>
          <a:p>
            <a:pPr marL="12700">
              <a:lnSpc>
                <a:spcPct val="100000"/>
              </a:lnSpc>
              <a:spcBef>
                <a:spcPts val="100"/>
              </a:spcBef>
            </a:pPr>
            <a:r>
              <a:rPr sz="2500" b="0" spc="-5" dirty="0">
                <a:latin typeface="Times New Roman"/>
                <a:cs typeface="Times New Roman"/>
              </a:rPr>
              <a:t>Release</a:t>
            </a:r>
            <a:r>
              <a:rPr sz="2500" b="0" spc="-90" dirty="0">
                <a:latin typeface="Times New Roman"/>
                <a:cs typeface="Times New Roman"/>
              </a:rPr>
              <a:t> </a:t>
            </a:r>
            <a:r>
              <a:rPr sz="2500" b="0" dirty="0">
                <a:latin typeface="Times New Roman"/>
                <a:cs typeface="Times New Roman"/>
              </a:rPr>
              <a:t>year</a:t>
            </a:r>
            <a:endParaRPr sz="2500">
              <a:latin typeface="Times New Roman"/>
              <a:cs typeface="Times New Roman"/>
            </a:endParaRPr>
          </a:p>
        </p:txBody>
      </p:sp>
      <p:sp>
        <p:nvSpPr>
          <p:cNvPr id="3" name="object 3"/>
          <p:cNvSpPr txBox="1"/>
          <p:nvPr/>
        </p:nvSpPr>
        <p:spPr>
          <a:xfrm>
            <a:off x="253562" y="2160840"/>
            <a:ext cx="4782185" cy="2917190"/>
          </a:xfrm>
          <a:prstGeom prst="rect">
            <a:avLst/>
          </a:prstGeom>
        </p:spPr>
        <p:txBody>
          <a:bodyPr vert="horz" wrap="square" lIns="0" tIns="46990" rIns="0" bIns="0" rtlCol="0">
            <a:spAutoFit/>
          </a:bodyPr>
          <a:lstStyle/>
          <a:p>
            <a:pPr marL="356235" indent="-344170" algn="just">
              <a:lnSpc>
                <a:spcPct val="100000"/>
              </a:lnSpc>
              <a:spcBef>
                <a:spcPts val="370"/>
              </a:spcBef>
              <a:buFont typeface="Arial MT"/>
              <a:buChar char="●"/>
              <a:tabLst>
                <a:tab pos="356870" algn="l"/>
              </a:tabLst>
            </a:pPr>
            <a:r>
              <a:rPr sz="1500" dirty="0">
                <a:latin typeface="Times New Roman"/>
                <a:cs typeface="Times New Roman"/>
              </a:rPr>
              <a:t>highest</a:t>
            </a:r>
            <a:r>
              <a:rPr sz="1500" spc="-10" dirty="0">
                <a:latin typeface="Times New Roman"/>
                <a:cs typeface="Times New Roman"/>
              </a:rPr>
              <a:t> </a:t>
            </a:r>
            <a:r>
              <a:rPr sz="1500" dirty="0">
                <a:latin typeface="Times New Roman"/>
                <a:cs typeface="Times New Roman"/>
              </a:rPr>
              <a:t>number</a:t>
            </a:r>
            <a:r>
              <a:rPr sz="1500" spc="-10" dirty="0">
                <a:latin typeface="Times New Roman"/>
                <a:cs typeface="Times New Roman"/>
              </a:rPr>
              <a:t> </a:t>
            </a:r>
            <a:r>
              <a:rPr sz="1500" dirty="0">
                <a:latin typeface="Times New Roman"/>
                <a:cs typeface="Times New Roman"/>
              </a:rPr>
              <a:t>of</a:t>
            </a:r>
            <a:r>
              <a:rPr sz="1500" spc="-10" dirty="0">
                <a:latin typeface="Times New Roman"/>
                <a:cs typeface="Times New Roman"/>
              </a:rPr>
              <a:t> </a:t>
            </a:r>
            <a:r>
              <a:rPr sz="1500" spc="-5" dirty="0">
                <a:latin typeface="Times New Roman"/>
                <a:cs typeface="Times New Roman"/>
              </a:rPr>
              <a:t>movies</a:t>
            </a:r>
            <a:r>
              <a:rPr sz="1500" spc="-15" dirty="0">
                <a:latin typeface="Times New Roman"/>
                <a:cs typeface="Times New Roman"/>
              </a:rPr>
              <a:t> </a:t>
            </a:r>
            <a:r>
              <a:rPr sz="1500" dirty="0">
                <a:latin typeface="Times New Roman"/>
                <a:cs typeface="Times New Roman"/>
              </a:rPr>
              <a:t>released</a:t>
            </a:r>
            <a:r>
              <a:rPr sz="1500" spc="-10" dirty="0">
                <a:latin typeface="Times New Roman"/>
                <a:cs typeface="Times New Roman"/>
              </a:rPr>
              <a:t> </a:t>
            </a:r>
            <a:r>
              <a:rPr sz="1500" spc="-5" dirty="0">
                <a:latin typeface="Times New Roman"/>
                <a:cs typeface="Times New Roman"/>
              </a:rPr>
              <a:t>in</a:t>
            </a:r>
            <a:r>
              <a:rPr sz="1500" spc="-10" dirty="0">
                <a:latin typeface="Times New Roman"/>
                <a:cs typeface="Times New Roman"/>
              </a:rPr>
              <a:t> </a:t>
            </a:r>
            <a:r>
              <a:rPr sz="1500" dirty="0">
                <a:latin typeface="Times New Roman"/>
                <a:cs typeface="Times New Roman"/>
              </a:rPr>
              <a:t>2017</a:t>
            </a:r>
            <a:r>
              <a:rPr sz="1500" spc="-10" dirty="0">
                <a:latin typeface="Times New Roman"/>
                <a:cs typeface="Times New Roman"/>
              </a:rPr>
              <a:t> </a:t>
            </a:r>
            <a:r>
              <a:rPr sz="1500" spc="-5" dirty="0">
                <a:latin typeface="Times New Roman"/>
                <a:cs typeface="Times New Roman"/>
              </a:rPr>
              <a:t>and</a:t>
            </a:r>
            <a:r>
              <a:rPr sz="1500" spc="-15" dirty="0">
                <a:latin typeface="Times New Roman"/>
                <a:cs typeface="Times New Roman"/>
              </a:rPr>
              <a:t> </a:t>
            </a:r>
            <a:r>
              <a:rPr sz="1500" dirty="0">
                <a:latin typeface="Times New Roman"/>
                <a:cs typeface="Times New Roman"/>
              </a:rPr>
              <a:t>2018</a:t>
            </a:r>
          </a:p>
          <a:p>
            <a:pPr marL="356235" indent="-344170" algn="just">
              <a:lnSpc>
                <a:spcPct val="100000"/>
              </a:lnSpc>
              <a:spcBef>
                <a:spcPts val="270"/>
              </a:spcBef>
              <a:buFont typeface="Arial MT"/>
              <a:buChar char="●"/>
              <a:tabLst>
                <a:tab pos="356870" algn="l"/>
              </a:tabLst>
            </a:pPr>
            <a:r>
              <a:rPr sz="1500" dirty="0">
                <a:latin typeface="Times New Roman"/>
                <a:cs typeface="Times New Roman"/>
              </a:rPr>
              <a:t>highest</a:t>
            </a:r>
            <a:r>
              <a:rPr sz="1500" spc="-15" dirty="0">
                <a:latin typeface="Times New Roman"/>
                <a:cs typeface="Times New Roman"/>
              </a:rPr>
              <a:t> </a:t>
            </a:r>
            <a:r>
              <a:rPr sz="1500" dirty="0">
                <a:latin typeface="Times New Roman"/>
                <a:cs typeface="Times New Roman"/>
              </a:rPr>
              <a:t>number</a:t>
            </a:r>
            <a:r>
              <a:rPr sz="1500" spc="-10" dirty="0">
                <a:latin typeface="Times New Roman"/>
                <a:cs typeface="Times New Roman"/>
              </a:rPr>
              <a:t> </a:t>
            </a:r>
            <a:r>
              <a:rPr sz="1500" dirty="0">
                <a:latin typeface="Times New Roman"/>
                <a:cs typeface="Times New Roman"/>
              </a:rPr>
              <a:t>of</a:t>
            </a:r>
            <a:r>
              <a:rPr sz="1500" spc="-15" dirty="0">
                <a:latin typeface="Times New Roman"/>
                <a:cs typeface="Times New Roman"/>
              </a:rPr>
              <a:t> </a:t>
            </a:r>
            <a:r>
              <a:rPr sz="1500" spc="-5" dirty="0">
                <a:latin typeface="Times New Roman"/>
                <a:cs typeface="Times New Roman"/>
              </a:rPr>
              <a:t>movies</a:t>
            </a:r>
            <a:r>
              <a:rPr sz="1500" spc="-15" dirty="0">
                <a:latin typeface="Times New Roman"/>
                <a:cs typeface="Times New Roman"/>
              </a:rPr>
              <a:t> </a:t>
            </a:r>
            <a:r>
              <a:rPr sz="1500" dirty="0">
                <a:latin typeface="Times New Roman"/>
                <a:cs typeface="Times New Roman"/>
              </a:rPr>
              <a:t>released</a:t>
            </a:r>
            <a:r>
              <a:rPr sz="1500" spc="-15" dirty="0">
                <a:latin typeface="Times New Roman"/>
                <a:cs typeface="Times New Roman"/>
              </a:rPr>
              <a:t> </a:t>
            </a:r>
            <a:r>
              <a:rPr sz="1500" spc="-5" dirty="0">
                <a:latin typeface="Times New Roman"/>
                <a:cs typeface="Times New Roman"/>
              </a:rPr>
              <a:t>in</a:t>
            </a:r>
            <a:r>
              <a:rPr sz="1500" spc="-15" dirty="0">
                <a:latin typeface="Times New Roman"/>
                <a:cs typeface="Times New Roman"/>
              </a:rPr>
              <a:t> </a:t>
            </a:r>
            <a:r>
              <a:rPr sz="1500" dirty="0">
                <a:latin typeface="Times New Roman"/>
                <a:cs typeface="Times New Roman"/>
              </a:rPr>
              <a:t>2020</a:t>
            </a:r>
          </a:p>
          <a:p>
            <a:pPr marL="356235" marR="5080" indent="-344170" algn="just">
              <a:lnSpc>
                <a:spcPct val="114999"/>
              </a:lnSpc>
              <a:buFont typeface="Arial MT"/>
              <a:buChar char="●"/>
              <a:tabLst>
                <a:tab pos="356870" algn="l"/>
              </a:tabLst>
            </a:pPr>
            <a:r>
              <a:rPr sz="1500" spc="-5" dirty="0">
                <a:latin typeface="Times New Roman"/>
                <a:cs typeface="Times New Roman"/>
              </a:rPr>
              <a:t>The </a:t>
            </a:r>
            <a:r>
              <a:rPr sz="1500" dirty="0">
                <a:latin typeface="Times New Roman"/>
                <a:cs typeface="Times New Roman"/>
              </a:rPr>
              <a:t>number of </a:t>
            </a:r>
            <a:r>
              <a:rPr sz="1500" spc="-5" dirty="0">
                <a:latin typeface="Times New Roman"/>
                <a:cs typeface="Times New Roman"/>
              </a:rPr>
              <a:t>movies </a:t>
            </a:r>
            <a:r>
              <a:rPr sz="1500" dirty="0">
                <a:latin typeface="Times New Roman"/>
                <a:cs typeface="Times New Roman"/>
              </a:rPr>
              <a:t>on </a:t>
            </a:r>
            <a:r>
              <a:rPr sz="1500" spc="-5" dirty="0">
                <a:latin typeface="Times New Roman"/>
                <a:cs typeface="Times New Roman"/>
              </a:rPr>
              <a:t>Netflix is </a:t>
            </a:r>
            <a:r>
              <a:rPr sz="1500" dirty="0">
                <a:latin typeface="Times New Roman"/>
                <a:cs typeface="Times New Roman"/>
              </a:rPr>
              <a:t>growing </a:t>
            </a:r>
            <a:r>
              <a:rPr sz="1500" spc="-5" dirty="0">
                <a:latin typeface="Times New Roman"/>
                <a:cs typeface="Times New Roman"/>
              </a:rPr>
              <a:t>significantly </a:t>
            </a:r>
            <a:r>
              <a:rPr sz="1500" spc="-360" dirty="0">
                <a:latin typeface="Times New Roman"/>
                <a:cs typeface="Times New Roman"/>
              </a:rPr>
              <a:t> </a:t>
            </a:r>
            <a:r>
              <a:rPr sz="1500" dirty="0">
                <a:latin typeface="Times New Roman"/>
                <a:cs typeface="Times New Roman"/>
              </a:rPr>
              <a:t>faster</a:t>
            </a:r>
            <a:r>
              <a:rPr sz="1500" spc="-5" dirty="0">
                <a:latin typeface="Times New Roman"/>
                <a:cs typeface="Times New Roman"/>
              </a:rPr>
              <a:t> than the</a:t>
            </a:r>
            <a:r>
              <a:rPr sz="1500" spc="-10" dirty="0">
                <a:latin typeface="Times New Roman"/>
                <a:cs typeface="Times New Roman"/>
              </a:rPr>
              <a:t> </a:t>
            </a:r>
            <a:r>
              <a:rPr sz="1500" dirty="0">
                <a:latin typeface="Times New Roman"/>
                <a:cs typeface="Times New Roman"/>
              </a:rPr>
              <a:t>number of</a:t>
            </a:r>
            <a:r>
              <a:rPr sz="1500" spc="-35" dirty="0">
                <a:latin typeface="Times New Roman"/>
                <a:cs typeface="Times New Roman"/>
              </a:rPr>
              <a:t> </a:t>
            </a:r>
            <a:r>
              <a:rPr sz="1500" spc="-5" dirty="0">
                <a:latin typeface="Times New Roman"/>
                <a:cs typeface="Times New Roman"/>
              </a:rPr>
              <a:t>TV</a:t>
            </a:r>
            <a:r>
              <a:rPr sz="1500" spc="-30" dirty="0">
                <a:latin typeface="Times New Roman"/>
                <a:cs typeface="Times New Roman"/>
              </a:rPr>
              <a:t> </a:t>
            </a:r>
            <a:r>
              <a:rPr sz="1500" spc="-5" dirty="0">
                <a:latin typeface="Times New Roman"/>
                <a:cs typeface="Times New Roman"/>
              </a:rPr>
              <a:t>shows.</a:t>
            </a:r>
            <a:endParaRPr sz="1500" dirty="0">
              <a:latin typeface="Times New Roman"/>
              <a:cs typeface="Times New Roman"/>
            </a:endParaRPr>
          </a:p>
          <a:p>
            <a:pPr marL="356235" marR="23495" indent="-344170" algn="just">
              <a:lnSpc>
                <a:spcPct val="114999"/>
              </a:lnSpc>
              <a:buFont typeface="Arial MT"/>
              <a:buChar char="●"/>
              <a:tabLst>
                <a:tab pos="356870" algn="l"/>
              </a:tabLst>
            </a:pPr>
            <a:r>
              <a:rPr sz="1500" spc="-65" dirty="0">
                <a:latin typeface="Times New Roman"/>
                <a:cs typeface="Times New Roman"/>
              </a:rPr>
              <a:t>We</a:t>
            </a:r>
            <a:r>
              <a:rPr sz="1500" spc="-60" dirty="0">
                <a:latin typeface="Times New Roman"/>
                <a:cs typeface="Times New Roman"/>
              </a:rPr>
              <a:t> </a:t>
            </a:r>
            <a:r>
              <a:rPr sz="1500" spc="-5" dirty="0">
                <a:latin typeface="Times New Roman"/>
                <a:cs typeface="Times New Roman"/>
              </a:rPr>
              <a:t>saw </a:t>
            </a:r>
            <a:r>
              <a:rPr sz="1500" dirty="0">
                <a:latin typeface="Times New Roman"/>
                <a:cs typeface="Times New Roman"/>
              </a:rPr>
              <a:t>a huge </a:t>
            </a:r>
            <a:r>
              <a:rPr sz="1500" spc="-5" dirty="0">
                <a:latin typeface="Times New Roman"/>
                <a:cs typeface="Times New Roman"/>
              </a:rPr>
              <a:t>increase in the </a:t>
            </a:r>
            <a:r>
              <a:rPr sz="1500" dirty="0">
                <a:latin typeface="Times New Roman"/>
                <a:cs typeface="Times New Roman"/>
              </a:rPr>
              <a:t>number of </a:t>
            </a:r>
            <a:r>
              <a:rPr sz="1500" spc="-5" dirty="0">
                <a:latin typeface="Times New Roman"/>
                <a:cs typeface="Times New Roman"/>
              </a:rPr>
              <a:t>movies and </a:t>
            </a:r>
            <a:r>
              <a:rPr sz="1500" dirty="0">
                <a:latin typeface="Times New Roman"/>
                <a:cs typeface="Times New Roman"/>
              </a:rPr>
              <a:t> </a:t>
            </a:r>
            <a:r>
              <a:rPr sz="1500" spc="-5" dirty="0">
                <a:latin typeface="Times New Roman"/>
                <a:cs typeface="Times New Roman"/>
              </a:rPr>
              <a:t>television</a:t>
            </a:r>
            <a:r>
              <a:rPr sz="1500" spc="-10" dirty="0">
                <a:latin typeface="Times New Roman"/>
                <a:cs typeface="Times New Roman"/>
              </a:rPr>
              <a:t> </a:t>
            </a:r>
            <a:r>
              <a:rPr sz="1500" spc="-5" dirty="0">
                <a:latin typeface="Times New Roman"/>
                <a:cs typeface="Times New Roman"/>
              </a:rPr>
              <a:t>episodes after</a:t>
            </a:r>
            <a:r>
              <a:rPr sz="1500" spc="-10" dirty="0">
                <a:latin typeface="Times New Roman"/>
                <a:cs typeface="Times New Roman"/>
              </a:rPr>
              <a:t> </a:t>
            </a:r>
            <a:r>
              <a:rPr sz="1500" dirty="0">
                <a:latin typeface="Times New Roman"/>
                <a:cs typeface="Times New Roman"/>
              </a:rPr>
              <a:t>2015.</a:t>
            </a:r>
          </a:p>
          <a:p>
            <a:pPr marL="356235" marR="8255" indent="-344170" algn="just">
              <a:lnSpc>
                <a:spcPct val="114999"/>
              </a:lnSpc>
              <a:buFont typeface="Arial MT"/>
              <a:buChar char="●"/>
              <a:tabLst>
                <a:tab pos="356870" algn="l"/>
              </a:tabLst>
            </a:pPr>
            <a:r>
              <a:rPr sz="1500" spc="-5" dirty="0">
                <a:latin typeface="Times New Roman"/>
                <a:cs typeface="Times New Roman"/>
              </a:rPr>
              <a:t>there is </a:t>
            </a:r>
            <a:r>
              <a:rPr sz="1500" dirty="0">
                <a:latin typeface="Times New Roman"/>
                <a:cs typeface="Times New Roman"/>
              </a:rPr>
              <a:t>a </a:t>
            </a:r>
            <a:r>
              <a:rPr sz="1500" spc="-5" dirty="0">
                <a:latin typeface="Times New Roman"/>
                <a:cs typeface="Times New Roman"/>
              </a:rPr>
              <a:t>significant </a:t>
            </a:r>
            <a:r>
              <a:rPr sz="1500" dirty="0">
                <a:latin typeface="Times New Roman"/>
                <a:cs typeface="Times New Roman"/>
              </a:rPr>
              <a:t>drop </a:t>
            </a:r>
            <a:r>
              <a:rPr sz="1500" spc="-5" dirty="0">
                <a:latin typeface="Times New Roman"/>
                <a:cs typeface="Times New Roman"/>
              </a:rPr>
              <a:t>in the </a:t>
            </a:r>
            <a:r>
              <a:rPr sz="1500" dirty="0">
                <a:latin typeface="Times New Roman"/>
                <a:cs typeface="Times New Roman"/>
              </a:rPr>
              <a:t>number of </a:t>
            </a:r>
            <a:r>
              <a:rPr sz="1500" spc="-5" dirty="0">
                <a:latin typeface="Times New Roman"/>
                <a:cs typeface="Times New Roman"/>
              </a:rPr>
              <a:t>movies and </a:t>
            </a:r>
            <a:r>
              <a:rPr sz="1500" dirty="0">
                <a:latin typeface="Times New Roman"/>
                <a:cs typeface="Times New Roman"/>
              </a:rPr>
              <a:t> </a:t>
            </a:r>
            <a:r>
              <a:rPr sz="1500" spc="-5" dirty="0">
                <a:latin typeface="Times New Roman"/>
                <a:cs typeface="Times New Roman"/>
              </a:rPr>
              <a:t>television</a:t>
            </a:r>
            <a:r>
              <a:rPr sz="1500" spc="-10" dirty="0">
                <a:latin typeface="Times New Roman"/>
                <a:cs typeface="Times New Roman"/>
              </a:rPr>
              <a:t> </a:t>
            </a:r>
            <a:r>
              <a:rPr sz="1500" spc="-5" dirty="0">
                <a:latin typeface="Times New Roman"/>
                <a:cs typeface="Times New Roman"/>
              </a:rPr>
              <a:t>episodes</a:t>
            </a:r>
            <a:r>
              <a:rPr sz="1500" spc="-10" dirty="0">
                <a:latin typeface="Times New Roman"/>
                <a:cs typeface="Times New Roman"/>
              </a:rPr>
              <a:t> </a:t>
            </a:r>
            <a:r>
              <a:rPr sz="1500" dirty="0">
                <a:latin typeface="Times New Roman"/>
                <a:cs typeface="Times New Roman"/>
              </a:rPr>
              <a:t>produced </a:t>
            </a:r>
            <a:r>
              <a:rPr sz="1500" spc="-5" dirty="0">
                <a:latin typeface="Times New Roman"/>
                <a:cs typeface="Times New Roman"/>
              </a:rPr>
              <a:t>after</a:t>
            </a:r>
            <a:r>
              <a:rPr sz="1500" spc="-10" dirty="0">
                <a:latin typeface="Times New Roman"/>
                <a:cs typeface="Times New Roman"/>
              </a:rPr>
              <a:t> </a:t>
            </a:r>
            <a:r>
              <a:rPr sz="1500" dirty="0">
                <a:latin typeface="Times New Roman"/>
                <a:cs typeface="Times New Roman"/>
              </a:rPr>
              <a:t>2020.</a:t>
            </a:r>
          </a:p>
          <a:p>
            <a:pPr marL="356235" marR="8890" indent="-344170" algn="just">
              <a:lnSpc>
                <a:spcPct val="114999"/>
              </a:lnSpc>
              <a:buFont typeface="Arial MT"/>
              <a:buChar char="●"/>
              <a:tabLst>
                <a:tab pos="356870" algn="l"/>
              </a:tabLst>
            </a:pPr>
            <a:r>
              <a:rPr sz="1500" dirty="0">
                <a:latin typeface="Times New Roman"/>
                <a:cs typeface="Times New Roman"/>
              </a:rPr>
              <a:t>It</a:t>
            </a:r>
            <a:r>
              <a:rPr sz="1500" spc="5" dirty="0">
                <a:latin typeface="Times New Roman"/>
                <a:cs typeface="Times New Roman"/>
              </a:rPr>
              <a:t> </a:t>
            </a:r>
            <a:r>
              <a:rPr sz="1500" spc="-5" dirty="0">
                <a:latin typeface="Times New Roman"/>
                <a:cs typeface="Times New Roman"/>
              </a:rPr>
              <a:t>appears</a:t>
            </a:r>
            <a:r>
              <a:rPr sz="1500" dirty="0">
                <a:latin typeface="Times New Roman"/>
                <a:cs typeface="Times New Roman"/>
              </a:rPr>
              <a:t> </a:t>
            </a:r>
            <a:r>
              <a:rPr sz="1500" spc="-5" dirty="0">
                <a:latin typeface="Times New Roman"/>
                <a:cs typeface="Times New Roman"/>
              </a:rPr>
              <a:t>that</a:t>
            </a:r>
            <a:r>
              <a:rPr sz="1500" dirty="0">
                <a:latin typeface="Times New Roman"/>
                <a:cs typeface="Times New Roman"/>
              </a:rPr>
              <a:t> </a:t>
            </a:r>
            <a:r>
              <a:rPr sz="1500" spc="-5" dirty="0">
                <a:latin typeface="Times New Roman"/>
                <a:cs typeface="Times New Roman"/>
              </a:rPr>
              <a:t>Netflix</a:t>
            </a:r>
            <a:r>
              <a:rPr sz="1500" dirty="0">
                <a:latin typeface="Times New Roman"/>
                <a:cs typeface="Times New Roman"/>
              </a:rPr>
              <a:t> has</a:t>
            </a:r>
            <a:r>
              <a:rPr sz="1500" spc="5" dirty="0">
                <a:latin typeface="Times New Roman"/>
                <a:cs typeface="Times New Roman"/>
              </a:rPr>
              <a:t> </a:t>
            </a:r>
            <a:r>
              <a:rPr sz="1500" dirty="0">
                <a:latin typeface="Times New Roman"/>
                <a:cs typeface="Times New Roman"/>
              </a:rPr>
              <a:t>focused</a:t>
            </a:r>
            <a:r>
              <a:rPr sz="1500" spc="5" dirty="0">
                <a:latin typeface="Times New Roman"/>
                <a:cs typeface="Times New Roman"/>
              </a:rPr>
              <a:t> </a:t>
            </a:r>
            <a:r>
              <a:rPr sz="1500" spc="-5" dirty="0">
                <a:latin typeface="Times New Roman"/>
                <a:cs typeface="Times New Roman"/>
              </a:rPr>
              <a:t>more</a:t>
            </a:r>
            <a:r>
              <a:rPr sz="1500" dirty="0">
                <a:latin typeface="Times New Roman"/>
                <a:cs typeface="Times New Roman"/>
              </a:rPr>
              <a:t> </a:t>
            </a:r>
            <a:r>
              <a:rPr sz="1500" spc="-5" dirty="0">
                <a:latin typeface="Times New Roman"/>
                <a:cs typeface="Times New Roman"/>
              </a:rPr>
              <a:t>attention</a:t>
            </a:r>
            <a:r>
              <a:rPr sz="1500" dirty="0">
                <a:latin typeface="Times New Roman"/>
                <a:cs typeface="Times New Roman"/>
              </a:rPr>
              <a:t> on </a:t>
            </a:r>
            <a:r>
              <a:rPr sz="1500" spc="-360" dirty="0">
                <a:latin typeface="Times New Roman"/>
                <a:cs typeface="Times New Roman"/>
              </a:rPr>
              <a:t> </a:t>
            </a:r>
            <a:r>
              <a:rPr sz="1500" spc="-5" dirty="0">
                <a:latin typeface="Times New Roman"/>
                <a:cs typeface="Times New Roman"/>
              </a:rPr>
              <a:t>increasing Movie content that TV Shows. Movies </a:t>
            </a:r>
            <a:r>
              <a:rPr sz="1500" dirty="0">
                <a:latin typeface="Times New Roman"/>
                <a:cs typeface="Times New Roman"/>
              </a:rPr>
              <a:t>have </a:t>
            </a:r>
            <a:r>
              <a:rPr sz="1500" spc="5" dirty="0">
                <a:latin typeface="Times New Roman"/>
                <a:cs typeface="Times New Roman"/>
              </a:rPr>
              <a:t> </a:t>
            </a:r>
            <a:r>
              <a:rPr sz="1500" spc="-5" dirty="0">
                <a:latin typeface="Times New Roman"/>
                <a:cs typeface="Times New Roman"/>
              </a:rPr>
              <a:t>increased</a:t>
            </a:r>
            <a:r>
              <a:rPr sz="1500" spc="-10" dirty="0">
                <a:latin typeface="Times New Roman"/>
                <a:cs typeface="Times New Roman"/>
              </a:rPr>
              <a:t> </a:t>
            </a:r>
            <a:r>
              <a:rPr sz="1500" spc="-5" dirty="0">
                <a:latin typeface="Times New Roman"/>
                <a:cs typeface="Times New Roman"/>
              </a:rPr>
              <a:t>much</a:t>
            </a:r>
            <a:r>
              <a:rPr sz="1500" spc="-10" dirty="0">
                <a:latin typeface="Times New Roman"/>
                <a:cs typeface="Times New Roman"/>
              </a:rPr>
              <a:t> </a:t>
            </a:r>
            <a:r>
              <a:rPr sz="1500" spc="-5" dirty="0">
                <a:latin typeface="Times New Roman"/>
                <a:cs typeface="Times New Roman"/>
              </a:rPr>
              <a:t>more</a:t>
            </a:r>
            <a:r>
              <a:rPr sz="1500" spc="-10" dirty="0">
                <a:latin typeface="Times New Roman"/>
                <a:cs typeface="Times New Roman"/>
              </a:rPr>
              <a:t> </a:t>
            </a:r>
            <a:r>
              <a:rPr sz="1500" dirty="0">
                <a:latin typeface="Times New Roman"/>
                <a:cs typeface="Times New Roman"/>
              </a:rPr>
              <a:t>dramatically</a:t>
            </a:r>
            <a:r>
              <a:rPr sz="1500" spc="-5" dirty="0">
                <a:latin typeface="Times New Roman"/>
                <a:cs typeface="Times New Roman"/>
              </a:rPr>
              <a:t> than</a:t>
            </a:r>
            <a:r>
              <a:rPr sz="1500" spc="-35" dirty="0">
                <a:latin typeface="Times New Roman"/>
                <a:cs typeface="Times New Roman"/>
              </a:rPr>
              <a:t> </a:t>
            </a:r>
            <a:r>
              <a:rPr sz="1500" spc="-5" dirty="0">
                <a:latin typeface="Times New Roman"/>
                <a:cs typeface="Times New Roman"/>
              </a:rPr>
              <a:t>TV</a:t>
            </a:r>
            <a:r>
              <a:rPr sz="1500" spc="-30" dirty="0">
                <a:latin typeface="Times New Roman"/>
                <a:cs typeface="Times New Roman"/>
              </a:rPr>
              <a:t> </a:t>
            </a:r>
            <a:r>
              <a:rPr sz="1500" spc="-5" dirty="0">
                <a:latin typeface="Times New Roman"/>
                <a:cs typeface="Times New Roman"/>
              </a:rPr>
              <a:t>shows.</a:t>
            </a:r>
            <a:endParaRPr sz="1500" dirty="0">
              <a:latin typeface="Times New Roman"/>
              <a:cs typeface="Times New Roman"/>
            </a:endParaRPr>
          </a:p>
        </p:txBody>
      </p:sp>
      <p:pic>
        <p:nvPicPr>
          <p:cNvPr id="3074" name="Picture 2">
            <a:extLst>
              <a:ext uri="{FF2B5EF4-FFF2-40B4-BE49-F238E27FC236}">
                <a16:creationId xmlns:a16="http://schemas.microsoft.com/office/drawing/2014/main" id="{95B33D7B-B9B1-5870-5FCD-7BC1F3B67D1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134" y="506061"/>
            <a:ext cx="3024373" cy="165477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975DEBC-9E24-3C08-7BA8-44C6ECB678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7994" y="423863"/>
            <a:ext cx="3904510" cy="20716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400" y="312783"/>
            <a:ext cx="758825" cy="421640"/>
          </a:xfrm>
          <a:prstGeom prst="rect">
            <a:avLst/>
          </a:prstGeom>
        </p:spPr>
        <p:txBody>
          <a:bodyPr vert="horz" wrap="square" lIns="0" tIns="12700" rIns="0" bIns="0" rtlCol="0">
            <a:spAutoFit/>
          </a:bodyPr>
          <a:lstStyle/>
          <a:p>
            <a:pPr marL="12700">
              <a:lnSpc>
                <a:spcPct val="100000"/>
              </a:lnSpc>
              <a:spcBef>
                <a:spcPts val="100"/>
              </a:spcBef>
            </a:pPr>
            <a:r>
              <a:rPr sz="2600" b="0" dirty="0">
                <a:latin typeface="Times New Roman"/>
                <a:cs typeface="Times New Roman"/>
              </a:rPr>
              <a:t>genre</a:t>
            </a:r>
            <a:endParaRPr sz="2600" dirty="0">
              <a:latin typeface="Times New Roman"/>
              <a:cs typeface="Times New Roman"/>
            </a:endParaRPr>
          </a:p>
        </p:txBody>
      </p:sp>
      <p:sp>
        <p:nvSpPr>
          <p:cNvPr id="3" name="object 3"/>
          <p:cNvSpPr txBox="1"/>
          <p:nvPr/>
        </p:nvSpPr>
        <p:spPr>
          <a:xfrm>
            <a:off x="6173946" y="1273221"/>
            <a:ext cx="2863215" cy="1427480"/>
          </a:xfrm>
          <a:prstGeom prst="rect">
            <a:avLst/>
          </a:prstGeom>
        </p:spPr>
        <p:txBody>
          <a:bodyPr vert="horz" wrap="square" lIns="0" tIns="12700" rIns="0" bIns="0" rtlCol="0">
            <a:spAutoFit/>
          </a:bodyPr>
          <a:lstStyle/>
          <a:p>
            <a:pPr marL="363855" marR="5080" indent="-351790" algn="just">
              <a:lnSpc>
                <a:spcPct val="114999"/>
              </a:lnSpc>
              <a:spcBef>
                <a:spcPts val="100"/>
              </a:spcBef>
              <a:buFont typeface="Arial MT"/>
              <a:buChar char="●"/>
              <a:tabLst>
                <a:tab pos="364490" algn="l"/>
              </a:tabLst>
            </a:pPr>
            <a:r>
              <a:rPr sz="1600" spc="-5" dirty="0">
                <a:latin typeface="Times New Roman"/>
                <a:cs typeface="Times New Roman"/>
              </a:rPr>
              <a:t>Documentaries</a:t>
            </a:r>
            <a:r>
              <a:rPr sz="1600" dirty="0">
                <a:latin typeface="Times New Roman"/>
                <a:cs typeface="Times New Roman"/>
              </a:rPr>
              <a:t> </a:t>
            </a:r>
            <a:r>
              <a:rPr sz="1600" spc="-5" dirty="0">
                <a:latin typeface="Times New Roman"/>
                <a:cs typeface="Times New Roman"/>
              </a:rPr>
              <a:t>are</a:t>
            </a:r>
            <a:r>
              <a:rPr sz="1600" dirty="0">
                <a:latin typeface="Times New Roman"/>
                <a:cs typeface="Times New Roman"/>
              </a:rPr>
              <a:t> </a:t>
            </a:r>
            <a:r>
              <a:rPr sz="1600" spc="-5" dirty="0">
                <a:latin typeface="Times New Roman"/>
                <a:cs typeface="Times New Roman"/>
              </a:rPr>
              <a:t>the</a:t>
            </a:r>
            <a:r>
              <a:rPr sz="1600" dirty="0">
                <a:latin typeface="Times New Roman"/>
                <a:cs typeface="Times New Roman"/>
              </a:rPr>
              <a:t> </a:t>
            </a:r>
            <a:r>
              <a:rPr sz="1600" spc="-5" dirty="0">
                <a:latin typeface="Times New Roman"/>
                <a:cs typeface="Times New Roman"/>
              </a:rPr>
              <a:t>top </a:t>
            </a:r>
            <a:r>
              <a:rPr sz="1600" dirty="0">
                <a:latin typeface="Times New Roman"/>
                <a:cs typeface="Times New Roman"/>
              </a:rPr>
              <a:t> </a:t>
            </a:r>
            <a:r>
              <a:rPr sz="1600" spc="-5" dirty="0">
                <a:latin typeface="Times New Roman"/>
                <a:cs typeface="Times New Roman"/>
              </a:rPr>
              <a:t>most </a:t>
            </a:r>
            <a:r>
              <a:rPr sz="1600" dirty="0">
                <a:latin typeface="Times New Roman"/>
                <a:cs typeface="Times New Roman"/>
              </a:rPr>
              <a:t>genre </a:t>
            </a:r>
            <a:r>
              <a:rPr sz="1600" spc="-5" dirty="0">
                <a:latin typeface="Times New Roman"/>
                <a:cs typeface="Times New Roman"/>
              </a:rPr>
              <a:t>in </a:t>
            </a:r>
            <a:r>
              <a:rPr sz="1600" dirty="0">
                <a:latin typeface="Times New Roman"/>
                <a:cs typeface="Times New Roman"/>
              </a:rPr>
              <a:t>netflix </a:t>
            </a:r>
            <a:r>
              <a:rPr sz="1600" spc="-5" dirty="0">
                <a:latin typeface="Times New Roman"/>
                <a:cs typeface="Times New Roman"/>
              </a:rPr>
              <a:t>which is </a:t>
            </a:r>
            <a:r>
              <a:rPr sz="1600" dirty="0">
                <a:latin typeface="Times New Roman"/>
                <a:cs typeface="Times New Roman"/>
              </a:rPr>
              <a:t> fllowed</a:t>
            </a:r>
            <a:r>
              <a:rPr sz="1600" spc="5" dirty="0">
                <a:latin typeface="Times New Roman"/>
                <a:cs typeface="Times New Roman"/>
              </a:rPr>
              <a:t> </a:t>
            </a:r>
            <a:r>
              <a:rPr sz="1600" dirty="0">
                <a:latin typeface="Times New Roman"/>
                <a:cs typeface="Times New Roman"/>
              </a:rPr>
              <a:t>by</a:t>
            </a:r>
            <a:r>
              <a:rPr sz="1600" spc="5" dirty="0">
                <a:latin typeface="Times New Roman"/>
                <a:cs typeface="Times New Roman"/>
              </a:rPr>
              <a:t> </a:t>
            </a:r>
            <a:r>
              <a:rPr sz="1600" spc="-5" dirty="0">
                <a:latin typeface="Times New Roman"/>
                <a:cs typeface="Times New Roman"/>
              </a:rPr>
              <a:t>standup</a:t>
            </a:r>
            <a:r>
              <a:rPr sz="1600" dirty="0">
                <a:latin typeface="Times New Roman"/>
                <a:cs typeface="Times New Roman"/>
              </a:rPr>
              <a:t> </a:t>
            </a:r>
            <a:r>
              <a:rPr sz="1600" spc="-5" dirty="0">
                <a:latin typeface="Times New Roman"/>
                <a:cs typeface="Times New Roman"/>
              </a:rPr>
              <a:t>comedy </a:t>
            </a:r>
            <a:r>
              <a:rPr sz="1600" dirty="0">
                <a:latin typeface="Times New Roman"/>
                <a:cs typeface="Times New Roman"/>
              </a:rPr>
              <a:t> </a:t>
            </a:r>
            <a:r>
              <a:rPr sz="1600" spc="-5" dirty="0">
                <a:latin typeface="Times New Roman"/>
                <a:cs typeface="Times New Roman"/>
              </a:rPr>
              <a:t>and</a:t>
            </a:r>
            <a:r>
              <a:rPr sz="1600" dirty="0">
                <a:latin typeface="Times New Roman"/>
                <a:cs typeface="Times New Roman"/>
              </a:rPr>
              <a:t> </a:t>
            </a:r>
            <a:r>
              <a:rPr sz="1600" spc="-5" dirty="0">
                <a:latin typeface="Times New Roman"/>
                <a:cs typeface="Times New Roman"/>
              </a:rPr>
              <a:t>Drams</a:t>
            </a:r>
            <a:r>
              <a:rPr sz="1600" dirty="0">
                <a:latin typeface="Times New Roman"/>
                <a:cs typeface="Times New Roman"/>
              </a:rPr>
              <a:t> </a:t>
            </a:r>
            <a:r>
              <a:rPr sz="1600" spc="-5" dirty="0">
                <a:latin typeface="Times New Roman"/>
                <a:cs typeface="Times New Roman"/>
              </a:rPr>
              <a:t>and</a:t>
            </a:r>
            <a:r>
              <a:rPr sz="1600" dirty="0">
                <a:latin typeface="Times New Roman"/>
                <a:cs typeface="Times New Roman"/>
              </a:rPr>
              <a:t> </a:t>
            </a:r>
            <a:r>
              <a:rPr sz="1600" spc="-5" dirty="0">
                <a:latin typeface="Times New Roman"/>
                <a:cs typeface="Times New Roman"/>
              </a:rPr>
              <a:t>international </a:t>
            </a:r>
            <a:r>
              <a:rPr sz="1600" spc="-385" dirty="0">
                <a:latin typeface="Times New Roman"/>
                <a:cs typeface="Times New Roman"/>
              </a:rPr>
              <a:t> </a:t>
            </a:r>
            <a:r>
              <a:rPr sz="1600" spc="-5" dirty="0">
                <a:latin typeface="Times New Roman"/>
                <a:cs typeface="Times New Roman"/>
              </a:rPr>
              <a:t>movies</a:t>
            </a:r>
            <a:endParaRPr sz="1600">
              <a:latin typeface="Times New Roman"/>
              <a:cs typeface="Times New Roman"/>
            </a:endParaRPr>
          </a:p>
        </p:txBody>
      </p:sp>
      <p:sp>
        <p:nvSpPr>
          <p:cNvPr id="4" name="object 4"/>
          <p:cNvSpPr txBox="1"/>
          <p:nvPr/>
        </p:nvSpPr>
        <p:spPr>
          <a:xfrm>
            <a:off x="6225546" y="3405596"/>
            <a:ext cx="2752090" cy="839589"/>
          </a:xfrm>
          <a:prstGeom prst="rect">
            <a:avLst/>
          </a:prstGeom>
        </p:spPr>
        <p:txBody>
          <a:bodyPr vert="horz" wrap="square" lIns="0" tIns="12700" rIns="0" bIns="0" rtlCol="0">
            <a:spAutoFit/>
          </a:bodyPr>
          <a:lstStyle/>
          <a:p>
            <a:pPr marL="363855" marR="5080" indent="-351790">
              <a:lnSpc>
                <a:spcPct val="114999"/>
              </a:lnSpc>
              <a:spcBef>
                <a:spcPts val="100"/>
              </a:spcBef>
              <a:buFont typeface="Arial MT"/>
              <a:buChar char="●"/>
              <a:tabLst>
                <a:tab pos="363855" algn="l"/>
                <a:tab pos="364490" algn="l"/>
                <a:tab pos="2468245" algn="l"/>
              </a:tabLst>
            </a:pPr>
            <a:r>
              <a:rPr lang="en-IN" sz="1600" dirty="0">
                <a:latin typeface="Times New Roman"/>
                <a:cs typeface="Times New Roman"/>
              </a:rPr>
              <a:t>International TV show </a:t>
            </a:r>
            <a:r>
              <a:rPr sz="1600" spc="-5" dirty="0">
                <a:latin typeface="Times New Roman"/>
                <a:cs typeface="Times New Roman"/>
              </a:rPr>
              <a:t>i</a:t>
            </a:r>
            <a:r>
              <a:rPr sz="1600" dirty="0">
                <a:latin typeface="Times New Roman"/>
                <a:cs typeface="Times New Roman"/>
              </a:rPr>
              <a:t>s </a:t>
            </a:r>
            <a:r>
              <a:rPr sz="1600" spc="-155" dirty="0">
                <a:latin typeface="Times New Roman"/>
                <a:cs typeface="Times New Roman"/>
              </a:rPr>
              <a:t> </a:t>
            </a:r>
            <a:r>
              <a:rPr sz="1600" spc="-5" dirty="0">
                <a:latin typeface="Times New Roman"/>
                <a:cs typeface="Times New Roman"/>
              </a:rPr>
              <a:t>th</a:t>
            </a:r>
            <a:r>
              <a:rPr sz="1600" dirty="0">
                <a:latin typeface="Times New Roman"/>
                <a:cs typeface="Times New Roman"/>
              </a:rPr>
              <a:t>e </a:t>
            </a:r>
            <a:r>
              <a:rPr sz="1600" spc="-155" dirty="0">
                <a:latin typeface="Times New Roman"/>
                <a:cs typeface="Times New Roman"/>
              </a:rPr>
              <a:t> </a:t>
            </a:r>
            <a:r>
              <a:rPr sz="1600" spc="-5" dirty="0">
                <a:latin typeface="Times New Roman"/>
                <a:cs typeface="Times New Roman"/>
              </a:rPr>
              <a:t>to</a:t>
            </a:r>
            <a:r>
              <a:rPr sz="1600" dirty="0">
                <a:latin typeface="Times New Roman"/>
                <a:cs typeface="Times New Roman"/>
              </a:rPr>
              <a:t>p </a:t>
            </a:r>
            <a:r>
              <a:rPr sz="1600" spc="-155" dirty="0">
                <a:latin typeface="Times New Roman"/>
                <a:cs typeface="Times New Roman"/>
              </a:rPr>
              <a:t> </a:t>
            </a:r>
            <a:r>
              <a:rPr sz="1600" spc="-5" dirty="0">
                <a:latin typeface="Times New Roman"/>
                <a:cs typeface="Times New Roman"/>
              </a:rPr>
              <a:t>mos</a:t>
            </a:r>
            <a:r>
              <a:rPr sz="1600" dirty="0">
                <a:latin typeface="Times New Roman"/>
                <a:cs typeface="Times New Roman"/>
              </a:rPr>
              <a:t>t</a:t>
            </a:r>
            <a:r>
              <a:rPr lang="en-IN" sz="1600" dirty="0">
                <a:latin typeface="Times New Roman"/>
                <a:cs typeface="Times New Roman"/>
              </a:rPr>
              <a:t> TV </a:t>
            </a:r>
            <a:r>
              <a:rPr sz="1600" spc="-5" dirty="0">
                <a:latin typeface="Times New Roman"/>
                <a:cs typeface="Times New Roman"/>
              </a:rPr>
              <a:t>show</a:t>
            </a:r>
            <a:r>
              <a:rPr sz="1600" spc="-15" dirty="0">
                <a:latin typeface="Times New Roman"/>
                <a:cs typeface="Times New Roman"/>
              </a:rPr>
              <a:t> </a:t>
            </a:r>
            <a:r>
              <a:rPr sz="1600" dirty="0">
                <a:latin typeface="Times New Roman"/>
                <a:cs typeface="Times New Roman"/>
              </a:rPr>
              <a:t>genre</a:t>
            </a:r>
            <a:r>
              <a:rPr sz="1600" spc="-5" dirty="0">
                <a:latin typeface="Times New Roman"/>
                <a:cs typeface="Times New Roman"/>
              </a:rPr>
              <a:t> in</a:t>
            </a:r>
            <a:r>
              <a:rPr sz="1600" spc="-10" dirty="0">
                <a:latin typeface="Times New Roman"/>
                <a:cs typeface="Times New Roman"/>
              </a:rPr>
              <a:t> </a:t>
            </a:r>
            <a:r>
              <a:rPr sz="1600" dirty="0">
                <a:latin typeface="Times New Roman"/>
                <a:cs typeface="Times New Roman"/>
              </a:rPr>
              <a:t>netflix</a:t>
            </a:r>
          </a:p>
        </p:txBody>
      </p:sp>
      <p:pic>
        <p:nvPicPr>
          <p:cNvPr id="4098" name="Picture 2">
            <a:extLst>
              <a:ext uri="{FF2B5EF4-FFF2-40B4-BE49-F238E27FC236}">
                <a16:creationId xmlns:a16="http://schemas.microsoft.com/office/drawing/2014/main" id="{07F66A48-FF86-62F7-E3CC-8EF8BBD643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71550"/>
            <a:ext cx="4685192" cy="193119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30F2659-7638-8746-3850-57044F4CF3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955" y="3139875"/>
            <a:ext cx="4607037" cy="19311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1668" y="390759"/>
            <a:ext cx="1198880" cy="421640"/>
          </a:xfrm>
          <a:prstGeom prst="rect">
            <a:avLst/>
          </a:prstGeom>
        </p:spPr>
        <p:txBody>
          <a:bodyPr vert="horz" wrap="square" lIns="0" tIns="12700" rIns="0" bIns="0" rtlCol="0">
            <a:spAutoFit/>
          </a:bodyPr>
          <a:lstStyle/>
          <a:p>
            <a:pPr marL="12700">
              <a:lnSpc>
                <a:spcPct val="100000"/>
              </a:lnSpc>
              <a:spcBef>
                <a:spcPts val="100"/>
              </a:spcBef>
            </a:pPr>
            <a:r>
              <a:rPr sz="2600" b="0" spc="-5" dirty="0">
                <a:latin typeface="Times New Roman"/>
                <a:cs typeface="Times New Roman"/>
              </a:rPr>
              <a:t>Duration</a:t>
            </a:r>
            <a:endParaRPr sz="2600">
              <a:latin typeface="Times New Roman"/>
              <a:cs typeface="Times New Roman"/>
            </a:endParaRPr>
          </a:p>
        </p:txBody>
      </p:sp>
      <p:sp>
        <p:nvSpPr>
          <p:cNvPr id="3" name="object 3"/>
          <p:cNvSpPr txBox="1"/>
          <p:nvPr/>
        </p:nvSpPr>
        <p:spPr>
          <a:xfrm>
            <a:off x="339475" y="4392353"/>
            <a:ext cx="66040"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212121"/>
                </a:solidFill>
                <a:latin typeface="Roboto"/>
                <a:cs typeface="Roboto"/>
              </a:rPr>
              <a:t>.</a:t>
            </a:r>
            <a:endParaRPr sz="1200">
              <a:latin typeface="Roboto"/>
              <a:cs typeface="Roboto"/>
            </a:endParaRPr>
          </a:p>
        </p:txBody>
      </p:sp>
      <p:sp>
        <p:nvSpPr>
          <p:cNvPr id="4" name="object 4"/>
          <p:cNvSpPr txBox="1"/>
          <p:nvPr/>
        </p:nvSpPr>
        <p:spPr>
          <a:xfrm>
            <a:off x="490621" y="3655046"/>
            <a:ext cx="3307079" cy="556434"/>
          </a:xfrm>
          <a:prstGeom prst="rect">
            <a:avLst/>
          </a:prstGeom>
        </p:spPr>
        <p:txBody>
          <a:bodyPr vert="horz" wrap="square" lIns="0" tIns="12700" rIns="0" bIns="0" rtlCol="0">
            <a:spAutoFit/>
          </a:bodyPr>
          <a:lstStyle/>
          <a:p>
            <a:pPr marL="363855" marR="5080" indent="-351790">
              <a:lnSpc>
                <a:spcPct val="114999"/>
              </a:lnSpc>
              <a:spcBef>
                <a:spcPts val="100"/>
              </a:spcBef>
              <a:buFont typeface="Arial MT"/>
              <a:buChar char="●"/>
              <a:tabLst>
                <a:tab pos="363855" algn="l"/>
                <a:tab pos="364490" algn="l"/>
              </a:tabLst>
            </a:pPr>
            <a:r>
              <a:rPr sz="1600" spc="-5" dirty="0">
                <a:latin typeface="Times New Roman"/>
                <a:cs typeface="Times New Roman"/>
              </a:rPr>
              <a:t>most</a:t>
            </a:r>
            <a:r>
              <a:rPr sz="1600" spc="-20" dirty="0">
                <a:latin typeface="Times New Roman"/>
                <a:cs typeface="Times New Roman"/>
              </a:rPr>
              <a:t> </a:t>
            </a:r>
            <a:r>
              <a:rPr sz="1600" dirty="0">
                <a:latin typeface="Times New Roman"/>
                <a:cs typeface="Times New Roman"/>
              </a:rPr>
              <a:t>of</a:t>
            </a:r>
            <a:r>
              <a:rPr sz="1600" spc="-15" dirty="0">
                <a:latin typeface="Times New Roman"/>
                <a:cs typeface="Times New Roman"/>
              </a:rPr>
              <a:t> </a:t>
            </a:r>
            <a:r>
              <a:rPr sz="1600" spc="-5" dirty="0">
                <a:latin typeface="Times New Roman"/>
                <a:cs typeface="Times New Roman"/>
              </a:rPr>
              <a:t>the</a:t>
            </a:r>
            <a:r>
              <a:rPr sz="1600" spc="-20" dirty="0">
                <a:latin typeface="Times New Roman"/>
                <a:cs typeface="Times New Roman"/>
              </a:rPr>
              <a:t> </a:t>
            </a:r>
            <a:r>
              <a:rPr sz="1600" spc="-5" dirty="0">
                <a:latin typeface="Times New Roman"/>
                <a:cs typeface="Times New Roman"/>
              </a:rPr>
              <a:t>movies</a:t>
            </a:r>
            <a:r>
              <a:rPr sz="1600" spc="-20" dirty="0">
                <a:latin typeface="Times New Roman"/>
                <a:cs typeface="Times New Roman"/>
              </a:rPr>
              <a:t> </a:t>
            </a:r>
            <a:r>
              <a:rPr sz="1600" dirty="0">
                <a:latin typeface="Times New Roman"/>
                <a:cs typeface="Times New Roman"/>
              </a:rPr>
              <a:t>have</a:t>
            </a:r>
            <a:r>
              <a:rPr sz="1600" spc="-10" dirty="0">
                <a:latin typeface="Times New Roman"/>
                <a:cs typeface="Times New Roman"/>
              </a:rPr>
              <a:t> </a:t>
            </a:r>
            <a:r>
              <a:rPr sz="1600" dirty="0">
                <a:latin typeface="Times New Roman"/>
                <a:cs typeface="Times New Roman"/>
              </a:rPr>
              <a:t>duration</a:t>
            </a:r>
            <a:r>
              <a:rPr sz="1600" spc="-15" dirty="0">
                <a:latin typeface="Times New Roman"/>
                <a:cs typeface="Times New Roman"/>
              </a:rPr>
              <a:t> </a:t>
            </a:r>
            <a:r>
              <a:rPr sz="1600" dirty="0">
                <a:latin typeface="Times New Roman"/>
                <a:cs typeface="Times New Roman"/>
              </a:rPr>
              <a:t>of </a:t>
            </a:r>
            <a:r>
              <a:rPr sz="1600" spc="-385" dirty="0">
                <a:latin typeface="Times New Roman"/>
                <a:cs typeface="Times New Roman"/>
              </a:rPr>
              <a:t> </a:t>
            </a:r>
            <a:r>
              <a:rPr sz="1600" dirty="0">
                <a:latin typeface="Times New Roman"/>
                <a:cs typeface="Times New Roman"/>
              </a:rPr>
              <a:t>between</a:t>
            </a:r>
            <a:r>
              <a:rPr sz="1600" spc="-5" dirty="0">
                <a:latin typeface="Times New Roman"/>
                <a:cs typeface="Times New Roman"/>
              </a:rPr>
              <a:t> </a:t>
            </a:r>
            <a:r>
              <a:rPr sz="1600" dirty="0">
                <a:latin typeface="Times New Roman"/>
                <a:cs typeface="Times New Roman"/>
              </a:rPr>
              <a:t>50</a:t>
            </a:r>
            <a:r>
              <a:rPr sz="1600" spc="-5" dirty="0">
                <a:latin typeface="Times New Roman"/>
                <a:cs typeface="Times New Roman"/>
              </a:rPr>
              <a:t> to </a:t>
            </a:r>
            <a:r>
              <a:rPr sz="1600" dirty="0">
                <a:latin typeface="Times New Roman"/>
                <a:cs typeface="Times New Roman"/>
              </a:rPr>
              <a:t>150</a:t>
            </a:r>
            <a:r>
              <a:rPr lang="en-IN" sz="1600" dirty="0">
                <a:latin typeface="Times New Roman"/>
                <a:cs typeface="Times New Roman"/>
              </a:rPr>
              <a:t>.</a:t>
            </a:r>
            <a:endParaRPr sz="1600" dirty="0">
              <a:latin typeface="Times New Roman"/>
              <a:cs typeface="Times New Roman"/>
            </a:endParaRPr>
          </a:p>
        </p:txBody>
      </p:sp>
      <p:sp>
        <p:nvSpPr>
          <p:cNvPr id="5" name="object 5"/>
          <p:cNvSpPr txBox="1"/>
          <p:nvPr/>
        </p:nvSpPr>
        <p:spPr>
          <a:xfrm>
            <a:off x="5008696" y="3655046"/>
            <a:ext cx="3661410" cy="513080"/>
          </a:xfrm>
          <a:prstGeom prst="rect">
            <a:avLst/>
          </a:prstGeom>
        </p:spPr>
        <p:txBody>
          <a:bodyPr vert="horz" wrap="square" lIns="0" tIns="12700" rIns="0" bIns="0" rtlCol="0">
            <a:spAutoFit/>
          </a:bodyPr>
          <a:lstStyle/>
          <a:p>
            <a:pPr marL="363855" marR="5080" indent="-351790">
              <a:lnSpc>
                <a:spcPct val="100000"/>
              </a:lnSpc>
              <a:spcBef>
                <a:spcPts val="100"/>
              </a:spcBef>
              <a:buFont typeface="Arial MT"/>
              <a:buChar char="●"/>
              <a:tabLst>
                <a:tab pos="363855" algn="l"/>
                <a:tab pos="364490" algn="l"/>
              </a:tabLst>
            </a:pPr>
            <a:r>
              <a:rPr sz="1600" dirty="0">
                <a:latin typeface="Times New Roman"/>
                <a:cs typeface="Times New Roman"/>
              </a:rPr>
              <a:t>highest</a:t>
            </a:r>
            <a:r>
              <a:rPr sz="1600" spc="-20" dirty="0">
                <a:latin typeface="Times New Roman"/>
                <a:cs typeface="Times New Roman"/>
              </a:rPr>
              <a:t> </a:t>
            </a:r>
            <a:r>
              <a:rPr sz="1600" dirty="0">
                <a:latin typeface="Times New Roman"/>
                <a:cs typeface="Times New Roman"/>
              </a:rPr>
              <a:t>number</a:t>
            </a:r>
            <a:r>
              <a:rPr sz="1600" spc="-20" dirty="0">
                <a:latin typeface="Times New Roman"/>
                <a:cs typeface="Times New Roman"/>
              </a:rPr>
              <a:t> </a:t>
            </a:r>
            <a:r>
              <a:rPr sz="1600" dirty="0">
                <a:latin typeface="Times New Roman"/>
                <a:cs typeface="Times New Roman"/>
              </a:rPr>
              <a:t>of</a:t>
            </a:r>
            <a:r>
              <a:rPr sz="1600" spc="-15" dirty="0">
                <a:latin typeface="Times New Roman"/>
                <a:cs typeface="Times New Roman"/>
              </a:rPr>
              <a:t> </a:t>
            </a:r>
            <a:r>
              <a:rPr sz="1600" spc="-5" dirty="0" err="1">
                <a:latin typeface="Times New Roman"/>
                <a:cs typeface="Times New Roman"/>
              </a:rPr>
              <a:t>tv_shows</a:t>
            </a:r>
            <a:r>
              <a:rPr sz="1600" spc="-25" dirty="0">
                <a:latin typeface="Times New Roman"/>
                <a:cs typeface="Times New Roman"/>
              </a:rPr>
              <a:t> </a:t>
            </a:r>
            <a:r>
              <a:rPr sz="1600" spc="-5" dirty="0" err="1">
                <a:latin typeface="Times New Roman"/>
                <a:cs typeface="Times New Roman"/>
              </a:rPr>
              <a:t>consisti</a:t>
            </a:r>
            <a:r>
              <a:rPr lang="en-IN" sz="1600" spc="-5" dirty="0">
                <a:latin typeface="Times New Roman"/>
                <a:cs typeface="Times New Roman"/>
              </a:rPr>
              <a:t>n</a:t>
            </a:r>
            <a:r>
              <a:rPr sz="1600" spc="-5" dirty="0">
                <a:latin typeface="Times New Roman"/>
                <a:cs typeface="Times New Roman"/>
              </a:rPr>
              <a:t>g</a:t>
            </a:r>
            <a:r>
              <a:rPr sz="1600" spc="-20" dirty="0">
                <a:latin typeface="Times New Roman"/>
                <a:cs typeface="Times New Roman"/>
              </a:rPr>
              <a:t> </a:t>
            </a:r>
            <a:r>
              <a:rPr sz="1600" dirty="0">
                <a:latin typeface="Times New Roman"/>
                <a:cs typeface="Times New Roman"/>
              </a:rPr>
              <a:t>of </a:t>
            </a:r>
            <a:r>
              <a:rPr sz="1600" spc="-385" dirty="0">
                <a:latin typeface="Times New Roman"/>
                <a:cs typeface="Times New Roman"/>
              </a:rPr>
              <a:t> </a:t>
            </a:r>
            <a:r>
              <a:rPr sz="1600" spc="-5" dirty="0">
                <a:latin typeface="Times New Roman"/>
                <a:cs typeface="Times New Roman"/>
              </a:rPr>
              <a:t>single</a:t>
            </a:r>
            <a:r>
              <a:rPr sz="1600" spc="-10" dirty="0">
                <a:latin typeface="Times New Roman"/>
                <a:cs typeface="Times New Roman"/>
              </a:rPr>
              <a:t> </a:t>
            </a:r>
            <a:r>
              <a:rPr sz="1600" spc="-5" dirty="0">
                <a:latin typeface="Times New Roman"/>
                <a:cs typeface="Times New Roman"/>
              </a:rPr>
              <a:t>season</a:t>
            </a:r>
            <a:r>
              <a:rPr lang="en-IN" sz="1600" spc="-5" dirty="0">
                <a:latin typeface="Times New Roman"/>
                <a:cs typeface="Times New Roman"/>
              </a:rPr>
              <a:t>.</a:t>
            </a:r>
            <a:endParaRPr sz="1600" dirty="0">
              <a:latin typeface="Times New Roman"/>
              <a:cs typeface="Times New Roman"/>
            </a:endParaRPr>
          </a:p>
        </p:txBody>
      </p:sp>
      <p:pic>
        <p:nvPicPr>
          <p:cNvPr id="7" name="object 7"/>
          <p:cNvPicPr/>
          <p:nvPr/>
        </p:nvPicPr>
        <p:blipFill>
          <a:blip r:embed="rId2" cstate="print"/>
          <a:stretch>
            <a:fillRect/>
          </a:stretch>
        </p:blipFill>
        <p:spPr>
          <a:xfrm>
            <a:off x="4495800" y="1200150"/>
            <a:ext cx="4571999" cy="2116950"/>
          </a:xfrm>
          <a:prstGeom prst="rect">
            <a:avLst/>
          </a:prstGeom>
        </p:spPr>
      </p:pic>
      <p:pic>
        <p:nvPicPr>
          <p:cNvPr id="5122" name="Picture 2">
            <a:extLst>
              <a:ext uri="{FF2B5EF4-FFF2-40B4-BE49-F238E27FC236}">
                <a16:creationId xmlns:a16="http://schemas.microsoft.com/office/drawing/2014/main" id="{17E4B14C-67F5-89EE-ADFC-9DE195B85D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7097" y="1276350"/>
            <a:ext cx="4079505" cy="2116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34F5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TotalTime>
  <Words>1503</Words>
  <Application>Microsoft Office PowerPoint</Application>
  <PresentationFormat>On-screen Show (16:9)</PresentationFormat>
  <Paragraphs>128</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 MT</vt:lpstr>
      <vt:lpstr>Calibri</vt:lpstr>
      <vt:lpstr>Calibri Light</vt:lpstr>
      <vt:lpstr>Courier New</vt:lpstr>
      <vt:lpstr>Roboto</vt:lpstr>
      <vt:lpstr>Times New Roman</vt:lpstr>
      <vt:lpstr>Verdana</vt:lpstr>
      <vt:lpstr>Office Theme</vt:lpstr>
      <vt:lpstr>Capstone Project</vt:lpstr>
      <vt:lpstr>Problem statement</vt:lpstr>
      <vt:lpstr>Points to discuss</vt:lpstr>
      <vt:lpstr>Data description</vt:lpstr>
      <vt:lpstr>Type</vt:lpstr>
      <vt:lpstr>PowerPoint Presentation</vt:lpstr>
      <vt:lpstr>Release year</vt:lpstr>
      <vt:lpstr>genre</vt:lpstr>
      <vt:lpstr>Duration</vt:lpstr>
      <vt:lpstr>Country</vt:lpstr>
      <vt:lpstr>Originals</vt:lpstr>
      <vt:lpstr>1.HYPOTHESIS TESTING</vt:lpstr>
      <vt:lpstr>2. H1:The duration which is more than 90 mins are  movies  HO:The duration which is more than 90 mins are NOT movies</vt:lpstr>
      <vt:lpstr>Features selection</vt:lpstr>
      <vt:lpstr>ML algorithms(unsupervised</vt:lpstr>
      <vt:lpstr>K-Means:</vt:lpstr>
      <vt:lpstr>evaluation</vt:lpstr>
      <vt:lpstr>2.Agglomerative Clustering</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netflix movies and tv shows-apoorva.pdf</dc:title>
  <dc:creator>Ankita Gupta</dc:creator>
  <cp:lastModifiedBy>Ankita Gupta</cp:lastModifiedBy>
  <cp:revision>6</cp:revision>
  <dcterms:created xsi:type="dcterms:W3CDTF">2023-12-19T18:15:12Z</dcterms:created>
  <dcterms:modified xsi:type="dcterms:W3CDTF">2024-01-06T18:32:35Z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