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3CE38B-7E3C-4A5F-BBBC-DFE3F080F640}" v="141" dt="2023-12-20T06:15:24.2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9F61E-0105-B7E0-C859-F2C2366B1A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BDCE04-505D-88BB-D6ED-23E5788422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D5253D-B61C-47FD-9D70-53431871350C}"/>
              </a:ext>
            </a:extLst>
          </p:cNvPr>
          <p:cNvSpPr>
            <a:spLocks noGrp="1"/>
          </p:cNvSpPr>
          <p:nvPr>
            <p:ph type="dt" sz="half" idx="10"/>
          </p:nvPr>
        </p:nvSpPr>
        <p:spPr/>
        <p:txBody>
          <a:bodyPr/>
          <a:lstStyle/>
          <a:p>
            <a:fld id="{0BA2BEB1-7367-4E4D-A1CE-C1DDAF55B40E}" type="datetimeFigureOut">
              <a:rPr lang="en-IN" smtClean="0"/>
              <a:t>03-01-2024</a:t>
            </a:fld>
            <a:endParaRPr lang="en-IN"/>
          </a:p>
        </p:txBody>
      </p:sp>
      <p:sp>
        <p:nvSpPr>
          <p:cNvPr id="5" name="Footer Placeholder 4">
            <a:extLst>
              <a:ext uri="{FF2B5EF4-FFF2-40B4-BE49-F238E27FC236}">
                <a16:creationId xmlns:a16="http://schemas.microsoft.com/office/drawing/2014/main" id="{7FAA7D0C-0E8C-C0FD-20B3-359A5A8CC6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490704-2788-38BE-7A8D-3C774F474A9B}"/>
              </a:ext>
            </a:extLst>
          </p:cNvPr>
          <p:cNvSpPr>
            <a:spLocks noGrp="1"/>
          </p:cNvSpPr>
          <p:nvPr>
            <p:ph type="sldNum" sz="quarter" idx="12"/>
          </p:nvPr>
        </p:nvSpPr>
        <p:spPr/>
        <p:txBody>
          <a:bodyPr/>
          <a:lstStyle/>
          <a:p>
            <a:fld id="{A8597772-3B4E-45EB-825D-23FE3A8932EC}" type="slidenum">
              <a:rPr lang="en-IN" smtClean="0"/>
              <a:t>‹#›</a:t>
            </a:fld>
            <a:endParaRPr lang="en-IN"/>
          </a:p>
        </p:txBody>
      </p:sp>
    </p:spTree>
    <p:extLst>
      <p:ext uri="{BB962C8B-B14F-4D97-AF65-F5344CB8AC3E}">
        <p14:creationId xmlns:p14="http://schemas.microsoft.com/office/powerpoint/2010/main" val="3115367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4400-77DD-23FF-F8BD-FAEC376838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80127B-A550-36AE-E6BA-A4FBFB6C5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9389D4-2728-330B-F861-189C237B2E75}"/>
              </a:ext>
            </a:extLst>
          </p:cNvPr>
          <p:cNvSpPr>
            <a:spLocks noGrp="1"/>
          </p:cNvSpPr>
          <p:nvPr>
            <p:ph type="dt" sz="half" idx="10"/>
          </p:nvPr>
        </p:nvSpPr>
        <p:spPr/>
        <p:txBody>
          <a:bodyPr/>
          <a:lstStyle/>
          <a:p>
            <a:fld id="{0BA2BEB1-7367-4E4D-A1CE-C1DDAF55B40E}" type="datetimeFigureOut">
              <a:rPr lang="en-IN" smtClean="0"/>
              <a:t>03-01-2024</a:t>
            </a:fld>
            <a:endParaRPr lang="en-IN"/>
          </a:p>
        </p:txBody>
      </p:sp>
      <p:sp>
        <p:nvSpPr>
          <p:cNvPr id="5" name="Footer Placeholder 4">
            <a:extLst>
              <a:ext uri="{FF2B5EF4-FFF2-40B4-BE49-F238E27FC236}">
                <a16:creationId xmlns:a16="http://schemas.microsoft.com/office/drawing/2014/main" id="{3CE1219E-099D-39F1-B676-A30012AC41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8577F6-28A9-5C43-17C7-DC69A073224A}"/>
              </a:ext>
            </a:extLst>
          </p:cNvPr>
          <p:cNvSpPr>
            <a:spLocks noGrp="1"/>
          </p:cNvSpPr>
          <p:nvPr>
            <p:ph type="sldNum" sz="quarter" idx="12"/>
          </p:nvPr>
        </p:nvSpPr>
        <p:spPr/>
        <p:txBody>
          <a:bodyPr/>
          <a:lstStyle/>
          <a:p>
            <a:fld id="{A8597772-3B4E-45EB-825D-23FE3A8932EC}" type="slidenum">
              <a:rPr lang="en-IN" smtClean="0"/>
              <a:t>‹#›</a:t>
            </a:fld>
            <a:endParaRPr lang="en-IN"/>
          </a:p>
        </p:txBody>
      </p:sp>
    </p:spTree>
    <p:extLst>
      <p:ext uri="{BB962C8B-B14F-4D97-AF65-F5344CB8AC3E}">
        <p14:creationId xmlns:p14="http://schemas.microsoft.com/office/powerpoint/2010/main" val="54231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7EEE4-1C36-C56E-52AF-EEE42F2322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C756AE-203C-60C1-15F5-B27CC8E9FF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1D2E30-D61B-7D7A-A65F-5686B2ABE916}"/>
              </a:ext>
            </a:extLst>
          </p:cNvPr>
          <p:cNvSpPr>
            <a:spLocks noGrp="1"/>
          </p:cNvSpPr>
          <p:nvPr>
            <p:ph type="dt" sz="half" idx="10"/>
          </p:nvPr>
        </p:nvSpPr>
        <p:spPr/>
        <p:txBody>
          <a:bodyPr/>
          <a:lstStyle/>
          <a:p>
            <a:fld id="{0BA2BEB1-7367-4E4D-A1CE-C1DDAF55B40E}" type="datetimeFigureOut">
              <a:rPr lang="en-IN" smtClean="0"/>
              <a:t>03-01-2024</a:t>
            </a:fld>
            <a:endParaRPr lang="en-IN"/>
          </a:p>
        </p:txBody>
      </p:sp>
      <p:sp>
        <p:nvSpPr>
          <p:cNvPr id="5" name="Footer Placeholder 4">
            <a:extLst>
              <a:ext uri="{FF2B5EF4-FFF2-40B4-BE49-F238E27FC236}">
                <a16:creationId xmlns:a16="http://schemas.microsoft.com/office/drawing/2014/main" id="{11EEF280-CA00-E503-7B30-BEB6AEC60D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30F0A-4650-3E33-BEB1-A1E21F61302C}"/>
              </a:ext>
            </a:extLst>
          </p:cNvPr>
          <p:cNvSpPr>
            <a:spLocks noGrp="1"/>
          </p:cNvSpPr>
          <p:nvPr>
            <p:ph type="sldNum" sz="quarter" idx="12"/>
          </p:nvPr>
        </p:nvSpPr>
        <p:spPr/>
        <p:txBody>
          <a:bodyPr/>
          <a:lstStyle/>
          <a:p>
            <a:fld id="{A8597772-3B4E-45EB-825D-23FE3A8932EC}" type="slidenum">
              <a:rPr lang="en-IN" smtClean="0"/>
              <a:t>‹#›</a:t>
            </a:fld>
            <a:endParaRPr lang="en-IN"/>
          </a:p>
        </p:txBody>
      </p:sp>
    </p:spTree>
    <p:extLst>
      <p:ext uri="{BB962C8B-B14F-4D97-AF65-F5344CB8AC3E}">
        <p14:creationId xmlns:p14="http://schemas.microsoft.com/office/powerpoint/2010/main" val="333109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265D-4FFF-DA47-C62E-E40FACB46B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2A8CC2-B86C-585F-7088-2E5E830B93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B91081-0FD6-72E0-1D31-71213017657E}"/>
              </a:ext>
            </a:extLst>
          </p:cNvPr>
          <p:cNvSpPr>
            <a:spLocks noGrp="1"/>
          </p:cNvSpPr>
          <p:nvPr>
            <p:ph type="dt" sz="half" idx="10"/>
          </p:nvPr>
        </p:nvSpPr>
        <p:spPr/>
        <p:txBody>
          <a:bodyPr/>
          <a:lstStyle/>
          <a:p>
            <a:fld id="{0BA2BEB1-7367-4E4D-A1CE-C1DDAF55B40E}" type="datetimeFigureOut">
              <a:rPr lang="en-IN" smtClean="0"/>
              <a:t>03-01-2024</a:t>
            </a:fld>
            <a:endParaRPr lang="en-IN"/>
          </a:p>
        </p:txBody>
      </p:sp>
      <p:sp>
        <p:nvSpPr>
          <p:cNvPr id="5" name="Footer Placeholder 4">
            <a:extLst>
              <a:ext uri="{FF2B5EF4-FFF2-40B4-BE49-F238E27FC236}">
                <a16:creationId xmlns:a16="http://schemas.microsoft.com/office/drawing/2014/main" id="{696F1125-5A3D-2AA2-34EF-FD8A6DBEC0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E83E3E-D7B9-B206-51DB-5957ACB41D02}"/>
              </a:ext>
            </a:extLst>
          </p:cNvPr>
          <p:cNvSpPr>
            <a:spLocks noGrp="1"/>
          </p:cNvSpPr>
          <p:nvPr>
            <p:ph type="sldNum" sz="quarter" idx="12"/>
          </p:nvPr>
        </p:nvSpPr>
        <p:spPr/>
        <p:txBody>
          <a:bodyPr/>
          <a:lstStyle/>
          <a:p>
            <a:fld id="{A8597772-3B4E-45EB-825D-23FE3A8932EC}" type="slidenum">
              <a:rPr lang="en-IN" smtClean="0"/>
              <a:t>‹#›</a:t>
            </a:fld>
            <a:endParaRPr lang="en-IN"/>
          </a:p>
        </p:txBody>
      </p:sp>
    </p:spTree>
    <p:extLst>
      <p:ext uri="{BB962C8B-B14F-4D97-AF65-F5344CB8AC3E}">
        <p14:creationId xmlns:p14="http://schemas.microsoft.com/office/powerpoint/2010/main" val="703599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6CCB-22AD-6AE7-B6EC-CBE3AF6E7D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0FFE3D-AE3B-4465-6A0B-C29F0B919B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9C7118-7D9F-F25B-5EA6-FD663D5D1EB7}"/>
              </a:ext>
            </a:extLst>
          </p:cNvPr>
          <p:cNvSpPr>
            <a:spLocks noGrp="1"/>
          </p:cNvSpPr>
          <p:nvPr>
            <p:ph type="dt" sz="half" idx="10"/>
          </p:nvPr>
        </p:nvSpPr>
        <p:spPr/>
        <p:txBody>
          <a:bodyPr/>
          <a:lstStyle/>
          <a:p>
            <a:fld id="{0BA2BEB1-7367-4E4D-A1CE-C1DDAF55B40E}" type="datetimeFigureOut">
              <a:rPr lang="en-IN" smtClean="0"/>
              <a:t>03-01-2024</a:t>
            </a:fld>
            <a:endParaRPr lang="en-IN"/>
          </a:p>
        </p:txBody>
      </p:sp>
      <p:sp>
        <p:nvSpPr>
          <p:cNvPr id="5" name="Footer Placeholder 4">
            <a:extLst>
              <a:ext uri="{FF2B5EF4-FFF2-40B4-BE49-F238E27FC236}">
                <a16:creationId xmlns:a16="http://schemas.microsoft.com/office/drawing/2014/main" id="{3F8D8642-DC01-2CAD-77DC-29600D8CC7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143F1E-BFAF-1C05-ED2B-28A00EEC447F}"/>
              </a:ext>
            </a:extLst>
          </p:cNvPr>
          <p:cNvSpPr>
            <a:spLocks noGrp="1"/>
          </p:cNvSpPr>
          <p:nvPr>
            <p:ph type="sldNum" sz="quarter" idx="12"/>
          </p:nvPr>
        </p:nvSpPr>
        <p:spPr/>
        <p:txBody>
          <a:bodyPr/>
          <a:lstStyle/>
          <a:p>
            <a:fld id="{A8597772-3B4E-45EB-825D-23FE3A8932EC}" type="slidenum">
              <a:rPr lang="en-IN" smtClean="0"/>
              <a:t>‹#›</a:t>
            </a:fld>
            <a:endParaRPr lang="en-IN"/>
          </a:p>
        </p:txBody>
      </p:sp>
    </p:spTree>
    <p:extLst>
      <p:ext uri="{BB962C8B-B14F-4D97-AF65-F5344CB8AC3E}">
        <p14:creationId xmlns:p14="http://schemas.microsoft.com/office/powerpoint/2010/main" val="271715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945DB-82FC-7071-32E7-C1431E951D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A27E1C-D227-DB0A-23DD-8B7D388223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F8C50B-CE35-44D6-1329-B30A274BBD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DDEB18-D78B-6DC4-3143-C1F3AA2249AD}"/>
              </a:ext>
            </a:extLst>
          </p:cNvPr>
          <p:cNvSpPr>
            <a:spLocks noGrp="1"/>
          </p:cNvSpPr>
          <p:nvPr>
            <p:ph type="dt" sz="half" idx="10"/>
          </p:nvPr>
        </p:nvSpPr>
        <p:spPr/>
        <p:txBody>
          <a:bodyPr/>
          <a:lstStyle/>
          <a:p>
            <a:fld id="{0BA2BEB1-7367-4E4D-A1CE-C1DDAF55B40E}" type="datetimeFigureOut">
              <a:rPr lang="en-IN" smtClean="0"/>
              <a:t>03-01-2024</a:t>
            </a:fld>
            <a:endParaRPr lang="en-IN"/>
          </a:p>
        </p:txBody>
      </p:sp>
      <p:sp>
        <p:nvSpPr>
          <p:cNvPr id="6" name="Footer Placeholder 5">
            <a:extLst>
              <a:ext uri="{FF2B5EF4-FFF2-40B4-BE49-F238E27FC236}">
                <a16:creationId xmlns:a16="http://schemas.microsoft.com/office/drawing/2014/main" id="{41BDD790-B55F-5EB5-DFB3-26099AE7B7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E4295D-F345-49B7-8ECA-F1ECAAE53A7A}"/>
              </a:ext>
            </a:extLst>
          </p:cNvPr>
          <p:cNvSpPr>
            <a:spLocks noGrp="1"/>
          </p:cNvSpPr>
          <p:nvPr>
            <p:ph type="sldNum" sz="quarter" idx="12"/>
          </p:nvPr>
        </p:nvSpPr>
        <p:spPr/>
        <p:txBody>
          <a:bodyPr/>
          <a:lstStyle/>
          <a:p>
            <a:fld id="{A8597772-3B4E-45EB-825D-23FE3A8932EC}" type="slidenum">
              <a:rPr lang="en-IN" smtClean="0"/>
              <a:t>‹#›</a:t>
            </a:fld>
            <a:endParaRPr lang="en-IN"/>
          </a:p>
        </p:txBody>
      </p:sp>
    </p:spTree>
    <p:extLst>
      <p:ext uri="{BB962C8B-B14F-4D97-AF65-F5344CB8AC3E}">
        <p14:creationId xmlns:p14="http://schemas.microsoft.com/office/powerpoint/2010/main" val="3121516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223C2-AC54-4DA3-3209-D0A67A5EFF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DB0479-AF75-5EBE-734E-4202F31495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F1CB8C-3E37-6C90-8D6F-A317FE31D9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670351-725C-6B13-85D4-7743BC50C3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A4EF4B-23D6-FC39-F68C-367ADE4194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849FB4-623E-C691-1610-B7475EEC5EDF}"/>
              </a:ext>
            </a:extLst>
          </p:cNvPr>
          <p:cNvSpPr>
            <a:spLocks noGrp="1"/>
          </p:cNvSpPr>
          <p:nvPr>
            <p:ph type="dt" sz="half" idx="10"/>
          </p:nvPr>
        </p:nvSpPr>
        <p:spPr/>
        <p:txBody>
          <a:bodyPr/>
          <a:lstStyle/>
          <a:p>
            <a:fld id="{0BA2BEB1-7367-4E4D-A1CE-C1DDAF55B40E}" type="datetimeFigureOut">
              <a:rPr lang="en-IN" smtClean="0"/>
              <a:t>03-01-2024</a:t>
            </a:fld>
            <a:endParaRPr lang="en-IN"/>
          </a:p>
        </p:txBody>
      </p:sp>
      <p:sp>
        <p:nvSpPr>
          <p:cNvPr id="8" name="Footer Placeholder 7">
            <a:extLst>
              <a:ext uri="{FF2B5EF4-FFF2-40B4-BE49-F238E27FC236}">
                <a16:creationId xmlns:a16="http://schemas.microsoft.com/office/drawing/2014/main" id="{1620F96D-03A4-E75A-BCB4-5A0AA5F058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E63381-7E90-3BDE-15AC-0735B1AE911A}"/>
              </a:ext>
            </a:extLst>
          </p:cNvPr>
          <p:cNvSpPr>
            <a:spLocks noGrp="1"/>
          </p:cNvSpPr>
          <p:nvPr>
            <p:ph type="sldNum" sz="quarter" idx="12"/>
          </p:nvPr>
        </p:nvSpPr>
        <p:spPr/>
        <p:txBody>
          <a:bodyPr/>
          <a:lstStyle/>
          <a:p>
            <a:fld id="{A8597772-3B4E-45EB-825D-23FE3A8932EC}" type="slidenum">
              <a:rPr lang="en-IN" smtClean="0"/>
              <a:t>‹#›</a:t>
            </a:fld>
            <a:endParaRPr lang="en-IN"/>
          </a:p>
        </p:txBody>
      </p:sp>
    </p:spTree>
    <p:extLst>
      <p:ext uri="{BB962C8B-B14F-4D97-AF65-F5344CB8AC3E}">
        <p14:creationId xmlns:p14="http://schemas.microsoft.com/office/powerpoint/2010/main" val="2765543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A7D9-C4D8-1850-711C-A2098F87E4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A8375C-3CAD-9F9D-5775-88237C765758}"/>
              </a:ext>
            </a:extLst>
          </p:cNvPr>
          <p:cNvSpPr>
            <a:spLocks noGrp="1"/>
          </p:cNvSpPr>
          <p:nvPr>
            <p:ph type="dt" sz="half" idx="10"/>
          </p:nvPr>
        </p:nvSpPr>
        <p:spPr/>
        <p:txBody>
          <a:bodyPr/>
          <a:lstStyle/>
          <a:p>
            <a:fld id="{0BA2BEB1-7367-4E4D-A1CE-C1DDAF55B40E}" type="datetimeFigureOut">
              <a:rPr lang="en-IN" smtClean="0"/>
              <a:t>03-01-2024</a:t>
            </a:fld>
            <a:endParaRPr lang="en-IN"/>
          </a:p>
        </p:txBody>
      </p:sp>
      <p:sp>
        <p:nvSpPr>
          <p:cNvPr id="4" name="Footer Placeholder 3">
            <a:extLst>
              <a:ext uri="{FF2B5EF4-FFF2-40B4-BE49-F238E27FC236}">
                <a16:creationId xmlns:a16="http://schemas.microsoft.com/office/drawing/2014/main" id="{7D2DFDE9-91D6-3FCE-E27D-EABA1C507E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79FB7D-21D8-4E7C-6133-38D97CF7C494}"/>
              </a:ext>
            </a:extLst>
          </p:cNvPr>
          <p:cNvSpPr>
            <a:spLocks noGrp="1"/>
          </p:cNvSpPr>
          <p:nvPr>
            <p:ph type="sldNum" sz="quarter" idx="12"/>
          </p:nvPr>
        </p:nvSpPr>
        <p:spPr/>
        <p:txBody>
          <a:bodyPr/>
          <a:lstStyle/>
          <a:p>
            <a:fld id="{A8597772-3B4E-45EB-825D-23FE3A8932EC}" type="slidenum">
              <a:rPr lang="en-IN" smtClean="0"/>
              <a:t>‹#›</a:t>
            </a:fld>
            <a:endParaRPr lang="en-IN"/>
          </a:p>
        </p:txBody>
      </p:sp>
    </p:spTree>
    <p:extLst>
      <p:ext uri="{BB962C8B-B14F-4D97-AF65-F5344CB8AC3E}">
        <p14:creationId xmlns:p14="http://schemas.microsoft.com/office/powerpoint/2010/main" val="3590960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F9DA0-FF81-6049-BE86-BDBA19B2026E}"/>
              </a:ext>
            </a:extLst>
          </p:cNvPr>
          <p:cNvSpPr>
            <a:spLocks noGrp="1"/>
          </p:cNvSpPr>
          <p:nvPr>
            <p:ph type="dt" sz="half" idx="10"/>
          </p:nvPr>
        </p:nvSpPr>
        <p:spPr/>
        <p:txBody>
          <a:bodyPr/>
          <a:lstStyle/>
          <a:p>
            <a:fld id="{0BA2BEB1-7367-4E4D-A1CE-C1DDAF55B40E}" type="datetimeFigureOut">
              <a:rPr lang="en-IN" smtClean="0"/>
              <a:t>03-01-2024</a:t>
            </a:fld>
            <a:endParaRPr lang="en-IN"/>
          </a:p>
        </p:txBody>
      </p:sp>
      <p:sp>
        <p:nvSpPr>
          <p:cNvPr id="3" name="Footer Placeholder 2">
            <a:extLst>
              <a:ext uri="{FF2B5EF4-FFF2-40B4-BE49-F238E27FC236}">
                <a16:creationId xmlns:a16="http://schemas.microsoft.com/office/drawing/2014/main" id="{D593A77E-7300-003B-DBEE-24D384C6E5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D51A48-CF93-34B1-404C-3334FF87294B}"/>
              </a:ext>
            </a:extLst>
          </p:cNvPr>
          <p:cNvSpPr>
            <a:spLocks noGrp="1"/>
          </p:cNvSpPr>
          <p:nvPr>
            <p:ph type="sldNum" sz="quarter" idx="12"/>
          </p:nvPr>
        </p:nvSpPr>
        <p:spPr/>
        <p:txBody>
          <a:bodyPr/>
          <a:lstStyle/>
          <a:p>
            <a:fld id="{A8597772-3B4E-45EB-825D-23FE3A8932EC}" type="slidenum">
              <a:rPr lang="en-IN" smtClean="0"/>
              <a:t>‹#›</a:t>
            </a:fld>
            <a:endParaRPr lang="en-IN"/>
          </a:p>
        </p:txBody>
      </p:sp>
    </p:spTree>
    <p:extLst>
      <p:ext uri="{BB962C8B-B14F-4D97-AF65-F5344CB8AC3E}">
        <p14:creationId xmlns:p14="http://schemas.microsoft.com/office/powerpoint/2010/main" val="2748016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DCC5-0E96-3915-5A88-50B428A428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F53056-B378-9A14-FEE7-50DE37460B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C35D83-1F9E-DC1F-173C-E8ED69437E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C5CAE-E250-F608-0F81-B9D16908A92C}"/>
              </a:ext>
            </a:extLst>
          </p:cNvPr>
          <p:cNvSpPr>
            <a:spLocks noGrp="1"/>
          </p:cNvSpPr>
          <p:nvPr>
            <p:ph type="dt" sz="half" idx="10"/>
          </p:nvPr>
        </p:nvSpPr>
        <p:spPr/>
        <p:txBody>
          <a:bodyPr/>
          <a:lstStyle/>
          <a:p>
            <a:fld id="{0BA2BEB1-7367-4E4D-A1CE-C1DDAF55B40E}" type="datetimeFigureOut">
              <a:rPr lang="en-IN" smtClean="0"/>
              <a:t>03-01-2024</a:t>
            </a:fld>
            <a:endParaRPr lang="en-IN"/>
          </a:p>
        </p:txBody>
      </p:sp>
      <p:sp>
        <p:nvSpPr>
          <p:cNvPr id="6" name="Footer Placeholder 5">
            <a:extLst>
              <a:ext uri="{FF2B5EF4-FFF2-40B4-BE49-F238E27FC236}">
                <a16:creationId xmlns:a16="http://schemas.microsoft.com/office/drawing/2014/main" id="{89C06FA9-2F6F-762F-378F-93F65E8444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2E915F-886F-F545-A680-75AFEB106DD8}"/>
              </a:ext>
            </a:extLst>
          </p:cNvPr>
          <p:cNvSpPr>
            <a:spLocks noGrp="1"/>
          </p:cNvSpPr>
          <p:nvPr>
            <p:ph type="sldNum" sz="quarter" idx="12"/>
          </p:nvPr>
        </p:nvSpPr>
        <p:spPr/>
        <p:txBody>
          <a:bodyPr/>
          <a:lstStyle/>
          <a:p>
            <a:fld id="{A8597772-3B4E-45EB-825D-23FE3A8932EC}" type="slidenum">
              <a:rPr lang="en-IN" smtClean="0"/>
              <a:t>‹#›</a:t>
            </a:fld>
            <a:endParaRPr lang="en-IN"/>
          </a:p>
        </p:txBody>
      </p:sp>
    </p:spTree>
    <p:extLst>
      <p:ext uri="{BB962C8B-B14F-4D97-AF65-F5344CB8AC3E}">
        <p14:creationId xmlns:p14="http://schemas.microsoft.com/office/powerpoint/2010/main" val="290350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8FE2C-8246-5344-D5A5-4069BE818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FDA681-7928-5504-9704-C1C0262EA7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A4FDEB-0187-652D-A022-4987935C3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3DA2C-53D1-D0D8-4853-430FC9002133}"/>
              </a:ext>
            </a:extLst>
          </p:cNvPr>
          <p:cNvSpPr>
            <a:spLocks noGrp="1"/>
          </p:cNvSpPr>
          <p:nvPr>
            <p:ph type="dt" sz="half" idx="10"/>
          </p:nvPr>
        </p:nvSpPr>
        <p:spPr/>
        <p:txBody>
          <a:bodyPr/>
          <a:lstStyle/>
          <a:p>
            <a:fld id="{0BA2BEB1-7367-4E4D-A1CE-C1DDAF55B40E}" type="datetimeFigureOut">
              <a:rPr lang="en-IN" smtClean="0"/>
              <a:t>03-01-2024</a:t>
            </a:fld>
            <a:endParaRPr lang="en-IN"/>
          </a:p>
        </p:txBody>
      </p:sp>
      <p:sp>
        <p:nvSpPr>
          <p:cNvPr id="6" name="Footer Placeholder 5">
            <a:extLst>
              <a:ext uri="{FF2B5EF4-FFF2-40B4-BE49-F238E27FC236}">
                <a16:creationId xmlns:a16="http://schemas.microsoft.com/office/drawing/2014/main" id="{42512ADB-4477-EAA5-54ED-6EA3D60327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1B75E5-0FCC-F07A-DC76-E2EB2660F8B1}"/>
              </a:ext>
            </a:extLst>
          </p:cNvPr>
          <p:cNvSpPr>
            <a:spLocks noGrp="1"/>
          </p:cNvSpPr>
          <p:nvPr>
            <p:ph type="sldNum" sz="quarter" idx="12"/>
          </p:nvPr>
        </p:nvSpPr>
        <p:spPr/>
        <p:txBody>
          <a:bodyPr/>
          <a:lstStyle/>
          <a:p>
            <a:fld id="{A8597772-3B4E-45EB-825D-23FE3A8932EC}" type="slidenum">
              <a:rPr lang="en-IN" smtClean="0"/>
              <a:t>‹#›</a:t>
            </a:fld>
            <a:endParaRPr lang="en-IN"/>
          </a:p>
        </p:txBody>
      </p:sp>
    </p:spTree>
    <p:extLst>
      <p:ext uri="{BB962C8B-B14F-4D97-AF65-F5344CB8AC3E}">
        <p14:creationId xmlns:p14="http://schemas.microsoft.com/office/powerpoint/2010/main" val="217794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675983-E333-4F08-8F01-1659E5A5F3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3E0B58-DF54-618A-3BA9-E34B673A7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4F3AD2-B9AF-A434-D16D-C4891DD916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A2BEB1-7367-4E4D-A1CE-C1DDAF55B40E}" type="datetimeFigureOut">
              <a:rPr lang="en-IN" smtClean="0"/>
              <a:t>03-01-2024</a:t>
            </a:fld>
            <a:endParaRPr lang="en-IN"/>
          </a:p>
        </p:txBody>
      </p:sp>
      <p:sp>
        <p:nvSpPr>
          <p:cNvPr id="5" name="Footer Placeholder 4">
            <a:extLst>
              <a:ext uri="{FF2B5EF4-FFF2-40B4-BE49-F238E27FC236}">
                <a16:creationId xmlns:a16="http://schemas.microsoft.com/office/drawing/2014/main" id="{93636E37-F9A1-7B14-9BFE-3E251263BC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7EC34D-8D94-228F-E132-EF86889B9E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97772-3B4E-45EB-825D-23FE3A8932EC}" type="slidenum">
              <a:rPr lang="en-IN" smtClean="0"/>
              <a:t>‹#›</a:t>
            </a:fld>
            <a:endParaRPr lang="en-IN"/>
          </a:p>
        </p:txBody>
      </p:sp>
    </p:spTree>
    <p:extLst>
      <p:ext uri="{BB962C8B-B14F-4D97-AF65-F5344CB8AC3E}">
        <p14:creationId xmlns:p14="http://schemas.microsoft.com/office/powerpoint/2010/main" val="2369448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AE2BC-CA8A-6932-F401-48ED96005F54}"/>
              </a:ext>
            </a:extLst>
          </p:cNvPr>
          <p:cNvSpPr>
            <a:spLocks noGrp="1"/>
          </p:cNvSpPr>
          <p:nvPr>
            <p:ph type="ctrTitle"/>
          </p:nvPr>
        </p:nvSpPr>
        <p:spPr/>
        <p:txBody>
          <a:bodyPr>
            <a:normAutofit/>
          </a:bodyPr>
          <a:lstStyle/>
          <a:p>
            <a:r>
              <a:rPr lang="en-IN" sz="6600" b="1" dirty="0">
                <a:solidFill>
                  <a:srgbClr val="FF0000"/>
                </a:solidFill>
              </a:rPr>
              <a:t>Capstone Project</a:t>
            </a:r>
          </a:p>
        </p:txBody>
      </p:sp>
      <p:sp>
        <p:nvSpPr>
          <p:cNvPr id="3" name="Subtitle 2">
            <a:extLst>
              <a:ext uri="{FF2B5EF4-FFF2-40B4-BE49-F238E27FC236}">
                <a16:creationId xmlns:a16="http://schemas.microsoft.com/office/drawing/2014/main" id="{D9886994-FF1E-0BE6-ED75-59E970A23A3E}"/>
              </a:ext>
            </a:extLst>
          </p:cNvPr>
          <p:cNvSpPr>
            <a:spLocks noGrp="1"/>
          </p:cNvSpPr>
          <p:nvPr>
            <p:ph type="subTitle" idx="1"/>
          </p:nvPr>
        </p:nvSpPr>
        <p:spPr/>
        <p:txBody>
          <a:bodyPr/>
          <a:lstStyle/>
          <a:p>
            <a:r>
              <a:rPr lang="en-GB" sz="3200" b="1" dirty="0">
                <a:solidFill>
                  <a:srgbClr val="0070C0"/>
                </a:solidFill>
              </a:rPr>
              <a:t>Yes Bank Stock Closing Price Prediction </a:t>
            </a:r>
          </a:p>
          <a:p>
            <a:r>
              <a:rPr lang="en-IN" sz="3200" b="1" dirty="0">
                <a:solidFill>
                  <a:srgbClr val="0070C0"/>
                </a:solidFill>
              </a:rPr>
              <a:t>Ankita Gupta</a:t>
            </a:r>
          </a:p>
          <a:p>
            <a:endParaRPr lang="en-IN" dirty="0"/>
          </a:p>
        </p:txBody>
      </p:sp>
    </p:spTree>
    <p:extLst>
      <p:ext uri="{BB962C8B-B14F-4D97-AF65-F5344CB8AC3E}">
        <p14:creationId xmlns:p14="http://schemas.microsoft.com/office/powerpoint/2010/main" val="1716056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236AA-87FE-1BA3-0968-BA753802D2A2}"/>
              </a:ext>
            </a:extLst>
          </p:cNvPr>
          <p:cNvSpPr>
            <a:spLocks noGrp="1"/>
          </p:cNvSpPr>
          <p:nvPr>
            <p:ph type="title"/>
          </p:nvPr>
        </p:nvSpPr>
        <p:spPr>
          <a:xfrm>
            <a:off x="698240" y="4460130"/>
            <a:ext cx="10515600" cy="1830550"/>
          </a:xfrm>
        </p:spPr>
        <p:txBody>
          <a:bodyPr>
            <a:normAutofit fontScale="90000"/>
          </a:bodyPr>
          <a:lstStyle/>
          <a:p>
            <a:r>
              <a:rPr lang="en-GB" sz="2000" b="1" i="0" dirty="0">
                <a:solidFill>
                  <a:srgbClr val="212121"/>
                </a:solidFill>
                <a:effectLst/>
                <a:latin typeface="Roboto" panose="02000000000000000000" pitchFamily="2" charset="0"/>
              </a:rPr>
              <a:t>As we can see that the Open and Close data are Highly correlated therefore we can say</a:t>
            </a:r>
            <a:r>
              <a:rPr lang="en-GB" sz="2000" b="1" dirty="0">
                <a:solidFill>
                  <a:srgbClr val="212121"/>
                </a:solidFill>
                <a:latin typeface="Roboto" panose="02000000000000000000" pitchFamily="2" charset="0"/>
              </a:rPr>
              <a:t> </a:t>
            </a:r>
            <a:r>
              <a:rPr lang="en-GB" sz="2000" b="1" i="0" dirty="0">
                <a:solidFill>
                  <a:srgbClr val="212121"/>
                </a:solidFill>
                <a:effectLst/>
                <a:latin typeface="Roboto" panose="02000000000000000000" pitchFamily="2" charset="0"/>
              </a:rPr>
              <a:t>that the closing price is very much dependent upon the Opening price of the stock.</a:t>
            </a:r>
            <a:br>
              <a:rPr lang="en-GB" sz="2400" b="1" i="0" dirty="0">
                <a:solidFill>
                  <a:srgbClr val="212121"/>
                </a:solidFill>
                <a:effectLst/>
                <a:latin typeface="Roboto" panose="02000000000000000000" pitchFamily="2" charset="0"/>
              </a:rPr>
            </a:br>
            <a:br>
              <a:rPr lang="en-GB" sz="2400" b="1" i="0" dirty="0">
                <a:solidFill>
                  <a:srgbClr val="212121"/>
                </a:solidFill>
                <a:effectLst/>
                <a:latin typeface="Roboto" panose="02000000000000000000" pitchFamily="2" charset="0"/>
              </a:rPr>
            </a:br>
            <a:r>
              <a:rPr lang="en-GB" sz="2400" b="1" dirty="0"/>
              <a:t>Also we can see that the value of correlation between dependent variable Close and feature High is 0.977.</a:t>
            </a:r>
            <a:br>
              <a:rPr lang="en-GB" sz="2400" b="1" i="0" dirty="0">
                <a:solidFill>
                  <a:srgbClr val="212121"/>
                </a:solidFill>
                <a:effectLst/>
                <a:latin typeface="Roboto" panose="02000000000000000000" pitchFamily="2" charset="0"/>
              </a:rPr>
            </a:br>
            <a:endParaRPr lang="en-IN" sz="2400" b="1" dirty="0"/>
          </a:p>
        </p:txBody>
      </p:sp>
      <p:pic>
        <p:nvPicPr>
          <p:cNvPr id="1026" name="Picture 2">
            <a:extLst>
              <a:ext uri="{FF2B5EF4-FFF2-40B4-BE49-F238E27FC236}">
                <a16:creationId xmlns:a16="http://schemas.microsoft.com/office/drawing/2014/main" id="{E5D93126-60C1-3925-2303-EFE937BB75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1681" y="108791"/>
            <a:ext cx="920931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027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FA22FA-0F89-04AA-A904-1662C94874BF}"/>
              </a:ext>
            </a:extLst>
          </p:cNvPr>
          <p:cNvSpPr txBox="1"/>
          <p:nvPr/>
        </p:nvSpPr>
        <p:spPr>
          <a:xfrm>
            <a:off x="744894" y="4889241"/>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GB" b="1" i="0" dirty="0">
                <a:solidFill>
                  <a:srgbClr val="212121"/>
                </a:solidFill>
                <a:effectLst/>
                <a:latin typeface="Roboto" panose="02000000000000000000" pitchFamily="2" charset="0"/>
              </a:rPr>
              <a:t>As we can see that the High and Close data are Highly correlated therefore we can say that the closing price is also very much dependent upon the High price of the stock.</a:t>
            </a:r>
          </a:p>
          <a:p>
            <a:endParaRPr lang="en-GB" b="1" i="0" dirty="0">
              <a:solidFill>
                <a:srgbClr val="212121"/>
              </a:solidFill>
              <a:effectLst/>
              <a:latin typeface="Roboto" panose="02000000000000000000" pitchFamily="2" charset="0"/>
            </a:endParaRPr>
          </a:p>
          <a:p>
            <a:pPr marL="285750" indent="-285750">
              <a:buFont typeface="Arial" panose="020B0604020202020204" pitchFamily="34" charset="0"/>
              <a:buChar char="•"/>
            </a:pPr>
            <a:r>
              <a:rPr lang="en-GB" b="1" dirty="0"/>
              <a:t>The value of correlation between Close and High is 0.985 </a:t>
            </a:r>
            <a:r>
              <a:rPr lang="en-GB" dirty="0"/>
              <a:t>.</a:t>
            </a:r>
            <a:endParaRPr lang="en-IN" dirty="0"/>
          </a:p>
        </p:txBody>
      </p:sp>
      <p:pic>
        <p:nvPicPr>
          <p:cNvPr id="2050" name="Picture 2">
            <a:extLst>
              <a:ext uri="{FF2B5EF4-FFF2-40B4-BE49-F238E27FC236}">
                <a16:creationId xmlns:a16="http://schemas.microsoft.com/office/drawing/2014/main" id="{5F48FD6D-96BE-55BC-CD8E-7C776761A7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0890" y="246063"/>
            <a:ext cx="8294914"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906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5EE8BDC-C1BA-A12E-62B6-36F444BE62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8253" y="323850"/>
            <a:ext cx="9274629"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864085-D167-B2AF-6912-1C5AB430253E}"/>
              </a:ext>
            </a:extLst>
          </p:cNvPr>
          <p:cNvSpPr txBox="1"/>
          <p:nvPr/>
        </p:nvSpPr>
        <p:spPr>
          <a:xfrm>
            <a:off x="1184988" y="4879910"/>
            <a:ext cx="9983755" cy="1200329"/>
          </a:xfrm>
          <a:prstGeom prst="rect">
            <a:avLst/>
          </a:prstGeom>
          <a:noFill/>
        </p:spPr>
        <p:txBody>
          <a:bodyPr wrap="square" rtlCol="0">
            <a:spAutoFit/>
          </a:bodyPr>
          <a:lstStyle/>
          <a:p>
            <a:pPr marL="285750" indent="-285750">
              <a:buFont typeface="Arial" panose="020B0604020202020204" pitchFamily="34" charset="0"/>
              <a:buChar char="•"/>
            </a:pPr>
            <a:r>
              <a:rPr lang="en-GB" b="1" i="0" dirty="0">
                <a:solidFill>
                  <a:srgbClr val="212121"/>
                </a:solidFill>
                <a:effectLst/>
                <a:latin typeface="Roboto" panose="02000000000000000000" pitchFamily="2" charset="0"/>
              </a:rPr>
              <a:t>The high correlation between the low and price indicates that low price will also play an important role to have an idea about closing price.</a:t>
            </a:r>
          </a:p>
          <a:p>
            <a:pPr marL="285750" indent="-285750">
              <a:buFont typeface="Arial" panose="020B0604020202020204" pitchFamily="34" charset="0"/>
              <a:buChar char="•"/>
            </a:pPr>
            <a:endParaRPr lang="en-GB" b="1" dirty="0">
              <a:solidFill>
                <a:srgbClr val="212121"/>
              </a:solidFill>
              <a:latin typeface="Roboto" panose="02000000000000000000" pitchFamily="2" charset="0"/>
            </a:endParaRPr>
          </a:p>
          <a:p>
            <a:pPr marL="285750" indent="-285750">
              <a:buFont typeface="Arial" panose="020B0604020202020204" pitchFamily="34" charset="0"/>
              <a:buChar char="•"/>
            </a:pPr>
            <a:r>
              <a:rPr lang="en-GB" b="1" dirty="0"/>
              <a:t>The value of correlation between Close and Low is 0.995.</a:t>
            </a:r>
            <a:endParaRPr lang="en-IN" b="1" dirty="0"/>
          </a:p>
        </p:txBody>
      </p:sp>
    </p:spTree>
    <p:extLst>
      <p:ext uri="{BB962C8B-B14F-4D97-AF65-F5344CB8AC3E}">
        <p14:creationId xmlns:p14="http://schemas.microsoft.com/office/powerpoint/2010/main" val="200655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0627F-B27A-888D-4237-D38D4B7C728B}"/>
              </a:ext>
            </a:extLst>
          </p:cNvPr>
          <p:cNvSpPr>
            <a:spLocks noGrp="1"/>
          </p:cNvSpPr>
          <p:nvPr>
            <p:ph type="title"/>
          </p:nvPr>
        </p:nvSpPr>
        <p:spPr/>
        <p:txBody>
          <a:bodyPr>
            <a:normAutofit/>
          </a:bodyPr>
          <a:lstStyle/>
          <a:p>
            <a:r>
              <a:rPr lang="en-IN" sz="4000" b="1" dirty="0">
                <a:solidFill>
                  <a:srgbClr val="FF0000"/>
                </a:solidFill>
              </a:rPr>
              <a:t>Correlation Heatmap</a:t>
            </a:r>
          </a:p>
        </p:txBody>
      </p:sp>
      <p:sp>
        <p:nvSpPr>
          <p:cNvPr id="3" name="Content Placeholder 2">
            <a:extLst>
              <a:ext uri="{FF2B5EF4-FFF2-40B4-BE49-F238E27FC236}">
                <a16:creationId xmlns:a16="http://schemas.microsoft.com/office/drawing/2014/main" id="{755E0C22-9935-82C2-D9F6-793C4B71984E}"/>
              </a:ext>
            </a:extLst>
          </p:cNvPr>
          <p:cNvSpPr>
            <a:spLocks noGrp="1"/>
          </p:cNvSpPr>
          <p:nvPr>
            <p:ph sz="half" idx="1"/>
          </p:nvPr>
        </p:nvSpPr>
        <p:spPr/>
        <p:txBody>
          <a:bodyPr>
            <a:normAutofit fontScale="92500"/>
          </a:bodyPr>
          <a:lstStyle/>
          <a:p>
            <a:r>
              <a:rPr lang="en-GB" dirty="0"/>
              <a:t>The correlation matrix helps us visualize the correlation of each parameter with respect to every other parameter.</a:t>
            </a:r>
          </a:p>
          <a:p>
            <a:r>
              <a:rPr lang="en-GB" dirty="0"/>
              <a:t>The </a:t>
            </a:r>
            <a:r>
              <a:rPr lang="en-GB" dirty="0" err="1"/>
              <a:t>colors</a:t>
            </a:r>
            <a:r>
              <a:rPr lang="en-GB" dirty="0"/>
              <a:t> changes from blue to red for highest to the lowest correlation values and vice versa.</a:t>
            </a:r>
          </a:p>
          <a:p>
            <a:r>
              <a:rPr lang="en-GB" b="0" i="0" dirty="0">
                <a:solidFill>
                  <a:srgbClr val="212121"/>
                </a:solidFill>
                <a:effectLst/>
                <a:latin typeface="Roboto" panose="02000000000000000000" pitchFamily="2" charset="0"/>
              </a:rPr>
              <a:t>From the above chart we can see that each and every feature is highly correlated to each other.</a:t>
            </a:r>
            <a:endParaRPr lang="en-IN" dirty="0"/>
          </a:p>
        </p:txBody>
      </p:sp>
      <p:pic>
        <p:nvPicPr>
          <p:cNvPr id="4098" name="Picture 2">
            <a:extLst>
              <a:ext uri="{FF2B5EF4-FFF2-40B4-BE49-F238E27FC236}">
                <a16:creationId xmlns:a16="http://schemas.microsoft.com/office/drawing/2014/main" id="{8466DFD6-9884-5B3B-8B54-42AAB893F60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9815" y="1825625"/>
            <a:ext cx="5362152" cy="4267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692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6604-FA29-CC1E-9F2C-2E3922EC4BDE}"/>
              </a:ext>
            </a:extLst>
          </p:cNvPr>
          <p:cNvSpPr>
            <a:spLocks noGrp="1"/>
          </p:cNvSpPr>
          <p:nvPr>
            <p:ph type="title"/>
          </p:nvPr>
        </p:nvSpPr>
        <p:spPr>
          <a:xfrm>
            <a:off x="838200" y="365126"/>
            <a:ext cx="10515600" cy="959822"/>
          </a:xfrm>
        </p:spPr>
        <p:txBody>
          <a:bodyPr/>
          <a:lstStyle/>
          <a:p>
            <a:r>
              <a:rPr lang="en-GB" b="1" dirty="0">
                <a:solidFill>
                  <a:srgbClr val="FF0000"/>
                </a:solidFill>
              </a:rPr>
              <a:t>Model Implementation</a:t>
            </a:r>
            <a:endParaRPr lang="en-IN" b="1" dirty="0">
              <a:solidFill>
                <a:srgbClr val="FF0000"/>
              </a:solidFill>
            </a:endParaRPr>
          </a:p>
        </p:txBody>
      </p:sp>
      <p:sp>
        <p:nvSpPr>
          <p:cNvPr id="3" name="Content Placeholder 2">
            <a:extLst>
              <a:ext uri="{FF2B5EF4-FFF2-40B4-BE49-F238E27FC236}">
                <a16:creationId xmlns:a16="http://schemas.microsoft.com/office/drawing/2014/main" id="{21CC1C27-D56E-7140-7386-5359253872C6}"/>
              </a:ext>
            </a:extLst>
          </p:cNvPr>
          <p:cNvSpPr>
            <a:spLocks noGrp="1"/>
          </p:cNvSpPr>
          <p:nvPr>
            <p:ph idx="1"/>
          </p:nvPr>
        </p:nvSpPr>
        <p:spPr>
          <a:xfrm>
            <a:off x="838200" y="1324948"/>
            <a:ext cx="10515600" cy="4852015"/>
          </a:xfrm>
        </p:spPr>
        <p:txBody>
          <a:bodyPr>
            <a:normAutofit fontScale="77500" lnSpcReduction="20000"/>
          </a:bodyPr>
          <a:lstStyle/>
          <a:p>
            <a:r>
              <a:rPr lang="en-GB" dirty="0"/>
              <a:t>Based on the linear relationship between the dependent and independent variables present in our data, we implemented following models on our data. </a:t>
            </a:r>
          </a:p>
          <a:p>
            <a:pPr>
              <a:buFont typeface="Wingdings" panose="05000000000000000000" pitchFamily="2" charset="2"/>
              <a:buChar char="q"/>
            </a:pPr>
            <a:r>
              <a:rPr lang="en-GB" dirty="0"/>
              <a:t>Linear Regression </a:t>
            </a:r>
          </a:p>
          <a:p>
            <a:pPr>
              <a:buFont typeface="Wingdings" panose="05000000000000000000" pitchFamily="2" charset="2"/>
              <a:buChar char="q"/>
            </a:pPr>
            <a:r>
              <a:rPr lang="en-GB" dirty="0"/>
              <a:t>Lasso Regression with Cross-validation</a:t>
            </a:r>
          </a:p>
          <a:p>
            <a:pPr>
              <a:buFont typeface="Wingdings" panose="05000000000000000000" pitchFamily="2" charset="2"/>
              <a:buChar char="q"/>
            </a:pPr>
            <a:r>
              <a:rPr lang="en-GB" dirty="0"/>
              <a:t>Ridge Regression with Cross-validation </a:t>
            </a:r>
          </a:p>
          <a:p>
            <a:pPr>
              <a:buFont typeface="Wingdings" panose="05000000000000000000" pitchFamily="2" charset="2"/>
              <a:buChar char="q"/>
            </a:pPr>
            <a:r>
              <a:rPr lang="en-GB" dirty="0"/>
              <a:t>Elastic Net Regression with Cross-validation </a:t>
            </a:r>
          </a:p>
          <a:p>
            <a:pPr marL="0" indent="0">
              <a:buNone/>
            </a:pPr>
            <a:endParaRPr lang="en-GB" dirty="0"/>
          </a:p>
          <a:p>
            <a:pPr marL="0" indent="0">
              <a:buNone/>
            </a:pPr>
            <a:r>
              <a:rPr lang="en-GB" dirty="0"/>
              <a:t>We fit these models on training data, learn the model parameters and then make predictions on test dataset. Then we check the performance of these models using various evaluation metrics such as :- </a:t>
            </a:r>
          </a:p>
          <a:p>
            <a:pPr>
              <a:buFont typeface="Wingdings" panose="05000000000000000000" pitchFamily="2" charset="2"/>
              <a:buChar char="Ø"/>
            </a:pPr>
            <a:r>
              <a:rPr lang="en-GB" dirty="0"/>
              <a:t>Mean Absolute error. </a:t>
            </a:r>
          </a:p>
          <a:p>
            <a:pPr>
              <a:buFont typeface="Wingdings" panose="05000000000000000000" pitchFamily="2" charset="2"/>
              <a:buChar char="Ø"/>
            </a:pPr>
            <a:r>
              <a:rPr lang="en-GB" dirty="0"/>
              <a:t>Mean squared error and RMSE</a:t>
            </a:r>
          </a:p>
          <a:p>
            <a:pPr>
              <a:buFont typeface="Wingdings" panose="05000000000000000000" pitchFamily="2" charset="2"/>
              <a:buChar char="Ø"/>
            </a:pPr>
            <a:r>
              <a:rPr lang="en-GB" dirty="0"/>
              <a:t>R-squared and Adjusted R-squared </a:t>
            </a:r>
          </a:p>
          <a:p>
            <a:pPr marL="0" indent="0">
              <a:buNone/>
            </a:pPr>
            <a:r>
              <a:rPr lang="en-GB" dirty="0"/>
              <a:t>Finally, we select the best performing model based on these metrics.</a:t>
            </a:r>
            <a:endParaRPr lang="en-IN" dirty="0"/>
          </a:p>
        </p:txBody>
      </p:sp>
    </p:spTree>
    <p:extLst>
      <p:ext uri="{BB962C8B-B14F-4D97-AF65-F5344CB8AC3E}">
        <p14:creationId xmlns:p14="http://schemas.microsoft.com/office/powerpoint/2010/main" val="4033506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F7DCD1BA-9C74-B956-192C-E6B2909DE6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1531" y="267413"/>
            <a:ext cx="10628937" cy="39406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F288F77-694C-EE5D-68E6-4727C3ED53BE}"/>
              </a:ext>
            </a:extLst>
          </p:cNvPr>
          <p:cNvSpPr txBox="1"/>
          <p:nvPr/>
        </p:nvSpPr>
        <p:spPr>
          <a:xfrm>
            <a:off x="1147666" y="4571999"/>
            <a:ext cx="10328117" cy="1477328"/>
          </a:xfrm>
          <a:prstGeom prst="rect">
            <a:avLst/>
          </a:prstGeom>
          <a:noFill/>
        </p:spPr>
        <p:txBody>
          <a:bodyPr wrap="square" rtlCol="0">
            <a:spAutoFit/>
          </a:bodyPr>
          <a:lstStyle/>
          <a:p>
            <a:pPr marL="285750" indent="-285750">
              <a:buFont typeface="Wingdings" panose="05000000000000000000" pitchFamily="2" charset="2"/>
              <a:buChar char="Ø"/>
            </a:pPr>
            <a:r>
              <a:rPr lang="en-GB" dirty="0"/>
              <a:t> Our simple Linear Regression Model predicted the closing price with Root Mean squared error(RMSE) of </a:t>
            </a:r>
            <a:r>
              <a:rPr lang="en-IN" b="1" i="0" dirty="0">
                <a:solidFill>
                  <a:srgbClr val="212121"/>
                </a:solidFill>
                <a:effectLst/>
                <a:latin typeface="Courier New" panose="02070309020205020404" pitchFamily="49" charset="0"/>
              </a:rPr>
              <a:t>0.03151</a:t>
            </a:r>
          </a:p>
          <a:p>
            <a:pPr marL="285750" indent="-285750">
              <a:buFont typeface="Wingdings" panose="05000000000000000000" pitchFamily="2" charset="2"/>
              <a:buChar char="Ø"/>
            </a:pPr>
            <a:r>
              <a:rPr lang="en-GB" dirty="0"/>
              <a:t>R2 score of this model is </a:t>
            </a:r>
            <a:r>
              <a:rPr lang="en-IN" b="1" i="0" dirty="0">
                <a:solidFill>
                  <a:srgbClr val="212121"/>
                </a:solidFill>
                <a:effectLst/>
                <a:latin typeface="Courier New" panose="02070309020205020404" pitchFamily="49" charset="0"/>
              </a:rPr>
              <a:t>0.994</a:t>
            </a:r>
            <a:r>
              <a:rPr lang="en-GB" b="1" dirty="0"/>
              <a:t> </a:t>
            </a:r>
          </a:p>
          <a:p>
            <a:pPr marL="285750" indent="-285750">
              <a:buFont typeface="Wingdings" panose="05000000000000000000" pitchFamily="2" charset="2"/>
              <a:buChar char="Ø"/>
            </a:pPr>
            <a:r>
              <a:rPr lang="en-GB" dirty="0"/>
              <a:t>Adjusted R2 score has the value 0.994 for this model. Which tells us that around 99.4 percent of the variance in our dependent variable is attributable to the independent variables.</a:t>
            </a:r>
            <a:endParaRPr lang="en-IN" dirty="0"/>
          </a:p>
        </p:txBody>
      </p:sp>
    </p:spTree>
    <p:extLst>
      <p:ext uri="{BB962C8B-B14F-4D97-AF65-F5344CB8AC3E}">
        <p14:creationId xmlns:p14="http://schemas.microsoft.com/office/powerpoint/2010/main" val="91016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D1C039F-085D-F422-DE54-99BABD9B27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8545" y="186612"/>
            <a:ext cx="9640361" cy="413346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0751AF3-4463-7ADC-E296-D7CDAA39DCDB}"/>
              </a:ext>
            </a:extLst>
          </p:cNvPr>
          <p:cNvSpPr txBox="1"/>
          <p:nvPr/>
        </p:nvSpPr>
        <p:spPr>
          <a:xfrm>
            <a:off x="1240971" y="4702629"/>
            <a:ext cx="9367935" cy="1477328"/>
          </a:xfrm>
          <a:prstGeom prst="rect">
            <a:avLst/>
          </a:prstGeom>
          <a:noFill/>
        </p:spPr>
        <p:txBody>
          <a:bodyPr wrap="square" rtlCol="0">
            <a:spAutoFit/>
          </a:bodyPr>
          <a:lstStyle/>
          <a:p>
            <a:pPr marL="285750" indent="-285750">
              <a:buFont typeface="Wingdings" panose="05000000000000000000" pitchFamily="2" charset="2"/>
              <a:buChar char="Ø"/>
            </a:pPr>
            <a:r>
              <a:rPr lang="en-GB" dirty="0"/>
              <a:t>  Our Lasso Regression Model predicted the closing price with Root Mean squared error of </a:t>
            </a:r>
            <a:r>
              <a:rPr lang="en-IN" b="1" i="0" dirty="0">
                <a:solidFill>
                  <a:srgbClr val="212121"/>
                </a:solidFill>
                <a:effectLst/>
                <a:latin typeface="Courier New" panose="02070309020205020404" pitchFamily="49" charset="0"/>
              </a:rPr>
              <a:t>0.04722.</a:t>
            </a:r>
          </a:p>
          <a:p>
            <a:pPr marL="285750" indent="-285750">
              <a:buFont typeface="Wingdings" panose="05000000000000000000" pitchFamily="2" charset="2"/>
              <a:buChar char="Ø"/>
            </a:pPr>
            <a:r>
              <a:rPr lang="en-GB" dirty="0"/>
              <a:t>R2 score of this model is </a:t>
            </a:r>
            <a:r>
              <a:rPr lang="en-IN" b="1" i="0" dirty="0">
                <a:solidFill>
                  <a:srgbClr val="212121"/>
                </a:solidFill>
                <a:effectLst/>
                <a:latin typeface="Courier New" panose="02070309020205020404" pitchFamily="49" charset="0"/>
              </a:rPr>
              <a:t>0.988</a:t>
            </a:r>
            <a:r>
              <a:rPr lang="en-GB" dirty="0"/>
              <a:t> </a:t>
            </a:r>
          </a:p>
          <a:p>
            <a:pPr marL="285750" indent="-285750">
              <a:buFont typeface="Wingdings" panose="05000000000000000000" pitchFamily="2" charset="2"/>
              <a:buChar char="Ø"/>
            </a:pPr>
            <a:r>
              <a:rPr lang="en-GB" dirty="0"/>
              <a:t>Adjusted R2 score has the value 0.998 for this model. Which tells us that around 99.8 percent of the variance in our dependent variable is attributable to the independent variables.</a:t>
            </a:r>
            <a:endParaRPr lang="en-IN" dirty="0"/>
          </a:p>
        </p:txBody>
      </p:sp>
    </p:spTree>
    <p:extLst>
      <p:ext uri="{BB962C8B-B14F-4D97-AF65-F5344CB8AC3E}">
        <p14:creationId xmlns:p14="http://schemas.microsoft.com/office/powerpoint/2010/main" val="702025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EB2267A8-B559-FE70-4CCE-11CEA23E8A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7585" y="239033"/>
            <a:ext cx="9125338" cy="40530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8206EEA-8B41-CDC9-BFEA-7F91C188E9D9}"/>
              </a:ext>
            </a:extLst>
          </p:cNvPr>
          <p:cNvSpPr txBox="1"/>
          <p:nvPr/>
        </p:nvSpPr>
        <p:spPr>
          <a:xfrm>
            <a:off x="1632857" y="4525347"/>
            <a:ext cx="8920066" cy="1754326"/>
          </a:xfrm>
          <a:prstGeom prst="rect">
            <a:avLst/>
          </a:prstGeom>
          <a:noFill/>
        </p:spPr>
        <p:txBody>
          <a:bodyPr wrap="square" rtlCol="0">
            <a:spAutoFit/>
          </a:bodyPr>
          <a:lstStyle/>
          <a:p>
            <a:pPr marL="285750" indent="-285750">
              <a:buFont typeface="Wingdings" panose="05000000000000000000" pitchFamily="2" charset="2"/>
              <a:buChar char="Ø"/>
            </a:pPr>
            <a:r>
              <a:rPr lang="en-GB" dirty="0"/>
              <a:t>Our Ridge Regression Model predicted the closing price with Root Mean squared error of </a:t>
            </a:r>
            <a:r>
              <a:rPr lang="en-IN" b="1" i="0" dirty="0">
                <a:solidFill>
                  <a:srgbClr val="212121"/>
                </a:solidFill>
                <a:effectLst/>
                <a:latin typeface="Courier New" panose="02070309020205020404" pitchFamily="49" charset="0"/>
              </a:rPr>
              <a:t>0.03662</a:t>
            </a:r>
            <a:r>
              <a:rPr lang="en-GB" b="1" i="0" dirty="0">
                <a:solidFill>
                  <a:srgbClr val="212121"/>
                </a:solidFill>
                <a:effectLst/>
                <a:latin typeface="Courier New" panose="02070309020205020404" pitchFamily="49" charset="0"/>
              </a:rPr>
              <a:t>.</a:t>
            </a:r>
            <a:endParaRPr lang="en-GB" dirty="0"/>
          </a:p>
          <a:p>
            <a:pPr marL="285750" indent="-285750">
              <a:buFont typeface="Wingdings" panose="05000000000000000000" pitchFamily="2" charset="2"/>
              <a:buChar char="Ø"/>
            </a:pPr>
            <a:r>
              <a:rPr lang="en-GB" dirty="0"/>
              <a:t>R2 score of this model is </a:t>
            </a:r>
            <a:r>
              <a:rPr lang="en-IN" b="1" i="0" dirty="0">
                <a:solidFill>
                  <a:srgbClr val="212121"/>
                </a:solidFill>
                <a:effectLst/>
                <a:latin typeface="Courier New" panose="02070309020205020404" pitchFamily="49" charset="0"/>
              </a:rPr>
              <a:t>0.992</a:t>
            </a:r>
            <a:r>
              <a:rPr lang="en-GB" b="1" i="0" dirty="0">
                <a:solidFill>
                  <a:srgbClr val="212121"/>
                </a:solidFill>
                <a:effectLst/>
                <a:latin typeface="Courier New" panose="02070309020205020404" pitchFamily="49" charset="0"/>
              </a:rPr>
              <a:t>.</a:t>
            </a:r>
            <a:endParaRPr lang="en-GB" dirty="0"/>
          </a:p>
          <a:p>
            <a:pPr marL="285750" indent="-285750">
              <a:buFont typeface="Wingdings" panose="05000000000000000000" pitchFamily="2" charset="2"/>
              <a:buChar char="Ø"/>
            </a:pPr>
            <a:r>
              <a:rPr lang="en-GB" dirty="0"/>
              <a:t>Adjusted R2 score has the value 0.992 for this model. Which tells us that around 99.2 percent of the variance in our dependent variable is attributable to the independent variables. </a:t>
            </a:r>
            <a:endParaRPr lang="en-IN" dirty="0"/>
          </a:p>
        </p:txBody>
      </p:sp>
    </p:spTree>
    <p:extLst>
      <p:ext uri="{BB962C8B-B14F-4D97-AF65-F5344CB8AC3E}">
        <p14:creationId xmlns:p14="http://schemas.microsoft.com/office/powerpoint/2010/main" val="3334122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26B73468-3B66-B902-07A3-D1E7EAC222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6122" y="248914"/>
            <a:ext cx="8062813" cy="38192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A29E260-ED2F-513B-C184-B7211DE9146F}"/>
              </a:ext>
            </a:extLst>
          </p:cNvPr>
          <p:cNvSpPr txBox="1"/>
          <p:nvPr/>
        </p:nvSpPr>
        <p:spPr>
          <a:xfrm>
            <a:off x="1940767" y="4264090"/>
            <a:ext cx="7988168" cy="1754326"/>
          </a:xfrm>
          <a:prstGeom prst="rect">
            <a:avLst/>
          </a:prstGeom>
          <a:noFill/>
        </p:spPr>
        <p:txBody>
          <a:bodyPr wrap="square" rtlCol="0">
            <a:spAutoFit/>
          </a:bodyPr>
          <a:lstStyle/>
          <a:p>
            <a:pPr marL="285750" indent="-285750">
              <a:buFont typeface="Wingdings" panose="05000000000000000000" pitchFamily="2" charset="2"/>
              <a:buChar char="Ø"/>
            </a:pPr>
            <a:r>
              <a:rPr lang="en-GB" dirty="0"/>
              <a:t>Our Elastic Net Regression Model predicted the closing price with Root Mean squared error of </a:t>
            </a:r>
            <a:r>
              <a:rPr lang="en-IN" b="1" i="0" dirty="0">
                <a:solidFill>
                  <a:srgbClr val="212121"/>
                </a:solidFill>
                <a:effectLst/>
                <a:latin typeface="Courier New" panose="02070309020205020404" pitchFamily="49" charset="0"/>
              </a:rPr>
              <a:t>0.0307</a:t>
            </a:r>
          </a:p>
          <a:p>
            <a:pPr marL="285750" indent="-285750">
              <a:buFont typeface="Wingdings" panose="05000000000000000000" pitchFamily="2" charset="2"/>
              <a:buChar char="Ø"/>
            </a:pPr>
            <a:r>
              <a:rPr lang="en-GB" dirty="0"/>
              <a:t>R2 score of this model is </a:t>
            </a:r>
            <a:r>
              <a:rPr lang="en-IN" b="1" i="0" dirty="0">
                <a:solidFill>
                  <a:srgbClr val="212121"/>
                </a:solidFill>
                <a:effectLst/>
                <a:latin typeface="Courier New" panose="02070309020205020404" pitchFamily="49" charset="0"/>
              </a:rPr>
              <a:t>0.994</a:t>
            </a:r>
            <a:r>
              <a:rPr lang="en-GB" dirty="0"/>
              <a:t> </a:t>
            </a:r>
          </a:p>
          <a:p>
            <a:pPr marL="285750" indent="-285750">
              <a:buFont typeface="Wingdings" panose="05000000000000000000" pitchFamily="2" charset="2"/>
              <a:buChar char="Ø"/>
            </a:pPr>
            <a:r>
              <a:rPr lang="en-GB" dirty="0"/>
              <a:t>Adjusted R2 score has the value 0.994 for this model. Which tells us that around 99.4 percent of the variance in our dependent variable is attributable to the independent variables.</a:t>
            </a:r>
            <a:endParaRPr lang="en-IN" dirty="0"/>
          </a:p>
        </p:txBody>
      </p:sp>
    </p:spTree>
    <p:extLst>
      <p:ext uri="{BB962C8B-B14F-4D97-AF65-F5344CB8AC3E}">
        <p14:creationId xmlns:p14="http://schemas.microsoft.com/office/powerpoint/2010/main" val="678779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F0E2B-4805-CE7A-896C-77F06988D481}"/>
              </a:ext>
            </a:extLst>
          </p:cNvPr>
          <p:cNvSpPr>
            <a:spLocks noGrp="1"/>
          </p:cNvSpPr>
          <p:nvPr>
            <p:ph type="title"/>
          </p:nvPr>
        </p:nvSpPr>
        <p:spPr/>
        <p:txBody>
          <a:bodyPr>
            <a:normAutofit/>
          </a:bodyPr>
          <a:lstStyle/>
          <a:p>
            <a:r>
              <a:rPr lang="en-GB" sz="3600" b="1" i="0" dirty="0" err="1">
                <a:solidFill>
                  <a:srgbClr val="FF0000"/>
                </a:solidFill>
                <a:effectLst/>
                <a:latin typeface="Roboto" panose="02000000000000000000" pitchFamily="2" charset="0"/>
              </a:rPr>
              <a:t>ElasticNet</a:t>
            </a:r>
            <a:r>
              <a:rPr lang="en-GB" sz="3600" b="1" i="0" dirty="0">
                <a:solidFill>
                  <a:srgbClr val="FF0000"/>
                </a:solidFill>
                <a:effectLst/>
                <a:latin typeface="Roboto" panose="02000000000000000000" pitchFamily="2" charset="0"/>
              </a:rPr>
              <a:t> Prediction vs Actual (After </a:t>
            </a:r>
            <a:r>
              <a:rPr lang="en-GB" sz="3600" b="1" i="0" dirty="0" err="1">
                <a:solidFill>
                  <a:srgbClr val="FF0000"/>
                </a:solidFill>
                <a:effectLst/>
                <a:latin typeface="Roboto" panose="02000000000000000000" pitchFamily="2" charset="0"/>
              </a:rPr>
              <a:t>Validification</a:t>
            </a:r>
            <a:r>
              <a:rPr lang="en-GB" sz="3600" b="1" i="0" dirty="0">
                <a:solidFill>
                  <a:srgbClr val="FF0000"/>
                </a:solidFill>
                <a:effectLst/>
                <a:latin typeface="Roboto" panose="02000000000000000000" pitchFamily="2" charset="0"/>
              </a:rPr>
              <a:t>)</a:t>
            </a:r>
            <a:endParaRPr lang="en-IN" sz="3600" dirty="0">
              <a:solidFill>
                <a:srgbClr val="FF0000"/>
              </a:solidFill>
            </a:endParaRPr>
          </a:p>
        </p:txBody>
      </p:sp>
      <p:pic>
        <p:nvPicPr>
          <p:cNvPr id="2050" name="Picture 2">
            <a:extLst>
              <a:ext uri="{FF2B5EF4-FFF2-40B4-BE49-F238E27FC236}">
                <a16:creationId xmlns:a16="http://schemas.microsoft.com/office/drawing/2014/main" id="{0A0FCF0C-A250-F2B0-B4EC-0DCC90283A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7358" y="1839977"/>
            <a:ext cx="8697065" cy="4869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85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3ED1B-2A89-D440-CBD6-B95223E3C8DA}"/>
              </a:ext>
            </a:extLst>
          </p:cNvPr>
          <p:cNvSpPr>
            <a:spLocks noGrp="1"/>
          </p:cNvSpPr>
          <p:nvPr>
            <p:ph type="title"/>
          </p:nvPr>
        </p:nvSpPr>
        <p:spPr/>
        <p:txBody>
          <a:bodyPr/>
          <a:lstStyle/>
          <a:p>
            <a:r>
              <a:rPr lang="en-GB" b="1" dirty="0">
                <a:solidFill>
                  <a:srgbClr val="FF0000"/>
                </a:solidFill>
              </a:rPr>
              <a:t>Outline</a:t>
            </a:r>
            <a:endParaRPr lang="en-IN" b="1" dirty="0">
              <a:solidFill>
                <a:srgbClr val="FF0000"/>
              </a:solidFill>
            </a:endParaRPr>
          </a:p>
        </p:txBody>
      </p:sp>
      <p:sp>
        <p:nvSpPr>
          <p:cNvPr id="3" name="Content Placeholder 2">
            <a:extLst>
              <a:ext uri="{FF2B5EF4-FFF2-40B4-BE49-F238E27FC236}">
                <a16:creationId xmlns:a16="http://schemas.microsoft.com/office/drawing/2014/main" id="{D3108A23-0C7D-6CFA-595C-D486B0E2E4EF}"/>
              </a:ext>
            </a:extLst>
          </p:cNvPr>
          <p:cNvSpPr>
            <a:spLocks noGrp="1"/>
          </p:cNvSpPr>
          <p:nvPr>
            <p:ph idx="1"/>
          </p:nvPr>
        </p:nvSpPr>
        <p:spPr/>
        <p:txBody>
          <a:bodyPr/>
          <a:lstStyle/>
          <a:p>
            <a:r>
              <a:rPr lang="en-GB" dirty="0"/>
              <a:t>1. Overview &amp; Objective. </a:t>
            </a:r>
          </a:p>
          <a:p>
            <a:r>
              <a:rPr lang="en-GB" dirty="0"/>
              <a:t>2. Data outline. </a:t>
            </a:r>
          </a:p>
          <a:p>
            <a:r>
              <a:rPr lang="en-GB" dirty="0"/>
              <a:t>3. Exploratory data analysis </a:t>
            </a:r>
          </a:p>
          <a:p>
            <a:r>
              <a:rPr lang="en-GB" dirty="0"/>
              <a:t>4. Model implementation </a:t>
            </a:r>
          </a:p>
          <a:p>
            <a:r>
              <a:rPr lang="en-GB" dirty="0"/>
              <a:t>5. Model Comparison via evaluation metrics. </a:t>
            </a:r>
          </a:p>
          <a:p>
            <a:r>
              <a:rPr lang="en-GB" dirty="0"/>
              <a:t>6. Conclusion</a:t>
            </a:r>
            <a:endParaRPr lang="en-IN" dirty="0"/>
          </a:p>
        </p:txBody>
      </p:sp>
    </p:spTree>
    <p:extLst>
      <p:ext uri="{BB962C8B-B14F-4D97-AF65-F5344CB8AC3E}">
        <p14:creationId xmlns:p14="http://schemas.microsoft.com/office/powerpoint/2010/main" val="1661148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5EE8-0B5E-1B29-460D-2DE4A84DC570}"/>
              </a:ext>
            </a:extLst>
          </p:cNvPr>
          <p:cNvSpPr>
            <a:spLocks noGrp="1"/>
          </p:cNvSpPr>
          <p:nvPr>
            <p:ph type="title"/>
          </p:nvPr>
        </p:nvSpPr>
        <p:spPr/>
        <p:txBody>
          <a:bodyPr/>
          <a:lstStyle/>
          <a:p>
            <a:r>
              <a:rPr lang="en-IN" dirty="0">
                <a:solidFill>
                  <a:srgbClr val="FF0000"/>
                </a:solidFill>
              </a:rPr>
              <a:t>Evaluation Metrics:</a:t>
            </a:r>
          </a:p>
        </p:txBody>
      </p:sp>
      <p:graphicFrame>
        <p:nvGraphicFramePr>
          <p:cNvPr id="4" name="Content Placeholder 3">
            <a:extLst>
              <a:ext uri="{FF2B5EF4-FFF2-40B4-BE49-F238E27FC236}">
                <a16:creationId xmlns:a16="http://schemas.microsoft.com/office/drawing/2014/main" id="{51F177CB-E7B4-7062-10A8-25A504B9D9A4}"/>
              </a:ext>
            </a:extLst>
          </p:cNvPr>
          <p:cNvGraphicFramePr>
            <a:graphicFrameLocks noGrp="1"/>
          </p:cNvGraphicFramePr>
          <p:nvPr>
            <p:ph idx="1"/>
            <p:extLst>
              <p:ext uri="{D42A27DB-BD31-4B8C-83A1-F6EECF244321}">
                <p14:modId xmlns:p14="http://schemas.microsoft.com/office/powerpoint/2010/main" val="3551544502"/>
              </p:ext>
            </p:extLst>
          </p:nvPr>
        </p:nvGraphicFramePr>
        <p:xfrm>
          <a:off x="838200" y="1499052"/>
          <a:ext cx="10515600" cy="3166254"/>
        </p:xfrm>
        <a:graphic>
          <a:graphicData uri="http://schemas.openxmlformats.org/drawingml/2006/table">
            <a:tbl>
              <a:tblPr firstRow="1" bandRow="1">
                <a:tableStyleId>{5C22544A-7EE6-4342-B048-85BDC9FD1C3A}</a:tableStyleId>
              </a:tblPr>
              <a:tblGrid>
                <a:gridCol w="2166257">
                  <a:extLst>
                    <a:ext uri="{9D8B030D-6E8A-4147-A177-3AD203B41FA5}">
                      <a16:colId xmlns:a16="http://schemas.microsoft.com/office/drawing/2014/main" val="2534205660"/>
                    </a:ext>
                  </a:extLst>
                </a:gridCol>
                <a:gridCol w="2039983">
                  <a:extLst>
                    <a:ext uri="{9D8B030D-6E8A-4147-A177-3AD203B41FA5}">
                      <a16:colId xmlns:a16="http://schemas.microsoft.com/office/drawing/2014/main" val="22138385"/>
                    </a:ext>
                  </a:extLst>
                </a:gridCol>
                <a:gridCol w="2103120">
                  <a:extLst>
                    <a:ext uri="{9D8B030D-6E8A-4147-A177-3AD203B41FA5}">
                      <a16:colId xmlns:a16="http://schemas.microsoft.com/office/drawing/2014/main" val="743943440"/>
                    </a:ext>
                  </a:extLst>
                </a:gridCol>
                <a:gridCol w="2103120">
                  <a:extLst>
                    <a:ext uri="{9D8B030D-6E8A-4147-A177-3AD203B41FA5}">
                      <a16:colId xmlns:a16="http://schemas.microsoft.com/office/drawing/2014/main" val="2772316769"/>
                    </a:ext>
                  </a:extLst>
                </a:gridCol>
                <a:gridCol w="2103120">
                  <a:extLst>
                    <a:ext uri="{9D8B030D-6E8A-4147-A177-3AD203B41FA5}">
                      <a16:colId xmlns:a16="http://schemas.microsoft.com/office/drawing/2014/main" val="1392784913"/>
                    </a:ext>
                  </a:extLst>
                </a:gridCol>
              </a:tblGrid>
              <a:tr h="527709">
                <a:tc>
                  <a:txBody>
                    <a:bodyPr/>
                    <a:lstStyle/>
                    <a:p>
                      <a:endParaRPr lang="en-IN" dirty="0"/>
                    </a:p>
                  </a:txBody>
                  <a:tcPr/>
                </a:tc>
                <a:tc>
                  <a:txBody>
                    <a:bodyPr/>
                    <a:lstStyle/>
                    <a:p>
                      <a:r>
                        <a:rPr lang="en-IN" dirty="0"/>
                        <a:t>Linear Regression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Lasso</a:t>
                      </a:r>
                    </a:p>
                  </a:txBody>
                  <a:tcPr/>
                </a:tc>
                <a:tc>
                  <a:txBody>
                    <a:bodyPr/>
                    <a:lstStyle/>
                    <a:p>
                      <a:r>
                        <a:rPr lang="en-IN" dirty="0"/>
                        <a:t>Ridge</a:t>
                      </a:r>
                    </a:p>
                  </a:txBody>
                  <a:tcPr/>
                </a:tc>
                <a:tc>
                  <a:txBody>
                    <a:bodyPr/>
                    <a:lstStyle/>
                    <a:p>
                      <a:r>
                        <a:rPr lang="en-IN" dirty="0"/>
                        <a:t>Elastic-Net</a:t>
                      </a:r>
                    </a:p>
                  </a:txBody>
                  <a:tcPr/>
                </a:tc>
                <a:extLst>
                  <a:ext uri="{0D108BD9-81ED-4DB2-BD59-A6C34878D82A}">
                    <a16:rowId xmlns:a16="http://schemas.microsoft.com/office/drawing/2014/main" val="3425039252"/>
                  </a:ext>
                </a:extLst>
              </a:tr>
              <a:tr h="527709">
                <a:tc>
                  <a:txBody>
                    <a:bodyPr/>
                    <a:lstStyle/>
                    <a:p>
                      <a:r>
                        <a:rPr lang="en-IN" dirty="0"/>
                        <a:t>MAE</a:t>
                      </a:r>
                    </a:p>
                  </a:txBody>
                  <a:tcPr/>
                </a:tc>
                <a:tc>
                  <a:txBody>
                    <a:bodyPr/>
                    <a:lstStyle/>
                    <a:p>
                      <a:r>
                        <a:rPr lang="pt-BR" sz="1800" b="0" i="0" kern="1200">
                          <a:solidFill>
                            <a:schemeClr val="dk1"/>
                          </a:solidFill>
                          <a:effectLst/>
                          <a:latin typeface="+mn-lt"/>
                          <a:ea typeface="+mn-ea"/>
                          <a:cs typeface="+mn-cs"/>
                        </a:rPr>
                        <a:t>0.01856</a:t>
                      </a:r>
                      <a:endParaRPr lang="en-IN" dirty="0"/>
                    </a:p>
                  </a:txBody>
                  <a:tcPr/>
                </a:tc>
                <a:tc>
                  <a:txBody>
                    <a:bodyPr/>
                    <a:lstStyle/>
                    <a:p>
                      <a:r>
                        <a:rPr lang="pt-BR" sz="1800" b="0" i="0" kern="1200" dirty="0">
                          <a:solidFill>
                            <a:schemeClr val="dk1"/>
                          </a:solidFill>
                          <a:effectLst/>
                          <a:latin typeface="+mn-lt"/>
                          <a:ea typeface="+mn-ea"/>
                          <a:cs typeface="+mn-cs"/>
                        </a:rPr>
                        <a:t>0.030441</a:t>
                      </a:r>
                      <a:endParaRPr lang="en-IN" dirty="0"/>
                    </a:p>
                  </a:txBody>
                  <a:tcPr/>
                </a:tc>
                <a:tc>
                  <a:txBody>
                    <a:bodyPr/>
                    <a:lstStyle/>
                    <a:p>
                      <a:r>
                        <a:rPr lang="pt-BR" sz="1800" b="0" i="0" kern="1200" dirty="0">
                          <a:solidFill>
                            <a:schemeClr val="dk1"/>
                          </a:solidFill>
                          <a:effectLst/>
                          <a:latin typeface="+mn-lt"/>
                          <a:ea typeface="+mn-ea"/>
                          <a:cs typeface="+mn-cs"/>
                        </a:rPr>
                        <a:t>0.01794</a:t>
                      </a:r>
                      <a:endParaRPr lang="en-IN" dirty="0"/>
                    </a:p>
                  </a:txBody>
                  <a:tcPr/>
                </a:tc>
                <a:tc>
                  <a:txBody>
                    <a:bodyPr/>
                    <a:lstStyle/>
                    <a:p>
                      <a:r>
                        <a:rPr lang="pt-BR" sz="1800" b="0" i="0" kern="1200" dirty="0">
                          <a:solidFill>
                            <a:schemeClr val="dk1"/>
                          </a:solidFill>
                          <a:effectLst/>
                          <a:latin typeface="+mn-lt"/>
                          <a:ea typeface="+mn-ea"/>
                          <a:cs typeface="+mn-cs"/>
                        </a:rPr>
                        <a:t>0.01814</a:t>
                      </a:r>
                      <a:endParaRPr lang="en-IN" dirty="0"/>
                    </a:p>
                  </a:txBody>
                  <a:tcPr/>
                </a:tc>
                <a:extLst>
                  <a:ext uri="{0D108BD9-81ED-4DB2-BD59-A6C34878D82A}">
                    <a16:rowId xmlns:a16="http://schemas.microsoft.com/office/drawing/2014/main" val="2110820749"/>
                  </a:ext>
                </a:extLst>
              </a:tr>
              <a:tr h="527709">
                <a:tc>
                  <a:txBody>
                    <a:bodyPr/>
                    <a:lstStyle/>
                    <a:p>
                      <a:r>
                        <a:rPr lang="en-IN" dirty="0"/>
                        <a:t>MSE</a:t>
                      </a:r>
                    </a:p>
                  </a:txBody>
                  <a:tcPr/>
                </a:tc>
                <a:tc>
                  <a:txBody>
                    <a:bodyPr/>
                    <a:lstStyle/>
                    <a:p>
                      <a:r>
                        <a:rPr lang="pt-BR" sz="1800" b="0" i="0" kern="1200" dirty="0">
                          <a:solidFill>
                            <a:schemeClr val="dk1"/>
                          </a:solidFill>
                          <a:effectLst/>
                          <a:latin typeface="+mn-lt"/>
                          <a:ea typeface="+mn-ea"/>
                          <a:cs typeface="+mn-cs"/>
                        </a:rPr>
                        <a:t>0.0009933</a:t>
                      </a:r>
                      <a:endParaRPr lang="en-IN" dirty="0"/>
                    </a:p>
                  </a:txBody>
                  <a:tcPr/>
                </a:tc>
                <a:tc>
                  <a:txBody>
                    <a:bodyPr/>
                    <a:lstStyle/>
                    <a:p>
                      <a:r>
                        <a:rPr lang="pt-BR" sz="1800" b="0" i="0" kern="1200" dirty="0">
                          <a:solidFill>
                            <a:schemeClr val="dk1"/>
                          </a:solidFill>
                          <a:effectLst/>
                          <a:latin typeface="+mn-lt"/>
                          <a:ea typeface="+mn-ea"/>
                          <a:cs typeface="+mn-cs"/>
                        </a:rPr>
                        <a:t>0.002230</a:t>
                      </a:r>
                      <a:endParaRPr lang="en-IN" dirty="0"/>
                    </a:p>
                  </a:txBody>
                  <a:tcPr/>
                </a:tc>
                <a:tc>
                  <a:txBody>
                    <a:bodyPr/>
                    <a:lstStyle/>
                    <a:p>
                      <a:r>
                        <a:rPr lang="pt-BR" sz="1800" b="0" i="0" kern="1200" dirty="0">
                          <a:solidFill>
                            <a:schemeClr val="dk1"/>
                          </a:solidFill>
                          <a:effectLst/>
                          <a:latin typeface="+mn-lt"/>
                          <a:ea typeface="+mn-ea"/>
                          <a:cs typeface="+mn-cs"/>
                        </a:rPr>
                        <a:t>0.000933</a:t>
                      </a:r>
                      <a:endParaRPr lang="en-IN" dirty="0"/>
                    </a:p>
                  </a:txBody>
                  <a:tcPr/>
                </a:tc>
                <a:tc>
                  <a:txBody>
                    <a:bodyPr/>
                    <a:lstStyle/>
                    <a:p>
                      <a:r>
                        <a:rPr lang="pt-BR" sz="1800" b="0" i="0" kern="1200" dirty="0">
                          <a:solidFill>
                            <a:schemeClr val="dk1"/>
                          </a:solidFill>
                          <a:effectLst/>
                          <a:latin typeface="+mn-lt"/>
                          <a:ea typeface="+mn-ea"/>
                          <a:cs typeface="+mn-cs"/>
                        </a:rPr>
                        <a:t>0.00094</a:t>
                      </a:r>
                      <a:endParaRPr lang="en-IN" dirty="0"/>
                    </a:p>
                  </a:txBody>
                  <a:tcPr/>
                </a:tc>
                <a:extLst>
                  <a:ext uri="{0D108BD9-81ED-4DB2-BD59-A6C34878D82A}">
                    <a16:rowId xmlns:a16="http://schemas.microsoft.com/office/drawing/2014/main" val="3087822839"/>
                  </a:ext>
                </a:extLst>
              </a:tr>
              <a:tr h="527709">
                <a:tc>
                  <a:txBody>
                    <a:bodyPr/>
                    <a:lstStyle/>
                    <a:p>
                      <a:r>
                        <a:rPr lang="en-IN" dirty="0"/>
                        <a:t>RMSE</a:t>
                      </a:r>
                    </a:p>
                  </a:txBody>
                  <a:tcPr/>
                </a:tc>
                <a:tc>
                  <a:txBody>
                    <a:bodyPr/>
                    <a:lstStyle/>
                    <a:p>
                      <a:r>
                        <a:rPr lang="pt-BR" sz="1800" b="0" i="0" kern="1200" dirty="0">
                          <a:solidFill>
                            <a:schemeClr val="dk1"/>
                          </a:solidFill>
                          <a:effectLst/>
                          <a:latin typeface="+mn-lt"/>
                          <a:ea typeface="+mn-ea"/>
                          <a:cs typeface="+mn-cs"/>
                        </a:rPr>
                        <a:t>0.0315190</a:t>
                      </a:r>
                      <a:endParaRPr lang="en-IN" dirty="0"/>
                    </a:p>
                  </a:txBody>
                  <a:tcPr/>
                </a:tc>
                <a:tc>
                  <a:txBody>
                    <a:bodyPr/>
                    <a:lstStyle/>
                    <a:p>
                      <a:r>
                        <a:rPr lang="pt-BR" sz="1800" b="0" i="0" kern="1200" dirty="0">
                          <a:solidFill>
                            <a:schemeClr val="dk1"/>
                          </a:solidFill>
                          <a:effectLst/>
                          <a:latin typeface="+mn-lt"/>
                          <a:ea typeface="+mn-ea"/>
                          <a:cs typeface="+mn-cs"/>
                        </a:rPr>
                        <a:t>0.04722</a:t>
                      </a:r>
                      <a:endParaRPr lang="en-IN" dirty="0"/>
                    </a:p>
                  </a:txBody>
                  <a:tcPr/>
                </a:tc>
                <a:tc>
                  <a:txBody>
                    <a:bodyPr/>
                    <a:lstStyle/>
                    <a:p>
                      <a:r>
                        <a:rPr lang="pt-BR" sz="1800" b="0" i="0" kern="1200" dirty="0">
                          <a:solidFill>
                            <a:schemeClr val="dk1"/>
                          </a:solidFill>
                          <a:effectLst/>
                          <a:latin typeface="+mn-lt"/>
                          <a:ea typeface="+mn-ea"/>
                          <a:cs typeface="+mn-cs"/>
                        </a:rPr>
                        <a:t>0.030555</a:t>
                      </a:r>
                      <a:endParaRPr lang="en-IN" dirty="0"/>
                    </a:p>
                  </a:txBody>
                  <a:tcPr/>
                </a:tc>
                <a:tc>
                  <a:txBody>
                    <a:bodyPr/>
                    <a:lstStyle/>
                    <a:p>
                      <a:r>
                        <a:rPr lang="pt-BR" sz="1800" b="0" i="0" kern="1200" dirty="0">
                          <a:solidFill>
                            <a:schemeClr val="dk1"/>
                          </a:solidFill>
                          <a:effectLst/>
                          <a:latin typeface="+mn-lt"/>
                          <a:ea typeface="+mn-ea"/>
                          <a:cs typeface="+mn-cs"/>
                        </a:rPr>
                        <a:t>0.03079</a:t>
                      </a:r>
                      <a:endParaRPr lang="en-IN" dirty="0"/>
                    </a:p>
                  </a:txBody>
                  <a:tcPr/>
                </a:tc>
                <a:extLst>
                  <a:ext uri="{0D108BD9-81ED-4DB2-BD59-A6C34878D82A}">
                    <a16:rowId xmlns:a16="http://schemas.microsoft.com/office/drawing/2014/main" val="630840828"/>
                  </a:ext>
                </a:extLst>
              </a:tr>
              <a:tr h="527709">
                <a:tc>
                  <a:txBody>
                    <a:bodyPr/>
                    <a:lstStyle/>
                    <a:p>
                      <a:r>
                        <a:rPr lang="en-IN" dirty="0"/>
                        <a:t>R-SQUARE</a:t>
                      </a:r>
                    </a:p>
                  </a:txBody>
                  <a:tcPr/>
                </a:tc>
                <a:tc>
                  <a:txBody>
                    <a:bodyPr/>
                    <a:lstStyle/>
                    <a:p>
                      <a:r>
                        <a:rPr lang="pt-BR" sz="1800" b="0" i="0" kern="1200" dirty="0">
                          <a:solidFill>
                            <a:schemeClr val="dk1"/>
                          </a:solidFill>
                          <a:effectLst/>
                          <a:latin typeface="+mn-lt"/>
                          <a:ea typeface="+mn-ea"/>
                          <a:cs typeface="+mn-cs"/>
                        </a:rPr>
                        <a:t>0.99466</a:t>
                      </a:r>
                      <a:endParaRPr lang="en-IN" dirty="0"/>
                    </a:p>
                  </a:txBody>
                  <a:tcPr/>
                </a:tc>
                <a:tc>
                  <a:txBody>
                    <a:bodyPr/>
                    <a:lstStyle/>
                    <a:p>
                      <a:r>
                        <a:rPr lang="pt-BR" sz="1800" b="0" i="0" kern="1200" dirty="0">
                          <a:solidFill>
                            <a:schemeClr val="dk1"/>
                          </a:solidFill>
                          <a:effectLst/>
                          <a:latin typeface="+mn-lt"/>
                          <a:ea typeface="+mn-ea"/>
                          <a:cs typeface="+mn-cs"/>
                        </a:rPr>
                        <a:t>0.98802</a:t>
                      </a:r>
                      <a:endParaRPr lang="en-IN" dirty="0"/>
                    </a:p>
                  </a:txBody>
                  <a:tcPr/>
                </a:tc>
                <a:tc>
                  <a:txBody>
                    <a:bodyPr/>
                    <a:lstStyle/>
                    <a:p>
                      <a:r>
                        <a:rPr lang="pt-BR" sz="1800" b="0" i="0" kern="1200" dirty="0">
                          <a:solidFill>
                            <a:schemeClr val="dk1"/>
                          </a:solidFill>
                          <a:effectLst/>
                          <a:latin typeface="+mn-lt"/>
                          <a:ea typeface="+mn-ea"/>
                          <a:cs typeface="+mn-cs"/>
                        </a:rPr>
                        <a:t>0.99498</a:t>
                      </a:r>
                      <a:endParaRPr lang="en-IN" dirty="0"/>
                    </a:p>
                  </a:txBody>
                  <a:tcPr/>
                </a:tc>
                <a:tc>
                  <a:txBody>
                    <a:bodyPr/>
                    <a:lstStyle/>
                    <a:p>
                      <a:r>
                        <a:rPr lang="pt-BR" sz="1800" b="0" i="0" kern="1200" dirty="0">
                          <a:solidFill>
                            <a:schemeClr val="dk1"/>
                          </a:solidFill>
                          <a:effectLst/>
                          <a:latin typeface="+mn-lt"/>
                          <a:ea typeface="+mn-ea"/>
                          <a:cs typeface="+mn-cs"/>
                        </a:rPr>
                        <a:t>0.99490</a:t>
                      </a:r>
                      <a:endParaRPr lang="en-IN" dirty="0"/>
                    </a:p>
                  </a:txBody>
                  <a:tcPr/>
                </a:tc>
                <a:extLst>
                  <a:ext uri="{0D108BD9-81ED-4DB2-BD59-A6C34878D82A}">
                    <a16:rowId xmlns:a16="http://schemas.microsoft.com/office/drawing/2014/main" val="1675828138"/>
                  </a:ext>
                </a:extLst>
              </a:tr>
              <a:tr h="527709">
                <a:tc>
                  <a:txBody>
                    <a:bodyPr/>
                    <a:lstStyle/>
                    <a:p>
                      <a:r>
                        <a:rPr lang="en-IN" dirty="0"/>
                        <a:t>ADJUSTED R-SQUARE</a:t>
                      </a:r>
                    </a:p>
                  </a:txBody>
                  <a:tcPr/>
                </a:tc>
                <a:tc>
                  <a:txBody>
                    <a:bodyPr/>
                    <a:lstStyle/>
                    <a:p>
                      <a:r>
                        <a:rPr lang="en-IN" sz="1800" b="0" i="0" kern="1200" dirty="0">
                          <a:solidFill>
                            <a:schemeClr val="dk1"/>
                          </a:solidFill>
                          <a:effectLst/>
                          <a:latin typeface="+mn-lt"/>
                          <a:ea typeface="+mn-ea"/>
                          <a:cs typeface="+mn-cs"/>
                        </a:rPr>
                        <a:t>0.995172</a:t>
                      </a:r>
                      <a:endParaRPr lang="en-IN" dirty="0"/>
                    </a:p>
                  </a:txBody>
                  <a:tcPr/>
                </a:tc>
                <a:tc>
                  <a:txBody>
                    <a:bodyPr/>
                    <a:lstStyle/>
                    <a:p>
                      <a:r>
                        <a:rPr lang="en-IN" sz="1800" b="0" i="0" kern="1200" dirty="0">
                          <a:solidFill>
                            <a:schemeClr val="dk1"/>
                          </a:solidFill>
                          <a:effectLst/>
                          <a:latin typeface="+mn-lt"/>
                          <a:ea typeface="+mn-ea"/>
                          <a:cs typeface="+mn-cs"/>
                        </a:rPr>
                        <a:t>0.9954</a:t>
                      </a:r>
                      <a:endParaRPr lang="en-IN" dirty="0"/>
                    </a:p>
                  </a:txBody>
                  <a:tcPr/>
                </a:tc>
                <a:tc>
                  <a:txBody>
                    <a:bodyPr/>
                    <a:lstStyle/>
                    <a:p>
                      <a:r>
                        <a:rPr lang="en-IN" sz="1800" b="0" i="0" kern="1200" dirty="0">
                          <a:solidFill>
                            <a:schemeClr val="dk1"/>
                          </a:solidFill>
                          <a:effectLst/>
                          <a:latin typeface="+mn-lt"/>
                          <a:ea typeface="+mn-ea"/>
                          <a:cs typeface="+mn-cs"/>
                        </a:rPr>
                        <a:t>0.9927</a:t>
                      </a:r>
                      <a:endParaRPr lang="en-IN" dirty="0"/>
                    </a:p>
                  </a:txBody>
                  <a:tcPr/>
                </a:tc>
                <a:tc>
                  <a:txBody>
                    <a:bodyPr/>
                    <a:lstStyle/>
                    <a:p>
                      <a:r>
                        <a:rPr lang="en-IN" sz="1800" b="0" i="0" kern="1200" dirty="0">
                          <a:solidFill>
                            <a:schemeClr val="dk1"/>
                          </a:solidFill>
                          <a:effectLst/>
                          <a:latin typeface="+mn-lt"/>
                          <a:ea typeface="+mn-ea"/>
                          <a:cs typeface="+mn-cs"/>
                        </a:rPr>
                        <a:t>0.6723</a:t>
                      </a:r>
                      <a:endParaRPr lang="en-IN" dirty="0"/>
                    </a:p>
                  </a:txBody>
                  <a:tcPr/>
                </a:tc>
                <a:extLst>
                  <a:ext uri="{0D108BD9-81ED-4DB2-BD59-A6C34878D82A}">
                    <a16:rowId xmlns:a16="http://schemas.microsoft.com/office/drawing/2014/main" val="3357657677"/>
                  </a:ext>
                </a:extLst>
              </a:tr>
            </a:tbl>
          </a:graphicData>
        </a:graphic>
      </p:graphicFrame>
      <p:sp>
        <p:nvSpPr>
          <p:cNvPr id="3" name="TextBox 2">
            <a:extLst>
              <a:ext uri="{FF2B5EF4-FFF2-40B4-BE49-F238E27FC236}">
                <a16:creationId xmlns:a16="http://schemas.microsoft.com/office/drawing/2014/main" id="{88308209-E1C4-6B23-BDE9-AC3D5BB4876F}"/>
              </a:ext>
            </a:extLst>
          </p:cNvPr>
          <p:cNvSpPr txBox="1"/>
          <p:nvPr/>
        </p:nvSpPr>
        <p:spPr>
          <a:xfrm>
            <a:off x="772886" y="4963886"/>
            <a:ext cx="10515600" cy="923330"/>
          </a:xfrm>
          <a:prstGeom prst="rect">
            <a:avLst/>
          </a:prstGeom>
          <a:noFill/>
        </p:spPr>
        <p:txBody>
          <a:bodyPr wrap="square" rtlCol="0">
            <a:spAutoFit/>
          </a:bodyPr>
          <a:lstStyle/>
          <a:p>
            <a:r>
              <a:rPr lang="en-GB" b="0" i="0" dirty="0">
                <a:solidFill>
                  <a:srgbClr val="212121"/>
                </a:solidFill>
                <a:effectLst/>
                <a:latin typeface="Roboto" panose="02000000000000000000" pitchFamily="2" charset="0"/>
              </a:rPr>
              <a:t>From all the above models for Lasso and </a:t>
            </a:r>
            <a:r>
              <a:rPr lang="en-GB" b="0" i="0" dirty="0" err="1">
                <a:solidFill>
                  <a:srgbClr val="212121"/>
                </a:solidFill>
                <a:effectLst/>
                <a:latin typeface="Roboto" panose="02000000000000000000" pitchFamily="2" charset="0"/>
              </a:rPr>
              <a:t>ElasticNet</a:t>
            </a:r>
            <a:r>
              <a:rPr lang="en-GB" b="0" i="0" dirty="0">
                <a:solidFill>
                  <a:srgbClr val="212121"/>
                </a:solidFill>
                <a:effectLst/>
                <a:latin typeface="Roboto" panose="02000000000000000000" pitchFamily="2" charset="0"/>
              </a:rPr>
              <a:t> regression the evaluation metrices for test dataset are almost close to each other. So as per my understanding we can use </a:t>
            </a:r>
            <a:r>
              <a:rPr lang="en-GB" b="0" i="0" dirty="0" err="1">
                <a:solidFill>
                  <a:srgbClr val="212121"/>
                </a:solidFill>
                <a:effectLst/>
                <a:latin typeface="Roboto" panose="02000000000000000000" pitchFamily="2" charset="0"/>
              </a:rPr>
              <a:t>elasticnet</a:t>
            </a:r>
            <a:r>
              <a:rPr lang="en-GB" b="0" i="0" dirty="0">
                <a:solidFill>
                  <a:srgbClr val="212121"/>
                </a:solidFill>
                <a:effectLst/>
                <a:latin typeface="Roboto" panose="02000000000000000000" pitchFamily="2" charset="0"/>
              </a:rPr>
              <a:t> regressor for now.</a:t>
            </a:r>
            <a:endParaRPr lang="en-IN" dirty="0"/>
          </a:p>
        </p:txBody>
      </p:sp>
    </p:spTree>
    <p:extLst>
      <p:ext uri="{BB962C8B-B14F-4D97-AF65-F5344CB8AC3E}">
        <p14:creationId xmlns:p14="http://schemas.microsoft.com/office/powerpoint/2010/main" val="3575895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58FF2-2F46-1874-5AA8-A609B88F80AA}"/>
              </a:ext>
            </a:extLst>
          </p:cNvPr>
          <p:cNvSpPr>
            <a:spLocks noGrp="1"/>
          </p:cNvSpPr>
          <p:nvPr>
            <p:ph type="title"/>
          </p:nvPr>
        </p:nvSpPr>
        <p:spPr/>
        <p:txBody>
          <a:bodyPr/>
          <a:lstStyle/>
          <a:p>
            <a:r>
              <a:rPr lang="en-IN" b="1" dirty="0">
                <a:solidFill>
                  <a:srgbClr val="FF0000"/>
                </a:solidFill>
              </a:rPr>
              <a:t>Conclusion</a:t>
            </a:r>
            <a:r>
              <a:rPr lang="en-IN" dirty="0">
                <a:solidFill>
                  <a:srgbClr val="FF0000"/>
                </a:solidFill>
              </a:rPr>
              <a:t>:</a:t>
            </a:r>
          </a:p>
        </p:txBody>
      </p:sp>
      <p:sp>
        <p:nvSpPr>
          <p:cNvPr id="3" name="Content Placeholder 2">
            <a:extLst>
              <a:ext uri="{FF2B5EF4-FFF2-40B4-BE49-F238E27FC236}">
                <a16:creationId xmlns:a16="http://schemas.microsoft.com/office/drawing/2014/main" id="{D97734C2-59C4-F661-C897-572EB16C06A2}"/>
              </a:ext>
            </a:extLst>
          </p:cNvPr>
          <p:cNvSpPr>
            <a:spLocks noGrp="1"/>
          </p:cNvSpPr>
          <p:nvPr>
            <p:ph idx="1"/>
          </p:nvPr>
        </p:nvSpPr>
        <p:spPr>
          <a:xfrm>
            <a:off x="838200" y="1471062"/>
            <a:ext cx="10515600" cy="4929738"/>
          </a:xfrm>
        </p:spPr>
        <p:txBody>
          <a:bodyPr>
            <a:noAutofit/>
          </a:bodyPr>
          <a:lstStyle/>
          <a:p>
            <a:pPr algn="l">
              <a:buFont typeface="Arial" panose="020B0604020202020204" pitchFamily="34" charset="0"/>
              <a:buChar char="•"/>
            </a:pPr>
            <a:r>
              <a:rPr lang="en-GB" sz="1600" b="0" i="0" dirty="0">
                <a:solidFill>
                  <a:srgbClr val="212121"/>
                </a:solidFill>
                <a:effectLst/>
                <a:latin typeface="Roboto" panose="02000000000000000000" pitchFamily="2" charset="0"/>
              </a:rPr>
              <a:t>The dataset does not have any null values/missing values as well as duplicate values which made the analysis easy and smooth.</a:t>
            </a:r>
          </a:p>
          <a:p>
            <a:pPr algn="l">
              <a:buFont typeface="Arial" panose="020B0604020202020204" pitchFamily="34" charset="0"/>
              <a:buChar char="•"/>
            </a:pPr>
            <a:r>
              <a:rPr lang="en-GB" sz="1600" b="0" i="0" dirty="0">
                <a:solidFill>
                  <a:srgbClr val="212121"/>
                </a:solidFill>
                <a:effectLst/>
                <a:latin typeface="Roboto" panose="02000000000000000000" pitchFamily="2" charset="0"/>
              </a:rPr>
              <a:t>I started with univariate analysis in which it can be seen that all the variables were positively skewed.</a:t>
            </a:r>
          </a:p>
          <a:p>
            <a:pPr algn="l">
              <a:buFont typeface="Arial" panose="020B0604020202020204" pitchFamily="34" charset="0"/>
              <a:buChar char="•"/>
            </a:pPr>
            <a:r>
              <a:rPr lang="en-GB" sz="1600" b="0" i="0" dirty="0">
                <a:solidFill>
                  <a:srgbClr val="212121"/>
                </a:solidFill>
                <a:effectLst/>
                <a:latin typeface="Roboto" panose="02000000000000000000" pitchFamily="2" charset="0"/>
              </a:rPr>
              <a:t>In the section of bivariate analysis it can be seen that all the independent variables are having linear relationship with the target variable.</a:t>
            </a:r>
          </a:p>
          <a:p>
            <a:pPr algn="l">
              <a:buFont typeface="Arial" panose="020B0604020202020204" pitchFamily="34" charset="0"/>
              <a:buChar char="•"/>
            </a:pPr>
            <a:r>
              <a:rPr lang="en-GB" sz="1600" b="0" i="0" dirty="0">
                <a:solidFill>
                  <a:srgbClr val="212121"/>
                </a:solidFill>
                <a:effectLst/>
                <a:latin typeface="Roboto" panose="02000000000000000000" pitchFamily="2" charset="0"/>
              </a:rPr>
              <a:t>While analysing the close price with date it can be seen that there was huge fall in the stock prices after year 2018.</a:t>
            </a:r>
          </a:p>
          <a:p>
            <a:pPr algn="l">
              <a:buFont typeface="Arial" panose="020B0604020202020204" pitchFamily="34" charset="0"/>
              <a:buChar char="•"/>
            </a:pPr>
            <a:r>
              <a:rPr lang="en-GB" sz="1600" b="0" i="0" dirty="0">
                <a:solidFill>
                  <a:srgbClr val="212121"/>
                </a:solidFill>
                <a:effectLst/>
                <a:latin typeface="Roboto" panose="02000000000000000000" pitchFamily="2" charset="0"/>
              </a:rPr>
              <a:t>In the correlation heatmap chart it can be clearly seen that all the variables are highly correlated to each other which is a problem for linear regression.</a:t>
            </a:r>
          </a:p>
          <a:p>
            <a:pPr algn="l">
              <a:buFont typeface="Arial" panose="020B0604020202020204" pitchFamily="34" charset="0"/>
              <a:buChar char="•"/>
            </a:pPr>
            <a:r>
              <a:rPr lang="en-GB" sz="1600" b="0" i="0" dirty="0">
                <a:solidFill>
                  <a:srgbClr val="212121"/>
                </a:solidFill>
                <a:effectLst/>
                <a:latin typeface="Roboto" panose="02000000000000000000" pitchFamily="2" charset="0"/>
              </a:rPr>
              <a:t>In the box plot section it can be seen that the independent variables are having some outliers.</a:t>
            </a:r>
          </a:p>
          <a:p>
            <a:pPr algn="l">
              <a:buFont typeface="Arial" panose="020B0604020202020204" pitchFamily="34" charset="0"/>
              <a:buChar char="•"/>
            </a:pPr>
            <a:r>
              <a:rPr lang="en-GB" sz="1600" b="0" i="0" dirty="0">
                <a:solidFill>
                  <a:srgbClr val="212121"/>
                </a:solidFill>
                <a:effectLst/>
                <a:latin typeface="Roboto" panose="02000000000000000000" pitchFamily="2" charset="0"/>
              </a:rPr>
              <a:t>Also the date column was </a:t>
            </a:r>
            <a:r>
              <a:rPr lang="en-GB" sz="1600" b="0" i="0" dirty="0" err="1">
                <a:solidFill>
                  <a:srgbClr val="212121"/>
                </a:solidFill>
                <a:effectLst/>
                <a:latin typeface="Roboto" panose="02000000000000000000" pitchFamily="2" charset="0"/>
              </a:rPr>
              <a:t>formated</a:t>
            </a:r>
            <a:r>
              <a:rPr lang="en-GB" sz="1600" b="0" i="0" dirty="0">
                <a:solidFill>
                  <a:srgbClr val="212121"/>
                </a:solidFill>
                <a:effectLst/>
                <a:latin typeface="Roboto" panose="02000000000000000000" pitchFamily="2" charset="0"/>
              </a:rPr>
              <a:t> to year-month-date-format.</a:t>
            </a:r>
          </a:p>
          <a:p>
            <a:pPr algn="l">
              <a:buFont typeface="Arial" panose="020B0604020202020204" pitchFamily="34" charset="0"/>
              <a:buChar char="•"/>
            </a:pPr>
            <a:r>
              <a:rPr lang="en-GB" sz="1600" b="0" i="0" dirty="0">
                <a:solidFill>
                  <a:srgbClr val="212121"/>
                </a:solidFill>
                <a:effectLst/>
                <a:latin typeface="Roboto" panose="02000000000000000000" pitchFamily="2" charset="0"/>
              </a:rPr>
              <a:t>To tackle the outliers, skewness and multicollinearity problem the data was transformed to log10 value and a new feature as average which is the mean of the prices for each row was generated.</a:t>
            </a:r>
          </a:p>
          <a:p>
            <a:pPr algn="l">
              <a:buFont typeface="Arial" panose="020B0604020202020204" pitchFamily="34" charset="0"/>
              <a:buChar char="•"/>
            </a:pPr>
            <a:r>
              <a:rPr lang="en-GB" sz="1600" b="0" i="0" dirty="0">
                <a:solidFill>
                  <a:srgbClr val="212121"/>
                </a:solidFill>
                <a:effectLst/>
                <a:latin typeface="Roboto" panose="02000000000000000000" pitchFamily="2" charset="0"/>
              </a:rPr>
              <a:t>At last I have tried to implement 5 models in order to predict the closing stock prices and finally found that </a:t>
            </a:r>
            <a:r>
              <a:rPr lang="en-GB" sz="1600" b="0" i="0" dirty="0" err="1">
                <a:solidFill>
                  <a:srgbClr val="212121"/>
                </a:solidFill>
                <a:effectLst/>
                <a:latin typeface="Roboto" panose="02000000000000000000" pitchFamily="2" charset="0"/>
              </a:rPr>
              <a:t>ElasticNet</a:t>
            </a:r>
            <a:r>
              <a:rPr lang="en-GB" sz="1600" b="0" i="0" dirty="0">
                <a:solidFill>
                  <a:srgbClr val="212121"/>
                </a:solidFill>
                <a:effectLst/>
                <a:latin typeface="Roboto" panose="02000000000000000000" pitchFamily="2" charset="0"/>
              </a:rPr>
              <a:t> regression model is the best performing model since it has better r2 score value as well as other evaluation metrics values.</a:t>
            </a:r>
          </a:p>
        </p:txBody>
      </p:sp>
    </p:spTree>
    <p:extLst>
      <p:ext uri="{BB962C8B-B14F-4D97-AF65-F5344CB8AC3E}">
        <p14:creationId xmlns:p14="http://schemas.microsoft.com/office/powerpoint/2010/main" val="123536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76078-2208-AEA5-7E19-D23460A17841}"/>
              </a:ext>
            </a:extLst>
          </p:cNvPr>
          <p:cNvSpPr>
            <a:spLocks noGrp="1"/>
          </p:cNvSpPr>
          <p:nvPr>
            <p:ph type="title"/>
          </p:nvPr>
        </p:nvSpPr>
        <p:spPr>
          <a:xfrm>
            <a:off x="838200" y="365126"/>
            <a:ext cx="10515600"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8B0CD0F-0F6E-D618-FE9D-17FA34669A88}"/>
              </a:ext>
            </a:extLst>
          </p:cNvPr>
          <p:cNvSpPr>
            <a:spLocks noGrp="1"/>
          </p:cNvSpPr>
          <p:nvPr>
            <p:ph sz="half" idx="1"/>
          </p:nvPr>
        </p:nvSpPr>
        <p:spPr>
          <a:xfrm>
            <a:off x="838200" y="1101012"/>
            <a:ext cx="5181600" cy="5075951"/>
          </a:xfrm>
        </p:spPr>
        <p:txBody>
          <a:bodyPr>
            <a:normAutofit fontScale="92500" lnSpcReduction="10000"/>
          </a:bodyPr>
          <a:lstStyle/>
          <a:p>
            <a:pPr marL="0" indent="0">
              <a:buNone/>
            </a:pPr>
            <a:r>
              <a:rPr lang="en-GB" sz="3100" b="0" i="0" dirty="0">
                <a:solidFill>
                  <a:srgbClr val="FF0000"/>
                </a:solidFill>
                <a:effectLst/>
                <a:latin typeface="Roboto" panose="02000000000000000000" pitchFamily="2" charset="0"/>
              </a:rPr>
              <a:t>  </a:t>
            </a:r>
            <a:r>
              <a:rPr lang="en-GB" sz="3100" b="1" i="0" dirty="0">
                <a:solidFill>
                  <a:srgbClr val="FF0000"/>
                </a:solidFill>
                <a:effectLst/>
                <a:latin typeface="Roboto" panose="02000000000000000000" pitchFamily="2" charset="0"/>
              </a:rPr>
              <a:t>Overview</a:t>
            </a:r>
          </a:p>
          <a:p>
            <a:r>
              <a:rPr lang="en-GB" sz="3100" b="0" i="0" dirty="0">
                <a:solidFill>
                  <a:srgbClr val="212121"/>
                </a:solidFill>
                <a:effectLst/>
                <a:latin typeface="Roboto" panose="02000000000000000000" pitchFamily="2" charset="0"/>
              </a:rPr>
              <a:t>Yes bank is a well known bank in India which provide wide range of services and solutions right from bank accounts, deposits, cards, cash management, privilege banking, trade finance, Non-Resident India(NRI) banking, institutional banking, merchant acquiring, digital banking and agricultural banking solutions.</a:t>
            </a:r>
          </a:p>
          <a:p>
            <a:pPr marL="0" indent="0">
              <a:buNone/>
            </a:pPr>
            <a:endParaRPr lang="en-IN" sz="2600" dirty="0"/>
          </a:p>
        </p:txBody>
      </p:sp>
      <p:sp>
        <p:nvSpPr>
          <p:cNvPr id="4" name="Content Placeholder 3">
            <a:extLst>
              <a:ext uri="{FF2B5EF4-FFF2-40B4-BE49-F238E27FC236}">
                <a16:creationId xmlns:a16="http://schemas.microsoft.com/office/drawing/2014/main" id="{E3F96669-E3E6-7E51-C367-CB09C7723009}"/>
              </a:ext>
            </a:extLst>
          </p:cNvPr>
          <p:cNvSpPr>
            <a:spLocks noGrp="1"/>
          </p:cNvSpPr>
          <p:nvPr>
            <p:ph sz="half" idx="2"/>
          </p:nvPr>
        </p:nvSpPr>
        <p:spPr>
          <a:xfrm>
            <a:off x="6172200" y="1035698"/>
            <a:ext cx="5181600" cy="5141265"/>
          </a:xfrm>
        </p:spPr>
        <p:txBody>
          <a:bodyPr>
            <a:normAutofit fontScale="92500" lnSpcReduction="10000"/>
          </a:bodyPr>
          <a:lstStyle/>
          <a:p>
            <a:pPr marL="0" indent="0">
              <a:buNone/>
            </a:pPr>
            <a:r>
              <a:rPr lang="en-GB" sz="2800" b="1" i="0" dirty="0">
                <a:solidFill>
                  <a:srgbClr val="FF0000"/>
                </a:solidFill>
                <a:effectLst/>
                <a:latin typeface="Roboto" panose="02000000000000000000" pitchFamily="2" charset="0"/>
              </a:rPr>
              <a:t>  Objective</a:t>
            </a:r>
          </a:p>
          <a:p>
            <a:r>
              <a:rPr lang="en-GB" sz="2800" b="0" i="0" dirty="0">
                <a:solidFill>
                  <a:srgbClr val="212121"/>
                </a:solidFill>
                <a:effectLst/>
                <a:latin typeface="Roboto" panose="02000000000000000000" pitchFamily="2" charset="0"/>
              </a:rPr>
              <a:t> As the data is all about stock price so, In this project I will analysing the patterns of dataset by performing Exploratory Data Analysis and try to build a model with the help of Machine Learning for predicting the closing stock price.</a:t>
            </a:r>
          </a:p>
          <a:p>
            <a:endParaRPr lang="en-IN" dirty="0"/>
          </a:p>
        </p:txBody>
      </p:sp>
    </p:spTree>
    <p:extLst>
      <p:ext uri="{BB962C8B-B14F-4D97-AF65-F5344CB8AC3E}">
        <p14:creationId xmlns:p14="http://schemas.microsoft.com/office/powerpoint/2010/main" val="2761875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14D8D-E23F-D4D3-544A-9311EF8965EB}"/>
              </a:ext>
            </a:extLst>
          </p:cNvPr>
          <p:cNvSpPr>
            <a:spLocks noGrp="1"/>
          </p:cNvSpPr>
          <p:nvPr>
            <p:ph type="title"/>
          </p:nvPr>
        </p:nvSpPr>
        <p:spPr/>
        <p:txBody>
          <a:bodyPr/>
          <a:lstStyle/>
          <a:p>
            <a:r>
              <a:rPr lang="en-GB" b="1" dirty="0">
                <a:solidFill>
                  <a:srgbClr val="FF0000"/>
                </a:solidFill>
              </a:rPr>
              <a:t>Data Outline</a:t>
            </a:r>
            <a:endParaRPr lang="en-IN" b="1" dirty="0">
              <a:solidFill>
                <a:srgbClr val="FF0000"/>
              </a:solidFill>
            </a:endParaRPr>
          </a:p>
        </p:txBody>
      </p:sp>
      <p:sp>
        <p:nvSpPr>
          <p:cNvPr id="3" name="Content Placeholder 2">
            <a:extLst>
              <a:ext uri="{FF2B5EF4-FFF2-40B4-BE49-F238E27FC236}">
                <a16:creationId xmlns:a16="http://schemas.microsoft.com/office/drawing/2014/main" id="{840C15BB-40FF-DC7C-4CCE-46CB64E89563}"/>
              </a:ext>
            </a:extLst>
          </p:cNvPr>
          <p:cNvSpPr>
            <a:spLocks noGrp="1"/>
          </p:cNvSpPr>
          <p:nvPr>
            <p:ph idx="1"/>
          </p:nvPr>
        </p:nvSpPr>
        <p:spPr/>
        <p:txBody>
          <a:bodyPr>
            <a:normAutofit fontScale="92500"/>
          </a:bodyPr>
          <a:lstStyle/>
          <a:p>
            <a:pPr algn="l"/>
            <a:r>
              <a:rPr lang="en-GB" dirty="0"/>
              <a:t>We have a dataset which contains monthly stock prices of Yes bank shares since the opening of the bank. It contains multiple features like:- </a:t>
            </a:r>
          </a:p>
          <a:p>
            <a:pPr marL="0" indent="0" algn="l">
              <a:buNone/>
            </a:pPr>
            <a:r>
              <a:rPr lang="en-GB" dirty="0"/>
              <a:t>• </a:t>
            </a:r>
            <a:r>
              <a:rPr lang="en-GB" b="1" dirty="0"/>
              <a:t>Date</a:t>
            </a:r>
            <a:r>
              <a:rPr lang="en-GB" dirty="0"/>
              <a:t> :- denotes the date (so we can see the price at a given date.) </a:t>
            </a:r>
          </a:p>
          <a:p>
            <a:pPr marL="0" indent="0" algn="l">
              <a:buNone/>
            </a:pPr>
            <a:r>
              <a:rPr lang="en-GB" dirty="0"/>
              <a:t>• </a:t>
            </a:r>
            <a:r>
              <a:rPr lang="en-GB" b="1" dirty="0"/>
              <a:t>Open</a:t>
            </a:r>
            <a:r>
              <a:rPr lang="en-GB" dirty="0"/>
              <a:t> :- denotes the price at which a stock started trading. </a:t>
            </a:r>
          </a:p>
          <a:p>
            <a:pPr marL="0" indent="0" algn="l">
              <a:buNone/>
            </a:pPr>
            <a:r>
              <a:rPr lang="en-GB" dirty="0"/>
              <a:t>• </a:t>
            </a:r>
            <a:r>
              <a:rPr lang="en-GB" b="1" dirty="0"/>
              <a:t>High</a:t>
            </a:r>
            <a:r>
              <a:rPr lang="en-GB" dirty="0"/>
              <a:t> :- highest price at which a stock traded during a period. </a:t>
            </a:r>
          </a:p>
          <a:p>
            <a:pPr marL="0" indent="0" algn="l">
              <a:buNone/>
            </a:pPr>
            <a:r>
              <a:rPr lang="en-GB" dirty="0"/>
              <a:t>• </a:t>
            </a:r>
            <a:r>
              <a:rPr lang="en-GB" b="1" dirty="0"/>
              <a:t>Low</a:t>
            </a:r>
            <a:r>
              <a:rPr lang="en-GB" dirty="0"/>
              <a:t> :- the minimum price at which a stock traded during a period. </a:t>
            </a:r>
          </a:p>
          <a:p>
            <a:pPr marL="0" indent="0" algn="l">
              <a:buNone/>
            </a:pPr>
            <a:r>
              <a:rPr lang="en-GB" dirty="0"/>
              <a:t>• </a:t>
            </a:r>
            <a:r>
              <a:rPr lang="en-GB" b="1" dirty="0"/>
              <a:t>Close</a:t>
            </a:r>
            <a:r>
              <a:rPr lang="en-GB" dirty="0"/>
              <a:t> :- the closing price refers to a stock's trading price closed at the end. (It's a dependent variable which we need to predict using ML models. The closing price is the price of the stock at the end of the month or the time period in consideration.)</a:t>
            </a:r>
            <a:endParaRPr lang="en-IN" dirty="0"/>
          </a:p>
        </p:txBody>
      </p:sp>
    </p:spTree>
    <p:extLst>
      <p:ext uri="{BB962C8B-B14F-4D97-AF65-F5344CB8AC3E}">
        <p14:creationId xmlns:p14="http://schemas.microsoft.com/office/powerpoint/2010/main" val="3616967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C728B-D1B0-3AF8-72FE-49E6724B0ADC}"/>
              </a:ext>
            </a:extLst>
          </p:cNvPr>
          <p:cNvSpPr>
            <a:spLocks noGrp="1"/>
          </p:cNvSpPr>
          <p:nvPr>
            <p:ph type="title"/>
          </p:nvPr>
        </p:nvSpPr>
        <p:spPr/>
        <p:txBody>
          <a:bodyPr/>
          <a:lstStyle/>
          <a:p>
            <a:r>
              <a:rPr lang="en-GB" b="1" dirty="0">
                <a:solidFill>
                  <a:srgbClr val="FF0000"/>
                </a:solidFill>
              </a:rPr>
              <a:t>EDA : Visualizing our dependent variable.</a:t>
            </a:r>
            <a:endParaRPr lang="en-IN" b="1" dirty="0">
              <a:solidFill>
                <a:srgbClr val="FF0000"/>
              </a:solidFill>
            </a:endParaRPr>
          </a:p>
        </p:txBody>
      </p:sp>
      <p:pic>
        <p:nvPicPr>
          <p:cNvPr id="5" name="Content Placeholder 4">
            <a:extLst>
              <a:ext uri="{FF2B5EF4-FFF2-40B4-BE49-F238E27FC236}">
                <a16:creationId xmlns:a16="http://schemas.microsoft.com/office/drawing/2014/main" id="{D4DAFD09-A464-863A-6D58-2F98EF8F89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9396" y="1778972"/>
            <a:ext cx="7072604" cy="4351338"/>
          </a:xfrm>
        </p:spPr>
      </p:pic>
      <p:sp>
        <p:nvSpPr>
          <p:cNvPr id="6" name="TextBox 5">
            <a:extLst>
              <a:ext uri="{FF2B5EF4-FFF2-40B4-BE49-F238E27FC236}">
                <a16:creationId xmlns:a16="http://schemas.microsoft.com/office/drawing/2014/main" id="{144F4CA6-7AC8-9DBE-AB82-061FAEEE07BE}"/>
              </a:ext>
            </a:extLst>
          </p:cNvPr>
          <p:cNvSpPr txBox="1"/>
          <p:nvPr/>
        </p:nvSpPr>
        <p:spPr>
          <a:xfrm>
            <a:off x="447870" y="2061815"/>
            <a:ext cx="4599991" cy="3785652"/>
          </a:xfrm>
          <a:prstGeom prst="rect">
            <a:avLst/>
          </a:prstGeom>
          <a:noFill/>
        </p:spPr>
        <p:txBody>
          <a:bodyPr wrap="square" rtlCol="0">
            <a:spAutoFit/>
          </a:bodyPr>
          <a:lstStyle/>
          <a:p>
            <a:r>
              <a:rPr lang="en-GB" sz="2400" dirty="0"/>
              <a:t>● The graph demonstrates how closing price varies with each passing year. </a:t>
            </a:r>
          </a:p>
          <a:p>
            <a:endParaRPr lang="en-GB" sz="2400" dirty="0"/>
          </a:p>
          <a:p>
            <a:r>
              <a:rPr lang="en-GB" sz="2400" dirty="0"/>
              <a:t>● We can clearly see from the graph that around 2018, when the fraud case involving Rana </a:t>
            </a:r>
            <a:r>
              <a:rPr lang="en-GB" sz="2400" dirty="0" err="1"/>
              <a:t>kapoor</a:t>
            </a:r>
            <a:r>
              <a:rPr lang="en-GB" sz="2400" dirty="0"/>
              <a:t> came to light, a clear significant dip can be seen in the stock price of Yes Bank data</a:t>
            </a:r>
            <a:endParaRPr lang="en-IN" sz="2400" dirty="0"/>
          </a:p>
        </p:txBody>
      </p:sp>
    </p:spTree>
    <p:extLst>
      <p:ext uri="{BB962C8B-B14F-4D97-AF65-F5344CB8AC3E}">
        <p14:creationId xmlns:p14="http://schemas.microsoft.com/office/powerpoint/2010/main" val="3226621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64203-5B0D-6878-C6C5-0A902DE6B930}"/>
              </a:ext>
            </a:extLst>
          </p:cNvPr>
          <p:cNvSpPr>
            <a:spLocks noGrp="1"/>
          </p:cNvSpPr>
          <p:nvPr>
            <p:ph type="title"/>
          </p:nvPr>
        </p:nvSpPr>
        <p:spPr>
          <a:xfrm>
            <a:off x="444758" y="3836113"/>
            <a:ext cx="11454881" cy="2471381"/>
          </a:xfrm>
        </p:spPr>
        <p:txBody>
          <a:bodyPr>
            <a:normAutofit/>
          </a:bodyPr>
          <a:lstStyle/>
          <a:p>
            <a:r>
              <a:rPr lang="en-GB" sz="2800" b="1" dirty="0"/>
              <a:t>Plotting the dependent variable. We can see that our dependent variable close is positively skewed (as seen on the left). So we do a log transform on it and plot it as seen in the right chart.</a:t>
            </a:r>
            <a:br>
              <a:rPr lang="en-GB" sz="2800" b="1" dirty="0"/>
            </a:br>
            <a:br>
              <a:rPr lang="en-GB" sz="2800" b="1" dirty="0"/>
            </a:br>
            <a:r>
              <a:rPr lang="en-GB" sz="2800" b="1" dirty="0"/>
              <a:t>This makes it approximate normal distribution and is optimal for our model’s performance. Now our mean and median are nearly equal.</a:t>
            </a:r>
            <a:endParaRPr lang="en-IN" sz="2800" b="1" dirty="0"/>
          </a:p>
        </p:txBody>
      </p:sp>
      <p:pic>
        <p:nvPicPr>
          <p:cNvPr id="1026" name="Picture 2">
            <a:extLst>
              <a:ext uri="{FF2B5EF4-FFF2-40B4-BE49-F238E27FC236}">
                <a16:creationId xmlns:a16="http://schemas.microsoft.com/office/drawing/2014/main" id="{B359852B-C43D-6F76-D2A2-4D014158F2B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05274" y="152723"/>
            <a:ext cx="5663682" cy="36109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64B9264-1394-CD4E-5A1B-8EF6DF94D89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199" y="152724"/>
            <a:ext cx="5814526" cy="3610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206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1A208-585D-6481-85F9-4A61D645396B}"/>
              </a:ext>
            </a:extLst>
          </p:cNvPr>
          <p:cNvSpPr>
            <a:spLocks noGrp="1"/>
          </p:cNvSpPr>
          <p:nvPr>
            <p:ph type="title"/>
          </p:nvPr>
        </p:nvSpPr>
        <p:spPr>
          <a:xfrm>
            <a:off x="508517" y="4909134"/>
            <a:ext cx="11084767" cy="1792093"/>
          </a:xfrm>
        </p:spPr>
        <p:txBody>
          <a:bodyPr>
            <a:normAutofit/>
          </a:bodyPr>
          <a:lstStyle/>
          <a:p>
            <a:r>
              <a:rPr lang="en-GB" sz="2800" b="1" dirty="0"/>
              <a:t>Plotting the independent variables. As we see in the left chart, data is positively skewed, so we perform a log transform on it. In the right chart, we can see the transformed distribution which is similar to a normal distribution.</a:t>
            </a:r>
            <a:endParaRPr lang="en-IN" sz="2800" b="1" dirty="0"/>
          </a:p>
        </p:txBody>
      </p:sp>
      <p:pic>
        <p:nvPicPr>
          <p:cNvPr id="2050" name="Picture 2">
            <a:extLst>
              <a:ext uri="{FF2B5EF4-FFF2-40B4-BE49-F238E27FC236}">
                <a16:creationId xmlns:a16="http://schemas.microsoft.com/office/drawing/2014/main" id="{3FAECAB8-6613-258E-3AFC-4BE5C69E14F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1926" y="156773"/>
            <a:ext cx="5590592" cy="45999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FB685E4-362C-7EF9-08E9-D233E60C276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02693" y="156772"/>
            <a:ext cx="5590592" cy="4599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722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027F4-C9D2-E0CF-38B3-D2E8E9360BF7}"/>
              </a:ext>
            </a:extLst>
          </p:cNvPr>
          <p:cNvSpPr>
            <a:spLocks noGrp="1"/>
          </p:cNvSpPr>
          <p:nvPr>
            <p:ph type="title"/>
          </p:nvPr>
        </p:nvSpPr>
        <p:spPr>
          <a:xfrm>
            <a:off x="632926" y="4974448"/>
            <a:ext cx="10797073" cy="1640956"/>
          </a:xfrm>
        </p:spPr>
        <p:txBody>
          <a:bodyPr/>
          <a:lstStyle/>
          <a:p>
            <a:r>
              <a:rPr lang="en-GB" dirty="0"/>
              <a:t>Distribution of independent variable High before and after applying log transform.</a:t>
            </a:r>
            <a:endParaRPr lang="en-IN" dirty="0"/>
          </a:p>
        </p:txBody>
      </p:sp>
      <p:pic>
        <p:nvPicPr>
          <p:cNvPr id="3074" name="Picture 2">
            <a:extLst>
              <a:ext uri="{FF2B5EF4-FFF2-40B4-BE49-F238E27FC236}">
                <a16:creationId xmlns:a16="http://schemas.microsoft.com/office/drawing/2014/main" id="{9D00F85C-CECD-6D80-474D-3B1ED7CA652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54562" y="351389"/>
            <a:ext cx="5741437" cy="43513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03567B6-2936-F508-8EEF-3497F584317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48400" y="351389"/>
            <a:ext cx="574143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3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A04B-3A02-6C18-C971-8E4BE53CA37B}"/>
              </a:ext>
            </a:extLst>
          </p:cNvPr>
          <p:cNvSpPr>
            <a:spLocks noGrp="1"/>
          </p:cNvSpPr>
          <p:nvPr>
            <p:ph type="title"/>
          </p:nvPr>
        </p:nvSpPr>
        <p:spPr>
          <a:xfrm>
            <a:off x="679580" y="4918464"/>
            <a:ext cx="10515600" cy="1325563"/>
          </a:xfrm>
        </p:spPr>
        <p:txBody>
          <a:bodyPr/>
          <a:lstStyle/>
          <a:p>
            <a:r>
              <a:rPr lang="en-GB" dirty="0"/>
              <a:t>Distribution of independent variable before and after log transformation.</a:t>
            </a:r>
            <a:endParaRPr lang="en-IN" dirty="0"/>
          </a:p>
        </p:txBody>
      </p:sp>
      <p:pic>
        <p:nvPicPr>
          <p:cNvPr id="4098" name="Picture 2">
            <a:extLst>
              <a:ext uri="{FF2B5EF4-FFF2-40B4-BE49-F238E27FC236}">
                <a16:creationId xmlns:a16="http://schemas.microsoft.com/office/drawing/2014/main" id="{2091517E-D922-561B-94E0-DC4782CD4F5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66531" y="258081"/>
            <a:ext cx="5394519" cy="435133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18FB6A5-0EA0-D9EE-07B8-B0166245DB4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99584" y="258080"/>
            <a:ext cx="5887616"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474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1306</Words>
  <Application>Microsoft Office PowerPoint</Application>
  <PresentationFormat>Widescreen</PresentationFormat>
  <Paragraphs>106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Courier New</vt:lpstr>
      <vt:lpstr>Roboto</vt:lpstr>
      <vt:lpstr>Wingdings</vt:lpstr>
      <vt:lpstr>Office Theme</vt:lpstr>
      <vt:lpstr>Capstone Project</vt:lpstr>
      <vt:lpstr>Outline</vt:lpstr>
      <vt:lpstr>PowerPoint Presentation</vt:lpstr>
      <vt:lpstr>Data Outline</vt:lpstr>
      <vt:lpstr>EDA : Visualizing our dependent variable.</vt:lpstr>
      <vt:lpstr>Plotting the dependent variable. We can see that our dependent variable close is positively skewed (as seen on the left). So we do a log transform on it and plot it as seen in the right chart.  This makes it approximate normal distribution and is optimal for our model’s performance. Now our mean and median are nearly equal.</vt:lpstr>
      <vt:lpstr>Plotting the independent variables. As we see in the left chart, data is positively skewed, so we perform a log transform on it. In the right chart, we can see the transformed distribution which is similar to a normal distribution.</vt:lpstr>
      <vt:lpstr>Distribution of independent variable High before and after applying log transform.</vt:lpstr>
      <vt:lpstr>Distribution of independent variable before and after log transformation.</vt:lpstr>
      <vt:lpstr>As we can see that the Open and Close data are Highly correlated therefore we can say that the closing price is very much dependent upon the Opening price of the stock.  Also we can see that the value of correlation between dependent variable Close and feature High is 0.977. </vt:lpstr>
      <vt:lpstr>PowerPoint Presentation</vt:lpstr>
      <vt:lpstr>PowerPoint Presentation</vt:lpstr>
      <vt:lpstr>Correlation Heatmap</vt:lpstr>
      <vt:lpstr>Model Implementation</vt:lpstr>
      <vt:lpstr>PowerPoint Presentation</vt:lpstr>
      <vt:lpstr>PowerPoint Presentation</vt:lpstr>
      <vt:lpstr>PowerPoint Presentation</vt:lpstr>
      <vt:lpstr>PowerPoint Presentation</vt:lpstr>
      <vt:lpstr>ElasticNet Prediction vs Actual (After Validification)</vt:lpstr>
      <vt:lpstr>Evaluation Metrics: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Ankita Gupta</dc:creator>
  <cp:lastModifiedBy>Ankita Gupta</cp:lastModifiedBy>
  <cp:revision>2</cp:revision>
  <dcterms:created xsi:type="dcterms:W3CDTF">2023-12-13T10:12:16Z</dcterms:created>
  <dcterms:modified xsi:type="dcterms:W3CDTF">2024-01-03T11:11:06Z</dcterms:modified>
</cp:coreProperties>
</file>