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>
        <p:scale>
          <a:sx n="41" d="100"/>
          <a:sy n="41" d="100"/>
        </p:scale>
        <p:origin x="26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 Data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1DD6463-DA61-FAD2-2738-A095618EB650}"/>
              </a:ext>
            </a:extLst>
          </p:cNvPr>
          <p:cNvSpPr txBox="1"/>
          <p:nvPr/>
        </p:nvSpPr>
        <p:spPr>
          <a:xfrm>
            <a:off x="10972800" y="2135140"/>
            <a:ext cx="61722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over 29 unique categories from which “Animals” is the most engaging, shown in pie chart.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Top 5 categories have also been displayed in a bar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month with the most engagement with posts was May 2021 with over 2100 posts, entailed in the time series plot.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29309" y="1573961"/>
            <a:ext cx="9982200" cy="5885432"/>
            <a:chOff x="0" y="0"/>
            <a:chExt cx="11564591" cy="418064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6406" y="1450060"/>
              <a:ext cx="11408185" cy="27305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610600" y="2095500"/>
            <a:ext cx="8610600" cy="70866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z="3600" dirty="0"/>
              <a:t>Social Buzz is a fast-growing small business that needs to adapt to a global scale quickly. Accenture has begun a 3-month POC focusing on these main tasks:</a:t>
            </a:r>
          </a:p>
          <a:p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Audit of best big data practices at Social Buzz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Recommendations for a successful 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An analysis of content highlighting the top 5 categories with the largest aggregate popularity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56607" y="7938593"/>
            <a:ext cx="3832901" cy="3627405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753600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F40989-6A4F-C23E-783D-79665776D9F4}"/>
              </a:ext>
            </a:extLst>
          </p:cNvPr>
          <p:cNvSpPr txBox="1"/>
          <p:nvPr/>
        </p:nvSpPr>
        <p:spPr>
          <a:xfrm>
            <a:off x="2438400" y="4832687"/>
            <a:ext cx="7086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Unstructured big data to analyze before IPO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Over a </a:t>
            </a:r>
            <a:r>
              <a:rPr lang="en-US" sz="4000" u="sng" dirty="0">
                <a:solidFill>
                  <a:schemeClr val="bg1"/>
                </a:solidFill>
              </a:rPr>
              <a:t>100,000</a:t>
            </a:r>
            <a:r>
              <a:rPr lang="en-US" sz="4000" dirty="0">
                <a:solidFill>
                  <a:schemeClr val="bg1"/>
                </a:solidFill>
              </a:rPr>
              <a:t> posts per day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But how to capitalize on this?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4949A6-0CF7-13B7-BC3A-8A258BEF621E}"/>
              </a:ext>
            </a:extLst>
          </p:cNvPr>
          <p:cNvSpPr txBox="1"/>
          <p:nvPr/>
        </p:nvSpPr>
        <p:spPr>
          <a:xfrm>
            <a:off x="14173200" y="1409700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Myself</a:t>
            </a:r>
            <a:r>
              <a:rPr lang="en-US" b="1" dirty="0"/>
              <a:t> </a:t>
            </a:r>
          </a:p>
          <a:p>
            <a:r>
              <a:rPr lang="en-US" dirty="0"/>
              <a:t>Data Analyst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607E2-6FD1-8A1B-72B2-8EA974E6F9DD}"/>
              </a:ext>
            </a:extLst>
          </p:cNvPr>
          <p:cNvSpPr txBox="1"/>
          <p:nvPr/>
        </p:nvSpPr>
        <p:spPr>
          <a:xfrm>
            <a:off x="14173200" y="4961740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Marcus </a:t>
            </a:r>
            <a:r>
              <a:rPr lang="en-US" sz="2400" b="1" dirty="0" err="1"/>
              <a:t>Rompton</a:t>
            </a:r>
            <a:r>
              <a:rPr lang="en-US" sz="2400" b="1" dirty="0"/>
              <a:t> </a:t>
            </a:r>
            <a:endParaRPr lang="en-US" b="1" dirty="0"/>
          </a:p>
          <a:p>
            <a:r>
              <a:rPr lang="en-US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FE354A-59D5-BEA0-7B0A-2820DC12AD80}"/>
              </a:ext>
            </a:extLst>
          </p:cNvPr>
          <p:cNvSpPr txBox="1"/>
          <p:nvPr/>
        </p:nvSpPr>
        <p:spPr>
          <a:xfrm>
            <a:off x="14173200" y="7645498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Andrew Fleming</a:t>
            </a:r>
            <a:endParaRPr lang="en-US" b="1" dirty="0"/>
          </a:p>
          <a:p>
            <a:r>
              <a:rPr lang="en-US" dirty="0"/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04526-B262-B9A5-BDA2-D614D4743AC1}"/>
              </a:ext>
            </a:extLst>
          </p:cNvPr>
          <p:cNvSpPr txBox="1"/>
          <p:nvPr/>
        </p:nvSpPr>
        <p:spPr>
          <a:xfrm>
            <a:off x="4114800" y="1372359"/>
            <a:ext cx="4879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Understanding the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767CB8-8EE8-54D6-C61F-367BBC45194E}"/>
              </a:ext>
            </a:extLst>
          </p:cNvPr>
          <p:cNvSpPr txBox="1"/>
          <p:nvPr/>
        </p:nvSpPr>
        <p:spPr>
          <a:xfrm>
            <a:off x="5820310" y="2889774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EDEEF2-1BCF-10E5-27D1-E36D26608DAB}"/>
              </a:ext>
            </a:extLst>
          </p:cNvPr>
          <p:cNvSpPr txBox="1"/>
          <p:nvPr/>
        </p:nvSpPr>
        <p:spPr>
          <a:xfrm>
            <a:off x="7588915" y="4916483"/>
            <a:ext cx="502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1695D4-1018-5DDB-F03F-5C897C513384}"/>
              </a:ext>
            </a:extLst>
          </p:cNvPr>
          <p:cNvSpPr txBox="1"/>
          <p:nvPr/>
        </p:nvSpPr>
        <p:spPr>
          <a:xfrm>
            <a:off x="11484572" y="8405906"/>
            <a:ext cx="502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Draw Insights</a:t>
            </a:r>
          </a:p>
        </p:txBody>
      </p:sp>
      <p:grpSp>
        <p:nvGrpSpPr>
          <p:cNvPr id="43" name="Group 25">
            <a:extLst>
              <a:ext uri="{FF2B5EF4-FFF2-40B4-BE49-F238E27FC236}">
                <a16:creationId xmlns:a16="http://schemas.microsoft.com/office/drawing/2014/main" id="{AC3891E9-22BC-7B54-5F02-6B2184057E5C}"/>
              </a:ext>
            </a:extLst>
          </p:cNvPr>
          <p:cNvGrpSpPr/>
          <p:nvPr/>
        </p:nvGrpSpPr>
        <p:grpSpPr>
          <a:xfrm>
            <a:off x="9531036" y="7679208"/>
            <a:ext cx="1854962" cy="1781248"/>
            <a:chOff x="0" y="0"/>
            <a:chExt cx="2473282" cy="2374997"/>
          </a:xfrm>
        </p:grpSpPr>
        <p:grpSp>
          <p:nvGrpSpPr>
            <p:cNvPr id="44" name="Group 26">
              <a:extLst>
                <a:ext uri="{FF2B5EF4-FFF2-40B4-BE49-F238E27FC236}">
                  <a16:creationId xmlns:a16="http://schemas.microsoft.com/office/drawing/2014/main" id="{2DC37901-F5BD-90A8-CED5-242E0683B2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05106AEB-4D2D-41B4-BEC7-F1CC3A00B39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5" name="Picture 28">
              <a:extLst>
                <a:ext uri="{FF2B5EF4-FFF2-40B4-BE49-F238E27FC236}">
                  <a16:creationId xmlns:a16="http://schemas.microsoft.com/office/drawing/2014/main" id="{524511F4-4F85-2D2C-E305-7E229DB6D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49" name="TextBox 37">
            <a:extLst>
              <a:ext uri="{FF2B5EF4-FFF2-40B4-BE49-F238E27FC236}">
                <a16:creationId xmlns:a16="http://schemas.microsoft.com/office/drawing/2014/main" id="{07F2BC49-8337-6ACD-CEB7-83D84323E2F0}"/>
              </a:ext>
            </a:extLst>
          </p:cNvPr>
          <p:cNvSpPr txBox="1"/>
          <p:nvPr/>
        </p:nvSpPr>
        <p:spPr>
          <a:xfrm>
            <a:off x="10279005" y="8077614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7B6349-3AC1-3C6A-4843-07A248E02A0A}"/>
              </a:ext>
            </a:extLst>
          </p:cNvPr>
          <p:cNvSpPr txBox="1"/>
          <p:nvPr/>
        </p:nvSpPr>
        <p:spPr>
          <a:xfrm>
            <a:off x="9683436" y="6570518"/>
            <a:ext cx="502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6" name="Picture 15" descr="bar graph of top 5 categories ranked according to their popularity using reaction scores sum. ">
            <a:extLst>
              <a:ext uri="{FF2B5EF4-FFF2-40B4-BE49-F238E27FC236}">
                <a16:creationId xmlns:a16="http://schemas.microsoft.com/office/drawing/2014/main" id="{5BE61534-B431-1AEE-D52F-13A6E125C6C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145" y="1767962"/>
            <a:ext cx="11827742" cy="83666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605A36C-B1B4-31EB-84BE-3D89680CB09B}"/>
              </a:ext>
            </a:extLst>
          </p:cNvPr>
          <p:cNvSpPr txBox="1"/>
          <p:nvPr/>
        </p:nvSpPr>
        <p:spPr>
          <a:xfrm>
            <a:off x="2838650" y="3243617"/>
            <a:ext cx="59288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Further Insights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engaging month “May 2021” with a total of 2,138 posts.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9" name="Picture 28" descr="A graph with a line and a blue line">
            <a:extLst>
              <a:ext uri="{FF2B5EF4-FFF2-40B4-BE49-F238E27FC236}">
                <a16:creationId xmlns:a16="http://schemas.microsoft.com/office/drawing/2014/main" id="{2EC6BADF-EE46-63D4-8693-2EF79A8EEB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2931547"/>
            <a:ext cx="8601262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D846F17-CCD4-A213-596B-B7B8C8E3D803}"/>
              </a:ext>
            </a:extLst>
          </p:cNvPr>
          <p:cNvSpPr txBox="1"/>
          <p:nvPr/>
        </p:nvSpPr>
        <p:spPr>
          <a:xfrm>
            <a:off x="4419600" y="1653468"/>
            <a:ext cx="1150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Animal results in Top Category with over 1800 different reactions </a:t>
            </a:r>
          </a:p>
        </p:txBody>
      </p:sp>
      <p:pic>
        <p:nvPicPr>
          <p:cNvPr id="29" name="Picture 28" descr="A colorful pie chart with text&#10;&#10;Description automatically generated">
            <a:extLst>
              <a:ext uri="{FF2B5EF4-FFF2-40B4-BE49-F238E27FC236}">
                <a16:creationId xmlns:a16="http://schemas.microsoft.com/office/drawing/2014/main" id="{62626EC4-D370-A959-7B45-D703D342CD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03" y="2479535"/>
            <a:ext cx="6606934" cy="68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239</Words>
  <Application>Microsoft Office PowerPoint</Application>
  <PresentationFormat>Custom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Calibri</vt:lpstr>
      <vt:lpstr>Arial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ankita.jaswal@outlook.com</cp:lastModifiedBy>
  <cp:revision>18</cp:revision>
  <dcterms:created xsi:type="dcterms:W3CDTF">2006-08-16T00:00:00Z</dcterms:created>
  <dcterms:modified xsi:type="dcterms:W3CDTF">2024-01-29T21:38:52Z</dcterms:modified>
  <dc:identifier>DAEhDyfaYKE</dc:identifier>
</cp:coreProperties>
</file>