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1" r:id="rId9"/>
    <p:sldId id="276" r:id="rId10"/>
    <p:sldId id="278" r:id="rId11"/>
    <p:sldId id="279" r:id="rId12"/>
    <p:sldId id="265" r:id="rId13"/>
    <p:sldId id="266" r:id="rId14"/>
    <p:sldId id="267" r:id="rId15"/>
    <p:sldId id="268" r:id="rId16"/>
    <p:sldId id="270" r:id="rId17"/>
    <p:sldId id="271" r:id="rId18"/>
    <p:sldId id="272" r:id="rId19"/>
    <p:sldId id="273" r:id="rId20"/>
    <p:sldId id="274"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D3FA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D45FA0-5DA1-420D-BA16-21105F5ED023}" v="145" dt="2025-07-19T14:02:39.4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225" autoAdjust="0"/>
    <p:restoredTop sz="95706" autoAdjust="0"/>
  </p:normalViewPr>
  <p:slideViewPr>
    <p:cSldViewPr snapToGrid="0">
      <p:cViewPr varScale="1">
        <p:scale>
          <a:sx n="86" d="100"/>
          <a:sy n="86" d="100"/>
        </p:scale>
        <p:origin x="91"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B6D51-B876-2D98-D213-3B594BDFC4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7800AA3-7CD2-8E0F-DC39-F3BD574247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6ADF495-5033-8B93-4A8D-C3C5BF6FE410}"/>
              </a:ext>
            </a:extLst>
          </p:cNvPr>
          <p:cNvSpPr>
            <a:spLocks noGrp="1"/>
          </p:cNvSpPr>
          <p:nvPr>
            <p:ph type="dt" sz="half" idx="10"/>
          </p:nvPr>
        </p:nvSpPr>
        <p:spPr/>
        <p:txBody>
          <a:bodyPr/>
          <a:lstStyle/>
          <a:p>
            <a:fld id="{5848909C-9BAD-47C7-944C-851117E595DA}" type="datetimeFigureOut">
              <a:rPr lang="en-IN" smtClean="0"/>
              <a:t>19-07-2025</a:t>
            </a:fld>
            <a:endParaRPr lang="en-IN"/>
          </a:p>
        </p:txBody>
      </p:sp>
      <p:sp>
        <p:nvSpPr>
          <p:cNvPr id="5" name="Footer Placeholder 4">
            <a:extLst>
              <a:ext uri="{FF2B5EF4-FFF2-40B4-BE49-F238E27FC236}">
                <a16:creationId xmlns:a16="http://schemas.microsoft.com/office/drawing/2014/main" id="{D0CA8629-291C-AD8D-FF93-FBC30EC604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FAE5DB-FB15-EBE8-4F0A-F24D4E9F9F92}"/>
              </a:ext>
            </a:extLst>
          </p:cNvPr>
          <p:cNvSpPr>
            <a:spLocks noGrp="1"/>
          </p:cNvSpPr>
          <p:nvPr>
            <p:ph type="sldNum" sz="quarter" idx="12"/>
          </p:nvPr>
        </p:nvSpPr>
        <p:spPr/>
        <p:txBody>
          <a:bodyPr/>
          <a:lstStyle/>
          <a:p>
            <a:fld id="{A25C3869-C52B-4C6C-B5F8-A98670494313}" type="slidenum">
              <a:rPr lang="en-IN" smtClean="0"/>
              <a:t>‹#›</a:t>
            </a:fld>
            <a:endParaRPr lang="en-IN"/>
          </a:p>
        </p:txBody>
      </p:sp>
    </p:spTree>
    <p:extLst>
      <p:ext uri="{BB962C8B-B14F-4D97-AF65-F5344CB8AC3E}">
        <p14:creationId xmlns:p14="http://schemas.microsoft.com/office/powerpoint/2010/main" val="1550983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43BAF-48DE-3F49-246A-9EF4206FD5C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2F9A99C-738D-3BDC-12C6-CD22E7BF7C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38D97B-72B2-5870-FBBD-D42A1E5B28E0}"/>
              </a:ext>
            </a:extLst>
          </p:cNvPr>
          <p:cNvSpPr>
            <a:spLocks noGrp="1"/>
          </p:cNvSpPr>
          <p:nvPr>
            <p:ph type="dt" sz="half" idx="10"/>
          </p:nvPr>
        </p:nvSpPr>
        <p:spPr/>
        <p:txBody>
          <a:bodyPr/>
          <a:lstStyle/>
          <a:p>
            <a:fld id="{5848909C-9BAD-47C7-944C-851117E595DA}" type="datetimeFigureOut">
              <a:rPr lang="en-IN" smtClean="0"/>
              <a:t>19-07-2025</a:t>
            </a:fld>
            <a:endParaRPr lang="en-IN"/>
          </a:p>
        </p:txBody>
      </p:sp>
      <p:sp>
        <p:nvSpPr>
          <p:cNvPr id="5" name="Footer Placeholder 4">
            <a:extLst>
              <a:ext uri="{FF2B5EF4-FFF2-40B4-BE49-F238E27FC236}">
                <a16:creationId xmlns:a16="http://schemas.microsoft.com/office/drawing/2014/main" id="{A489AD44-9B95-7990-E5BE-AD37FB01C4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B1C4D9-F51C-8F34-9786-FE1610765E9F}"/>
              </a:ext>
            </a:extLst>
          </p:cNvPr>
          <p:cNvSpPr>
            <a:spLocks noGrp="1"/>
          </p:cNvSpPr>
          <p:nvPr>
            <p:ph type="sldNum" sz="quarter" idx="12"/>
          </p:nvPr>
        </p:nvSpPr>
        <p:spPr/>
        <p:txBody>
          <a:bodyPr/>
          <a:lstStyle/>
          <a:p>
            <a:fld id="{A25C3869-C52B-4C6C-B5F8-A98670494313}" type="slidenum">
              <a:rPr lang="en-IN" smtClean="0"/>
              <a:t>‹#›</a:t>
            </a:fld>
            <a:endParaRPr lang="en-IN"/>
          </a:p>
        </p:txBody>
      </p:sp>
    </p:spTree>
    <p:extLst>
      <p:ext uri="{BB962C8B-B14F-4D97-AF65-F5344CB8AC3E}">
        <p14:creationId xmlns:p14="http://schemas.microsoft.com/office/powerpoint/2010/main" val="3040728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7CA1A6-89DF-C656-5AE6-147735A9D0F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CE001B1-75A3-DD07-61BF-D7C46F8841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C77ED7-C208-BDEC-FEEA-AB4568C40454}"/>
              </a:ext>
            </a:extLst>
          </p:cNvPr>
          <p:cNvSpPr>
            <a:spLocks noGrp="1"/>
          </p:cNvSpPr>
          <p:nvPr>
            <p:ph type="dt" sz="half" idx="10"/>
          </p:nvPr>
        </p:nvSpPr>
        <p:spPr/>
        <p:txBody>
          <a:bodyPr/>
          <a:lstStyle/>
          <a:p>
            <a:fld id="{5848909C-9BAD-47C7-944C-851117E595DA}" type="datetimeFigureOut">
              <a:rPr lang="en-IN" smtClean="0"/>
              <a:t>19-07-2025</a:t>
            </a:fld>
            <a:endParaRPr lang="en-IN"/>
          </a:p>
        </p:txBody>
      </p:sp>
      <p:sp>
        <p:nvSpPr>
          <p:cNvPr id="5" name="Footer Placeholder 4">
            <a:extLst>
              <a:ext uri="{FF2B5EF4-FFF2-40B4-BE49-F238E27FC236}">
                <a16:creationId xmlns:a16="http://schemas.microsoft.com/office/drawing/2014/main" id="{23020BB9-62BE-64A5-E602-E0226D7E84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4B39F4-1C24-DCEE-2E3E-BC524E952D8B}"/>
              </a:ext>
            </a:extLst>
          </p:cNvPr>
          <p:cNvSpPr>
            <a:spLocks noGrp="1"/>
          </p:cNvSpPr>
          <p:nvPr>
            <p:ph type="sldNum" sz="quarter" idx="12"/>
          </p:nvPr>
        </p:nvSpPr>
        <p:spPr/>
        <p:txBody>
          <a:bodyPr/>
          <a:lstStyle/>
          <a:p>
            <a:fld id="{A25C3869-C52B-4C6C-B5F8-A98670494313}" type="slidenum">
              <a:rPr lang="en-IN" smtClean="0"/>
              <a:t>‹#›</a:t>
            </a:fld>
            <a:endParaRPr lang="en-IN"/>
          </a:p>
        </p:txBody>
      </p:sp>
    </p:spTree>
    <p:extLst>
      <p:ext uri="{BB962C8B-B14F-4D97-AF65-F5344CB8AC3E}">
        <p14:creationId xmlns:p14="http://schemas.microsoft.com/office/powerpoint/2010/main" val="2976964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7487A-26AB-374B-652A-6B89F88C505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D21ADD6-A132-E503-AA33-AD71FD80C0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30AC32-215C-E143-E9BC-61B04DB1A92A}"/>
              </a:ext>
            </a:extLst>
          </p:cNvPr>
          <p:cNvSpPr>
            <a:spLocks noGrp="1"/>
          </p:cNvSpPr>
          <p:nvPr>
            <p:ph type="dt" sz="half" idx="10"/>
          </p:nvPr>
        </p:nvSpPr>
        <p:spPr/>
        <p:txBody>
          <a:bodyPr/>
          <a:lstStyle/>
          <a:p>
            <a:fld id="{5848909C-9BAD-47C7-944C-851117E595DA}" type="datetimeFigureOut">
              <a:rPr lang="en-IN" smtClean="0"/>
              <a:t>19-07-2025</a:t>
            </a:fld>
            <a:endParaRPr lang="en-IN"/>
          </a:p>
        </p:txBody>
      </p:sp>
      <p:sp>
        <p:nvSpPr>
          <p:cNvPr id="5" name="Footer Placeholder 4">
            <a:extLst>
              <a:ext uri="{FF2B5EF4-FFF2-40B4-BE49-F238E27FC236}">
                <a16:creationId xmlns:a16="http://schemas.microsoft.com/office/drawing/2014/main" id="{57A26FFE-1E0E-6E0F-B36C-77C8BF40B7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F7F6C5-DB0C-43FB-8B26-07BE929BDCC7}"/>
              </a:ext>
            </a:extLst>
          </p:cNvPr>
          <p:cNvSpPr>
            <a:spLocks noGrp="1"/>
          </p:cNvSpPr>
          <p:nvPr>
            <p:ph type="sldNum" sz="quarter" idx="12"/>
          </p:nvPr>
        </p:nvSpPr>
        <p:spPr/>
        <p:txBody>
          <a:bodyPr/>
          <a:lstStyle/>
          <a:p>
            <a:fld id="{A25C3869-C52B-4C6C-B5F8-A98670494313}" type="slidenum">
              <a:rPr lang="en-IN" smtClean="0"/>
              <a:t>‹#›</a:t>
            </a:fld>
            <a:endParaRPr lang="en-IN"/>
          </a:p>
        </p:txBody>
      </p:sp>
    </p:spTree>
    <p:extLst>
      <p:ext uri="{BB962C8B-B14F-4D97-AF65-F5344CB8AC3E}">
        <p14:creationId xmlns:p14="http://schemas.microsoft.com/office/powerpoint/2010/main" val="719909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2BD44-060F-4723-F7D9-EFAEABDCCF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416784D-701C-835C-DA6D-25345118BC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C90627-B792-9A73-E199-37A2AE0F3813}"/>
              </a:ext>
            </a:extLst>
          </p:cNvPr>
          <p:cNvSpPr>
            <a:spLocks noGrp="1"/>
          </p:cNvSpPr>
          <p:nvPr>
            <p:ph type="dt" sz="half" idx="10"/>
          </p:nvPr>
        </p:nvSpPr>
        <p:spPr/>
        <p:txBody>
          <a:bodyPr/>
          <a:lstStyle/>
          <a:p>
            <a:fld id="{5848909C-9BAD-47C7-944C-851117E595DA}" type="datetimeFigureOut">
              <a:rPr lang="en-IN" smtClean="0"/>
              <a:t>19-07-2025</a:t>
            </a:fld>
            <a:endParaRPr lang="en-IN"/>
          </a:p>
        </p:txBody>
      </p:sp>
      <p:sp>
        <p:nvSpPr>
          <p:cNvPr id="5" name="Footer Placeholder 4">
            <a:extLst>
              <a:ext uri="{FF2B5EF4-FFF2-40B4-BE49-F238E27FC236}">
                <a16:creationId xmlns:a16="http://schemas.microsoft.com/office/drawing/2014/main" id="{7822CD34-0B93-D259-3A20-28F77A9358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DFD835-9923-1C7E-4CA7-1D6AF70ABD14}"/>
              </a:ext>
            </a:extLst>
          </p:cNvPr>
          <p:cNvSpPr>
            <a:spLocks noGrp="1"/>
          </p:cNvSpPr>
          <p:nvPr>
            <p:ph type="sldNum" sz="quarter" idx="12"/>
          </p:nvPr>
        </p:nvSpPr>
        <p:spPr/>
        <p:txBody>
          <a:bodyPr/>
          <a:lstStyle/>
          <a:p>
            <a:fld id="{A25C3869-C52B-4C6C-B5F8-A98670494313}" type="slidenum">
              <a:rPr lang="en-IN" smtClean="0"/>
              <a:t>‹#›</a:t>
            </a:fld>
            <a:endParaRPr lang="en-IN"/>
          </a:p>
        </p:txBody>
      </p:sp>
    </p:spTree>
    <p:extLst>
      <p:ext uri="{BB962C8B-B14F-4D97-AF65-F5344CB8AC3E}">
        <p14:creationId xmlns:p14="http://schemas.microsoft.com/office/powerpoint/2010/main" val="2639837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B830C-05E7-6CDD-5FFE-01BA1842C51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5E0A23E-0EDE-8FEE-818E-E134844BC7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5BA58C5-B03F-7CC7-237E-1A305CB7F4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21E6C7F-15C6-20EA-E4B3-D356C8159301}"/>
              </a:ext>
            </a:extLst>
          </p:cNvPr>
          <p:cNvSpPr>
            <a:spLocks noGrp="1"/>
          </p:cNvSpPr>
          <p:nvPr>
            <p:ph type="dt" sz="half" idx="10"/>
          </p:nvPr>
        </p:nvSpPr>
        <p:spPr/>
        <p:txBody>
          <a:bodyPr/>
          <a:lstStyle/>
          <a:p>
            <a:fld id="{5848909C-9BAD-47C7-944C-851117E595DA}" type="datetimeFigureOut">
              <a:rPr lang="en-IN" smtClean="0"/>
              <a:t>19-07-2025</a:t>
            </a:fld>
            <a:endParaRPr lang="en-IN"/>
          </a:p>
        </p:txBody>
      </p:sp>
      <p:sp>
        <p:nvSpPr>
          <p:cNvPr id="6" name="Footer Placeholder 5">
            <a:extLst>
              <a:ext uri="{FF2B5EF4-FFF2-40B4-BE49-F238E27FC236}">
                <a16:creationId xmlns:a16="http://schemas.microsoft.com/office/drawing/2014/main" id="{BDCEAC06-0F88-70BF-0292-505A1F4D28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2D07BE-0DC5-69B7-42A3-C9286C4EA05A}"/>
              </a:ext>
            </a:extLst>
          </p:cNvPr>
          <p:cNvSpPr>
            <a:spLocks noGrp="1"/>
          </p:cNvSpPr>
          <p:nvPr>
            <p:ph type="sldNum" sz="quarter" idx="12"/>
          </p:nvPr>
        </p:nvSpPr>
        <p:spPr/>
        <p:txBody>
          <a:bodyPr/>
          <a:lstStyle/>
          <a:p>
            <a:fld id="{A25C3869-C52B-4C6C-B5F8-A98670494313}" type="slidenum">
              <a:rPr lang="en-IN" smtClean="0"/>
              <a:t>‹#›</a:t>
            </a:fld>
            <a:endParaRPr lang="en-IN"/>
          </a:p>
        </p:txBody>
      </p:sp>
    </p:spTree>
    <p:extLst>
      <p:ext uri="{BB962C8B-B14F-4D97-AF65-F5344CB8AC3E}">
        <p14:creationId xmlns:p14="http://schemas.microsoft.com/office/powerpoint/2010/main" val="1579048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35766-FDBD-9CD0-C272-92B2CEB38A2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B53EFFE-37F7-9AEB-8412-F3CAAF309A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24DEA7-770C-C624-78A3-779FEBDFC5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ACB2282-143E-2B29-CE70-BE3F60E867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A4F2FD-842E-6882-04F5-4F90567C74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7BB4260-7F7E-2C4C-1E47-96DA1D8D9817}"/>
              </a:ext>
            </a:extLst>
          </p:cNvPr>
          <p:cNvSpPr>
            <a:spLocks noGrp="1"/>
          </p:cNvSpPr>
          <p:nvPr>
            <p:ph type="dt" sz="half" idx="10"/>
          </p:nvPr>
        </p:nvSpPr>
        <p:spPr/>
        <p:txBody>
          <a:bodyPr/>
          <a:lstStyle/>
          <a:p>
            <a:fld id="{5848909C-9BAD-47C7-944C-851117E595DA}" type="datetimeFigureOut">
              <a:rPr lang="en-IN" smtClean="0"/>
              <a:t>19-07-2025</a:t>
            </a:fld>
            <a:endParaRPr lang="en-IN"/>
          </a:p>
        </p:txBody>
      </p:sp>
      <p:sp>
        <p:nvSpPr>
          <p:cNvPr id="8" name="Footer Placeholder 7">
            <a:extLst>
              <a:ext uri="{FF2B5EF4-FFF2-40B4-BE49-F238E27FC236}">
                <a16:creationId xmlns:a16="http://schemas.microsoft.com/office/drawing/2014/main" id="{7A1016FF-5B42-53D2-6BCD-2F89A55D5BA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2E3042E-FC4D-FD9B-EC7F-39BFF68401A4}"/>
              </a:ext>
            </a:extLst>
          </p:cNvPr>
          <p:cNvSpPr>
            <a:spLocks noGrp="1"/>
          </p:cNvSpPr>
          <p:nvPr>
            <p:ph type="sldNum" sz="quarter" idx="12"/>
          </p:nvPr>
        </p:nvSpPr>
        <p:spPr/>
        <p:txBody>
          <a:bodyPr/>
          <a:lstStyle/>
          <a:p>
            <a:fld id="{A25C3869-C52B-4C6C-B5F8-A98670494313}" type="slidenum">
              <a:rPr lang="en-IN" smtClean="0"/>
              <a:t>‹#›</a:t>
            </a:fld>
            <a:endParaRPr lang="en-IN"/>
          </a:p>
        </p:txBody>
      </p:sp>
    </p:spTree>
    <p:extLst>
      <p:ext uri="{BB962C8B-B14F-4D97-AF65-F5344CB8AC3E}">
        <p14:creationId xmlns:p14="http://schemas.microsoft.com/office/powerpoint/2010/main" val="3183678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8EAB7-9E46-55C7-9DE4-E900D39962D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111889C-A48A-150E-EDE8-9B6A91DDD243}"/>
              </a:ext>
            </a:extLst>
          </p:cNvPr>
          <p:cNvSpPr>
            <a:spLocks noGrp="1"/>
          </p:cNvSpPr>
          <p:nvPr>
            <p:ph type="dt" sz="half" idx="10"/>
          </p:nvPr>
        </p:nvSpPr>
        <p:spPr/>
        <p:txBody>
          <a:bodyPr/>
          <a:lstStyle/>
          <a:p>
            <a:fld id="{5848909C-9BAD-47C7-944C-851117E595DA}" type="datetimeFigureOut">
              <a:rPr lang="en-IN" smtClean="0"/>
              <a:t>19-07-2025</a:t>
            </a:fld>
            <a:endParaRPr lang="en-IN"/>
          </a:p>
        </p:txBody>
      </p:sp>
      <p:sp>
        <p:nvSpPr>
          <p:cNvPr id="4" name="Footer Placeholder 3">
            <a:extLst>
              <a:ext uri="{FF2B5EF4-FFF2-40B4-BE49-F238E27FC236}">
                <a16:creationId xmlns:a16="http://schemas.microsoft.com/office/drawing/2014/main" id="{E6758EEB-836D-20CE-4B0F-42CCAD895AA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1D48F1D-E9B1-90A9-5190-88725C1CE34D}"/>
              </a:ext>
            </a:extLst>
          </p:cNvPr>
          <p:cNvSpPr>
            <a:spLocks noGrp="1"/>
          </p:cNvSpPr>
          <p:nvPr>
            <p:ph type="sldNum" sz="quarter" idx="12"/>
          </p:nvPr>
        </p:nvSpPr>
        <p:spPr/>
        <p:txBody>
          <a:bodyPr/>
          <a:lstStyle/>
          <a:p>
            <a:fld id="{A25C3869-C52B-4C6C-B5F8-A98670494313}" type="slidenum">
              <a:rPr lang="en-IN" smtClean="0"/>
              <a:t>‹#›</a:t>
            </a:fld>
            <a:endParaRPr lang="en-IN"/>
          </a:p>
        </p:txBody>
      </p:sp>
    </p:spTree>
    <p:extLst>
      <p:ext uri="{BB962C8B-B14F-4D97-AF65-F5344CB8AC3E}">
        <p14:creationId xmlns:p14="http://schemas.microsoft.com/office/powerpoint/2010/main" val="3586832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494E7C-6D49-9D00-46C2-1DDBD78C395F}"/>
              </a:ext>
            </a:extLst>
          </p:cNvPr>
          <p:cNvSpPr>
            <a:spLocks noGrp="1"/>
          </p:cNvSpPr>
          <p:nvPr>
            <p:ph type="dt" sz="half" idx="10"/>
          </p:nvPr>
        </p:nvSpPr>
        <p:spPr/>
        <p:txBody>
          <a:bodyPr/>
          <a:lstStyle/>
          <a:p>
            <a:fld id="{5848909C-9BAD-47C7-944C-851117E595DA}" type="datetimeFigureOut">
              <a:rPr lang="en-IN" smtClean="0"/>
              <a:t>19-07-2025</a:t>
            </a:fld>
            <a:endParaRPr lang="en-IN"/>
          </a:p>
        </p:txBody>
      </p:sp>
      <p:sp>
        <p:nvSpPr>
          <p:cNvPr id="3" name="Footer Placeholder 2">
            <a:extLst>
              <a:ext uri="{FF2B5EF4-FFF2-40B4-BE49-F238E27FC236}">
                <a16:creationId xmlns:a16="http://schemas.microsoft.com/office/drawing/2014/main" id="{E44B5A5E-9A7F-3626-57F6-03530FF92AB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BB54A22-ACBD-F351-EADA-64A94D194521}"/>
              </a:ext>
            </a:extLst>
          </p:cNvPr>
          <p:cNvSpPr>
            <a:spLocks noGrp="1"/>
          </p:cNvSpPr>
          <p:nvPr>
            <p:ph type="sldNum" sz="quarter" idx="12"/>
          </p:nvPr>
        </p:nvSpPr>
        <p:spPr/>
        <p:txBody>
          <a:bodyPr/>
          <a:lstStyle/>
          <a:p>
            <a:fld id="{A25C3869-C52B-4C6C-B5F8-A98670494313}" type="slidenum">
              <a:rPr lang="en-IN" smtClean="0"/>
              <a:t>‹#›</a:t>
            </a:fld>
            <a:endParaRPr lang="en-IN"/>
          </a:p>
        </p:txBody>
      </p:sp>
    </p:spTree>
    <p:extLst>
      <p:ext uri="{BB962C8B-B14F-4D97-AF65-F5344CB8AC3E}">
        <p14:creationId xmlns:p14="http://schemas.microsoft.com/office/powerpoint/2010/main" val="515518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8B3D-9717-EDD3-9AE2-2D1222DCD3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650A569-10BB-56DB-1798-0230F00915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A815F2E-4157-119F-3318-466171DEDB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EA1597-DF5F-C0C6-427F-A7E71C652FA4}"/>
              </a:ext>
            </a:extLst>
          </p:cNvPr>
          <p:cNvSpPr>
            <a:spLocks noGrp="1"/>
          </p:cNvSpPr>
          <p:nvPr>
            <p:ph type="dt" sz="half" idx="10"/>
          </p:nvPr>
        </p:nvSpPr>
        <p:spPr/>
        <p:txBody>
          <a:bodyPr/>
          <a:lstStyle/>
          <a:p>
            <a:fld id="{5848909C-9BAD-47C7-944C-851117E595DA}" type="datetimeFigureOut">
              <a:rPr lang="en-IN" smtClean="0"/>
              <a:t>19-07-2025</a:t>
            </a:fld>
            <a:endParaRPr lang="en-IN"/>
          </a:p>
        </p:txBody>
      </p:sp>
      <p:sp>
        <p:nvSpPr>
          <p:cNvPr id="6" name="Footer Placeholder 5">
            <a:extLst>
              <a:ext uri="{FF2B5EF4-FFF2-40B4-BE49-F238E27FC236}">
                <a16:creationId xmlns:a16="http://schemas.microsoft.com/office/drawing/2014/main" id="{61F727E9-4A46-4F20-B8C6-5FA3BBC799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F5D8AB-7C5B-F7EB-6C8E-3226CC146C56}"/>
              </a:ext>
            </a:extLst>
          </p:cNvPr>
          <p:cNvSpPr>
            <a:spLocks noGrp="1"/>
          </p:cNvSpPr>
          <p:nvPr>
            <p:ph type="sldNum" sz="quarter" idx="12"/>
          </p:nvPr>
        </p:nvSpPr>
        <p:spPr/>
        <p:txBody>
          <a:bodyPr/>
          <a:lstStyle/>
          <a:p>
            <a:fld id="{A25C3869-C52B-4C6C-B5F8-A98670494313}" type="slidenum">
              <a:rPr lang="en-IN" smtClean="0"/>
              <a:t>‹#›</a:t>
            </a:fld>
            <a:endParaRPr lang="en-IN"/>
          </a:p>
        </p:txBody>
      </p:sp>
    </p:spTree>
    <p:extLst>
      <p:ext uri="{BB962C8B-B14F-4D97-AF65-F5344CB8AC3E}">
        <p14:creationId xmlns:p14="http://schemas.microsoft.com/office/powerpoint/2010/main" val="736032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6A467-9AA2-D0F0-4DFA-C36BE09742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D6BF059-FB78-0349-4254-270CCB6230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BBBD29A-6047-A20D-2046-62DFEDCC59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44451E-FFDD-556D-9664-DA7E699CD777}"/>
              </a:ext>
            </a:extLst>
          </p:cNvPr>
          <p:cNvSpPr>
            <a:spLocks noGrp="1"/>
          </p:cNvSpPr>
          <p:nvPr>
            <p:ph type="dt" sz="half" idx="10"/>
          </p:nvPr>
        </p:nvSpPr>
        <p:spPr/>
        <p:txBody>
          <a:bodyPr/>
          <a:lstStyle/>
          <a:p>
            <a:fld id="{5848909C-9BAD-47C7-944C-851117E595DA}" type="datetimeFigureOut">
              <a:rPr lang="en-IN" smtClean="0"/>
              <a:t>19-07-2025</a:t>
            </a:fld>
            <a:endParaRPr lang="en-IN"/>
          </a:p>
        </p:txBody>
      </p:sp>
      <p:sp>
        <p:nvSpPr>
          <p:cNvPr id="6" name="Footer Placeholder 5">
            <a:extLst>
              <a:ext uri="{FF2B5EF4-FFF2-40B4-BE49-F238E27FC236}">
                <a16:creationId xmlns:a16="http://schemas.microsoft.com/office/drawing/2014/main" id="{2D5447BC-0CE3-D6FD-1465-34024FF1D54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C13B56-BA22-F8FD-9E4E-23DFB805B3CF}"/>
              </a:ext>
            </a:extLst>
          </p:cNvPr>
          <p:cNvSpPr>
            <a:spLocks noGrp="1"/>
          </p:cNvSpPr>
          <p:nvPr>
            <p:ph type="sldNum" sz="quarter" idx="12"/>
          </p:nvPr>
        </p:nvSpPr>
        <p:spPr/>
        <p:txBody>
          <a:bodyPr/>
          <a:lstStyle/>
          <a:p>
            <a:fld id="{A25C3869-C52B-4C6C-B5F8-A98670494313}" type="slidenum">
              <a:rPr lang="en-IN" smtClean="0"/>
              <a:t>‹#›</a:t>
            </a:fld>
            <a:endParaRPr lang="en-IN"/>
          </a:p>
        </p:txBody>
      </p:sp>
    </p:spTree>
    <p:extLst>
      <p:ext uri="{BB962C8B-B14F-4D97-AF65-F5344CB8AC3E}">
        <p14:creationId xmlns:p14="http://schemas.microsoft.com/office/powerpoint/2010/main" val="1207645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28692">
              <a:srgbClr val="D9E2F3"/>
            </a:gs>
            <a:gs pos="47582">
              <a:srgbClr val="C6D4ED"/>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039F50-0F72-5A92-A618-751CC3A5AE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FF3AD0D-CD03-FEC2-44F5-1845C6BB54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1B2C4D-CB42-5997-3AA5-08A65FCBEC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48909C-9BAD-47C7-944C-851117E595DA}" type="datetimeFigureOut">
              <a:rPr lang="en-IN" smtClean="0"/>
              <a:t>19-07-2025</a:t>
            </a:fld>
            <a:endParaRPr lang="en-IN"/>
          </a:p>
        </p:txBody>
      </p:sp>
      <p:sp>
        <p:nvSpPr>
          <p:cNvPr id="5" name="Footer Placeholder 4">
            <a:extLst>
              <a:ext uri="{FF2B5EF4-FFF2-40B4-BE49-F238E27FC236}">
                <a16:creationId xmlns:a16="http://schemas.microsoft.com/office/drawing/2014/main" id="{C6A12B80-EED4-EB6B-3A7B-2B5AEC133B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2AC08ED-6807-A1F6-77EE-9B85B1F780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5C3869-C52B-4C6C-B5F8-A98670494313}" type="slidenum">
              <a:rPr lang="en-IN" smtClean="0"/>
              <a:t>‹#›</a:t>
            </a:fld>
            <a:endParaRPr lang="en-IN"/>
          </a:p>
        </p:txBody>
      </p:sp>
    </p:spTree>
    <p:extLst>
      <p:ext uri="{BB962C8B-B14F-4D97-AF65-F5344CB8AC3E}">
        <p14:creationId xmlns:p14="http://schemas.microsoft.com/office/powerpoint/2010/main" val="3313573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jpe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jpe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drive.google.com/file/d/11wNUHYwOlJxiedo1fTqpOX2IxyF_66Nd/view?usp=sharing" TargetMode="External"/><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drive.google.com/file/d/1e3xiejQuGL4BF-obP7twaaC_D71NFfRj/view?usp=sharing" TargetMode="External"/><Relationship Id="rId2" Type="http://schemas.openxmlformats.org/officeDocument/2006/relationships/image" Target="../media/image37.png"/><Relationship Id="rId1" Type="http://schemas.openxmlformats.org/officeDocument/2006/relationships/slideLayout" Target="../slideLayouts/slideLayout7.xml"/><Relationship Id="rId4" Type="http://schemas.openxmlformats.org/officeDocument/2006/relationships/hyperlink" Target="https://app.diagrams.net/index.html#G1e3xiejQuGL4BF-obP7twaaC_D71NFfRj"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app.diagrams.net/index.html#G19iomcg8ppBsfCnqNwf62jDjhzm3fEBXT" TargetMode="External"/><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hyperlink" Target="https://drive.google.com/file/d/19iomcg8ppBsfCnqNwf62jDjhzm3fEBXT/view?usp=sharin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s://drive.google.com/file/d/1ZLOitnqCmlMScC3koyw1mW2pqGi4Im6d/view?usp=sharing" TargetMode="External"/><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app.diagrams.net/index.html#G1ZLOitnqCmlMScC3koyw1mW2pqGi4Im6d" TargetMode="External"/><Relationship Id="rId2" Type="http://schemas.openxmlformats.org/officeDocument/2006/relationships/image" Target="../media/image40.png"/><Relationship Id="rId1" Type="http://schemas.openxmlformats.org/officeDocument/2006/relationships/slideLayout" Target="../slideLayouts/slideLayout7.xml"/><Relationship Id="rId4" Type="http://schemas.openxmlformats.org/officeDocument/2006/relationships/hyperlink" Target="https://drive.google.com/file/d/1ZLOitnqCmlMScC3koyw1mW2pqGi4Im6d/view?usp=sharin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freepngimg.com/png/19306-thank-you-free-download-png" TargetMode="External"/><Relationship Id="rId2" Type="http://schemas.openxmlformats.org/officeDocument/2006/relationships/image" Target="../media/image43.png"/><Relationship Id="rId1" Type="http://schemas.openxmlformats.org/officeDocument/2006/relationships/slideLayout" Target="../slideLayouts/slideLayout7.xml"/><Relationship Id="rId5" Type="http://schemas.openxmlformats.org/officeDocument/2006/relationships/hyperlink" Target="https://creativecommons.org/licenses/by-nc/3.0/" TargetMode="External"/><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image" Target="../media/image30.emf"/><Relationship Id="rId1" Type="http://schemas.openxmlformats.org/officeDocument/2006/relationships/slideLayout" Target="../slideLayouts/slideLayout7.xml"/><Relationship Id="rId5" Type="http://schemas.openxmlformats.org/officeDocument/2006/relationships/hyperlink" Target="https://viewer.diagrams.net/?tags=%7B%7D&amp;lightbox=1&amp;highlight=0000ff&amp;edit=_blank&amp;layers=1&amp;nav=1&amp;title=BACCM%20Diagram.drawio.html&amp;dark=auto#Uhttps%3A%2F%2Fdrive.google.com%2Fuc%3Fid%3D1FaHsCfS4rqKQSBLYsW75o45ynklFOyxc%26export%3Ddownload" TargetMode="External"/><Relationship Id="rId4" Type="http://schemas.openxmlformats.org/officeDocument/2006/relationships/image" Target="../media/image31.emf"/></Relationships>
</file>

<file path=ppt/slides/_rels/slide4.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app.diagrams.net/index.html#G11wNUHYwOlJxiedo1fTqpOX2IxyF_66Nd#%7B%22pageId%22%3A%22jDvFdYQf7tryPrETDms6%22%7D" TargetMode="External"/><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drive.google.com/file/d/1j5jT45Lli2hhqRhKy3azE8KM9KLKhL8H/view?usp=sharing" TargetMode="External"/><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A4684-219B-A141-98F6-9EF594D72CCC}"/>
              </a:ext>
            </a:extLst>
          </p:cNvPr>
          <p:cNvSpPr>
            <a:spLocks noGrp="1"/>
          </p:cNvSpPr>
          <p:nvPr>
            <p:ph type="ctrTitle"/>
          </p:nvPr>
        </p:nvSpPr>
        <p:spPr>
          <a:blipFill>
            <a:blip r:embed="rId2"/>
            <a:tile tx="0" ty="0" sx="100000" sy="100000" flip="none" algn="tl"/>
          </a:blipFill>
        </p:spPr>
        <p:txBody>
          <a:bodyPr/>
          <a:lstStyle/>
          <a:p>
            <a:endParaRPr lang="en-IN" dirty="0"/>
          </a:p>
        </p:txBody>
      </p:sp>
      <p:sp>
        <p:nvSpPr>
          <p:cNvPr id="3" name="Subtitle 2">
            <a:extLst>
              <a:ext uri="{FF2B5EF4-FFF2-40B4-BE49-F238E27FC236}">
                <a16:creationId xmlns:a16="http://schemas.microsoft.com/office/drawing/2014/main" id="{C35EFF3C-0754-4E8A-AFDA-99497FB7D649}"/>
              </a:ext>
            </a:extLst>
          </p:cNvPr>
          <p:cNvSpPr>
            <a:spLocks noGrp="1"/>
          </p:cNvSpPr>
          <p:nvPr>
            <p:ph type="subTitle" idx="1"/>
          </p:nvPr>
        </p:nvSpPr>
        <p:spPr>
          <a:xfrm>
            <a:off x="1524000" y="3652197"/>
            <a:ext cx="9144000" cy="1655762"/>
          </a:xfrm>
          <a:pattFill prst="pct5">
            <a:fgClr>
              <a:schemeClr val="accent1"/>
            </a:fgClr>
            <a:bgClr>
              <a:schemeClr val="bg1"/>
            </a:bgClr>
          </a:pattFill>
          <a:ln>
            <a:solidFill>
              <a:schemeClr val="accent1"/>
            </a:solidFill>
          </a:ln>
        </p:spPr>
        <p:txBody>
          <a:bodyPr>
            <a:normAutofit/>
          </a:bodyPr>
          <a:lstStyle/>
          <a:p>
            <a:endParaRPr lang="en-IN" sz="1800" b="1" kern="100" spc="-10" dirty="0">
              <a:solidFill>
                <a:srgbClr val="0070C0"/>
              </a:solidFill>
              <a:effectLst/>
              <a:latin typeface="Calibri" panose="020F0502020204030204" pitchFamily="34" charset="0"/>
              <a:ea typeface="Calibri" panose="020F0502020204030204" pitchFamily="34" charset="0"/>
              <a:cs typeface="Calibri" panose="020F0502020204030204" pitchFamily="34" charset="0"/>
            </a:endParaRPr>
          </a:p>
          <a:p>
            <a:endParaRPr lang="en-IN" sz="1800" b="1" kern="100" spc="-10" dirty="0">
              <a:solidFill>
                <a:srgbClr val="0070C0"/>
              </a:solidFill>
              <a:latin typeface="Calibri" panose="020F0502020204030204" pitchFamily="34" charset="0"/>
              <a:ea typeface="Calibri" panose="020F0502020204030204" pitchFamily="34" charset="0"/>
              <a:cs typeface="Calibri" panose="020F0502020204030204" pitchFamily="34" charset="0"/>
            </a:endParaRPr>
          </a:p>
          <a:p>
            <a:endParaRPr lang="en-IN" sz="1800" b="1" kern="100" spc="-10" dirty="0">
              <a:solidFill>
                <a:srgbClr val="0070C0"/>
              </a:solidFill>
              <a:effectLst/>
              <a:latin typeface="Calibri" panose="020F0502020204030204" pitchFamily="34" charset="0"/>
              <a:ea typeface="Calibri" panose="020F0502020204030204" pitchFamily="34" charset="0"/>
              <a:cs typeface="Calibri" panose="020F0502020204030204" pitchFamily="34" charset="0"/>
            </a:endParaRPr>
          </a:p>
          <a:p>
            <a:r>
              <a:rPr lang="en-IN" sz="1800" b="1" kern="100" spc="-10" dirty="0">
                <a:solidFill>
                  <a:srgbClr val="0070C0"/>
                </a:solidFill>
                <a:latin typeface="Calibri" panose="020F0502020204030204" pitchFamily="34" charset="0"/>
                <a:ea typeface="Calibri" panose="020F0502020204030204" pitchFamily="34" charset="0"/>
                <a:cs typeface="Calibri" panose="020F0502020204030204" pitchFamily="34" charset="0"/>
              </a:rPr>
              <a:t>                                                                                                                                              </a:t>
            </a:r>
            <a:r>
              <a:rPr lang="en-IN" sz="1800" b="1" kern="100" spc="-10" dirty="0">
                <a:solidFill>
                  <a:srgbClr val="0070C0"/>
                </a:solidFill>
                <a:effectLst/>
                <a:latin typeface="Calibri" panose="020F0502020204030204" pitchFamily="34" charset="0"/>
                <a:ea typeface="Calibri" panose="020F0502020204030204" pitchFamily="34" charset="0"/>
                <a:cs typeface="Calibri" panose="020F0502020204030204" pitchFamily="34" charset="0"/>
              </a:rPr>
              <a:t> </a:t>
            </a:r>
            <a:r>
              <a:rPr lang="en-IN" sz="1800" b="1" kern="100" dirty="0">
                <a:solidFill>
                  <a:srgbClr val="0070C0"/>
                </a:solidFill>
                <a:effectLst/>
                <a:latin typeface="Calibri" panose="020F0502020204030204" pitchFamily="34" charset="0"/>
                <a:ea typeface="Calibri" panose="020F0502020204030204" pitchFamily="34" charset="0"/>
                <a:cs typeface="Calibri" panose="020F0502020204030204" pitchFamily="34" charset="0"/>
              </a:rPr>
              <a:t>BY ANKITA KALA</a:t>
            </a:r>
            <a:endParaRPr lang="en-IN" dirty="0"/>
          </a:p>
        </p:txBody>
      </p:sp>
      <p:pic>
        <p:nvPicPr>
          <p:cNvPr id="4" name="Image 1">
            <a:extLst>
              <a:ext uri="{FF2B5EF4-FFF2-40B4-BE49-F238E27FC236}">
                <a16:creationId xmlns:a16="http://schemas.microsoft.com/office/drawing/2014/main" id="{2F956112-8AE4-6C5B-0A63-E1EEE1AF3880}"/>
              </a:ext>
            </a:extLst>
          </p:cNvPr>
          <p:cNvPicPr>
            <a:picLocks/>
          </p:cNvPicPr>
          <p:nvPr/>
        </p:nvPicPr>
        <p:blipFill>
          <a:blip r:embed="rId3" cstate="print"/>
          <a:stretch>
            <a:fillRect/>
          </a:stretch>
        </p:blipFill>
        <p:spPr>
          <a:xfrm>
            <a:off x="2918298" y="1122363"/>
            <a:ext cx="6284068" cy="2306638"/>
          </a:xfrm>
          <a:prstGeom prst="rect">
            <a:avLst/>
          </a:prstGeom>
        </p:spPr>
      </p:pic>
      <p:grpSp>
        <p:nvGrpSpPr>
          <p:cNvPr id="33" name="Group 32">
            <a:extLst>
              <a:ext uri="{FF2B5EF4-FFF2-40B4-BE49-F238E27FC236}">
                <a16:creationId xmlns:a16="http://schemas.microsoft.com/office/drawing/2014/main" id="{10515F19-36B7-C9EA-AC2D-0C89DBC9A3A0}"/>
              </a:ext>
            </a:extLst>
          </p:cNvPr>
          <p:cNvGrpSpPr>
            <a:grpSpLocks/>
          </p:cNvGrpSpPr>
          <p:nvPr/>
        </p:nvGrpSpPr>
        <p:grpSpPr>
          <a:xfrm>
            <a:off x="1524000" y="3843900"/>
            <a:ext cx="9144000" cy="454930"/>
            <a:chOff x="0" y="0"/>
            <a:chExt cx="5457444" cy="420033"/>
          </a:xfrm>
        </p:grpSpPr>
        <p:pic>
          <p:nvPicPr>
            <p:cNvPr id="34" name="Image 3">
              <a:extLst>
                <a:ext uri="{FF2B5EF4-FFF2-40B4-BE49-F238E27FC236}">
                  <a16:creationId xmlns:a16="http://schemas.microsoft.com/office/drawing/2014/main" id="{6B2AB7D3-4C92-FB87-632D-C72FBBBE444F}"/>
                </a:ext>
              </a:extLst>
            </p:cNvPr>
            <p:cNvPicPr/>
            <p:nvPr/>
          </p:nvPicPr>
          <p:blipFill>
            <a:blip r:embed="rId4" cstate="print"/>
            <a:stretch>
              <a:fillRect/>
            </a:stretch>
          </p:blipFill>
          <p:spPr>
            <a:xfrm>
              <a:off x="0" y="281940"/>
              <a:ext cx="5457444" cy="138093"/>
            </a:xfrm>
            <a:prstGeom prst="rect">
              <a:avLst/>
            </a:prstGeom>
          </p:spPr>
        </p:pic>
        <p:pic>
          <p:nvPicPr>
            <p:cNvPr id="35" name="Image 4">
              <a:extLst>
                <a:ext uri="{FF2B5EF4-FFF2-40B4-BE49-F238E27FC236}">
                  <a16:creationId xmlns:a16="http://schemas.microsoft.com/office/drawing/2014/main" id="{069094BE-875F-B960-703F-54FCC55C97E7}"/>
                </a:ext>
              </a:extLst>
            </p:cNvPr>
            <p:cNvPicPr/>
            <p:nvPr/>
          </p:nvPicPr>
          <p:blipFill>
            <a:blip r:embed="rId5" cstate="print"/>
            <a:stretch>
              <a:fillRect/>
            </a:stretch>
          </p:blipFill>
          <p:spPr>
            <a:xfrm>
              <a:off x="3028188" y="0"/>
              <a:ext cx="173735" cy="295656"/>
            </a:xfrm>
            <a:prstGeom prst="rect">
              <a:avLst/>
            </a:prstGeom>
          </p:spPr>
        </p:pic>
        <p:pic>
          <p:nvPicPr>
            <p:cNvPr id="36" name="Image 5">
              <a:extLst>
                <a:ext uri="{FF2B5EF4-FFF2-40B4-BE49-F238E27FC236}">
                  <a16:creationId xmlns:a16="http://schemas.microsoft.com/office/drawing/2014/main" id="{52EC7D47-DEBC-D50C-BA47-23002B5F1622}"/>
                </a:ext>
              </a:extLst>
            </p:cNvPr>
            <p:cNvPicPr/>
            <p:nvPr/>
          </p:nvPicPr>
          <p:blipFill>
            <a:blip r:embed="rId6" cstate="print"/>
            <a:stretch>
              <a:fillRect/>
            </a:stretch>
          </p:blipFill>
          <p:spPr>
            <a:xfrm>
              <a:off x="4853939" y="13716"/>
              <a:ext cx="42672" cy="41148"/>
            </a:xfrm>
            <a:prstGeom prst="rect">
              <a:avLst/>
            </a:prstGeom>
          </p:spPr>
        </p:pic>
        <p:pic>
          <p:nvPicPr>
            <p:cNvPr id="37" name="Image 6">
              <a:extLst>
                <a:ext uri="{FF2B5EF4-FFF2-40B4-BE49-F238E27FC236}">
                  <a16:creationId xmlns:a16="http://schemas.microsoft.com/office/drawing/2014/main" id="{1EF56952-8905-220A-B066-F658A4D13C10}"/>
                </a:ext>
              </a:extLst>
            </p:cNvPr>
            <p:cNvPicPr/>
            <p:nvPr/>
          </p:nvPicPr>
          <p:blipFill>
            <a:blip r:embed="rId7" cstate="print"/>
            <a:stretch>
              <a:fillRect/>
            </a:stretch>
          </p:blipFill>
          <p:spPr>
            <a:xfrm>
              <a:off x="2593848" y="16764"/>
              <a:ext cx="242316" cy="278891"/>
            </a:xfrm>
            <a:prstGeom prst="rect">
              <a:avLst/>
            </a:prstGeom>
          </p:spPr>
        </p:pic>
        <p:pic>
          <p:nvPicPr>
            <p:cNvPr id="38" name="Image 7">
              <a:extLst>
                <a:ext uri="{FF2B5EF4-FFF2-40B4-BE49-F238E27FC236}">
                  <a16:creationId xmlns:a16="http://schemas.microsoft.com/office/drawing/2014/main" id="{FE20AB30-38D9-1FE1-5BCE-0E91B97FEA41}"/>
                </a:ext>
              </a:extLst>
            </p:cNvPr>
            <p:cNvPicPr/>
            <p:nvPr/>
          </p:nvPicPr>
          <p:blipFill>
            <a:blip r:embed="rId8" cstate="print"/>
            <a:stretch>
              <a:fillRect/>
            </a:stretch>
          </p:blipFill>
          <p:spPr>
            <a:xfrm>
              <a:off x="9143" y="18288"/>
              <a:ext cx="196595" cy="275843"/>
            </a:xfrm>
            <a:prstGeom prst="rect">
              <a:avLst/>
            </a:prstGeom>
          </p:spPr>
        </p:pic>
        <p:pic>
          <p:nvPicPr>
            <p:cNvPr id="39" name="Image 8">
              <a:extLst>
                <a:ext uri="{FF2B5EF4-FFF2-40B4-BE49-F238E27FC236}">
                  <a16:creationId xmlns:a16="http://schemas.microsoft.com/office/drawing/2014/main" id="{7A6CA39B-71E9-EC88-54DA-CCAB10F0C544}"/>
                </a:ext>
              </a:extLst>
            </p:cNvPr>
            <p:cNvPicPr/>
            <p:nvPr/>
          </p:nvPicPr>
          <p:blipFill>
            <a:blip r:embed="rId9" cstate="print"/>
            <a:stretch>
              <a:fillRect/>
            </a:stretch>
          </p:blipFill>
          <p:spPr>
            <a:xfrm>
              <a:off x="458723" y="19558"/>
              <a:ext cx="234695" cy="273050"/>
            </a:xfrm>
            <a:prstGeom prst="rect">
              <a:avLst/>
            </a:prstGeom>
          </p:spPr>
        </p:pic>
        <p:pic>
          <p:nvPicPr>
            <p:cNvPr id="40" name="Image 9">
              <a:extLst>
                <a:ext uri="{FF2B5EF4-FFF2-40B4-BE49-F238E27FC236}">
                  <a16:creationId xmlns:a16="http://schemas.microsoft.com/office/drawing/2014/main" id="{40AD1A96-E705-873C-CEB1-2CC2368DB436}"/>
                </a:ext>
              </a:extLst>
            </p:cNvPr>
            <p:cNvPicPr/>
            <p:nvPr/>
          </p:nvPicPr>
          <p:blipFill>
            <a:blip r:embed="rId10" cstate="print"/>
            <a:stretch>
              <a:fillRect/>
            </a:stretch>
          </p:blipFill>
          <p:spPr>
            <a:xfrm>
              <a:off x="1039368" y="18288"/>
              <a:ext cx="196596" cy="275843"/>
            </a:xfrm>
            <a:prstGeom prst="rect">
              <a:avLst/>
            </a:prstGeom>
          </p:spPr>
        </p:pic>
        <p:pic>
          <p:nvPicPr>
            <p:cNvPr id="41" name="Image 10">
              <a:extLst>
                <a:ext uri="{FF2B5EF4-FFF2-40B4-BE49-F238E27FC236}">
                  <a16:creationId xmlns:a16="http://schemas.microsoft.com/office/drawing/2014/main" id="{5DE391DE-9CE0-D05C-55B1-30448790E75F}"/>
                </a:ext>
              </a:extLst>
            </p:cNvPr>
            <p:cNvPicPr/>
            <p:nvPr/>
          </p:nvPicPr>
          <p:blipFill>
            <a:blip r:embed="rId11" cstate="print"/>
            <a:stretch>
              <a:fillRect/>
            </a:stretch>
          </p:blipFill>
          <p:spPr>
            <a:xfrm>
              <a:off x="254507" y="19811"/>
              <a:ext cx="178308" cy="271272"/>
            </a:xfrm>
            <a:prstGeom prst="rect">
              <a:avLst/>
            </a:prstGeom>
          </p:spPr>
        </p:pic>
        <p:pic>
          <p:nvPicPr>
            <p:cNvPr id="42" name="Image 11">
              <a:extLst>
                <a:ext uri="{FF2B5EF4-FFF2-40B4-BE49-F238E27FC236}">
                  <a16:creationId xmlns:a16="http://schemas.microsoft.com/office/drawing/2014/main" id="{AFD29C7F-2973-6D11-0058-37CEF6B76D51}"/>
                </a:ext>
              </a:extLst>
            </p:cNvPr>
            <p:cNvPicPr/>
            <p:nvPr/>
          </p:nvPicPr>
          <p:blipFill>
            <a:blip r:embed="rId12" cstate="print"/>
            <a:stretch>
              <a:fillRect/>
            </a:stretch>
          </p:blipFill>
          <p:spPr>
            <a:xfrm>
              <a:off x="734568" y="19811"/>
              <a:ext cx="167639" cy="272796"/>
            </a:xfrm>
            <a:prstGeom prst="rect">
              <a:avLst/>
            </a:prstGeom>
          </p:spPr>
        </p:pic>
        <p:pic>
          <p:nvPicPr>
            <p:cNvPr id="43" name="Image 12">
              <a:extLst>
                <a:ext uri="{FF2B5EF4-FFF2-40B4-BE49-F238E27FC236}">
                  <a16:creationId xmlns:a16="http://schemas.microsoft.com/office/drawing/2014/main" id="{393AC93F-CE38-6960-2E78-6AB58FA7F3A4}"/>
                </a:ext>
              </a:extLst>
            </p:cNvPr>
            <p:cNvPicPr/>
            <p:nvPr/>
          </p:nvPicPr>
          <p:blipFill>
            <a:blip r:embed="rId13" cstate="print"/>
            <a:stretch>
              <a:fillRect/>
            </a:stretch>
          </p:blipFill>
          <p:spPr>
            <a:xfrm>
              <a:off x="4259579" y="19811"/>
              <a:ext cx="166116" cy="272796"/>
            </a:xfrm>
            <a:prstGeom prst="rect">
              <a:avLst/>
            </a:prstGeom>
          </p:spPr>
        </p:pic>
        <p:pic>
          <p:nvPicPr>
            <p:cNvPr id="44" name="Image 13">
              <a:extLst>
                <a:ext uri="{FF2B5EF4-FFF2-40B4-BE49-F238E27FC236}">
                  <a16:creationId xmlns:a16="http://schemas.microsoft.com/office/drawing/2014/main" id="{6838597B-E916-E3F4-AD8F-9C9B1CDCDA27}"/>
                </a:ext>
              </a:extLst>
            </p:cNvPr>
            <p:cNvPicPr/>
            <p:nvPr/>
          </p:nvPicPr>
          <p:blipFill>
            <a:blip r:embed="rId14" cstate="print"/>
            <a:stretch>
              <a:fillRect/>
            </a:stretch>
          </p:blipFill>
          <p:spPr>
            <a:xfrm>
              <a:off x="1685543" y="39624"/>
              <a:ext cx="123444" cy="254508"/>
            </a:xfrm>
            <a:prstGeom prst="rect">
              <a:avLst/>
            </a:prstGeom>
          </p:spPr>
        </p:pic>
        <p:pic>
          <p:nvPicPr>
            <p:cNvPr id="45" name="Image 14">
              <a:extLst>
                <a:ext uri="{FF2B5EF4-FFF2-40B4-BE49-F238E27FC236}">
                  <a16:creationId xmlns:a16="http://schemas.microsoft.com/office/drawing/2014/main" id="{649D8935-C970-B558-96D4-A6023409D20C}"/>
                </a:ext>
              </a:extLst>
            </p:cNvPr>
            <p:cNvPicPr/>
            <p:nvPr/>
          </p:nvPicPr>
          <p:blipFill>
            <a:blip r:embed="rId15" cstate="print"/>
            <a:stretch>
              <a:fillRect/>
            </a:stretch>
          </p:blipFill>
          <p:spPr>
            <a:xfrm>
              <a:off x="5326379" y="39624"/>
              <a:ext cx="123444" cy="254508"/>
            </a:xfrm>
            <a:prstGeom prst="rect">
              <a:avLst/>
            </a:prstGeom>
          </p:spPr>
        </p:pic>
        <p:pic>
          <p:nvPicPr>
            <p:cNvPr id="46" name="Image 15">
              <a:extLst>
                <a:ext uri="{FF2B5EF4-FFF2-40B4-BE49-F238E27FC236}">
                  <a16:creationId xmlns:a16="http://schemas.microsoft.com/office/drawing/2014/main" id="{9ACB879C-CBDE-C8BD-67BD-7FEA1CB1ED7D}"/>
                </a:ext>
              </a:extLst>
            </p:cNvPr>
            <p:cNvPicPr/>
            <p:nvPr/>
          </p:nvPicPr>
          <p:blipFill>
            <a:blip r:embed="rId16" cstate="print"/>
            <a:stretch>
              <a:fillRect/>
            </a:stretch>
          </p:blipFill>
          <p:spPr>
            <a:xfrm>
              <a:off x="1266444" y="88391"/>
              <a:ext cx="155447" cy="207264"/>
            </a:xfrm>
            <a:prstGeom prst="rect">
              <a:avLst/>
            </a:prstGeom>
          </p:spPr>
        </p:pic>
        <p:pic>
          <p:nvPicPr>
            <p:cNvPr id="47" name="Image 16">
              <a:extLst>
                <a:ext uri="{FF2B5EF4-FFF2-40B4-BE49-F238E27FC236}">
                  <a16:creationId xmlns:a16="http://schemas.microsoft.com/office/drawing/2014/main" id="{A67CB5E9-255D-55D3-2F25-85C0EF24D30E}"/>
                </a:ext>
              </a:extLst>
            </p:cNvPr>
            <p:cNvPicPr/>
            <p:nvPr/>
          </p:nvPicPr>
          <p:blipFill>
            <a:blip r:embed="rId17" cstate="print"/>
            <a:stretch>
              <a:fillRect/>
            </a:stretch>
          </p:blipFill>
          <p:spPr>
            <a:xfrm>
              <a:off x="1485899" y="88391"/>
              <a:ext cx="163067" cy="204216"/>
            </a:xfrm>
            <a:prstGeom prst="rect">
              <a:avLst/>
            </a:prstGeom>
          </p:spPr>
        </p:pic>
        <p:pic>
          <p:nvPicPr>
            <p:cNvPr id="48" name="Image 17">
              <a:extLst>
                <a:ext uri="{FF2B5EF4-FFF2-40B4-BE49-F238E27FC236}">
                  <a16:creationId xmlns:a16="http://schemas.microsoft.com/office/drawing/2014/main" id="{38A6EE48-EA30-C938-76AC-36B356599CED}"/>
                </a:ext>
              </a:extLst>
            </p:cNvPr>
            <p:cNvPicPr/>
            <p:nvPr/>
          </p:nvPicPr>
          <p:blipFill>
            <a:blip r:embed="rId18" cstate="print"/>
            <a:stretch>
              <a:fillRect/>
            </a:stretch>
          </p:blipFill>
          <p:spPr>
            <a:xfrm>
              <a:off x="1842516" y="88391"/>
              <a:ext cx="173735" cy="207264"/>
            </a:xfrm>
            <a:prstGeom prst="rect">
              <a:avLst/>
            </a:prstGeom>
          </p:spPr>
        </p:pic>
        <p:pic>
          <p:nvPicPr>
            <p:cNvPr id="49" name="Image 18">
              <a:extLst>
                <a:ext uri="{FF2B5EF4-FFF2-40B4-BE49-F238E27FC236}">
                  <a16:creationId xmlns:a16="http://schemas.microsoft.com/office/drawing/2014/main" id="{0D6CB235-5BDC-8ED4-13F6-0F60A09D4E13}"/>
                </a:ext>
              </a:extLst>
            </p:cNvPr>
            <p:cNvPicPr/>
            <p:nvPr/>
          </p:nvPicPr>
          <p:blipFill>
            <a:blip r:embed="rId19" cstate="print"/>
            <a:stretch>
              <a:fillRect/>
            </a:stretch>
          </p:blipFill>
          <p:spPr>
            <a:xfrm>
              <a:off x="2057400" y="88391"/>
              <a:ext cx="173735" cy="207264"/>
            </a:xfrm>
            <a:prstGeom prst="rect">
              <a:avLst/>
            </a:prstGeom>
          </p:spPr>
        </p:pic>
        <p:pic>
          <p:nvPicPr>
            <p:cNvPr id="50" name="Image 19">
              <a:extLst>
                <a:ext uri="{FF2B5EF4-FFF2-40B4-BE49-F238E27FC236}">
                  <a16:creationId xmlns:a16="http://schemas.microsoft.com/office/drawing/2014/main" id="{82EF02E3-20B1-BFC7-E57C-789E29131EDD}"/>
                </a:ext>
              </a:extLst>
            </p:cNvPr>
            <p:cNvPicPr/>
            <p:nvPr/>
          </p:nvPicPr>
          <p:blipFill>
            <a:blip r:embed="rId20" cstate="print"/>
            <a:stretch>
              <a:fillRect/>
            </a:stretch>
          </p:blipFill>
          <p:spPr>
            <a:xfrm>
              <a:off x="2282951" y="88391"/>
              <a:ext cx="163068" cy="204216"/>
            </a:xfrm>
            <a:prstGeom prst="rect">
              <a:avLst/>
            </a:prstGeom>
          </p:spPr>
        </p:pic>
        <p:pic>
          <p:nvPicPr>
            <p:cNvPr id="51" name="Image 20">
              <a:extLst>
                <a:ext uri="{FF2B5EF4-FFF2-40B4-BE49-F238E27FC236}">
                  <a16:creationId xmlns:a16="http://schemas.microsoft.com/office/drawing/2014/main" id="{EA85D489-DCDD-4ED5-0355-E14BEC0FEB46}"/>
                </a:ext>
              </a:extLst>
            </p:cNvPr>
            <p:cNvPicPr/>
            <p:nvPr/>
          </p:nvPicPr>
          <p:blipFill>
            <a:blip r:embed="rId21" cstate="print"/>
            <a:stretch>
              <a:fillRect/>
            </a:stretch>
          </p:blipFill>
          <p:spPr>
            <a:xfrm>
              <a:off x="2891028" y="88391"/>
              <a:ext cx="111251" cy="204216"/>
            </a:xfrm>
            <a:prstGeom prst="rect">
              <a:avLst/>
            </a:prstGeom>
          </p:spPr>
        </p:pic>
        <p:pic>
          <p:nvPicPr>
            <p:cNvPr id="52" name="Image 21">
              <a:extLst>
                <a:ext uri="{FF2B5EF4-FFF2-40B4-BE49-F238E27FC236}">
                  <a16:creationId xmlns:a16="http://schemas.microsoft.com/office/drawing/2014/main" id="{0E2F6B51-41C6-306C-9B0C-84E0A8DE2BFF}"/>
                </a:ext>
              </a:extLst>
            </p:cNvPr>
            <p:cNvPicPr/>
            <p:nvPr/>
          </p:nvPicPr>
          <p:blipFill>
            <a:blip r:embed="rId22" cstate="print"/>
            <a:stretch>
              <a:fillRect/>
            </a:stretch>
          </p:blipFill>
          <p:spPr>
            <a:xfrm>
              <a:off x="3253740" y="88391"/>
              <a:ext cx="173735" cy="207264"/>
            </a:xfrm>
            <a:prstGeom prst="rect">
              <a:avLst/>
            </a:prstGeom>
          </p:spPr>
        </p:pic>
        <p:pic>
          <p:nvPicPr>
            <p:cNvPr id="53" name="Image 22">
              <a:extLst>
                <a:ext uri="{FF2B5EF4-FFF2-40B4-BE49-F238E27FC236}">
                  <a16:creationId xmlns:a16="http://schemas.microsoft.com/office/drawing/2014/main" id="{2A3DF2A8-A5E3-D754-AEA4-8CE387393FED}"/>
                </a:ext>
              </a:extLst>
            </p:cNvPr>
            <p:cNvPicPr/>
            <p:nvPr/>
          </p:nvPicPr>
          <p:blipFill>
            <a:blip r:embed="rId23" cstate="print"/>
            <a:stretch>
              <a:fillRect/>
            </a:stretch>
          </p:blipFill>
          <p:spPr>
            <a:xfrm>
              <a:off x="3480815" y="13716"/>
              <a:ext cx="187451" cy="278891"/>
            </a:xfrm>
            <a:prstGeom prst="rect">
              <a:avLst/>
            </a:prstGeom>
          </p:spPr>
        </p:pic>
        <p:pic>
          <p:nvPicPr>
            <p:cNvPr id="54" name="Image 23">
              <a:extLst>
                <a:ext uri="{FF2B5EF4-FFF2-40B4-BE49-F238E27FC236}">
                  <a16:creationId xmlns:a16="http://schemas.microsoft.com/office/drawing/2014/main" id="{3CD100A0-3C64-1CE2-88F5-FE7C94FE7EA1}"/>
                </a:ext>
              </a:extLst>
            </p:cNvPr>
            <p:cNvPicPr/>
            <p:nvPr/>
          </p:nvPicPr>
          <p:blipFill>
            <a:blip r:embed="rId24" cstate="print"/>
            <a:stretch>
              <a:fillRect/>
            </a:stretch>
          </p:blipFill>
          <p:spPr>
            <a:xfrm>
              <a:off x="3729228" y="88391"/>
              <a:ext cx="163067" cy="204216"/>
            </a:xfrm>
            <a:prstGeom prst="rect">
              <a:avLst/>
            </a:prstGeom>
          </p:spPr>
        </p:pic>
        <p:pic>
          <p:nvPicPr>
            <p:cNvPr id="55" name="Image 24">
              <a:extLst>
                <a:ext uri="{FF2B5EF4-FFF2-40B4-BE49-F238E27FC236}">
                  <a16:creationId xmlns:a16="http://schemas.microsoft.com/office/drawing/2014/main" id="{3A75D825-2E37-E54D-2140-21B3EB2C702B}"/>
                </a:ext>
              </a:extLst>
            </p:cNvPr>
            <p:cNvPicPr/>
            <p:nvPr/>
          </p:nvPicPr>
          <p:blipFill>
            <a:blip r:embed="rId25" cstate="print"/>
            <a:stretch>
              <a:fillRect/>
            </a:stretch>
          </p:blipFill>
          <p:spPr>
            <a:xfrm>
              <a:off x="3933444" y="88391"/>
              <a:ext cx="178307" cy="278891"/>
            </a:xfrm>
            <a:prstGeom prst="rect">
              <a:avLst/>
            </a:prstGeom>
          </p:spPr>
        </p:pic>
        <p:pic>
          <p:nvPicPr>
            <p:cNvPr id="56" name="Image 25">
              <a:extLst>
                <a:ext uri="{FF2B5EF4-FFF2-40B4-BE49-F238E27FC236}">
                  <a16:creationId xmlns:a16="http://schemas.microsoft.com/office/drawing/2014/main" id="{EAB528D8-66A3-E8DD-A24E-49582ECAB3B1}"/>
                </a:ext>
              </a:extLst>
            </p:cNvPr>
            <p:cNvPicPr/>
            <p:nvPr/>
          </p:nvPicPr>
          <p:blipFill>
            <a:blip r:embed="rId26" cstate="print"/>
            <a:stretch>
              <a:fillRect/>
            </a:stretch>
          </p:blipFill>
          <p:spPr>
            <a:xfrm>
              <a:off x="4477511" y="88391"/>
              <a:ext cx="109727" cy="204216"/>
            </a:xfrm>
            <a:prstGeom prst="rect">
              <a:avLst/>
            </a:prstGeom>
          </p:spPr>
        </p:pic>
        <p:pic>
          <p:nvPicPr>
            <p:cNvPr id="57" name="Image 26">
              <a:extLst>
                <a:ext uri="{FF2B5EF4-FFF2-40B4-BE49-F238E27FC236}">
                  <a16:creationId xmlns:a16="http://schemas.microsoft.com/office/drawing/2014/main" id="{3F329598-7123-9F0B-7CBC-3FF1FE7ADBDA}"/>
                </a:ext>
              </a:extLst>
            </p:cNvPr>
            <p:cNvPicPr/>
            <p:nvPr/>
          </p:nvPicPr>
          <p:blipFill>
            <a:blip r:embed="rId27" cstate="print"/>
            <a:stretch>
              <a:fillRect/>
            </a:stretch>
          </p:blipFill>
          <p:spPr>
            <a:xfrm>
              <a:off x="4613147" y="88391"/>
              <a:ext cx="188976" cy="207264"/>
            </a:xfrm>
            <a:prstGeom prst="rect">
              <a:avLst/>
            </a:prstGeom>
          </p:spPr>
        </p:pic>
        <p:pic>
          <p:nvPicPr>
            <p:cNvPr id="58" name="Image 27">
              <a:extLst>
                <a:ext uri="{FF2B5EF4-FFF2-40B4-BE49-F238E27FC236}">
                  <a16:creationId xmlns:a16="http://schemas.microsoft.com/office/drawing/2014/main" id="{22A21133-0D46-D9BA-52C5-46588152734A}"/>
                </a:ext>
              </a:extLst>
            </p:cNvPr>
            <p:cNvPicPr/>
            <p:nvPr/>
          </p:nvPicPr>
          <p:blipFill>
            <a:blip r:embed="rId28" cstate="print"/>
            <a:stretch>
              <a:fillRect/>
            </a:stretch>
          </p:blipFill>
          <p:spPr>
            <a:xfrm>
              <a:off x="4943855" y="88391"/>
              <a:ext cx="173736" cy="207264"/>
            </a:xfrm>
            <a:prstGeom prst="rect">
              <a:avLst/>
            </a:prstGeom>
          </p:spPr>
        </p:pic>
        <p:pic>
          <p:nvPicPr>
            <p:cNvPr id="59" name="Image 28">
              <a:extLst>
                <a:ext uri="{FF2B5EF4-FFF2-40B4-BE49-F238E27FC236}">
                  <a16:creationId xmlns:a16="http://schemas.microsoft.com/office/drawing/2014/main" id="{06A20864-0C00-A100-0CB4-A9B967FD8843}"/>
                </a:ext>
              </a:extLst>
            </p:cNvPr>
            <p:cNvPicPr/>
            <p:nvPr/>
          </p:nvPicPr>
          <p:blipFill>
            <a:blip r:embed="rId29" cstate="print"/>
            <a:stretch>
              <a:fillRect/>
            </a:stretch>
          </p:blipFill>
          <p:spPr>
            <a:xfrm>
              <a:off x="5155692" y="89916"/>
              <a:ext cx="149351" cy="205740"/>
            </a:xfrm>
            <a:prstGeom prst="rect">
              <a:avLst/>
            </a:prstGeom>
          </p:spPr>
        </p:pic>
        <p:pic>
          <p:nvPicPr>
            <p:cNvPr id="60" name="Image 29">
              <a:extLst>
                <a:ext uri="{FF2B5EF4-FFF2-40B4-BE49-F238E27FC236}">
                  <a16:creationId xmlns:a16="http://schemas.microsoft.com/office/drawing/2014/main" id="{00CEEA0D-1535-4F52-5C9A-1D9F5909BC6A}"/>
                </a:ext>
              </a:extLst>
            </p:cNvPr>
            <p:cNvPicPr/>
            <p:nvPr/>
          </p:nvPicPr>
          <p:blipFill>
            <a:blip r:embed="rId30" cstate="print"/>
            <a:stretch>
              <a:fillRect/>
            </a:stretch>
          </p:blipFill>
          <p:spPr>
            <a:xfrm>
              <a:off x="4812792" y="91440"/>
              <a:ext cx="79247" cy="275843"/>
            </a:xfrm>
            <a:prstGeom prst="rect">
              <a:avLst/>
            </a:prstGeom>
          </p:spPr>
        </p:pic>
      </p:grpSp>
    </p:spTree>
    <p:extLst>
      <p:ext uri="{BB962C8B-B14F-4D97-AF65-F5344CB8AC3E}">
        <p14:creationId xmlns:p14="http://schemas.microsoft.com/office/powerpoint/2010/main" val="2146634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78B9C6-98D8-3ABE-8E0F-769819E73F7F}"/>
              </a:ext>
            </a:extLst>
          </p:cNvPr>
          <p:cNvSpPr txBox="1"/>
          <p:nvPr/>
        </p:nvSpPr>
        <p:spPr>
          <a:xfrm>
            <a:off x="257452" y="674702"/>
            <a:ext cx="4962618" cy="2862322"/>
          </a:xfrm>
          <a:prstGeom prst="rect">
            <a:avLst/>
          </a:prstGeom>
          <a:noFill/>
        </p:spPr>
        <p:txBody>
          <a:bodyPr wrap="square">
            <a:spAutoFit/>
          </a:bodyPr>
          <a:lstStyle/>
          <a:p>
            <a:pPr>
              <a:buNone/>
            </a:pPr>
            <a:r>
              <a:rPr lang="en-US" sz="1200" b="1" dirty="0"/>
              <a:t>FR007: </a:t>
            </a:r>
            <a:r>
              <a:rPr lang="en-US" sz="1200" dirty="0"/>
              <a:t>Analytics &amp; Reporting</a:t>
            </a:r>
          </a:p>
          <a:p>
            <a:r>
              <a:rPr lang="en-US" sz="1200" b="1" dirty="0"/>
              <a:t>FR007.1</a:t>
            </a:r>
            <a:r>
              <a:rPr lang="en-US" sz="1200" dirty="0"/>
              <a:t>: Popular dishes analysis</a:t>
            </a:r>
          </a:p>
          <a:p>
            <a:r>
              <a:rPr lang="en-US" sz="1200" b="1" dirty="0"/>
              <a:t>FR007.2</a:t>
            </a:r>
            <a:r>
              <a:rPr lang="en-US" sz="1200" dirty="0"/>
              <a:t>: Daily sales reports</a:t>
            </a:r>
          </a:p>
          <a:p>
            <a:r>
              <a:rPr lang="en-US" sz="1200" b="1" dirty="0"/>
              <a:t>FR007.3</a:t>
            </a:r>
            <a:r>
              <a:rPr lang="en-US" sz="1200" dirty="0"/>
              <a:t>: Monthly earnings summary</a:t>
            </a:r>
          </a:p>
          <a:p>
            <a:r>
              <a:rPr lang="en-US" sz="1200" b="1" dirty="0"/>
              <a:t>FR007.4</a:t>
            </a:r>
            <a:r>
              <a:rPr lang="en-US" sz="1200" dirty="0"/>
              <a:t>: Employee system usage statistics</a:t>
            </a:r>
          </a:p>
          <a:p>
            <a:r>
              <a:rPr lang="en-US" sz="1200" b="1" dirty="0"/>
              <a:t>FR007.5</a:t>
            </a:r>
            <a:r>
              <a:rPr lang="en-US" sz="1200" dirty="0"/>
              <a:t>: Customer satisfaction metrics</a:t>
            </a:r>
          </a:p>
          <a:p>
            <a:r>
              <a:rPr lang="en-US" sz="1200" b="1" dirty="0"/>
              <a:t>FR007.6</a:t>
            </a:r>
            <a:r>
              <a:rPr lang="en-US" sz="1200" dirty="0"/>
              <a:t>: Order forecasting and demand prediction</a:t>
            </a:r>
          </a:p>
          <a:p>
            <a:r>
              <a:rPr lang="en-US" sz="1200" b="1" dirty="0"/>
              <a:t>FR007.7</a:t>
            </a:r>
            <a:r>
              <a:rPr lang="en-US" sz="1200" dirty="0"/>
              <a:t>: Food waste tracking and trends</a:t>
            </a:r>
          </a:p>
          <a:p>
            <a:r>
              <a:rPr lang="en-US" sz="1200" b="1" dirty="0"/>
              <a:t>FR007.8: </a:t>
            </a:r>
            <a:r>
              <a:rPr lang="en-US" sz="1200" dirty="0"/>
              <a:t>Cost analysis and ROI reports</a:t>
            </a:r>
          </a:p>
          <a:p>
            <a:endParaRPr lang="en-US" sz="1200" dirty="0"/>
          </a:p>
          <a:p>
            <a:pPr>
              <a:buNone/>
            </a:pPr>
            <a:r>
              <a:rPr lang="en-US" sz="1200" b="1" u="sng" dirty="0"/>
              <a:t>Report Delivery</a:t>
            </a:r>
          </a:p>
          <a:p>
            <a:r>
              <a:rPr lang="en-US" sz="1200" dirty="0"/>
              <a:t>Real-time dashboards for operational staff</a:t>
            </a:r>
          </a:p>
          <a:p>
            <a:r>
              <a:rPr lang="en-US" sz="1200" dirty="0"/>
              <a:t>Weekly summaries for middle management</a:t>
            </a:r>
          </a:p>
          <a:p>
            <a:r>
              <a:rPr lang="en-US" sz="1200" dirty="0"/>
              <a:t>Monthly executive reports for senior management</a:t>
            </a:r>
          </a:p>
          <a:p>
            <a:r>
              <a:rPr lang="en-US" sz="1200" dirty="0"/>
              <a:t>Ad-hoc reporting capability for analysis</a:t>
            </a:r>
          </a:p>
        </p:txBody>
      </p:sp>
      <p:sp>
        <p:nvSpPr>
          <p:cNvPr id="8" name="TextBox 7">
            <a:extLst>
              <a:ext uri="{FF2B5EF4-FFF2-40B4-BE49-F238E27FC236}">
                <a16:creationId xmlns:a16="http://schemas.microsoft.com/office/drawing/2014/main" id="{5EF43E66-19FA-F893-F4FB-FE19BF61A6D9}"/>
              </a:ext>
            </a:extLst>
          </p:cNvPr>
          <p:cNvSpPr txBox="1"/>
          <p:nvPr/>
        </p:nvSpPr>
        <p:spPr>
          <a:xfrm>
            <a:off x="257452" y="239696"/>
            <a:ext cx="5042517" cy="369332"/>
          </a:xfrm>
          <a:prstGeom prst="rect">
            <a:avLst/>
          </a:prstGeom>
          <a:noFill/>
        </p:spPr>
        <p:txBody>
          <a:bodyPr wrap="square" rtlCol="0">
            <a:spAutoFit/>
          </a:bodyPr>
          <a:lstStyle/>
          <a:p>
            <a:r>
              <a:rPr lang="en-IN" b="1" dirty="0">
                <a:highlight>
                  <a:srgbClr val="FFFF00"/>
                </a:highlight>
              </a:rPr>
              <a:t>FUNCTIONAL REQUIREMENTS DOCUMENTS(FRD)</a:t>
            </a:r>
          </a:p>
        </p:txBody>
      </p:sp>
      <p:sp>
        <p:nvSpPr>
          <p:cNvPr id="10" name="TextBox 9">
            <a:extLst>
              <a:ext uri="{FF2B5EF4-FFF2-40B4-BE49-F238E27FC236}">
                <a16:creationId xmlns:a16="http://schemas.microsoft.com/office/drawing/2014/main" id="{E83F0751-9A18-0EDD-B566-02639309E5DD}"/>
              </a:ext>
            </a:extLst>
          </p:cNvPr>
          <p:cNvSpPr txBox="1"/>
          <p:nvPr/>
        </p:nvSpPr>
        <p:spPr>
          <a:xfrm>
            <a:off x="5712781" y="674702"/>
            <a:ext cx="7963269" cy="3231654"/>
          </a:xfrm>
          <a:prstGeom prst="rect">
            <a:avLst/>
          </a:prstGeom>
          <a:noFill/>
        </p:spPr>
        <p:txBody>
          <a:bodyPr wrap="square">
            <a:spAutoFit/>
          </a:bodyPr>
          <a:lstStyle/>
          <a:p>
            <a:pPr>
              <a:buNone/>
            </a:pPr>
            <a:r>
              <a:rPr lang="en-IN" sz="1200" b="1" u="sng" dirty="0"/>
              <a:t>TECHNICAL SPECIFICATIONS</a:t>
            </a:r>
          </a:p>
          <a:p>
            <a:pPr>
              <a:buNone/>
            </a:pPr>
            <a:r>
              <a:rPr lang="en-IN" sz="1200" dirty="0"/>
              <a:t>System Architecture</a:t>
            </a:r>
          </a:p>
          <a:p>
            <a:r>
              <a:rPr lang="en-IN" sz="1200" dirty="0"/>
              <a:t>Platform: Java-based web application</a:t>
            </a:r>
          </a:p>
          <a:p>
            <a:r>
              <a:rPr lang="en-IN" sz="1200" dirty="0"/>
              <a:t>Database: Relational database (MySQL/PostgreSQL)</a:t>
            </a:r>
          </a:p>
          <a:p>
            <a:r>
              <a:rPr lang="en-IN" sz="1200" dirty="0"/>
              <a:t>Framework: Spring Boot for backend, React/Angular for frontend</a:t>
            </a:r>
          </a:p>
          <a:p>
            <a:r>
              <a:rPr lang="en-IN" sz="1200" dirty="0"/>
              <a:t>Integration: RESTful APIs for payroll system connectivity</a:t>
            </a:r>
          </a:p>
          <a:p>
            <a:endParaRPr lang="en-IN" sz="1200" dirty="0"/>
          </a:p>
          <a:p>
            <a:pPr>
              <a:buNone/>
            </a:pPr>
            <a:r>
              <a:rPr lang="en-IN" sz="1200" b="1" u="sng" dirty="0"/>
              <a:t>Key Technical Features</a:t>
            </a:r>
          </a:p>
          <a:p>
            <a:r>
              <a:rPr lang="en-IN" sz="1200" dirty="0"/>
              <a:t>Responsive Design: Works on desktop and mobile browsers</a:t>
            </a:r>
          </a:p>
          <a:p>
            <a:r>
              <a:rPr lang="en-IN" sz="1200" dirty="0"/>
              <a:t>Real-time Updates: Live menu and order status updates</a:t>
            </a:r>
          </a:p>
          <a:p>
            <a:r>
              <a:rPr lang="en-IN" sz="1200" dirty="0"/>
              <a:t>Caching: Fast page loads and reduced database queries</a:t>
            </a:r>
          </a:p>
          <a:p>
            <a:r>
              <a:rPr lang="en-IN" sz="1200" dirty="0"/>
              <a:t>Backup &amp; Recovery: Daily automated backups with 4-hour RTO.</a:t>
            </a:r>
          </a:p>
          <a:p>
            <a:endParaRPr lang="en-IN" sz="1200" dirty="0"/>
          </a:p>
          <a:p>
            <a:pPr>
              <a:buNone/>
            </a:pPr>
            <a:r>
              <a:rPr lang="en-IN" sz="1200" b="1" u="sng" dirty="0"/>
              <a:t>Integration Points</a:t>
            </a:r>
          </a:p>
          <a:p>
            <a:r>
              <a:rPr lang="en-IN" sz="1200" dirty="0"/>
              <a:t>Payroll System: Monthly deduction calculations</a:t>
            </a:r>
          </a:p>
          <a:p>
            <a:r>
              <a:rPr lang="en-IN" sz="1200" dirty="0"/>
              <a:t>Employee Directory: User authentication and profiles</a:t>
            </a:r>
          </a:p>
          <a:p>
            <a:r>
              <a:rPr lang="en-IN" sz="1200" dirty="0"/>
              <a:t>Kitchen Management: Order aggregation and timing</a:t>
            </a:r>
          </a:p>
        </p:txBody>
      </p:sp>
      <p:sp>
        <p:nvSpPr>
          <p:cNvPr id="13" name="TextBox 12">
            <a:extLst>
              <a:ext uri="{FF2B5EF4-FFF2-40B4-BE49-F238E27FC236}">
                <a16:creationId xmlns:a16="http://schemas.microsoft.com/office/drawing/2014/main" id="{56FD890E-3EF4-E0F1-6437-B4DF0D026521}"/>
              </a:ext>
            </a:extLst>
          </p:cNvPr>
          <p:cNvSpPr txBox="1"/>
          <p:nvPr/>
        </p:nvSpPr>
        <p:spPr>
          <a:xfrm>
            <a:off x="5712781" y="239696"/>
            <a:ext cx="5379866" cy="369332"/>
          </a:xfrm>
          <a:prstGeom prst="rect">
            <a:avLst/>
          </a:prstGeom>
          <a:noFill/>
        </p:spPr>
        <p:txBody>
          <a:bodyPr wrap="square" rtlCol="0">
            <a:spAutoFit/>
          </a:bodyPr>
          <a:lstStyle/>
          <a:p>
            <a:r>
              <a:rPr lang="en-IN" b="1" dirty="0">
                <a:highlight>
                  <a:srgbClr val="FFFF00"/>
                </a:highlight>
              </a:rPr>
              <a:t>SOFTWARE REQUIREMENTS SPECIFICATIONS (SRS)</a:t>
            </a:r>
          </a:p>
        </p:txBody>
      </p:sp>
    </p:spTree>
    <p:extLst>
      <p:ext uri="{BB962C8B-B14F-4D97-AF65-F5344CB8AC3E}">
        <p14:creationId xmlns:p14="http://schemas.microsoft.com/office/powerpoint/2010/main" val="501922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C92DBF-04A0-D605-A009-BDFC511C36A8}"/>
              </a:ext>
            </a:extLst>
          </p:cNvPr>
          <p:cNvSpPr txBox="1"/>
          <p:nvPr/>
        </p:nvSpPr>
        <p:spPr>
          <a:xfrm>
            <a:off x="186431" y="346229"/>
            <a:ext cx="6107837" cy="3970318"/>
          </a:xfrm>
          <a:prstGeom prst="rect">
            <a:avLst/>
          </a:prstGeom>
          <a:noFill/>
        </p:spPr>
        <p:txBody>
          <a:bodyPr wrap="square">
            <a:spAutoFit/>
          </a:bodyPr>
          <a:lstStyle/>
          <a:p>
            <a:pPr>
              <a:buNone/>
            </a:pPr>
            <a:r>
              <a:rPr lang="en-US" b="1" dirty="0">
                <a:highlight>
                  <a:srgbClr val="FFFF00"/>
                </a:highlight>
              </a:rPr>
              <a:t>TASK 5:-USER STORIES – EMPLOYEES</a:t>
            </a:r>
          </a:p>
          <a:p>
            <a:pPr>
              <a:buNone/>
            </a:pPr>
            <a:endParaRPr lang="en-US" b="1" dirty="0">
              <a:highlight>
                <a:srgbClr val="FFFF00"/>
              </a:highlight>
            </a:endParaRPr>
          </a:p>
          <a:p>
            <a:pPr>
              <a:buNone/>
            </a:pPr>
            <a:r>
              <a:rPr lang="en-US" sz="1200" b="1" dirty="0"/>
              <a:t>Epic: </a:t>
            </a:r>
            <a:r>
              <a:rPr lang="en-US" sz="1200" b="1" u="sng" dirty="0"/>
              <a:t>Daily Ordering Experience</a:t>
            </a:r>
          </a:p>
          <a:p>
            <a:r>
              <a:rPr lang="en-US" sz="1200" b="1" dirty="0"/>
              <a:t>US001</a:t>
            </a:r>
            <a:r>
              <a:rPr lang="en-US" sz="1200" dirty="0"/>
              <a:t>: As an employee, I want to view today's menu with prices and nutritional info so I can make informed choices.</a:t>
            </a:r>
          </a:p>
          <a:p>
            <a:r>
              <a:rPr lang="en-US" sz="1200" b="1" dirty="0"/>
              <a:t>US002</a:t>
            </a:r>
            <a:r>
              <a:rPr lang="en-US" sz="1200" dirty="0"/>
              <a:t>: As an employee, I want to add items to my cart and modify quantities so I can customize my order.</a:t>
            </a:r>
          </a:p>
          <a:p>
            <a:r>
              <a:rPr lang="en-US" sz="1200" b="1" dirty="0"/>
              <a:t>US003</a:t>
            </a:r>
            <a:r>
              <a:rPr lang="en-US" sz="1200" dirty="0"/>
              <a:t>: As an employee, I want to place my order before 11 AM so it will be prepared fresh for lunch.</a:t>
            </a:r>
          </a:p>
          <a:p>
            <a:r>
              <a:rPr lang="en-US" sz="1200" b="1" dirty="0"/>
              <a:t>US004</a:t>
            </a:r>
            <a:r>
              <a:rPr lang="en-US" sz="1200" dirty="0"/>
              <a:t>: As an employee, I want to track my order status so I know when to expect delivery.</a:t>
            </a:r>
          </a:p>
          <a:p>
            <a:r>
              <a:rPr lang="en-US" sz="1200" b="1" dirty="0"/>
              <a:t>US005</a:t>
            </a:r>
            <a:r>
              <a:rPr lang="en-US" sz="1200" dirty="0"/>
              <a:t>: As an employee, I want my lunch delivered to my desk so I can save time and avoid queues.</a:t>
            </a:r>
          </a:p>
          <a:p>
            <a:endParaRPr lang="en-US" sz="1200" dirty="0"/>
          </a:p>
          <a:p>
            <a:endParaRPr lang="en-US" sz="1200" dirty="0"/>
          </a:p>
          <a:p>
            <a:pPr>
              <a:buNone/>
            </a:pPr>
            <a:r>
              <a:rPr lang="en-US" sz="1200" b="1" dirty="0"/>
              <a:t>Epic: </a:t>
            </a:r>
            <a:r>
              <a:rPr lang="en-US" sz="1200" b="1" u="sng" dirty="0"/>
              <a:t>Account Management</a:t>
            </a:r>
          </a:p>
          <a:p>
            <a:r>
              <a:rPr lang="en-US" sz="1200" b="1" dirty="0"/>
              <a:t>US006</a:t>
            </a:r>
            <a:r>
              <a:rPr lang="en-US" sz="1200" dirty="0"/>
              <a:t>: As an employee, I want to enroll in payroll deduction so I can pay automatically.</a:t>
            </a:r>
          </a:p>
          <a:p>
            <a:r>
              <a:rPr lang="en-US" sz="1200" b="1" dirty="0"/>
              <a:t>US007</a:t>
            </a:r>
            <a:r>
              <a:rPr lang="en-US" sz="1200" dirty="0"/>
              <a:t>: As an employee, I want to view my order history and monthly spending so I can manage my budget.</a:t>
            </a:r>
          </a:p>
          <a:p>
            <a:r>
              <a:rPr lang="en-US" sz="1200" b="1" dirty="0"/>
              <a:t>US008</a:t>
            </a:r>
            <a:r>
              <a:rPr lang="en-US" sz="1200" dirty="0"/>
              <a:t>: As an employee, I want to rate my meals and provide feedback so the service can improve.</a:t>
            </a:r>
          </a:p>
        </p:txBody>
      </p:sp>
      <p:sp>
        <p:nvSpPr>
          <p:cNvPr id="8" name="TextBox 7">
            <a:extLst>
              <a:ext uri="{FF2B5EF4-FFF2-40B4-BE49-F238E27FC236}">
                <a16:creationId xmlns:a16="http://schemas.microsoft.com/office/drawing/2014/main" id="{4A3C26B5-137F-D170-D2D0-A523F19906EE}"/>
              </a:ext>
            </a:extLst>
          </p:cNvPr>
          <p:cNvSpPr txBox="1"/>
          <p:nvPr/>
        </p:nvSpPr>
        <p:spPr>
          <a:xfrm>
            <a:off x="6418554" y="273700"/>
            <a:ext cx="5175683" cy="3818905"/>
          </a:xfrm>
          <a:prstGeom prst="rect">
            <a:avLst/>
          </a:prstGeom>
          <a:noFill/>
        </p:spPr>
        <p:txBody>
          <a:bodyPr wrap="square">
            <a:spAutoFit/>
          </a:bodyPr>
          <a:lstStyle/>
          <a:p>
            <a:pPr>
              <a:buNone/>
            </a:pPr>
            <a:r>
              <a:rPr lang="en-US" b="1" dirty="0">
                <a:highlight>
                  <a:srgbClr val="FFFF00"/>
                </a:highlight>
              </a:rPr>
              <a:t>USER STORIES – STAFF</a:t>
            </a:r>
          </a:p>
          <a:p>
            <a:pPr>
              <a:buNone/>
            </a:pPr>
            <a:endParaRPr lang="en-US" b="1" dirty="0"/>
          </a:p>
          <a:p>
            <a:pPr>
              <a:buNone/>
            </a:pPr>
            <a:r>
              <a:rPr lang="en-US" sz="1200" b="1" u="sng" dirty="0"/>
              <a:t>Menu Manager</a:t>
            </a:r>
          </a:p>
          <a:p>
            <a:r>
              <a:rPr lang="en-US" sz="1200" b="1" dirty="0"/>
              <a:t>US009</a:t>
            </a:r>
            <a:r>
              <a:rPr lang="en-US" sz="1200" dirty="0"/>
              <a:t>: As a Menu Manager, I want to create daily menus with pricing so employees know what's available.</a:t>
            </a:r>
          </a:p>
          <a:p>
            <a:r>
              <a:rPr lang="en-US" sz="1200" b="1" dirty="0"/>
              <a:t>US010</a:t>
            </a:r>
            <a:r>
              <a:rPr lang="en-US" sz="1200" dirty="0"/>
              <a:t>: As a Menu Manager, I want to update item availability in real-time so employees don't order unavailable items.</a:t>
            </a:r>
          </a:p>
          <a:p>
            <a:endParaRPr lang="en-US" sz="1200" dirty="0"/>
          </a:p>
          <a:p>
            <a:pPr>
              <a:buNone/>
            </a:pPr>
            <a:r>
              <a:rPr lang="en-US" sz="1200" b="1" u="sng" dirty="0"/>
              <a:t>Canteen Manager (Order Processor)</a:t>
            </a:r>
          </a:p>
          <a:p>
            <a:r>
              <a:rPr lang="en-US" sz="1200" b="1" dirty="0"/>
              <a:t>US011</a:t>
            </a:r>
            <a:r>
              <a:rPr lang="en-US" sz="1200" dirty="0"/>
              <a:t>: As a Canteen Manager, I want to view all daily orders aggregated by item so I can plan kitchen preparation.</a:t>
            </a:r>
          </a:p>
          <a:p>
            <a:r>
              <a:rPr lang="en-US" sz="1200" b="1" dirty="0"/>
              <a:t>US012</a:t>
            </a:r>
            <a:r>
              <a:rPr lang="en-US" sz="1200" dirty="0"/>
              <a:t>: As a Canteen Manager, I want to assign deliveries to delivery personnel so orders reach employees on time.</a:t>
            </a:r>
          </a:p>
          <a:p>
            <a:endParaRPr lang="en-US" sz="1200" dirty="0"/>
          </a:p>
          <a:p>
            <a:pPr>
              <a:buNone/>
            </a:pPr>
            <a:r>
              <a:rPr lang="en-US" sz="1200" b="1" u="sng" dirty="0"/>
              <a:t>Delivery Personnel</a:t>
            </a:r>
          </a:p>
          <a:p>
            <a:r>
              <a:rPr lang="en-US" sz="1200" b="1" dirty="0"/>
              <a:t>US013</a:t>
            </a:r>
            <a:r>
              <a:rPr lang="en-US" sz="1200" dirty="0"/>
              <a:t>: As a Delivery Person, I want to see optimized delivery routes so I can deliver efficiently.</a:t>
            </a:r>
          </a:p>
          <a:p>
            <a:r>
              <a:rPr lang="en-US" sz="1200" b="1" dirty="0"/>
              <a:t>US014</a:t>
            </a:r>
            <a:r>
              <a:rPr lang="en-US" sz="1200" dirty="0"/>
              <a:t>: As a Delivery Person, I want to mark orders as delivered so the system stays updated.</a:t>
            </a:r>
          </a:p>
        </p:txBody>
      </p:sp>
    </p:spTree>
    <p:extLst>
      <p:ext uri="{BB962C8B-B14F-4D97-AF65-F5344CB8AC3E}">
        <p14:creationId xmlns:p14="http://schemas.microsoft.com/office/powerpoint/2010/main" val="1788591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CB3AFE-90E3-06AC-75BE-94838418C582}"/>
              </a:ext>
            </a:extLst>
          </p:cNvPr>
          <p:cNvSpPr txBox="1"/>
          <p:nvPr/>
        </p:nvSpPr>
        <p:spPr>
          <a:xfrm>
            <a:off x="609600" y="337011"/>
            <a:ext cx="5486400" cy="392159"/>
          </a:xfrm>
          <a:prstGeom prst="rect">
            <a:avLst/>
          </a:prstGeom>
          <a:noFill/>
        </p:spPr>
        <p:txBody>
          <a:bodyPr wrap="square">
            <a:spAutoFit/>
          </a:bodyPr>
          <a:lstStyle/>
          <a:p>
            <a:pPr>
              <a:lnSpc>
                <a:spcPct val="115000"/>
              </a:lnSpc>
              <a:spcBef>
                <a:spcPts val="1800"/>
              </a:spcBef>
              <a:spcAft>
                <a:spcPts val="400"/>
              </a:spcAft>
            </a:pPr>
            <a:r>
              <a:rPr lang="en-IN" sz="1800" b="1" kern="100" dirty="0">
                <a:solidFill>
                  <a:srgbClr val="000000"/>
                </a:solidFill>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Task</a:t>
            </a:r>
            <a:r>
              <a:rPr lang="en-IN" sz="1800" b="1" kern="100" spc="-25" dirty="0">
                <a:solidFill>
                  <a:srgbClr val="000000"/>
                </a:solidFill>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 </a:t>
            </a:r>
            <a:r>
              <a:rPr lang="en-IN" sz="1800" b="1" kern="100" dirty="0">
                <a:solidFill>
                  <a:srgbClr val="000000"/>
                </a:solidFill>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4:</a:t>
            </a:r>
            <a:r>
              <a:rPr lang="en-IN" sz="1800" b="1" kern="100" spc="-20" dirty="0">
                <a:solidFill>
                  <a:srgbClr val="000000"/>
                </a:solidFill>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 </a:t>
            </a:r>
            <a:r>
              <a:rPr lang="en-IN" sz="1800" b="1" kern="100" dirty="0">
                <a:solidFill>
                  <a:srgbClr val="000000"/>
                </a:solidFill>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As-Is</a:t>
            </a:r>
            <a:r>
              <a:rPr lang="en-IN" sz="1800" b="1" kern="100" spc="-20" dirty="0">
                <a:solidFill>
                  <a:srgbClr val="000000"/>
                </a:solidFill>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 </a:t>
            </a:r>
            <a:r>
              <a:rPr lang="en-IN" sz="1800" b="1" kern="100" dirty="0">
                <a:solidFill>
                  <a:srgbClr val="000000"/>
                </a:solidFill>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and</a:t>
            </a:r>
            <a:r>
              <a:rPr lang="en-IN" sz="1800" b="1" kern="100" spc="-15" dirty="0">
                <a:solidFill>
                  <a:srgbClr val="000000"/>
                </a:solidFill>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 </a:t>
            </a:r>
            <a:r>
              <a:rPr lang="en-IN" sz="1800" b="1" kern="100" dirty="0">
                <a:solidFill>
                  <a:srgbClr val="000000"/>
                </a:solidFill>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future</a:t>
            </a:r>
            <a:r>
              <a:rPr lang="en-IN" sz="1800" b="1" kern="100" spc="-10" dirty="0">
                <a:solidFill>
                  <a:srgbClr val="000000"/>
                </a:solidFill>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 </a:t>
            </a:r>
            <a:r>
              <a:rPr lang="en-IN" sz="1800" b="1" kern="100" dirty="0">
                <a:solidFill>
                  <a:srgbClr val="000000"/>
                </a:solidFill>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state</a:t>
            </a:r>
            <a:r>
              <a:rPr lang="en-IN" sz="1800" b="1" kern="100" spc="-20" dirty="0">
                <a:solidFill>
                  <a:srgbClr val="000000"/>
                </a:solidFill>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 </a:t>
            </a:r>
            <a:r>
              <a:rPr lang="en-IN" sz="1800" b="1" kern="100" dirty="0">
                <a:solidFill>
                  <a:srgbClr val="000000"/>
                </a:solidFill>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process</a:t>
            </a:r>
            <a:r>
              <a:rPr lang="en-IN" sz="1800" b="1" kern="100" spc="-15" dirty="0">
                <a:solidFill>
                  <a:srgbClr val="000000"/>
                </a:solidFill>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 </a:t>
            </a:r>
            <a:r>
              <a:rPr lang="en-IN" sz="1800" b="1" kern="100" spc="-10" dirty="0">
                <a:solidFill>
                  <a:srgbClr val="000000"/>
                </a:solidFill>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maps</a:t>
            </a:r>
            <a:endParaRPr lang="en-IN" sz="3200" b="1" kern="100" dirty="0">
              <a:solidFill>
                <a:srgbClr val="2F5496"/>
              </a:solidFill>
              <a:effectLst/>
              <a:highlight>
                <a:srgbClr val="FFFF00"/>
              </a:highligh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6E30B5C-0CCC-0DA8-4F39-5E0638AD398B}"/>
              </a:ext>
            </a:extLst>
          </p:cNvPr>
          <p:cNvSpPr txBox="1"/>
          <p:nvPr/>
        </p:nvSpPr>
        <p:spPr>
          <a:xfrm>
            <a:off x="677029" y="789909"/>
            <a:ext cx="4049485" cy="369332"/>
          </a:xfrm>
          <a:prstGeom prst="rect">
            <a:avLst/>
          </a:prstGeom>
          <a:gradFill>
            <a:gsLst>
              <a:gs pos="28692">
                <a:srgbClr val="D9E2F3"/>
              </a:gs>
              <a:gs pos="47582">
                <a:srgbClr val="C6D4ED"/>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accent1"/>
            </a:solidFill>
          </a:ln>
        </p:spPr>
        <p:txBody>
          <a:bodyPr wrap="square">
            <a:spAutoFit/>
          </a:bodyPr>
          <a:lstStyle/>
          <a:p>
            <a:pPr marL="56515">
              <a:spcBef>
                <a:spcPts val="940"/>
              </a:spcBef>
            </a:pPr>
            <a:r>
              <a:rPr lang="en-US" sz="1800" dirty="0">
                <a:effectLst/>
                <a:latin typeface="Calibri" panose="020F0502020204030204" pitchFamily="34" charset="0"/>
                <a:ea typeface="Calibri" panose="020F0502020204030204" pitchFamily="34" charset="0"/>
                <a:cs typeface="Calibri" panose="020F0502020204030204" pitchFamily="34" charset="0"/>
              </a:rPr>
              <a:t>AS-IS/CURRENT</a:t>
            </a:r>
            <a:r>
              <a:rPr lang="en-US" sz="1800" spc="-30"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STATE</a:t>
            </a:r>
            <a:r>
              <a:rPr lang="en-US" sz="1800" spc="-15"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OF</a:t>
            </a:r>
            <a:r>
              <a:rPr lang="en-US" sz="1800" spc="-10"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THE</a:t>
            </a:r>
            <a:r>
              <a:rPr lang="en-US" sz="1800" spc="-20" dirty="0">
                <a:effectLst/>
                <a:latin typeface="Calibri" panose="020F0502020204030204" pitchFamily="34" charset="0"/>
                <a:ea typeface="Calibri" panose="020F0502020204030204" pitchFamily="34" charset="0"/>
                <a:cs typeface="Calibri" panose="020F0502020204030204" pitchFamily="34" charset="0"/>
              </a:rPr>
              <a:t> </a:t>
            </a:r>
            <a:r>
              <a:rPr lang="en-US" sz="1800" spc="-10" dirty="0">
                <a:effectLst/>
                <a:latin typeface="Calibri" panose="020F0502020204030204" pitchFamily="34" charset="0"/>
                <a:ea typeface="Calibri" panose="020F0502020204030204" pitchFamily="34" charset="0"/>
                <a:cs typeface="Calibri" panose="020F0502020204030204" pitchFamily="34" charset="0"/>
              </a:rPr>
              <a:t>PROCESS</a:t>
            </a:r>
            <a:endParaRPr lang="en-IN" sz="2000" dirty="0">
              <a:effectLst/>
              <a:latin typeface="Calibri" panose="020F0502020204030204" pitchFamily="34" charset="0"/>
              <a:ea typeface="Calibri" panose="020F0502020204030204" pitchFamily="34" charset="0"/>
            </a:endParaRPr>
          </a:p>
        </p:txBody>
      </p:sp>
      <p:pic>
        <p:nvPicPr>
          <p:cNvPr id="6" name="Image 7">
            <a:extLst>
              <a:ext uri="{FF2B5EF4-FFF2-40B4-BE49-F238E27FC236}">
                <a16:creationId xmlns:a16="http://schemas.microsoft.com/office/drawing/2014/main" id="{F4BE19AA-C351-DD9C-325A-4F9CCCD69DFA}"/>
              </a:ext>
            </a:extLst>
          </p:cNvPr>
          <p:cNvPicPr>
            <a:picLocks/>
          </p:cNvPicPr>
          <p:nvPr/>
        </p:nvPicPr>
        <p:blipFill>
          <a:blip r:embed="rId2" cstate="print"/>
          <a:stretch>
            <a:fillRect/>
          </a:stretch>
        </p:blipFill>
        <p:spPr>
          <a:xfrm>
            <a:off x="677029" y="1354258"/>
            <a:ext cx="9561885" cy="4713833"/>
          </a:xfrm>
          <a:prstGeom prst="rect">
            <a:avLst/>
          </a:prstGeom>
        </p:spPr>
      </p:pic>
      <p:sp>
        <p:nvSpPr>
          <p:cNvPr id="10" name="TextBox 9">
            <a:extLst>
              <a:ext uri="{FF2B5EF4-FFF2-40B4-BE49-F238E27FC236}">
                <a16:creationId xmlns:a16="http://schemas.microsoft.com/office/drawing/2014/main" id="{2367B16E-41C7-FE72-A5FD-A0739EC35DC2}"/>
              </a:ext>
            </a:extLst>
          </p:cNvPr>
          <p:cNvSpPr txBox="1"/>
          <p:nvPr/>
        </p:nvSpPr>
        <p:spPr>
          <a:xfrm>
            <a:off x="677029" y="6263108"/>
            <a:ext cx="1618695" cy="369332"/>
          </a:xfrm>
          <a:prstGeom prst="rect">
            <a:avLst/>
          </a:prstGeom>
          <a:noFill/>
        </p:spPr>
        <p:txBody>
          <a:bodyPr wrap="square">
            <a:spAutoFit/>
          </a:bodyPr>
          <a:lstStyle/>
          <a:p>
            <a:r>
              <a:rPr lang="en-IN"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FOR VIEW </a:t>
            </a:r>
            <a:endParaRPr lang="en-IN" dirty="0"/>
          </a:p>
        </p:txBody>
      </p:sp>
    </p:spTree>
    <p:extLst>
      <p:ext uri="{BB962C8B-B14F-4D97-AF65-F5344CB8AC3E}">
        <p14:creationId xmlns:p14="http://schemas.microsoft.com/office/powerpoint/2010/main" val="1492173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0E3415-2D33-6808-C70C-2B0A336823CC}"/>
              </a:ext>
            </a:extLst>
          </p:cNvPr>
          <p:cNvSpPr txBox="1"/>
          <p:nvPr/>
        </p:nvSpPr>
        <p:spPr>
          <a:xfrm>
            <a:off x="519977" y="210105"/>
            <a:ext cx="4506687" cy="671979"/>
          </a:xfrm>
          <a:prstGeom prst="rect">
            <a:avLst/>
          </a:prstGeom>
          <a:gradFill>
            <a:gsLst>
              <a:gs pos="28692">
                <a:srgbClr val="D9E2F3"/>
              </a:gs>
              <a:gs pos="47582">
                <a:srgbClr val="C6D4ED"/>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a:spAutoFit/>
          </a:bodyPr>
          <a:lstStyle/>
          <a:p>
            <a:pPr marL="56515">
              <a:spcBef>
                <a:spcPts val="940"/>
              </a:spcBef>
              <a:buNone/>
            </a:pPr>
            <a:r>
              <a:rPr lang="en-US" sz="1800" dirty="0">
                <a:effectLst/>
                <a:latin typeface="Calibri" panose="020F0502020204030204" pitchFamily="34" charset="0"/>
                <a:ea typeface="Calibri" panose="020F0502020204030204" pitchFamily="34" charset="0"/>
                <a:cs typeface="Calibri" panose="020F0502020204030204" pitchFamily="34" charset="0"/>
              </a:rPr>
              <a:t>FUTURE </a:t>
            </a:r>
            <a:r>
              <a:rPr lang="en-US" sz="1800" spc="-30"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STATE</a:t>
            </a:r>
            <a:r>
              <a:rPr lang="en-US" sz="1800" spc="-15"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OF</a:t>
            </a:r>
            <a:r>
              <a:rPr lang="en-US" sz="1800" spc="-10"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THE</a:t>
            </a:r>
            <a:r>
              <a:rPr lang="en-US" sz="1800" spc="-20" dirty="0">
                <a:effectLst/>
                <a:latin typeface="Calibri" panose="020F0502020204030204" pitchFamily="34" charset="0"/>
                <a:ea typeface="Calibri" panose="020F0502020204030204" pitchFamily="34" charset="0"/>
                <a:cs typeface="Calibri" panose="020F0502020204030204" pitchFamily="34" charset="0"/>
              </a:rPr>
              <a:t> </a:t>
            </a:r>
            <a:r>
              <a:rPr lang="en-US" sz="1800" spc="-10" dirty="0">
                <a:effectLst/>
                <a:latin typeface="Calibri" panose="020F0502020204030204" pitchFamily="34" charset="0"/>
                <a:ea typeface="Calibri" panose="020F0502020204030204" pitchFamily="34" charset="0"/>
                <a:cs typeface="Calibri" panose="020F0502020204030204" pitchFamily="34" charset="0"/>
              </a:rPr>
              <a:t>PROCESS</a:t>
            </a:r>
            <a:endParaRPr lang="en-IN" sz="2000" dirty="0">
              <a:effectLst/>
              <a:latin typeface="Calibri" panose="020F0502020204030204" pitchFamily="34" charset="0"/>
              <a:ea typeface="Calibri" panose="020F0502020204030204" pitchFamily="34" charset="0"/>
            </a:endParaRPr>
          </a:p>
          <a:p>
            <a:pPr marL="731520">
              <a:spcBef>
                <a:spcPts val="200"/>
              </a:spcBef>
            </a:pPr>
            <a:r>
              <a:rPr lang="en-US" sz="1800" dirty="0">
                <a:effectLst/>
                <a:latin typeface="Calibri" panose="020F0502020204030204" pitchFamily="34" charset="0"/>
                <a:ea typeface="Calibri" panose="020F0502020204030204" pitchFamily="34" charset="0"/>
                <a:cs typeface="Calibri" panose="020F0502020204030204" pitchFamily="34" charset="0"/>
              </a:rPr>
              <a:t> </a:t>
            </a:r>
            <a:endParaRPr lang="en-IN" sz="2000" dirty="0">
              <a:effectLst/>
              <a:latin typeface="Calibri" panose="020F0502020204030204" pitchFamily="34" charset="0"/>
              <a:ea typeface="Calibri" panose="020F0502020204030204" pitchFamily="34" charset="0"/>
            </a:endParaRPr>
          </a:p>
        </p:txBody>
      </p:sp>
      <p:pic>
        <p:nvPicPr>
          <p:cNvPr id="4" name="Image 8">
            <a:extLst>
              <a:ext uri="{FF2B5EF4-FFF2-40B4-BE49-F238E27FC236}">
                <a16:creationId xmlns:a16="http://schemas.microsoft.com/office/drawing/2014/main" id="{CBB1585B-F78A-3513-309F-D10BC6BF51C2}"/>
              </a:ext>
            </a:extLst>
          </p:cNvPr>
          <p:cNvPicPr>
            <a:picLocks/>
          </p:cNvPicPr>
          <p:nvPr/>
        </p:nvPicPr>
        <p:blipFill>
          <a:blip r:embed="rId2" cstate="print"/>
          <a:stretch>
            <a:fillRect/>
          </a:stretch>
        </p:blipFill>
        <p:spPr>
          <a:xfrm>
            <a:off x="209259" y="1362992"/>
            <a:ext cx="10537371" cy="5084535"/>
          </a:xfrm>
          <a:prstGeom prst="rect">
            <a:avLst/>
          </a:prstGeom>
        </p:spPr>
      </p:pic>
      <p:sp>
        <p:nvSpPr>
          <p:cNvPr id="5" name="TextBox 4">
            <a:extLst>
              <a:ext uri="{FF2B5EF4-FFF2-40B4-BE49-F238E27FC236}">
                <a16:creationId xmlns:a16="http://schemas.microsoft.com/office/drawing/2014/main" id="{25F95916-8C7C-9680-B89C-D103B4E3C65E}"/>
              </a:ext>
            </a:extLst>
          </p:cNvPr>
          <p:cNvSpPr txBox="1"/>
          <p:nvPr/>
        </p:nvSpPr>
        <p:spPr>
          <a:xfrm>
            <a:off x="209259" y="6043955"/>
            <a:ext cx="1326578" cy="392159"/>
          </a:xfrm>
          <a:prstGeom prst="rect">
            <a:avLst/>
          </a:prstGeom>
          <a:noFill/>
        </p:spPr>
        <p:txBody>
          <a:bodyPr wrap="square">
            <a:spAutoFit/>
          </a:bodyPr>
          <a:lstStyle/>
          <a:p>
            <a:pPr>
              <a:lnSpc>
                <a:spcPct val="115000"/>
              </a:lnSpc>
              <a:spcAft>
                <a:spcPts val="800"/>
              </a:spcAft>
              <a:buNone/>
            </a:pPr>
            <a:r>
              <a:rPr lang="en-IN"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FOR VIEW</a:t>
            </a:r>
            <a:r>
              <a:rPr lang="en-IN"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7EBB4454-1DE3-F03C-56FF-03469A05F2C7}"/>
              </a:ext>
            </a:extLst>
          </p:cNvPr>
          <p:cNvSpPr txBox="1"/>
          <p:nvPr/>
        </p:nvSpPr>
        <p:spPr>
          <a:xfrm>
            <a:off x="209259" y="6447527"/>
            <a:ext cx="1766656" cy="369332"/>
          </a:xfrm>
          <a:prstGeom prst="rect">
            <a:avLst/>
          </a:prstGeom>
          <a:noFill/>
        </p:spPr>
        <p:txBody>
          <a:bodyPr wrap="square">
            <a:spAutoFit/>
          </a:bodyPr>
          <a:lstStyle/>
          <a:p>
            <a:r>
              <a:rPr lang="en-IN"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FOR LIVE VIEW</a:t>
            </a:r>
            <a:endParaRPr lang="en-IN" dirty="0"/>
          </a:p>
        </p:txBody>
      </p:sp>
    </p:spTree>
    <p:extLst>
      <p:ext uri="{BB962C8B-B14F-4D97-AF65-F5344CB8AC3E}">
        <p14:creationId xmlns:p14="http://schemas.microsoft.com/office/powerpoint/2010/main" val="3372239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1B639D-D9F9-F516-E301-3DF9C10F988C}"/>
              </a:ext>
            </a:extLst>
          </p:cNvPr>
          <p:cNvSpPr txBox="1"/>
          <p:nvPr/>
        </p:nvSpPr>
        <p:spPr>
          <a:xfrm>
            <a:off x="576943" y="391887"/>
            <a:ext cx="4974771" cy="392159"/>
          </a:xfrm>
          <a:prstGeom prst="rect">
            <a:avLst/>
          </a:prstGeom>
          <a:noFill/>
        </p:spPr>
        <p:txBody>
          <a:bodyPr wrap="square">
            <a:spAutoFit/>
          </a:bodyPr>
          <a:lstStyle/>
          <a:p>
            <a:pPr>
              <a:lnSpc>
                <a:spcPct val="115000"/>
              </a:lnSpc>
              <a:spcBef>
                <a:spcPts val="165"/>
              </a:spcBef>
              <a:spcAft>
                <a:spcPts val="800"/>
              </a:spcAft>
            </a:pPr>
            <a:r>
              <a:rPr lang="en-IN" sz="1800" b="1" kern="100" dirty="0">
                <a:effectLst/>
                <a:highlight>
                  <a:srgbClr val="FFFF00"/>
                </a:highlight>
                <a:latin typeface="Calibri" panose="020F0502020204030204" pitchFamily="34" charset="0"/>
                <a:ea typeface="Calibri" panose="020F0502020204030204" pitchFamily="34" charset="0"/>
                <a:cs typeface="Calibri" panose="020F0502020204030204" pitchFamily="34" charset="0"/>
              </a:rPr>
              <a:t>Task</a:t>
            </a:r>
            <a:r>
              <a:rPr lang="en-IN" sz="1800" b="1" kern="100" spc="20" dirty="0">
                <a:effectLst/>
                <a:highlight>
                  <a:srgbClr val="FFFF00"/>
                </a:highlight>
                <a:latin typeface="Calibri" panose="020F0502020204030204" pitchFamily="34" charset="0"/>
                <a:ea typeface="Calibri" panose="020F0502020204030204" pitchFamily="34" charset="0"/>
                <a:cs typeface="Calibri" panose="020F0502020204030204" pitchFamily="34" charset="0"/>
              </a:rPr>
              <a:t> </a:t>
            </a:r>
            <a:r>
              <a:rPr lang="en-IN" sz="1800" b="1" kern="100" dirty="0">
                <a:effectLst/>
                <a:highlight>
                  <a:srgbClr val="FFFF00"/>
                </a:highlight>
                <a:latin typeface="Calibri" panose="020F0502020204030204" pitchFamily="34" charset="0"/>
                <a:ea typeface="Calibri" panose="020F0502020204030204" pitchFamily="34" charset="0"/>
                <a:cs typeface="Calibri" panose="020F0502020204030204" pitchFamily="34" charset="0"/>
              </a:rPr>
              <a:t>5:</a:t>
            </a:r>
            <a:r>
              <a:rPr lang="en-IN" sz="1800" b="1" kern="100" spc="10" dirty="0">
                <a:effectLst/>
                <a:highlight>
                  <a:srgbClr val="FFFF00"/>
                </a:highlight>
                <a:latin typeface="Calibri" panose="020F0502020204030204" pitchFamily="34" charset="0"/>
                <a:ea typeface="Calibri" panose="020F0502020204030204" pitchFamily="34" charset="0"/>
                <a:cs typeface="Calibri" panose="020F0502020204030204" pitchFamily="34" charset="0"/>
              </a:rPr>
              <a:t> </a:t>
            </a:r>
            <a:r>
              <a:rPr lang="en-IN" sz="1800" b="1" kern="100" dirty="0">
                <a:effectLst/>
                <a:highlight>
                  <a:srgbClr val="FFFF00"/>
                </a:highlight>
                <a:latin typeface="Calibri" panose="020F0502020204030204" pitchFamily="34" charset="0"/>
                <a:ea typeface="Calibri" panose="020F0502020204030204" pitchFamily="34" charset="0"/>
                <a:cs typeface="Calibri" panose="020F0502020204030204" pitchFamily="34" charset="0"/>
              </a:rPr>
              <a:t>Scope</a:t>
            </a:r>
            <a:r>
              <a:rPr lang="en-IN" sz="1800" b="1" kern="100" spc="5" dirty="0">
                <a:effectLst/>
                <a:highlight>
                  <a:srgbClr val="FFFF00"/>
                </a:highlight>
                <a:latin typeface="Calibri" panose="020F0502020204030204" pitchFamily="34" charset="0"/>
                <a:ea typeface="Calibri" panose="020F0502020204030204" pitchFamily="34" charset="0"/>
                <a:cs typeface="Calibri" panose="020F0502020204030204" pitchFamily="34" charset="0"/>
              </a:rPr>
              <a:t> </a:t>
            </a:r>
            <a:r>
              <a:rPr lang="en-IN" sz="1800" b="1" kern="100" dirty="0">
                <a:effectLst/>
                <a:highlight>
                  <a:srgbClr val="FFFF00"/>
                </a:highlight>
                <a:latin typeface="Calibri" panose="020F0502020204030204" pitchFamily="34" charset="0"/>
                <a:ea typeface="Calibri" panose="020F0502020204030204" pitchFamily="34" charset="0"/>
                <a:cs typeface="Calibri" panose="020F0502020204030204" pitchFamily="34" charset="0"/>
              </a:rPr>
              <a:t>of</a:t>
            </a:r>
            <a:r>
              <a:rPr lang="en-IN" sz="1800" b="1" kern="100" spc="20" dirty="0">
                <a:effectLst/>
                <a:highlight>
                  <a:srgbClr val="FFFF00"/>
                </a:highlight>
                <a:latin typeface="Calibri" panose="020F0502020204030204" pitchFamily="34" charset="0"/>
                <a:ea typeface="Calibri" panose="020F0502020204030204" pitchFamily="34" charset="0"/>
                <a:cs typeface="Calibri" panose="020F0502020204030204" pitchFamily="34" charset="0"/>
              </a:rPr>
              <a:t> </a:t>
            </a:r>
            <a:r>
              <a:rPr lang="en-IN" sz="1800" b="1" kern="100" dirty="0">
                <a:effectLst/>
                <a:highlight>
                  <a:srgbClr val="FFFF00"/>
                </a:highlight>
                <a:latin typeface="Calibri" panose="020F0502020204030204" pitchFamily="34" charset="0"/>
                <a:ea typeface="Calibri" panose="020F0502020204030204" pitchFamily="34" charset="0"/>
                <a:cs typeface="Calibri" panose="020F0502020204030204" pitchFamily="34" charset="0"/>
              </a:rPr>
              <a:t>the</a:t>
            </a:r>
            <a:r>
              <a:rPr lang="en-IN" sz="1800" b="1" kern="100" spc="20" dirty="0">
                <a:effectLst/>
                <a:highlight>
                  <a:srgbClr val="FFFF00"/>
                </a:highlight>
                <a:latin typeface="Calibri" panose="020F0502020204030204" pitchFamily="34" charset="0"/>
                <a:ea typeface="Calibri" panose="020F0502020204030204" pitchFamily="34" charset="0"/>
                <a:cs typeface="Calibri" panose="020F0502020204030204" pitchFamily="34" charset="0"/>
              </a:rPr>
              <a:t> </a:t>
            </a:r>
            <a:r>
              <a:rPr lang="en-IN" sz="1800" b="1" kern="100" dirty="0">
                <a:effectLst/>
                <a:highlight>
                  <a:srgbClr val="FFFF00"/>
                </a:highlight>
                <a:latin typeface="Calibri" panose="020F0502020204030204" pitchFamily="34" charset="0"/>
                <a:ea typeface="Calibri" panose="020F0502020204030204" pitchFamily="34" charset="0"/>
                <a:cs typeface="Calibri" panose="020F0502020204030204" pitchFamily="34" charset="0"/>
              </a:rPr>
              <a:t>canteen</a:t>
            </a:r>
            <a:r>
              <a:rPr lang="en-IN" sz="1800" b="1" kern="100" spc="30" dirty="0">
                <a:effectLst/>
                <a:highlight>
                  <a:srgbClr val="FFFF00"/>
                </a:highlight>
                <a:latin typeface="Calibri" panose="020F0502020204030204" pitchFamily="34" charset="0"/>
                <a:ea typeface="Calibri" panose="020F0502020204030204" pitchFamily="34" charset="0"/>
                <a:cs typeface="Calibri" panose="020F0502020204030204" pitchFamily="34" charset="0"/>
              </a:rPr>
              <a:t> </a:t>
            </a:r>
            <a:r>
              <a:rPr lang="en-IN" sz="1800" b="1" kern="100" dirty="0">
                <a:effectLst/>
                <a:highlight>
                  <a:srgbClr val="FFFF00"/>
                </a:highlight>
                <a:latin typeface="Calibri" panose="020F0502020204030204" pitchFamily="34" charset="0"/>
                <a:ea typeface="Calibri" panose="020F0502020204030204" pitchFamily="34" charset="0"/>
                <a:cs typeface="Calibri" panose="020F0502020204030204" pitchFamily="34" charset="0"/>
              </a:rPr>
              <a:t>or</a:t>
            </a:r>
            <a:r>
              <a:rPr lang="en-IN" b="1" kern="100" dirty="0">
                <a:highlight>
                  <a:srgbClr val="FFFF00"/>
                </a:highlight>
                <a:latin typeface="Calibri" panose="020F0502020204030204" pitchFamily="34" charset="0"/>
                <a:ea typeface="Calibri" panose="020F0502020204030204" pitchFamily="34" charset="0"/>
                <a:cs typeface="Calibri" panose="020F0502020204030204" pitchFamily="34" charset="0"/>
              </a:rPr>
              <a:t>d</a:t>
            </a:r>
            <a:r>
              <a:rPr lang="en-IN" sz="1800" b="1" kern="100" dirty="0">
                <a:effectLst/>
                <a:highlight>
                  <a:srgbClr val="FFFF00"/>
                </a:highlight>
                <a:latin typeface="Calibri" panose="020F0502020204030204" pitchFamily="34" charset="0"/>
                <a:ea typeface="Calibri" panose="020F0502020204030204" pitchFamily="34" charset="0"/>
                <a:cs typeface="Calibri" panose="020F0502020204030204" pitchFamily="34" charset="0"/>
              </a:rPr>
              <a:t>ering</a:t>
            </a:r>
            <a:r>
              <a:rPr lang="en-IN" sz="1800" b="1" kern="100" spc="15" dirty="0">
                <a:effectLst/>
                <a:highlight>
                  <a:srgbClr val="FFFF00"/>
                </a:highlight>
                <a:latin typeface="Calibri" panose="020F0502020204030204" pitchFamily="34" charset="0"/>
                <a:ea typeface="Calibri" panose="020F0502020204030204" pitchFamily="34" charset="0"/>
                <a:cs typeface="Calibri" panose="020F0502020204030204" pitchFamily="34" charset="0"/>
              </a:rPr>
              <a:t> </a:t>
            </a:r>
            <a:r>
              <a:rPr lang="en-IN" sz="1800" b="1" kern="100" spc="-10" dirty="0">
                <a:effectLst/>
                <a:highlight>
                  <a:srgbClr val="FFFF00"/>
                </a:highlight>
                <a:latin typeface="Calibri" panose="020F0502020204030204" pitchFamily="34" charset="0"/>
                <a:ea typeface="Calibri" panose="020F0502020204030204" pitchFamily="34" charset="0"/>
                <a:cs typeface="Calibri" panose="020F0502020204030204" pitchFamily="34" charset="0"/>
              </a:rPr>
              <a:t>system</a:t>
            </a:r>
            <a:endParaRPr lang="en-IN" sz="18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pic>
        <p:nvPicPr>
          <p:cNvPr id="4" name="Image 9">
            <a:extLst>
              <a:ext uri="{FF2B5EF4-FFF2-40B4-BE49-F238E27FC236}">
                <a16:creationId xmlns:a16="http://schemas.microsoft.com/office/drawing/2014/main" id="{731D45E8-C1FC-68AD-EC06-B475881C75E7}"/>
              </a:ext>
            </a:extLst>
          </p:cNvPr>
          <p:cNvPicPr>
            <a:picLocks/>
          </p:cNvPicPr>
          <p:nvPr/>
        </p:nvPicPr>
        <p:blipFill>
          <a:blip r:embed="rId2" cstate="print"/>
          <a:stretch>
            <a:fillRect/>
          </a:stretch>
        </p:blipFill>
        <p:spPr>
          <a:xfrm>
            <a:off x="696686" y="1175657"/>
            <a:ext cx="8752114" cy="4561114"/>
          </a:xfrm>
          <a:prstGeom prst="rect">
            <a:avLst/>
          </a:prstGeom>
        </p:spPr>
      </p:pic>
      <p:sp>
        <p:nvSpPr>
          <p:cNvPr id="5" name="TextBox 4">
            <a:extLst>
              <a:ext uri="{FF2B5EF4-FFF2-40B4-BE49-F238E27FC236}">
                <a16:creationId xmlns:a16="http://schemas.microsoft.com/office/drawing/2014/main" id="{7A9578D5-4B88-9868-11AA-60A1CF438535}"/>
              </a:ext>
            </a:extLst>
          </p:cNvPr>
          <p:cNvSpPr txBox="1"/>
          <p:nvPr/>
        </p:nvSpPr>
        <p:spPr>
          <a:xfrm>
            <a:off x="696686" y="5996476"/>
            <a:ext cx="1993248" cy="392159"/>
          </a:xfrm>
          <a:prstGeom prst="rect">
            <a:avLst/>
          </a:prstGeom>
          <a:noFill/>
        </p:spPr>
        <p:txBody>
          <a:bodyPr wrap="square">
            <a:spAutoFit/>
          </a:bodyPr>
          <a:lstStyle/>
          <a:p>
            <a:pPr>
              <a:lnSpc>
                <a:spcPct val="115000"/>
              </a:lnSpc>
              <a:spcAft>
                <a:spcPts val="800"/>
              </a:spcAft>
              <a:buNone/>
            </a:pPr>
            <a:r>
              <a:rPr lang="en-IN"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FOR LIVE VIEW</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4A4CED61-4F9A-9CF0-A4E6-1B90E93AFB4C}"/>
              </a:ext>
            </a:extLst>
          </p:cNvPr>
          <p:cNvSpPr txBox="1"/>
          <p:nvPr/>
        </p:nvSpPr>
        <p:spPr>
          <a:xfrm>
            <a:off x="696686" y="5604317"/>
            <a:ext cx="1575997" cy="392159"/>
          </a:xfrm>
          <a:prstGeom prst="rect">
            <a:avLst/>
          </a:prstGeom>
          <a:noFill/>
        </p:spPr>
        <p:txBody>
          <a:bodyPr wrap="square">
            <a:spAutoFit/>
          </a:bodyPr>
          <a:lstStyle/>
          <a:p>
            <a:pPr>
              <a:lnSpc>
                <a:spcPct val="115000"/>
              </a:lnSpc>
              <a:spcAft>
                <a:spcPts val="800"/>
              </a:spcAft>
              <a:buNone/>
            </a:pPr>
            <a:r>
              <a:rPr lang="en-IN"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FOR VIEW</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53807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05B631-005E-172B-484B-985BE32B9E3C}"/>
              </a:ext>
            </a:extLst>
          </p:cNvPr>
          <p:cNvSpPr txBox="1"/>
          <p:nvPr/>
        </p:nvSpPr>
        <p:spPr>
          <a:xfrm>
            <a:off x="870858" y="468085"/>
            <a:ext cx="5693228" cy="334002"/>
          </a:xfrm>
          <a:prstGeom prst="rect">
            <a:avLst/>
          </a:prstGeom>
          <a:noFill/>
        </p:spPr>
        <p:txBody>
          <a:bodyPr wrap="square">
            <a:spAutoFit/>
          </a:bodyPr>
          <a:lstStyle/>
          <a:p>
            <a:pPr marR="659130">
              <a:lnSpc>
                <a:spcPct val="87000"/>
              </a:lnSpc>
              <a:spcAft>
                <a:spcPts val="800"/>
              </a:spcAft>
            </a:pPr>
            <a:r>
              <a:rPr lang="en-IN" sz="1800" b="1" kern="100" dirty="0">
                <a:effectLst/>
                <a:highlight>
                  <a:srgbClr val="FFFF00"/>
                </a:highlight>
                <a:latin typeface="Calibri" panose="020F0502020204030204" pitchFamily="34" charset="0"/>
                <a:ea typeface="Calibri" panose="020F0502020204030204" pitchFamily="34" charset="0"/>
                <a:cs typeface="Calibri" panose="020F0502020204030204" pitchFamily="34" charset="0"/>
              </a:rPr>
              <a:t>Task</a:t>
            </a:r>
            <a:r>
              <a:rPr lang="en-IN" sz="1800" b="1" kern="100" spc="-20" dirty="0">
                <a:effectLst/>
                <a:highlight>
                  <a:srgbClr val="FFFF00"/>
                </a:highlight>
                <a:latin typeface="Calibri" panose="020F0502020204030204" pitchFamily="34" charset="0"/>
                <a:ea typeface="Calibri" panose="020F0502020204030204" pitchFamily="34" charset="0"/>
                <a:cs typeface="Calibri" panose="020F0502020204030204" pitchFamily="34" charset="0"/>
              </a:rPr>
              <a:t> </a:t>
            </a:r>
            <a:r>
              <a:rPr lang="en-IN" sz="1800" b="1" kern="100" dirty="0">
                <a:effectLst/>
                <a:highlight>
                  <a:srgbClr val="FFFF00"/>
                </a:highlight>
                <a:latin typeface="Calibri" panose="020F0502020204030204" pitchFamily="34" charset="0"/>
                <a:ea typeface="Calibri" panose="020F0502020204030204" pitchFamily="34" charset="0"/>
                <a:cs typeface="Calibri" panose="020F0502020204030204" pitchFamily="34" charset="0"/>
              </a:rPr>
              <a:t>6:</a:t>
            </a:r>
            <a:r>
              <a:rPr lang="en-IN" sz="1800" b="1" kern="100" spc="-15" dirty="0">
                <a:effectLst/>
                <a:highlight>
                  <a:srgbClr val="FFFF00"/>
                </a:highlight>
                <a:latin typeface="Calibri" panose="020F0502020204030204" pitchFamily="34" charset="0"/>
                <a:ea typeface="Calibri" panose="020F0502020204030204" pitchFamily="34" charset="0"/>
                <a:cs typeface="Calibri" panose="020F0502020204030204" pitchFamily="34" charset="0"/>
              </a:rPr>
              <a:t> </a:t>
            </a:r>
            <a:r>
              <a:rPr lang="en-IN" sz="1800" b="1" kern="100" dirty="0">
                <a:effectLst/>
                <a:highlight>
                  <a:srgbClr val="FFFF00"/>
                </a:highlight>
                <a:latin typeface="Calibri" panose="020F0502020204030204" pitchFamily="34" charset="0"/>
                <a:ea typeface="Calibri" panose="020F0502020204030204" pitchFamily="34" charset="0"/>
                <a:cs typeface="Calibri" panose="020F0502020204030204" pitchFamily="34" charset="0"/>
              </a:rPr>
              <a:t>Features</a:t>
            </a:r>
            <a:r>
              <a:rPr lang="en-IN" sz="1800" b="1" kern="100" spc="-10" dirty="0">
                <a:effectLst/>
                <a:highlight>
                  <a:srgbClr val="FFFF00"/>
                </a:highlight>
                <a:latin typeface="Calibri" panose="020F0502020204030204" pitchFamily="34" charset="0"/>
                <a:ea typeface="Calibri" panose="020F0502020204030204" pitchFamily="34" charset="0"/>
                <a:cs typeface="Calibri" panose="020F0502020204030204" pitchFamily="34" charset="0"/>
              </a:rPr>
              <a:t> </a:t>
            </a:r>
            <a:r>
              <a:rPr lang="en-IN" sz="1800" b="1" kern="100" dirty="0">
                <a:effectLst/>
                <a:highlight>
                  <a:srgbClr val="FFFF00"/>
                </a:highlight>
                <a:latin typeface="Calibri" panose="020F0502020204030204" pitchFamily="34" charset="0"/>
                <a:ea typeface="Calibri" panose="020F0502020204030204" pitchFamily="34" charset="0"/>
                <a:cs typeface="Calibri" panose="020F0502020204030204" pitchFamily="34" charset="0"/>
              </a:rPr>
              <a:t>to</a:t>
            </a:r>
            <a:r>
              <a:rPr lang="en-IN" sz="1800" b="1" kern="100" spc="-15" dirty="0">
                <a:effectLst/>
                <a:highlight>
                  <a:srgbClr val="FFFF00"/>
                </a:highlight>
                <a:latin typeface="Calibri" panose="020F0502020204030204" pitchFamily="34" charset="0"/>
                <a:ea typeface="Calibri" panose="020F0502020204030204" pitchFamily="34" charset="0"/>
                <a:cs typeface="Calibri" panose="020F0502020204030204" pitchFamily="34" charset="0"/>
              </a:rPr>
              <a:t> </a:t>
            </a:r>
            <a:r>
              <a:rPr lang="en-IN" sz="1800" b="1" kern="100" dirty="0">
                <a:effectLst/>
                <a:highlight>
                  <a:srgbClr val="FFFF00"/>
                </a:highlight>
                <a:latin typeface="Calibri" panose="020F0502020204030204" pitchFamily="34" charset="0"/>
                <a:ea typeface="Calibri" panose="020F0502020204030204" pitchFamily="34" charset="0"/>
                <a:cs typeface="Calibri" panose="020F0502020204030204" pitchFamily="34" charset="0"/>
              </a:rPr>
              <a:t>be</a:t>
            </a:r>
            <a:r>
              <a:rPr lang="en-IN" sz="1800" b="1" kern="100" spc="-10" dirty="0">
                <a:effectLst/>
                <a:highlight>
                  <a:srgbClr val="FFFF00"/>
                </a:highlight>
                <a:latin typeface="Calibri" panose="020F0502020204030204" pitchFamily="34" charset="0"/>
                <a:ea typeface="Calibri" panose="020F0502020204030204" pitchFamily="34" charset="0"/>
                <a:cs typeface="Calibri" panose="020F0502020204030204" pitchFamily="34" charset="0"/>
              </a:rPr>
              <a:t> developed</a:t>
            </a:r>
            <a:endParaRPr lang="en-IN" sz="18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DB08BCB7-D801-1147-E3D8-B24348597D48}"/>
              </a:ext>
            </a:extLst>
          </p:cNvPr>
          <p:cNvSpPr txBox="1"/>
          <p:nvPr/>
        </p:nvSpPr>
        <p:spPr>
          <a:xfrm>
            <a:off x="870857" y="1029810"/>
            <a:ext cx="10384971" cy="2623026"/>
          </a:xfrm>
          <a:prstGeom prst="rect">
            <a:avLst/>
          </a:prstGeom>
          <a:noFill/>
        </p:spPr>
        <p:txBody>
          <a:bodyPr wrap="square">
            <a:spAutoFit/>
          </a:bodyPr>
          <a:lstStyle/>
          <a:p>
            <a:pPr marL="342900" marR="659130" lvl="0" indent="-342900">
              <a:lnSpc>
                <a:spcPct val="87000"/>
              </a:lnSpc>
              <a:spcAft>
                <a:spcPts val="800"/>
              </a:spcAft>
              <a:buSzPts val="1000"/>
              <a:buFont typeface="Symbol" panose="05050102010706020507" pitchFamily="18" charset="2"/>
              <a:buChar char=""/>
              <a:tabLst>
                <a:tab pos="457200" algn="l"/>
              </a:tabLst>
            </a:pPr>
            <a:r>
              <a:rPr lang="en-IN" sz="1200" kern="100" dirty="0">
                <a:effectLst/>
                <a:latin typeface="Calibri" panose="020F0502020204030204" pitchFamily="34" charset="0"/>
                <a:ea typeface="Calibri" panose="020F0502020204030204" pitchFamily="34" charset="0"/>
                <a:cs typeface="Calibri" panose="020F0502020204030204" pitchFamily="34" charset="0"/>
              </a:rPr>
              <a:t>Employee registration with secure login credentials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659130" lvl="0" indent="-342900">
              <a:lnSpc>
                <a:spcPct val="87000"/>
              </a:lnSpc>
              <a:spcAft>
                <a:spcPts val="800"/>
              </a:spcAft>
              <a:buSzPts val="1000"/>
              <a:buFont typeface="Symbol" panose="05050102010706020507" pitchFamily="18" charset="2"/>
              <a:buChar char=""/>
              <a:tabLst>
                <a:tab pos="457200" algn="l"/>
              </a:tabLst>
            </a:pPr>
            <a:r>
              <a:rPr lang="en-IN" sz="1200" kern="100" dirty="0">
                <a:effectLst/>
                <a:latin typeface="Calibri" panose="020F0502020204030204" pitchFamily="34" charset="0"/>
                <a:ea typeface="Calibri" panose="020F0502020204030204" pitchFamily="34" charset="0"/>
                <a:cs typeface="Calibri" panose="020F0502020204030204" pitchFamily="34" charset="0"/>
              </a:rPr>
              <a:t>Menu management functionality to update the list of dishes offered each day</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659130" lvl="0" indent="-342900">
              <a:lnSpc>
                <a:spcPct val="87000"/>
              </a:lnSpc>
              <a:spcAft>
                <a:spcPts val="800"/>
              </a:spcAft>
              <a:buSzPts val="1000"/>
              <a:buFont typeface="Symbol" panose="05050102010706020507" pitchFamily="18" charset="2"/>
              <a:buChar char=""/>
              <a:tabLst>
                <a:tab pos="457200" algn="l"/>
              </a:tabLst>
            </a:pPr>
            <a:r>
              <a:rPr lang="en-IN" sz="1200" kern="100" dirty="0">
                <a:effectLst/>
                <a:latin typeface="Calibri" panose="020F0502020204030204" pitchFamily="34" charset="0"/>
                <a:ea typeface="Calibri" panose="020F0502020204030204" pitchFamily="34" charset="0"/>
                <a:cs typeface="Calibri" panose="020F0502020204030204" pitchFamily="34" charset="0"/>
              </a:rPr>
              <a:t>Option for employees to select and edit their food orders before final confirmation</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659130" lvl="0" indent="-342900">
              <a:lnSpc>
                <a:spcPct val="87000"/>
              </a:lnSpc>
              <a:spcAft>
                <a:spcPts val="800"/>
              </a:spcAft>
              <a:buSzPts val="1000"/>
              <a:buFont typeface="Symbol" panose="05050102010706020507" pitchFamily="18" charset="2"/>
              <a:buChar char=""/>
              <a:tabLst>
                <a:tab pos="457200" algn="l"/>
              </a:tabLst>
            </a:pPr>
            <a:r>
              <a:rPr lang="en-IN" sz="1200" kern="100" dirty="0">
                <a:effectLst/>
                <a:latin typeface="Calibri" panose="020F0502020204030204" pitchFamily="34" charset="0"/>
                <a:ea typeface="Calibri" panose="020F0502020204030204" pitchFamily="34" charset="0"/>
                <a:cs typeface="Calibri" panose="020F0502020204030204" pitchFamily="34" charset="0"/>
              </a:rPr>
              <a:t>Restriction on editing the order after it has been confirmed in the system</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659130" lvl="0" indent="-342900">
              <a:lnSpc>
                <a:spcPct val="87000"/>
              </a:lnSpc>
              <a:spcAft>
                <a:spcPts val="800"/>
              </a:spcAft>
              <a:buSzPts val="1000"/>
              <a:buFont typeface="Symbol" panose="05050102010706020507" pitchFamily="18" charset="2"/>
              <a:buChar char=""/>
              <a:tabLst>
                <a:tab pos="457200" algn="l"/>
              </a:tabLst>
            </a:pPr>
            <a:r>
              <a:rPr lang="en-IN" sz="1200" kern="100" dirty="0">
                <a:effectLst/>
                <a:latin typeface="Calibri" panose="020F0502020204030204" pitchFamily="34" charset="0"/>
                <a:ea typeface="Calibri" panose="020F0502020204030204" pitchFamily="34" charset="0"/>
                <a:cs typeface="Calibri" panose="020F0502020204030204" pitchFamily="34" charset="0"/>
              </a:rPr>
              <a:t>Capability for the canteen manager to view incoming orders and assign them to the chef for preparation</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659130" lvl="0" indent="-342900">
              <a:lnSpc>
                <a:spcPct val="87000"/>
              </a:lnSpc>
              <a:spcAft>
                <a:spcPts val="800"/>
              </a:spcAft>
              <a:buSzPts val="1000"/>
              <a:buFont typeface="Symbol" panose="05050102010706020507" pitchFamily="18" charset="2"/>
              <a:buChar char=""/>
              <a:tabLst>
                <a:tab pos="457200" algn="l"/>
              </a:tabLst>
            </a:pPr>
            <a:r>
              <a:rPr lang="en-IN" sz="1200" kern="100" dirty="0">
                <a:effectLst/>
                <a:latin typeface="Calibri" panose="020F0502020204030204" pitchFamily="34" charset="0"/>
                <a:ea typeface="Calibri" panose="020F0502020204030204" pitchFamily="34" charset="0"/>
                <a:cs typeface="Calibri" panose="020F0502020204030204" pitchFamily="34" charset="0"/>
              </a:rPr>
              <a:t>Feature for the canteen manager to assign a delivery associate for desk delivery</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659130" lvl="0" indent="-342900">
              <a:lnSpc>
                <a:spcPct val="87000"/>
              </a:lnSpc>
              <a:spcAft>
                <a:spcPts val="800"/>
              </a:spcAft>
              <a:buSzPts val="1000"/>
              <a:buFont typeface="Symbol" panose="05050102010706020507" pitchFamily="18" charset="2"/>
              <a:buChar char=""/>
              <a:tabLst>
                <a:tab pos="457200" algn="l"/>
              </a:tabLst>
            </a:pPr>
            <a:r>
              <a:rPr lang="en-IN" sz="1200" kern="100" dirty="0">
                <a:effectLst/>
                <a:latin typeface="Calibri" panose="020F0502020204030204" pitchFamily="34" charset="0"/>
                <a:ea typeface="Calibri" panose="020F0502020204030204" pitchFamily="34" charset="0"/>
                <a:cs typeface="Calibri" panose="020F0502020204030204" pitchFamily="34" charset="0"/>
              </a:rPr>
              <a:t>Delivery associate can close the order in the system after successful delivery</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659130" lvl="0" indent="-342900">
              <a:lnSpc>
                <a:spcPct val="87000"/>
              </a:lnSpc>
              <a:spcAft>
                <a:spcPts val="800"/>
              </a:spcAft>
              <a:buSzPts val="1000"/>
              <a:buFont typeface="Symbol" panose="05050102010706020507" pitchFamily="18" charset="2"/>
              <a:buChar char=""/>
              <a:tabLst>
                <a:tab pos="457200" algn="l"/>
              </a:tabLst>
            </a:pPr>
            <a:r>
              <a:rPr lang="en-IN" sz="1200" kern="100" dirty="0">
                <a:effectLst/>
                <a:latin typeface="Calibri" panose="020F0502020204030204" pitchFamily="34" charset="0"/>
                <a:ea typeface="Calibri" panose="020F0502020204030204" pitchFamily="34" charset="0"/>
                <a:cs typeface="Calibri" panose="020F0502020204030204" pitchFamily="34" charset="0"/>
              </a:rPr>
              <a:t>Feedback mechanism to collect employee reviews regarding the food and service</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659130" lvl="0" indent="-342900">
              <a:lnSpc>
                <a:spcPct val="87000"/>
              </a:lnSpc>
              <a:spcAft>
                <a:spcPts val="800"/>
              </a:spcAft>
              <a:buSzPts val="1000"/>
              <a:buFont typeface="Symbol" panose="05050102010706020507" pitchFamily="18" charset="2"/>
              <a:buChar char=""/>
              <a:tabLst>
                <a:tab pos="457200" algn="l"/>
              </a:tabLst>
            </a:pPr>
            <a:r>
              <a:rPr lang="en-IN" sz="1200" kern="100" dirty="0">
                <a:effectLst/>
                <a:latin typeface="Calibri" panose="020F0502020204030204" pitchFamily="34" charset="0"/>
                <a:ea typeface="Calibri" panose="020F0502020204030204" pitchFamily="34" charset="0"/>
                <a:cs typeface="Calibri" panose="020F0502020204030204" pitchFamily="34" charset="0"/>
              </a:rPr>
              <a:t>Integration with payroll system to calculate food expenses per employee and deduct the amount from their salary</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659130" lvl="0" indent="-342900">
              <a:lnSpc>
                <a:spcPct val="87000"/>
              </a:lnSpc>
              <a:spcAft>
                <a:spcPts val="800"/>
              </a:spcAft>
              <a:buSzPts val="1000"/>
              <a:buFont typeface="Symbol" panose="05050102010706020507" pitchFamily="18" charset="2"/>
              <a:buChar char=""/>
              <a:tabLst>
                <a:tab pos="457200" algn="l"/>
              </a:tabLst>
            </a:pPr>
            <a:r>
              <a:rPr lang="en-IN" sz="1200" kern="100" dirty="0">
                <a:effectLst/>
                <a:latin typeface="Calibri" panose="020F0502020204030204" pitchFamily="34" charset="0"/>
                <a:ea typeface="Calibri" panose="020F0502020204030204" pitchFamily="34" charset="0"/>
                <a:cs typeface="Calibri" panose="020F0502020204030204" pitchFamily="34" charset="0"/>
              </a:rPr>
              <a:t>Automated report generation and submission to management for tracking and analysis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20919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463B5-4799-0401-992A-9239BC17CD9E}"/>
              </a:ext>
            </a:extLst>
          </p:cNvPr>
          <p:cNvSpPr>
            <a:spLocks noGrp="1"/>
          </p:cNvSpPr>
          <p:nvPr>
            <p:ph type="title"/>
          </p:nvPr>
        </p:nvSpPr>
        <p:spPr>
          <a:xfrm>
            <a:off x="805543" y="522514"/>
            <a:ext cx="10515600" cy="1132114"/>
          </a:xfrm>
        </p:spPr>
        <p:txBody>
          <a:bodyPr/>
          <a:lstStyle/>
          <a:p>
            <a:r>
              <a:rPr lang="en-IN" sz="1800" b="1" kern="100" dirty="0">
                <a:solidFill>
                  <a:srgbClr val="000000"/>
                </a:solidFill>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Task</a:t>
            </a:r>
            <a:r>
              <a:rPr lang="en-IN" sz="1800" b="1" kern="100" spc="-20" dirty="0">
                <a:solidFill>
                  <a:srgbClr val="000000"/>
                </a:solidFill>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 </a:t>
            </a:r>
            <a:r>
              <a:rPr lang="en-IN" sz="1800" b="1" kern="100" dirty="0">
                <a:solidFill>
                  <a:srgbClr val="000000"/>
                </a:solidFill>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7:</a:t>
            </a:r>
            <a:r>
              <a:rPr lang="en-IN" sz="1800" b="1" kern="100" spc="-10" dirty="0">
                <a:solidFill>
                  <a:srgbClr val="000000"/>
                </a:solidFill>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 </a:t>
            </a:r>
            <a:r>
              <a:rPr lang="en-IN" sz="1800" b="1" kern="100" dirty="0">
                <a:solidFill>
                  <a:srgbClr val="000000"/>
                </a:solidFill>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In-scope</a:t>
            </a:r>
            <a:r>
              <a:rPr lang="en-IN" sz="1800" b="1" kern="100" spc="-15" dirty="0">
                <a:solidFill>
                  <a:srgbClr val="000000"/>
                </a:solidFill>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 </a:t>
            </a:r>
            <a:r>
              <a:rPr lang="en-IN" sz="1800" b="1" kern="100" dirty="0">
                <a:solidFill>
                  <a:srgbClr val="000000"/>
                </a:solidFill>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and</a:t>
            </a:r>
            <a:r>
              <a:rPr lang="en-IN" sz="1800" b="1" kern="100" spc="-15" dirty="0">
                <a:solidFill>
                  <a:srgbClr val="000000"/>
                </a:solidFill>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 </a:t>
            </a:r>
            <a:r>
              <a:rPr lang="en-IN" sz="1800" b="1" kern="100" dirty="0">
                <a:solidFill>
                  <a:srgbClr val="000000"/>
                </a:solidFill>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out</a:t>
            </a:r>
            <a:r>
              <a:rPr lang="en-IN" sz="1800" b="1" kern="100" spc="-15" dirty="0">
                <a:solidFill>
                  <a:srgbClr val="000000"/>
                </a:solidFill>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 </a:t>
            </a:r>
            <a:r>
              <a:rPr lang="en-IN" sz="1800" b="1" kern="100" dirty="0">
                <a:solidFill>
                  <a:srgbClr val="000000"/>
                </a:solidFill>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of</a:t>
            </a:r>
            <a:r>
              <a:rPr lang="en-IN" sz="1800" b="1" kern="100" spc="-20" dirty="0">
                <a:solidFill>
                  <a:srgbClr val="000000"/>
                </a:solidFill>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 </a:t>
            </a:r>
            <a:r>
              <a:rPr lang="en-IN" sz="1800" b="1" kern="100" dirty="0">
                <a:solidFill>
                  <a:srgbClr val="000000"/>
                </a:solidFill>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scope</a:t>
            </a:r>
            <a:r>
              <a:rPr lang="en-IN" sz="1800" b="1" kern="100" spc="-15" dirty="0">
                <a:solidFill>
                  <a:srgbClr val="000000"/>
                </a:solidFill>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 </a:t>
            </a:r>
            <a:r>
              <a:rPr lang="en-IN" sz="1800" b="1" kern="100" dirty="0">
                <a:solidFill>
                  <a:srgbClr val="000000"/>
                </a:solidFill>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for</a:t>
            </a:r>
            <a:r>
              <a:rPr lang="en-IN" sz="1800" b="1" kern="100" spc="-15" dirty="0">
                <a:solidFill>
                  <a:srgbClr val="000000"/>
                </a:solidFill>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 </a:t>
            </a:r>
            <a:r>
              <a:rPr lang="en-IN" sz="1800" b="1" kern="100" spc="-10" dirty="0">
                <a:solidFill>
                  <a:srgbClr val="000000"/>
                </a:solidFill>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software</a:t>
            </a:r>
            <a:br>
              <a:rPr lang="en-IN" sz="1800" b="1" kern="100" dirty="0">
                <a:solidFill>
                  <a:srgbClr val="2F5496"/>
                </a:solidFill>
                <a:effectLst/>
                <a:highlight>
                  <a:srgbClr val="FFFF00"/>
                </a:highlight>
                <a:latin typeface="Calibri Light" panose="020F0302020204030204" pitchFamily="34" charset="0"/>
                <a:ea typeface="Times New Roman" panose="02020603050405020304" pitchFamily="18" charset="0"/>
                <a:cs typeface="Times New Roman" panose="02020603050405020304" pitchFamily="18" charset="0"/>
              </a:rPr>
            </a:br>
            <a:endParaRPr lang="en-IN" dirty="0">
              <a:highlight>
                <a:srgbClr val="FFFF00"/>
              </a:highlight>
            </a:endParaRPr>
          </a:p>
        </p:txBody>
      </p:sp>
      <p:sp>
        <p:nvSpPr>
          <p:cNvPr id="3" name="Content Placeholder 2">
            <a:extLst>
              <a:ext uri="{FF2B5EF4-FFF2-40B4-BE49-F238E27FC236}">
                <a16:creationId xmlns:a16="http://schemas.microsoft.com/office/drawing/2014/main" id="{365FD185-DE52-40E5-7816-FD95FBF3BC35}"/>
              </a:ext>
            </a:extLst>
          </p:cNvPr>
          <p:cNvSpPr>
            <a:spLocks noGrp="1"/>
          </p:cNvSpPr>
          <p:nvPr>
            <p:ph sz="half" idx="1"/>
          </p:nvPr>
        </p:nvSpPr>
        <p:spPr>
          <a:xfrm>
            <a:off x="870857" y="1118586"/>
            <a:ext cx="5170715" cy="5216901"/>
          </a:xfrm>
        </p:spPr>
        <p:txBody>
          <a:bodyPr>
            <a:normAutofit/>
          </a:bodyPr>
          <a:lstStyle/>
          <a:p>
            <a:pPr>
              <a:lnSpc>
                <a:spcPct val="115000"/>
              </a:lnSpc>
              <a:spcBef>
                <a:spcPts val="940"/>
              </a:spcBef>
              <a:spcAft>
                <a:spcPts val="400"/>
              </a:spcAft>
              <a:buNone/>
            </a:pPr>
            <a:r>
              <a:rPr lang="en-IN" sz="1200" b="1" u="sng" kern="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In</a:t>
            </a:r>
            <a:r>
              <a:rPr lang="en-IN" sz="1200" b="1" u="sng" kern="100" spc="-1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sz="1200" b="1" u="sng" kern="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scope</a:t>
            </a:r>
            <a:r>
              <a:rPr lang="en-IN" sz="1200" b="1" u="sng" kern="100" spc="-5"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sz="1200" b="1" u="sng" kern="100" spc="-1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requirements</a:t>
            </a:r>
            <a:endParaRPr lang="en-IN" sz="1200" b="1" u="sng"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Bef>
                <a:spcPts val="925"/>
              </a:spcBef>
              <a:spcAft>
                <a:spcPts val="800"/>
              </a:spcAft>
              <a:buSzPts val="1000"/>
              <a:buFont typeface="Symbol" panose="05050102010706020507" pitchFamily="18" charset="2"/>
              <a:buChar char=""/>
              <a:tabLst>
                <a:tab pos="285750" algn="l"/>
              </a:tabLst>
            </a:pPr>
            <a:r>
              <a:rPr lang="en-IN" sz="1200" kern="100" spc="0" dirty="0">
                <a:solidFill>
                  <a:srgbClr val="000000"/>
                </a:solidFill>
                <a:effectLst/>
                <a:latin typeface="Calibri" panose="020F0502020204030204" pitchFamily="34" charset="0"/>
                <a:ea typeface="Symbol" panose="05050102010706020507" pitchFamily="18" charset="2"/>
                <a:cs typeface="Calibri" panose="020F0502020204030204" pitchFamily="34" charset="0"/>
              </a:rPr>
              <a:t>Employee</a:t>
            </a:r>
            <a:r>
              <a:rPr lang="en-IN" sz="1200" kern="100" spc="-15" dirty="0">
                <a:solidFill>
                  <a:srgbClr val="000000"/>
                </a:solidFill>
                <a:effectLst/>
                <a:latin typeface="Calibri" panose="020F0502020204030204" pitchFamily="34" charset="0"/>
                <a:ea typeface="Symbol" panose="05050102010706020507" pitchFamily="18" charset="2"/>
                <a:cs typeface="Calibri" panose="020F0502020204030204" pitchFamily="34" charset="0"/>
              </a:rPr>
              <a:t> </a:t>
            </a:r>
            <a:r>
              <a:rPr lang="en-IN" sz="1200" kern="100" spc="0" dirty="0">
                <a:solidFill>
                  <a:srgbClr val="000000"/>
                </a:solidFill>
                <a:effectLst/>
                <a:latin typeface="Calibri" panose="020F0502020204030204" pitchFamily="34" charset="0"/>
                <a:ea typeface="Symbol" panose="05050102010706020507" pitchFamily="18" charset="2"/>
                <a:cs typeface="Calibri" panose="020F0502020204030204" pitchFamily="34" charset="0"/>
              </a:rPr>
              <a:t>sign</a:t>
            </a:r>
            <a:r>
              <a:rPr lang="en-IN" sz="1200" kern="100" spc="-15" dirty="0">
                <a:solidFill>
                  <a:srgbClr val="000000"/>
                </a:solidFill>
                <a:effectLst/>
                <a:latin typeface="Calibri" panose="020F0502020204030204" pitchFamily="34" charset="0"/>
                <a:ea typeface="Symbol" panose="05050102010706020507" pitchFamily="18" charset="2"/>
                <a:cs typeface="Calibri" panose="020F0502020204030204" pitchFamily="34" charset="0"/>
              </a:rPr>
              <a:t> </a:t>
            </a:r>
            <a:r>
              <a:rPr lang="en-IN" sz="1200" kern="100" spc="0" dirty="0">
                <a:solidFill>
                  <a:srgbClr val="000000"/>
                </a:solidFill>
                <a:effectLst/>
                <a:latin typeface="Calibri" panose="020F0502020204030204" pitchFamily="34" charset="0"/>
                <a:ea typeface="Symbol" panose="05050102010706020507" pitchFamily="18" charset="2"/>
                <a:cs typeface="Calibri" panose="020F0502020204030204" pitchFamily="34" charset="0"/>
              </a:rPr>
              <a:t>up/sign</a:t>
            </a:r>
            <a:r>
              <a:rPr lang="en-IN" sz="1200" kern="100" spc="-10" dirty="0">
                <a:solidFill>
                  <a:srgbClr val="000000"/>
                </a:solidFill>
                <a:effectLst/>
                <a:latin typeface="Calibri" panose="020F0502020204030204" pitchFamily="34" charset="0"/>
                <a:ea typeface="Symbol" panose="05050102010706020507" pitchFamily="18" charset="2"/>
                <a:cs typeface="Calibri" panose="020F0502020204030204" pitchFamily="34" charset="0"/>
              </a:rPr>
              <a:t> </a:t>
            </a:r>
            <a:r>
              <a:rPr lang="en-IN" sz="1200" kern="100" spc="-25" dirty="0">
                <a:solidFill>
                  <a:srgbClr val="000000"/>
                </a:solidFill>
                <a:effectLst/>
                <a:latin typeface="Calibri" panose="020F0502020204030204" pitchFamily="34" charset="0"/>
                <a:ea typeface="Symbol" panose="05050102010706020507" pitchFamily="18" charset="2"/>
                <a:cs typeface="Calibri" panose="020F0502020204030204" pitchFamily="34" charset="0"/>
              </a:rPr>
              <a:t>in</a:t>
            </a:r>
            <a:endParaRPr lang="en-IN" sz="1200" kern="100" spc="0" dirty="0">
              <a:effectLst/>
              <a:latin typeface="Calibri" panose="020F0502020204030204" pitchFamily="34" charset="0"/>
              <a:ea typeface="Symbol" panose="05050102010706020507" pitchFamily="18" charset="2"/>
              <a:cs typeface="Symbol" panose="05050102010706020507" pitchFamily="18" charset="2"/>
            </a:endParaRPr>
          </a:p>
          <a:p>
            <a:pPr marL="342900" lvl="0" indent="-342900">
              <a:lnSpc>
                <a:spcPts val="1585"/>
              </a:lnSpc>
              <a:spcAft>
                <a:spcPts val="800"/>
              </a:spcAft>
              <a:buSzPts val="1000"/>
              <a:buFont typeface="Symbol" panose="05050102010706020507" pitchFamily="18" charset="2"/>
              <a:buChar char=""/>
              <a:tabLst>
                <a:tab pos="285750" algn="l"/>
              </a:tabLst>
            </a:pPr>
            <a:r>
              <a:rPr lang="en-IN" sz="1200" kern="100" spc="0" dirty="0">
                <a:effectLst/>
                <a:latin typeface="Calibri" panose="020F0502020204030204" pitchFamily="34" charset="0"/>
                <a:ea typeface="Symbol" panose="05050102010706020507" pitchFamily="18" charset="2"/>
                <a:cs typeface="Calibri" panose="020F0502020204030204" pitchFamily="34" charset="0"/>
              </a:rPr>
              <a:t>Menu</a:t>
            </a:r>
            <a:r>
              <a:rPr lang="en-IN" sz="1200" kern="100" spc="-10" dirty="0">
                <a:effectLst/>
                <a:latin typeface="Calibri" panose="020F0502020204030204" pitchFamily="34" charset="0"/>
                <a:ea typeface="Symbol" panose="05050102010706020507" pitchFamily="18" charset="2"/>
                <a:cs typeface="Calibri" panose="020F0502020204030204" pitchFamily="34" charset="0"/>
              </a:rPr>
              <a:t> </a:t>
            </a:r>
            <a:r>
              <a:rPr lang="en-IN" sz="1200" kern="100" spc="-20" dirty="0">
                <a:effectLst/>
                <a:latin typeface="Calibri" panose="020F0502020204030204" pitchFamily="34" charset="0"/>
                <a:ea typeface="Symbol" panose="05050102010706020507" pitchFamily="18" charset="2"/>
                <a:cs typeface="Calibri" panose="020F0502020204030204" pitchFamily="34" charset="0"/>
              </a:rPr>
              <a:t>page</a:t>
            </a:r>
            <a:endParaRPr lang="en-IN" sz="1200" kern="100" spc="0" dirty="0">
              <a:effectLst/>
              <a:latin typeface="Calibri" panose="020F0502020204030204" pitchFamily="34" charset="0"/>
              <a:ea typeface="Symbol" panose="05050102010706020507" pitchFamily="18" charset="2"/>
              <a:cs typeface="Symbol" panose="05050102010706020507" pitchFamily="18" charset="2"/>
            </a:endParaRPr>
          </a:p>
          <a:p>
            <a:pPr marL="342900" lvl="0" indent="-342900">
              <a:lnSpc>
                <a:spcPts val="1585"/>
              </a:lnSpc>
              <a:spcAft>
                <a:spcPts val="800"/>
              </a:spcAft>
              <a:buSzPts val="1000"/>
              <a:buFont typeface="Symbol" panose="05050102010706020507" pitchFamily="18" charset="2"/>
              <a:buChar char=""/>
              <a:tabLst>
                <a:tab pos="285750" algn="l"/>
              </a:tabLst>
            </a:pPr>
            <a:r>
              <a:rPr lang="en-IN" sz="1200" kern="100" spc="0" dirty="0">
                <a:effectLst/>
                <a:latin typeface="Calibri" panose="020F0502020204030204" pitchFamily="34" charset="0"/>
                <a:ea typeface="Symbol" panose="05050102010706020507" pitchFamily="18" charset="2"/>
                <a:cs typeface="Calibri" panose="020F0502020204030204" pitchFamily="34" charset="0"/>
              </a:rPr>
              <a:t>Meal</a:t>
            </a:r>
            <a:r>
              <a:rPr lang="en-IN" sz="1200" kern="100" spc="-30" dirty="0">
                <a:effectLst/>
                <a:latin typeface="Calibri" panose="020F0502020204030204" pitchFamily="34" charset="0"/>
                <a:ea typeface="Symbol" panose="05050102010706020507" pitchFamily="18" charset="2"/>
                <a:cs typeface="Calibri" panose="020F0502020204030204" pitchFamily="34" charset="0"/>
              </a:rPr>
              <a:t> </a:t>
            </a:r>
            <a:r>
              <a:rPr lang="en-IN" sz="1200" kern="100" spc="0" dirty="0">
                <a:effectLst/>
                <a:latin typeface="Calibri" panose="020F0502020204030204" pitchFamily="34" charset="0"/>
                <a:ea typeface="Symbol" panose="05050102010706020507" pitchFamily="18" charset="2"/>
                <a:cs typeface="Calibri" panose="020F0502020204030204" pitchFamily="34" charset="0"/>
              </a:rPr>
              <a:t>ordering</a:t>
            </a:r>
            <a:r>
              <a:rPr lang="en-IN" sz="1200" kern="100" spc="-10" dirty="0">
                <a:effectLst/>
                <a:latin typeface="Calibri" panose="020F0502020204030204" pitchFamily="34" charset="0"/>
                <a:ea typeface="Symbol" panose="05050102010706020507" pitchFamily="18" charset="2"/>
                <a:cs typeface="Calibri" panose="020F0502020204030204" pitchFamily="34" charset="0"/>
              </a:rPr>
              <a:t> screen</a:t>
            </a:r>
            <a:endParaRPr lang="en-IN" sz="1200" kern="100" spc="0" dirty="0">
              <a:effectLst/>
              <a:latin typeface="Calibri" panose="020F0502020204030204" pitchFamily="34" charset="0"/>
              <a:ea typeface="Symbol" panose="05050102010706020507" pitchFamily="18" charset="2"/>
              <a:cs typeface="Symbol" panose="05050102010706020507" pitchFamily="18" charset="2"/>
            </a:endParaRPr>
          </a:p>
          <a:p>
            <a:pPr marL="342900" lvl="0" indent="-342900">
              <a:lnSpc>
                <a:spcPts val="1585"/>
              </a:lnSpc>
              <a:spcBef>
                <a:spcPts val="5"/>
              </a:spcBef>
              <a:spcAft>
                <a:spcPts val="800"/>
              </a:spcAft>
              <a:buSzPts val="1000"/>
              <a:buFont typeface="Symbol" panose="05050102010706020507" pitchFamily="18" charset="2"/>
              <a:buChar char=""/>
              <a:tabLst>
                <a:tab pos="285750" algn="l"/>
              </a:tabLst>
            </a:pPr>
            <a:r>
              <a:rPr lang="en-IN" sz="1200" kern="100" spc="0" dirty="0">
                <a:effectLst/>
                <a:latin typeface="Calibri" panose="020F0502020204030204" pitchFamily="34" charset="0"/>
                <a:ea typeface="Symbol" panose="05050102010706020507" pitchFamily="18" charset="2"/>
                <a:cs typeface="Calibri" panose="020F0502020204030204" pitchFamily="34" charset="0"/>
              </a:rPr>
              <a:t>Order</a:t>
            </a:r>
            <a:r>
              <a:rPr lang="en-IN" sz="1200" kern="100" spc="-35" dirty="0">
                <a:effectLst/>
                <a:latin typeface="Calibri" panose="020F0502020204030204" pitchFamily="34" charset="0"/>
                <a:ea typeface="Symbol" panose="05050102010706020507" pitchFamily="18" charset="2"/>
                <a:cs typeface="Calibri" panose="020F0502020204030204" pitchFamily="34" charset="0"/>
              </a:rPr>
              <a:t> </a:t>
            </a:r>
            <a:r>
              <a:rPr lang="en-IN" sz="1200" kern="100" spc="0" dirty="0">
                <a:effectLst/>
                <a:latin typeface="Calibri" panose="020F0502020204030204" pitchFamily="34" charset="0"/>
                <a:ea typeface="Symbol" panose="05050102010706020507" pitchFamily="18" charset="2"/>
                <a:cs typeface="Calibri" panose="020F0502020204030204" pitchFamily="34" charset="0"/>
              </a:rPr>
              <a:t>confirmation</a:t>
            </a:r>
            <a:r>
              <a:rPr lang="en-IN" sz="1200" kern="100" spc="-30" dirty="0">
                <a:effectLst/>
                <a:latin typeface="Calibri" panose="020F0502020204030204" pitchFamily="34" charset="0"/>
                <a:ea typeface="Symbol" panose="05050102010706020507" pitchFamily="18" charset="2"/>
                <a:cs typeface="Calibri" panose="020F0502020204030204" pitchFamily="34" charset="0"/>
              </a:rPr>
              <a:t> </a:t>
            </a:r>
            <a:r>
              <a:rPr lang="en-IN" sz="1200" kern="100" spc="-10" dirty="0">
                <a:effectLst/>
                <a:latin typeface="Calibri" panose="020F0502020204030204" pitchFamily="34" charset="0"/>
                <a:ea typeface="Symbol" panose="05050102010706020507" pitchFamily="18" charset="2"/>
                <a:cs typeface="Calibri" panose="020F0502020204030204" pitchFamily="34" charset="0"/>
              </a:rPr>
              <a:t>screen</a:t>
            </a:r>
            <a:endParaRPr lang="en-IN" sz="1200" kern="100" spc="0" dirty="0">
              <a:effectLst/>
              <a:latin typeface="Calibri" panose="020F0502020204030204" pitchFamily="34" charset="0"/>
              <a:ea typeface="Symbol" panose="05050102010706020507" pitchFamily="18" charset="2"/>
              <a:cs typeface="Symbol" panose="05050102010706020507" pitchFamily="18" charset="2"/>
            </a:endParaRPr>
          </a:p>
          <a:p>
            <a:pPr marL="342900" lvl="0" indent="-342900">
              <a:lnSpc>
                <a:spcPts val="1585"/>
              </a:lnSpc>
              <a:spcAft>
                <a:spcPts val="800"/>
              </a:spcAft>
              <a:buSzPts val="1000"/>
              <a:buFont typeface="Symbol" panose="05050102010706020507" pitchFamily="18" charset="2"/>
              <a:buChar char=""/>
              <a:tabLst>
                <a:tab pos="285750" algn="l"/>
              </a:tabLst>
            </a:pPr>
            <a:r>
              <a:rPr lang="en-IN" sz="1200" kern="100" spc="0" dirty="0">
                <a:effectLst/>
                <a:latin typeface="Calibri" panose="020F0502020204030204" pitchFamily="34" charset="0"/>
                <a:ea typeface="Symbol" panose="05050102010706020507" pitchFamily="18" charset="2"/>
                <a:cs typeface="Calibri" panose="020F0502020204030204" pitchFamily="34" charset="0"/>
              </a:rPr>
              <a:t>Order</a:t>
            </a:r>
            <a:r>
              <a:rPr lang="en-IN" sz="1200" kern="100" spc="-15" dirty="0">
                <a:effectLst/>
                <a:latin typeface="Calibri" panose="020F0502020204030204" pitchFamily="34" charset="0"/>
                <a:ea typeface="Symbol" panose="05050102010706020507" pitchFamily="18" charset="2"/>
                <a:cs typeface="Calibri" panose="020F0502020204030204" pitchFamily="34" charset="0"/>
              </a:rPr>
              <a:t> </a:t>
            </a:r>
            <a:r>
              <a:rPr lang="en-IN" sz="1200" kern="100" spc="0" dirty="0">
                <a:effectLst/>
                <a:latin typeface="Calibri" panose="020F0502020204030204" pitchFamily="34" charset="0"/>
                <a:ea typeface="Symbol" panose="05050102010706020507" pitchFamily="18" charset="2"/>
                <a:cs typeface="Calibri" panose="020F0502020204030204" pitchFamily="34" charset="0"/>
              </a:rPr>
              <a:t>status</a:t>
            </a:r>
            <a:r>
              <a:rPr lang="en-IN" sz="1200" kern="100" spc="-15" dirty="0">
                <a:effectLst/>
                <a:latin typeface="Calibri" panose="020F0502020204030204" pitchFamily="34" charset="0"/>
                <a:ea typeface="Symbol" panose="05050102010706020507" pitchFamily="18" charset="2"/>
                <a:cs typeface="Calibri" panose="020F0502020204030204" pitchFamily="34" charset="0"/>
              </a:rPr>
              <a:t> </a:t>
            </a:r>
            <a:r>
              <a:rPr lang="en-IN" sz="1200" kern="100" spc="-20" dirty="0">
                <a:effectLst/>
                <a:latin typeface="Calibri" panose="020F0502020204030204" pitchFamily="34" charset="0"/>
                <a:ea typeface="Symbol" panose="05050102010706020507" pitchFamily="18" charset="2"/>
                <a:cs typeface="Calibri" panose="020F0502020204030204" pitchFamily="34" charset="0"/>
              </a:rPr>
              <a:t>page</a:t>
            </a:r>
            <a:endParaRPr lang="en-IN" sz="1200" kern="100" spc="0" dirty="0">
              <a:effectLst/>
              <a:latin typeface="Calibri" panose="020F0502020204030204" pitchFamily="34" charset="0"/>
              <a:ea typeface="Symbol" panose="05050102010706020507" pitchFamily="18" charset="2"/>
              <a:cs typeface="Symbol" panose="05050102010706020507" pitchFamily="18" charset="2"/>
            </a:endParaRPr>
          </a:p>
          <a:p>
            <a:pPr marL="342900" lvl="0" indent="-342900">
              <a:lnSpc>
                <a:spcPts val="1585"/>
              </a:lnSpc>
              <a:spcBef>
                <a:spcPts val="5"/>
              </a:spcBef>
              <a:spcAft>
                <a:spcPts val="800"/>
              </a:spcAft>
              <a:buSzPts val="1000"/>
              <a:buFont typeface="Symbol" panose="05050102010706020507" pitchFamily="18" charset="2"/>
              <a:buChar char=""/>
              <a:tabLst>
                <a:tab pos="285750" algn="l"/>
              </a:tabLst>
            </a:pPr>
            <a:r>
              <a:rPr lang="en-IN" sz="1200" kern="100" spc="0" dirty="0">
                <a:effectLst/>
                <a:latin typeface="Calibri" panose="020F0502020204030204" pitchFamily="34" charset="0"/>
                <a:ea typeface="Symbol" panose="05050102010706020507" pitchFamily="18" charset="2"/>
                <a:cs typeface="Calibri" panose="020F0502020204030204" pitchFamily="34" charset="0"/>
              </a:rPr>
              <a:t>Meal</a:t>
            </a:r>
            <a:r>
              <a:rPr lang="en-IN" sz="1200" kern="100" spc="-20" dirty="0">
                <a:effectLst/>
                <a:latin typeface="Calibri" panose="020F0502020204030204" pitchFamily="34" charset="0"/>
                <a:ea typeface="Symbol" panose="05050102010706020507" pitchFamily="18" charset="2"/>
                <a:cs typeface="Calibri" panose="020F0502020204030204" pitchFamily="34" charset="0"/>
              </a:rPr>
              <a:t> </a:t>
            </a:r>
            <a:r>
              <a:rPr lang="en-IN" sz="1200" kern="100" spc="0" dirty="0">
                <a:effectLst/>
                <a:latin typeface="Calibri" panose="020F0502020204030204" pitchFamily="34" charset="0"/>
                <a:ea typeface="Symbol" panose="05050102010706020507" pitchFamily="18" charset="2"/>
                <a:cs typeface="Calibri" panose="020F0502020204030204" pitchFamily="34" charset="0"/>
              </a:rPr>
              <a:t>delivery</a:t>
            </a:r>
            <a:r>
              <a:rPr lang="en-IN" sz="1200" kern="100" spc="-5" dirty="0">
                <a:effectLst/>
                <a:latin typeface="Calibri" panose="020F0502020204030204" pitchFamily="34" charset="0"/>
                <a:ea typeface="Symbol" panose="05050102010706020507" pitchFamily="18" charset="2"/>
                <a:cs typeface="Calibri" panose="020F0502020204030204" pitchFamily="34" charset="0"/>
              </a:rPr>
              <a:t> </a:t>
            </a:r>
            <a:r>
              <a:rPr lang="en-IN" sz="1200" kern="100" spc="-10" dirty="0">
                <a:effectLst/>
                <a:latin typeface="Calibri" panose="020F0502020204030204" pitchFamily="34" charset="0"/>
                <a:ea typeface="Symbol" panose="05050102010706020507" pitchFamily="18" charset="2"/>
                <a:cs typeface="Calibri" panose="020F0502020204030204" pitchFamily="34" charset="0"/>
              </a:rPr>
              <a:t>details</a:t>
            </a:r>
            <a:endParaRPr lang="en-IN" sz="1200" kern="100" spc="0" dirty="0">
              <a:effectLst/>
              <a:latin typeface="Calibri" panose="020F0502020204030204" pitchFamily="34" charset="0"/>
              <a:ea typeface="Symbol" panose="05050102010706020507" pitchFamily="18" charset="2"/>
              <a:cs typeface="Symbol" panose="05050102010706020507" pitchFamily="18" charset="2"/>
            </a:endParaRPr>
          </a:p>
          <a:p>
            <a:pPr marL="342900" lvl="0" indent="-342900">
              <a:lnSpc>
                <a:spcPts val="1585"/>
              </a:lnSpc>
              <a:spcAft>
                <a:spcPts val="800"/>
              </a:spcAft>
              <a:buSzPts val="1000"/>
              <a:buFont typeface="Symbol" panose="05050102010706020507" pitchFamily="18" charset="2"/>
              <a:buChar char=""/>
              <a:tabLst>
                <a:tab pos="285750" algn="l"/>
              </a:tabLst>
            </a:pPr>
            <a:r>
              <a:rPr lang="en-IN" sz="1200" kern="100" spc="0" dirty="0">
                <a:effectLst/>
                <a:latin typeface="Calibri" panose="020F0502020204030204" pitchFamily="34" charset="0"/>
                <a:ea typeface="Symbol" panose="05050102010706020507" pitchFamily="18" charset="2"/>
                <a:cs typeface="Calibri" panose="020F0502020204030204" pitchFamily="34" charset="0"/>
              </a:rPr>
              <a:t>Close</a:t>
            </a:r>
            <a:r>
              <a:rPr lang="en-IN" sz="1200" kern="100" spc="-10" dirty="0">
                <a:effectLst/>
                <a:latin typeface="Calibri" panose="020F0502020204030204" pitchFamily="34" charset="0"/>
                <a:ea typeface="Symbol" panose="05050102010706020507" pitchFamily="18" charset="2"/>
                <a:cs typeface="Calibri" panose="020F0502020204030204" pitchFamily="34" charset="0"/>
              </a:rPr>
              <a:t> </a:t>
            </a:r>
            <a:r>
              <a:rPr lang="en-IN" sz="1200" kern="100" spc="0" dirty="0">
                <a:effectLst/>
                <a:latin typeface="Calibri" panose="020F0502020204030204" pitchFamily="34" charset="0"/>
                <a:ea typeface="Symbol" panose="05050102010706020507" pitchFamily="18" charset="2"/>
                <a:cs typeface="Calibri" panose="020F0502020204030204" pitchFamily="34" charset="0"/>
              </a:rPr>
              <a:t>delivered</a:t>
            </a:r>
            <a:r>
              <a:rPr lang="en-IN" sz="1200" kern="100" spc="-5" dirty="0">
                <a:effectLst/>
                <a:latin typeface="Calibri" panose="020F0502020204030204" pitchFamily="34" charset="0"/>
                <a:ea typeface="Symbol" panose="05050102010706020507" pitchFamily="18" charset="2"/>
                <a:cs typeface="Calibri" panose="020F0502020204030204" pitchFamily="34" charset="0"/>
              </a:rPr>
              <a:t> </a:t>
            </a:r>
            <a:r>
              <a:rPr lang="en-IN" sz="1200" kern="100" spc="0" dirty="0">
                <a:effectLst/>
                <a:latin typeface="Calibri" panose="020F0502020204030204" pitchFamily="34" charset="0"/>
                <a:ea typeface="Symbol" panose="05050102010706020507" pitchFamily="18" charset="2"/>
                <a:cs typeface="Calibri" panose="020F0502020204030204" pitchFamily="34" charset="0"/>
              </a:rPr>
              <a:t>order</a:t>
            </a:r>
            <a:r>
              <a:rPr lang="en-IN" sz="1200" kern="100" spc="-10" dirty="0">
                <a:effectLst/>
                <a:latin typeface="Calibri" panose="020F0502020204030204" pitchFamily="34" charset="0"/>
                <a:ea typeface="Symbol" panose="05050102010706020507" pitchFamily="18" charset="2"/>
                <a:cs typeface="Calibri" panose="020F0502020204030204" pitchFamily="34" charset="0"/>
              </a:rPr>
              <a:t> </a:t>
            </a:r>
            <a:r>
              <a:rPr lang="en-IN" sz="1200" kern="100" spc="0" dirty="0">
                <a:effectLst/>
                <a:latin typeface="Calibri" panose="020F0502020204030204" pitchFamily="34" charset="0"/>
                <a:ea typeface="Symbol" panose="05050102010706020507" pitchFamily="18" charset="2"/>
                <a:cs typeface="Calibri" panose="020F0502020204030204" pitchFamily="34" charset="0"/>
              </a:rPr>
              <a:t>by</a:t>
            </a:r>
            <a:r>
              <a:rPr lang="en-IN" sz="1200" kern="100" spc="-10" dirty="0">
                <a:effectLst/>
                <a:latin typeface="Calibri" panose="020F0502020204030204" pitchFamily="34" charset="0"/>
                <a:ea typeface="Symbol" panose="05050102010706020507" pitchFamily="18" charset="2"/>
                <a:cs typeface="Calibri" panose="020F0502020204030204" pitchFamily="34" charset="0"/>
              </a:rPr>
              <a:t> </a:t>
            </a:r>
            <a:r>
              <a:rPr lang="en-IN" sz="1200" kern="100" spc="0" dirty="0">
                <a:effectLst/>
                <a:latin typeface="Calibri" panose="020F0502020204030204" pitchFamily="34" charset="0"/>
                <a:ea typeface="Symbol" panose="05050102010706020507" pitchFamily="18" charset="2"/>
                <a:cs typeface="Calibri" panose="020F0502020204030204" pitchFamily="34" charset="0"/>
              </a:rPr>
              <a:t>delivery</a:t>
            </a:r>
            <a:r>
              <a:rPr lang="en-IN" sz="1200" kern="100" spc="-5" dirty="0">
                <a:effectLst/>
                <a:latin typeface="Calibri" panose="020F0502020204030204" pitchFamily="34" charset="0"/>
                <a:ea typeface="Symbol" panose="05050102010706020507" pitchFamily="18" charset="2"/>
                <a:cs typeface="Calibri" panose="020F0502020204030204" pitchFamily="34" charset="0"/>
              </a:rPr>
              <a:t> </a:t>
            </a:r>
            <a:r>
              <a:rPr lang="en-IN" sz="1200" kern="100" spc="-10" dirty="0">
                <a:effectLst/>
                <a:latin typeface="Calibri" panose="020F0502020204030204" pitchFamily="34" charset="0"/>
                <a:ea typeface="Symbol" panose="05050102010706020507" pitchFamily="18" charset="2"/>
                <a:cs typeface="Calibri" panose="020F0502020204030204" pitchFamily="34" charset="0"/>
              </a:rPr>
              <a:t>associate</a:t>
            </a:r>
            <a:endParaRPr lang="en-IN" sz="1200" kern="100" spc="0" dirty="0">
              <a:effectLst/>
              <a:latin typeface="Calibri" panose="020F0502020204030204" pitchFamily="34" charset="0"/>
              <a:ea typeface="Symbol" panose="05050102010706020507" pitchFamily="18" charset="2"/>
              <a:cs typeface="Symbol" panose="05050102010706020507" pitchFamily="18" charset="2"/>
            </a:endParaRPr>
          </a:p>
          <a:p>
            <a:pPr marL="342900" lvl="0" indent="-342900">
              <a:lnSpc>
                <a:spcPct val="115000"/>
              </a:lnSpc>
              <a:spcAft>
                <a:spcPts val="800"/>
              </a:spcAft>
              <a:buSzPts val="1000"/>
              <a:buFont typeface="Symbol" panose="05050102010706020507" pitchFamily="18" charset="2"/>
              <a:buChar char=""/>
              <a:tabLst>
                <a:tab pos="285750" algn="l"/>
              </a:tabLst>
            </a:pPr>
            <a:r>
              <a:rPr lang="en-IN" sz="1200" kern="100" spc="0" dirty="0">
                <a:effectLst/>
                <a:latin typeface="Calibri" panose="020F0502020204030204" pitchFamily="34" charset="0"/>
                <a:ea typeface="Symbol" panose="05050102010706020507" pitchFamily="18" charset="2"/>
                <a:cs typeface="Calibri" panose="020F0502020204030204" pitchFamily="34" charset="0"/>
              </a:rPr>
              <a:t>Monthly</a:t>
            </a:r>
            <a:r>
              <a:rPr lang="en-IN" sz="1200" kern="100" spc="-15" dirty="0">
                <a:effectLst/>
                <a:latin typeface="Calibri" panose="020F0502020204030204" pitchFamily="34" charset="0"/>
                <a:ea typeface="Symbol" panose="05050102010706020507" pitchFamily="18" charset="2"/>
                <a:cs typeface="Calibri" panose="020F0502020204030204" pitchFamily="34" charset="0"/>
              </a:rPr>
              <a:t> </a:t>
            </a:r>
            <a:r>
              <a:rPr lang="en-IN" sz="1200" kern="100" spc="0" dirty="0">
                <a:effectLst/>
                <a:latin typeface="Calibri" panose="020F0502020204030204" pitchFamily="34" charset="0"/>
                <a:ea typeface="Symbol" panose="05050102010706020507" pitchFamily="18" charset="2"/>
                <a:cs typeface="Calibri" panose="020F0502020204030204" pitchFamily="34" charset="0"/>
              </a:rPr>
              <a:t>payroll</a:t>
            </a:r>
            <a:r>
              <a:rPr lang="en-IN" sz="1200" kern="100" spc="-20" dirty="0">
                <a:effectLst/>
                <a:latin typeface="Calibri" panose="020F0502020204030204" pitchFamily="34" charset="0"/>
                <a:ea typeface="Symbol" panose="05050102010706020507" pitchFamily="18" charset="2"/>
                <a:cs typeface="Calibri" panose="020F0502020204030204" pitchFamily="34" charset="0"/>
              </a:rPr>
              <a:t> </a:t>
            </a:r>
            <a:r>
              <a:rPr lang="en-IN" sz="1200" kern="100" spc="-10" dirty="0">
                <a:effectLst/>
                <a:latin typeface="Calibri" panose="020F0502020204030204" pitchFamily="34" charset="0"/>
                <a:ea typeface="Symbol" panose="05050102010706020507" pitchFamily="18" charset="2"/>
                <a:cs typeface="Calibri" panose="020F0502020204030204" pitchFamily="34" charset="0"/>
              </a:rPr>
              <a:t>adjustment</a:t>
            </a:r>
            <a:endParaRPr lang="en-IN" sz="1200" kern="100" spc="0" dirty="0">
              <a:effectLst/>
              <a:latin typeface="Calibri" panose="020F0502020204030204" pitchFamily="34" charset="0"/>
              <a:ea typeface="Symbol" panose="05050102010706020507" pitchFamily="18" charset="2"/>
              <a:cs typeface="Symbol" panose="05050102010706020507" pitchFamily="18" charset="2"/>
            </a:endParaRPr>
          </a:p>
          <a:p>
            <a:pPr marL="342900" lvl="0" indent="-342900">
              <a:lnSpc>
                <a:spcPts val="1585"/>
              </a:lnSpc>
              <a:spcBef>
                <a:spcPts val="5"/>
              </a:spcBef>
              <a:spcAft>
                <a:spcPts val="800"/>
              </a:spcAft>
              <a:buSzPts val="1000"/>
              <a:buFont typeface="Symbol" panose="05050102010706020507" pitchFamily="18" charset="2"/>
              <a:buChar char=""/>
              <a:tabLst>
                <a:tab pos="285750" algn="l"/>
              </a:tabLst>
            </a:pPr>
            <a:r>
              <a:rPr lang="en-IN" sz="1200" kern="100" spc="0" dirty="0">
                <a:effectLst/>
                <a:latin typeface="Calibri" panose="020F0502020204030204" pitchFamily="34" charset="0"/>
                <a:ea typeface="Symbol" panose="05050102010706020507" pitchFamily="18" charset="2"/>
                <a:cs typeface="Calibri" panose="020F0502020204030204" pitchFamily="34" charset="0"/>
              </a:rPr>
              <a:t>Feedback</a:t>
            </a:r>
            <a:r>
              <a:rPr lang="en-IN" sz="1200" kern="100" spc="-25" dirty="0">
                <a:effectLst/>
                <a:latin typeface="Calibri" panose="020F0502020204030204" pitchFamily="34" charset="0"/>
                <a:ea typeface="Symbol" panose="05050102010706020507" pitchFamily="18" charset="2"/>
                <a:cs typeface="Calibri" panose="020F0502020204030204" pitchFamily="34" charset="0"/>
              </a:rPr>
              <a:t> </a:t>
            </a:r>
            <a:r>
              <a:rPr lang="en-IN" sz="1200" kern="100" spc="-10" dirty="0">
                <a:effectLst/>
                <a:latin typeface="Calibri" panose="020F0502020204030204" pitchFamily="34" charset="0"/>
                <a:ea typeface="Symbol" panose="05050102010706020507" pitchFamily="18" charset="2"/>
                <a:cs typeface="Calibri" panose="020F0502020204030204" pitchFamily="34" charset="0"/>
              </a:rPr>
              <a:t>submission</a:t>
            </a:r>
            <a:endParaRPr lang="en-IN" sz="1200" kern="100" spc="0" dirty="0">
              <a:effectLst/>
              <a:latin typeface="Calibri" panose="020F0502020204030204" pitchFamily="34" charset="0"/>
              <a:ea typeface="Symbol" panose="05050102010706020507" pitchFamily="18" charset="2"/>
              <a:cs typeface="Symbol" panose="05050102010706020507" pitchFamily="18" charset="2"/>
            </a:endParaRPr>
          </a:p>
          <a:p>
            <a:pPr marL="342900" lvl="0" indent="-342900">
              <a:lnSpc>
                <a:spcPts val="1585"/>
              </a:lnSpc>
              <a:spcAft>
                <a:spcPts val="800"/>
              </a:spcAft>
              <a:buSzPts val="1000"/>
              <a:buFont typeface="Symbol" panose="05050102010706020507" pitchFamily="18" charset="2"/>
              <a:buChar char=""/>
              <a:tabLst>
                <a:tab pos="285750" algn="l"/>
              </a:tabLst>
            </a:pPr>
            <a:r>
              <a:rPr lang="en-IN" sz="1200" kern="100" spc="0" dirty="0">
                <a:effectLst/>
                <a:latin typeface="Calibri" panose="020F0502020204030204" pitchFamily="34" charset="0"/>
                <a:ea typeface="Symbol" panose="05050102010706020507" pitchFamily="18" charset="2"/>
                <a:cs typeface="Calibri" panose="020F0502020204030204" pitchFamily="34" charset="0"/>
              </a:rPr>
              <a:t>Sales</a:t>
            </a:r>
            <a:r>
              <a:rPr lang="en-IN" sz="1200" kern="100" spc="-10" dirty="0">
                <a:effectLst/>
                <a:latin typeface="Calibri" panose="020F0502020204030204" pitchFamily="34" charset="0"/>
                <a:ea typeface="Symbol" panose="05050102010706020507" pitchFamily="18" charset="2"/>
                <a:cs typeface="Calibri" panose="020F0502020204030204" pitchFamily="34" charset="0"/>
              </a:rPr>
              <a:t> </a:t>
            </a:r>
            <a:r>
              <a:rPr lang="en-IN" sz="1200" kern="100" spc="0" dirty="0">
                <a:effectLst/>
                <a:latin typeface="Calibri" panose="020F0502020204030204" pitchFamily="34" charset="0"/>
                <a:ea typeface="Symbol" panose="05050102010706020507" pitchFamily="18" charset="2"/>
                <a:cs typeface="Calibri" panose="020F0502020204030204" pitchFamily="34" charset="0"/>
              </a:rPr>
              <a:t>report</a:t>
            </a:r>
            <a:r>
              <a:rPr lang="en-IN" sz="1200" kern="100" spc="-15" dirty="0">
                <a:effectLst/>
                <a:latin typeface="Calibri" panose="020F0502020204030204" pitchFamily="34" charset="0"/>
                <a:ea typeface="Symbol" panose="05050102010706020507" pitchFamily="18" charset="2"/>
                <a:cs typeface="Calibri" panose="020F0502020204030204" pitchFamily="34" charset="0"/>
              </a:rPr>
              <a:t> </a:t>
            </a:r>
            <a:r>
              <a:rPr lang="en-IN" sz="1200" kern="100" spc="0" dirty="0">
                <a:effectLst/>
                <a:latin typeface="Calibri" panose="020F0502020204030204" pitchFamily="34" charset="0"/>
                <a:ea typeface="Symbol" panose="05050102010706020507" pitchFamily="18" charset="2"/>
                <a:cs typeface="Calibri" panose="020F0502020204030204" pitchFamily="34" charset="0"/>
              </a:rPr>
              <a:t>for</a:t>
            </a:r>
            <a:r>
              <a:rPr lang="en-IN" sz="1200" kern="100" spc="-20" dirty="0">
                <a:effectLst/>
                <a:latin typeface="Calibri" panose="020F0502020204030204" pitchFamily="34" charset="0"/>
                <a:ea typeface="Symbol" panose="05050102010706020507" pitchFamily="18" charset="2"/>
                <a:cs typeface="Calibri" panose="020F0502020204030204" pitchFamily="34" charset="0"/>
              </a:rPr>
              <a:t> </a:t>
            </a:r>
            <a:r>
              <a:rPr lang="en-IN" sz="1200" kern="100" spc="0" dirty="0">
                <a:effectLst/>
                <a:latin typeface="Calibri" panose="020F0502020204030204" pitchFamily="34" charset="0"/>
                <a:ea typeface="Symbol" panose="05050102010706020507" pitchFamily="18" charset="2"/>
                <a:cs typeface="Calibri" panose="020F0502020204030204" pitchFamily="34" charset="0"/>
              </a:rPr>
              <a:t>canteen</a:t>
            </a:r>
            <a:r>
              <a:rPr lang="en-IN" sz="1200" kern="100" spc="-10" dirty="0">
                <a:effectLst/>
                <a:latin typeface="Calibri" panose="020F0502020204030204" pitchFamily="34" charset="0"/>
                <a:ea typeface="Symbol" panose="05050102010706020507" pitchFamily="18" charset="2"/>
                <a:cs typeface="Calibri" panose="020F0502020204030204" pitchFamily="34" charset="0"/>
              </a:rPr>
              <a:t> </a:t>
            </a:r>
            <a:r>
              <a:rPr lang="en-IN" sz="1200" kern="100" spc="0" dirty="0">
                <a:effectLst/>
                <a:latin typeface="Calibri" panose="020F0502020204030204" pitchFamily="34" charset="0"/>
                <a:ea typeface="Symbol" panose="05050102010706020507" pitchFamily="18" charset="2"/>
                <a:cs typeface="Calibri" panose="020F0502020204030204" pitchFamily="34" charset="0"/>
              </a:rPr>
              <a:t>management</a:t>
            </a:r>
            <a:r>
              <a:rPr lang="en-IN" sz="1200" kern="100" spc="5" dirty="0">
                <a:effectLst/>
                <a:latin typeface="Calibri" panose="020F0502020204030204" pitchFamily="34" charset="0"/>
                <a:ea typeface="Symbol" panose="05050102010706020507" pitchFamily="18" charset="2"/>
                <a:cs typeface="Calibri" panose="020F0502020204030204" pitchFamily="34" charset="0"/>
              </a:rPr>
              <a:t> </a:t>
            </a:r>
            <a:r>
              <a:rPr lang="en-IN" sz="1200" kern="100" spc="-10" dirty="0">
                <a:effectLst/>
                <a:latin typeface="Calibri" panose="020F0502020204030204" pitchFamily="34" charset="0"/>
                <a:ea typeface="Symbol" panose="05050102010706020507" pitchFamily="18" charset="2"/>
                <a:cs typeface="Calibri" panose="020F0502020204030204" pitchFamily="34" charset="0"/>
              </a:rPr>
              <a:t>system</a:t>
            </a:r>
            <a:endParaRPr lang="en-IN" sz="1200" kern="100" spc="0" dirty="0">
              <a:effectLst/>
              <a:latin typeface="Calibri" panose="020F0502020204030204" pitchFamily="34" charset="0"/>
              <a:ea typeface="Symbol" panose="05050102010706020507" pitchFamily="18" charset="2"/>
              <a:cs typeface="Symbol" panose="05050102010706020507" pitchFamily="18" charset="2"/>
            </a:endParaRPr>
          </a:p>
          <a:p>
            <a:pPr>
              <a:spcBef>
                <a:spcPts val="925"/>
              </a:spcBef>
            </a:pPr>
            <a:endParaRPr lang="en-IN" sz="1200" dirty="0">
              <a:effectLst/>
              <a:latin typeface="Calibri" panose="020F0502020204030204" pitchFamily="34" charset="0"/>
              <a:ea typeface="Calibri" panose="020F0502020204030204" pitchFamily="34" charset="0"/>
            </a:endParaRPr>
          </a:p>
          <a:p>
            <a:endParaRPr lang="en-IN" sz="1200" dirty="0"/>
          </a:p>
        </p:txBody>
      </p:sp>
      <p:sp>
        <p:nvSpPr>
          <p:cNvPr id="4" name="Content Placeholder 3">
            <a:extLst>
              <a:ext uri="{FF2B5EF4-FFF2-40B4-BE49-F238E27FC236}">
                <a16:creationId xmlns:a16="http://schemas.microsoft.com/office/drawing/2014/main" id="{9274F954-8E0C-D84A-3452-EB03B77EAD5E}"/>
              </a:ext>
            </a:extLst>
          </p:cNvPr>
          <p:cNvSpPr>
            <a:spLocks noGrp="1"/>
          </p:cNvSpPr>
          <p:nvPr>
            <p:ph sz="half" idx="2"/>
          </p:nvPr>
        </p:nvSpPr>
        <p:spPr>
          <a:xfrm>
            <a:off x="6183084" y="1118586"/>
            <a:ext cx="5170715" cy="5058377"/>
          </a:xfrm>
        </p:spPr>
        <p:txBody>
          <a:bodyPr>
            <a:normAutofit/>
          </a:bodyPr>
          <a:lstStyle/>
          <a:p>
            <a:pPr>
              <a:lnSpc>
                <a:spcPct val="115000"/>
              </a:lnSpc>
              <a:spcBef>
                <a:spcPts val="800"/>
              </a:spcBef>
              <a:spcAft>
                <a:spcPts val="400"/>
              </a:spcAft>
              <a:buNone/>
            </a:pPr>
            <a:r>
              <a:rPr lang="en-IN" sz="1200" b="1" u="sng" kern="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Out</a:t>
            </a:r>
            <a:r>
              <a:rPr lang="en-IN" sz="1200" b="1" u="sng" kern="100" spc="-15"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sz="1200" b="1" u="sng" kern="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of</a:t>
            </a:r>
            <a:r>
              <a:rPr lang="en-IN" sz="1200" b="1" u="sng" kern="100" spc="-5"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sz="1200" b="1" u="sng" kern="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scope</a:t>
            </a:r>
            <a:r>
              <a:rPr lang="en-IN" sz="1200" b="1" u="sng" kern="100" spc="-5"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sz="1200" b="1" u="sng" kern="100" spc="-1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requirements</a:t>
            </a:r>
            <a:endParaRPr lang="en-IN" sz="1200" b="1" u="sng"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nSpc>
                <a:spcPts val="1585"/>
              </a:lnSpc>
              <a:spcBef>
                <a:spcPts val="925"/>
              </a:spcBef>
              <a:spcAft>
                <a:spcPts val="800"/>
              </a:spcAft>
              <a:buSzPts val="1000"/>
              <a:buFont typeface="Symbol" panose="05050102010706020507" pitchFamily="18" charset="2"/>
              <a:buChar char=""/>
              <a:tabLst>
                <a:tab pos="285750" algn="l"/>
              </a:tabLst>
            </a:pPr>
            <a:r>
              <a:rPr lang="en-IN" sz="1200" kern="100" spc="0" dirty="0">
                <a:effectLst/>
                <a:latin typeface="Calibri" panose="020F0502020204030204" pitchFamily="34" charset="0"/>
                <a:ea typeface="Symbol" panose="05050102010706020507" pitchFamily="18" charset="2"/>
                <a:cs typeface="Calibri" panose="020F0502020204030204" pitchFamily="34" charset="0"/>
              </a:rPr>
              <a:t>Food</a:t>
            </a:r>
            <a:r>
              <a:rPr lang="en-IN" sz="1200" kern="100" spc="-15" dirty="0">
                <a:effectLst/>
                <a:latin typeface="Calibri" panose="020F0502020204030204" pitchFamily="34" charset="0"/>
                <a:ea typeface="Symbol" panose="05050102010706020507" pitchFamily="18" charset="2"/>
                <a:cs typeface="Calibri" panose="020F0502020204030204" pitchFamily="34" charset="0"/>
              </a:rPr>
              <a:t> </a:t>
            </a:r>
            <a:r>
              <a:rPr lang="en-IN" sz="1200" kern="100" spc="0" dirty="0">
                <a:effectLst/>
                <a:latin typeface="Calibri" panose="020F0502020204030204" pitchFamily="34" charset="0"/>
                <a:ea typeface="Symbol" panose="05050102010706020507" pitchFamily="18" charset="2"/>
                <a:cs typeface="Calibri" panose="020F0502020204030204" pitchFamily="34" charset="0"/>
              </a:rPr>
              <a:t>vendor</a:t>
            </a:r>
            <a:r>
              <a:rPr lang="en-IN" sz="1200" kern="100" spc="-10" dirty="0">
                <a:effectLst/>
                <a:latin typeface="Calibri" panose="020F0502020204030204" pitchFamily="34" charset="0"/>
                <a:ea typeface="Symbol" panose="05050102010706020507" pitchFamily="18" charset="2"/>
                <a:cs typeface="Calibri" panose="020F0502020204030204" pitchFamily="34" charset="0"/>
              </a:rPr>
              <a:t> management</a:t>
            </a:r>
            <a:endParaRPr lang="en-IN" sz="1200" kern="100" spc="0" dirty="0">
              <a:effectLst/>
              <a:latin typeface="Calibri" panose="020F0502020204030204" pitchFamily="34" charset="0"/>
              <a:ea typeface="Symbol" panose="05050102010706020507" pitchFamily="18" charset="2"/>
              <a:cs typeface="Symbol" panose="05050102010706020507" pitchFamily="18" charset="2"/>
            </a:endParaRPr>
          </a:p>
          <a:p>
            <a:pPr marL="342900" lvl="0" indent="-342900">
              <a:lnSpc>
                <a:spcPts val="1585"/>
              </a:lnSpc>
              <a:spcAft>
                <a:spcPts val="800"/>
              </a:spcAft>
              <a:buSzPts val="1000"/>
              <a:buFont typeface="Symbol" panose="05050102010706020507" pitchFamily="18" charset="2"/>
              <a:buChar char=""/>
              <a:tabLst>
                <a:tab pos="285750" algn="l"/>
              </a:tabLst>
            </a:pPr>
            <a:r>
              <a:rPr lang="en-IN" sz="1200" kern="100" spc="0" dirty="0">
                <a:effectLst/>
                <a:latin typeface="Calibri" panose="020F0502020204030204" pitchFamily="34" charset="0"/>
                <a:ea typeface="Symbol" panose="05050102010706020507" pitchFamily="18" charset="2"/>
                <a:cs typeface="Calibri" panose="020F0502020204030204" pitchFamily="34" charset="0"/>
              </a:rPr>
              <a:t>Food</a:t>
            </a:r>
            <a:r>
              <a:rPr lang="en-IN" sz="1200" kern="100" spc="-15" dirty="0">
                <a:effectLst/>
                <a:latin typeface="Calibri" panose="020F0502020204030204" pitchFamily="34" charset="0"/>
                <a:ea typeface="Symbol" panose="05050102010706020507" pitchFamily="18" charset="2"/>
                <a:cs typeface="Calibri" panose="020F0502020204030204" pitchFamily="34" charset="0"/>
              </a:rPr>
              <a:t> </a:t>
            </a:r>
            <a:r>
              <a:rPr lang="en-IN" sz="1200" kern="100" spc="0" dirty="0">
                <a:effectLst/>
                <a:latin typeface="Calibri" panose="020F0502020204030204" pitchFamily="34" charset="0"/>
                <a:ea typeface="Symbol" panose="05050102010706020507" pitchFamily="18" charset="2"/>
                <a:cs typeface="Calibri" panose="020F0502020204030204" pitchFamily="34" charset="0"/>
              </a:rPr>
              <a:t>supplies</a:t>
            </a:r>
            <a:r>
              <a:rPr lang="en-IN" sz="1200" kern="100" spc="-10" dirty="0">
                <a:effectLst/>
                <a:latin typeface="Calibri" panose="020F0502020204030204" pitchFamily="34" charset="0"/>
                <a:ea typeface="Symbol" panose="05050102010706020507" pitchFamily="18" charset="2"/>
                <a:cs typeface="Calibri" panose="020F0502020204030204" pitchFamily="34" charset="0"/>
              </a:rPr>
              <a:t> </a:t>
            </a:r>
            <a:r>
              <a:rPr lang="en-IN" sz="1200" kern="100" spc="0" dirty="0">
                <a:effectLst/>
                <a:latin typeface="Calibri" panose="020F0502020204030204" pitchFamily="34" charset="0"/>
                <a:ea typeface="Symbol" panose="05050102010706020507" pitchFamily="18" charset="2"/>
                <a:cs typeface="Calibri" panose="020F0502020204030204" pitchFamily="34" charset="0"/>
              </a:rPr>
              <a:t>out</a:t>
            </a:r>
            <a:r>
              <a:rPr lang="en-IN" sz="1200" kern="100" spc="-10" dirty="0">
                <a:effectLst/>
                <a:latin typeface="Calibri" panose="020F0502020204030204" pitchFamily="34" charset="0"/>
                <a:ea typeface="Symbol" panose="05050102010706020507" pitchFamily="18" charset="2"/>
                <a:cs typeface="Calibri" panose="020F0502020204030204" pitchFamily="34" charset="0"/>
              </a:rPr>
              <a:t> </a:t>
            </a:r>
            <a:r>
              <a:rPr lang="en-IN" sz="1200" kern="100" spc="0" dirty="0">
                <a:effectLst/>
                <a:latin typeface="Calibri" panose="020F0502020204030204" pitchFamily="34" charset="0"/>
                <a:ea typeface="Symbol" panose="05050102010706020507" pitchFamily="18" charset="2"/>
                <a:cs typeface="Calibri" panose="020F0502020204030204" pitchFamily="34" charset="0"/>
              </a:rPr>
              <a:t>of</a:t>
            </a:r>
            <a:r>
              <a:rPr lang="en-IN" sz="1200" kern="100" spc="-15" dirty="0">
                <a:effectLst/>
                <a:latin typeface="Calibri" panose="020F0502020204030204" pitchFamily="34" charset="0"/>
                <a:ea typeface="Symbol" panose="05050102010706020507" pitchFamily="18" charset="2"/>
                <a:cs typeface="Calibri" panose="020F0502020204030204" pitchFamily="34" charset="0"/>
              </a:rPr>
              <a:t> </a:t>
            </a:r>
            <a:r>
              <a:rPr lang="en-IN" sz="1200" kern="100" spc="0" dirty="0">
                <a:effectLst/>
                <a:latin typeface="Calibri" panose="020F0502020204030204" pitchFamily="34" charset="0"/>
                <a:ea typeface="Symbol" panose="05050102010706020507" pitchFamily="18" charset="2"/>
                <a:cs typeface="Calibri" panose="020F0502020204030204" pitchFamily="34" charset="0"/>
              </a:rPr>
              <a:t>stock</a:t>
            </a:r>
            <a:r>
              <a:rPr lang="en-IN" sz="1200" kern="100" spc="-10" dirty="0">
                <a:effectLst/>
                <a:latin typeface="Calibri" panose="020F0502020204030204" pitchFamily="34" charset="0"/>
                <a:ea typeface="Symbol" panose="05050102010706020507" pitchFamily="18" charset="2"/>
                <a:cs typeface="Calibri" panose="020F0502020204030204" pitchFamily="34" charset="0"/>
              </a:rPr>
              <a:t> notification</a:t>
            </a:r>
            <a:endParaRPr lang="en-IN" sz="1200" kern="100" spc="0" dirty="0">
              <a:effectLst/>
              <a:latin typeface="Calibri" panose="020F0502020204030204" pitchFamily="34" charset="0"/>
              <a:ea typeface="Symbol" panose="05050102010706020507" pitchFamily="18" charset="2"/>
              <a:cs typeface="Symbol" panose="05050102010706020507" pitchFamily="18" charset="2"/>
            </a:endParaRPr>
          </a:p>
          <a:p>
            <a:pPr marL="342900" lvl="0" indent="-342900">
              <a:lnSpc>
                <a:spcPts val="1585"/>
              </a:lnSpc>
              <a:spcAft>
                <a:spcPts val="800"/>
              </a:spcAft>
              <a:buSzPts val="1000"/>
              <a:buFont typeface="Symbol" panose="05050102010706020507" pitchFamily="18" charset="2"/>
              <a:buChar char=""/>
              <a:tabLst>
                <a:tab pos="285750" algn="l"/>
              </a:tabLst>
            </a:pPr>
            <a:r>
              <a:rPr lang="en-IN" sz="1200" kern="100" spc="0" dirty="0">
                <a:effectLst/>
                <a:latin typeface="Calibri" panose="020F0502020204030204" pitchFamily="34" charset="0"/>
                <a:ea typeface="Symbol" panose="05050102010706020507" pitchFamily="18" charset="2"/>
                <a:cs typeface="Calibri" panose="020F0502020204030204" pitchFamily="34" charset="0"/>
              </a:rPr>
              <a:t>Canteen</a:t>
            </a:r>
            <a:r>
              <a:rPr lang="en-IN" sz="1200" kern="100" spc="-35" dirty="0">
                <a:effectLst/>
                <a:latin typeface="Calibri" panose="020F0502020204030204" pitchFamily="34" charset="0"/>
                <a:ea typeface="Symbol" panose="05050102010706020507" pitchFamily="18" charset="2"/>
                <a:cs typeface="Calibri" panose="020F0502020204030204" pitchFamily="34" charset="0"/>
              </a:rPr>
              <a:t> </a:t>
            </a:r>
            <a:r>
              <a:rPr lang="en-IN" sz="1200" kern="100" spc="0" dirty="0">
                <a:effectLst/>
                <a:latin typeface="Calibri" panose="020F0502020204030204" pitchFamily="34" charset="0"/>
                <a:ea typeface="Symbol" panose="05050102010706020507" pitchFamily="18" charset="2"/>
                <a:cs typeface="Calibri" panose="020F0502020204030204" pitchFamily="34" charset="0"/>
              </a:rPr>
              <a:t>staff</a:t>
            </a:r>
            <a:r>
              <a:rPr lang="en-IN" sz="1200" kern="100" spc="-25" dirty="0">
                <a:effectLst/>
                <a:latin typeface="Calibri" panose="020F0502020204030204" pitchFamily="34" charset="0"/>
                <a:ea typeface="Symbol" panose="05050102010706020507" pitchFamily="18" charset="2"/>
                <a:cs typeface="Calibri" panose="020F0502020204030204" pitchFamily="34" charset="0"/>
              </a:rPr>
              <a:t> </a:t>
            </a:r>
            <a:r>
              <a:rPr lang="en-IN" sz="1200" kern="100" spc="0" dirty="0">
                <a:effectLst/>
                <a:latin typeface="Calibri" panose="020F0502020204030204" pitchFamily="34" charset="0"/>
                <a:ea typeface="Symbol" panose="05050102010706020507" pitchFamily="18" charset="2"/>
                <a:cs typeface="Calibri" panose="020F0502020204030204" pitchFamily="34" charset="0"/>
              </a:rPr>
              <a:t>payment</a:t>
            </a:r>
            <a:r>
              <a:rPr lang="en-IN" sz="1200" kern="100" spc="-15" dirty="0">
                <a:effectLst/>
                <a:latin typeface="Calibri" panose="020F0502020204030204" pitchFamily="34" charset="0"/>
                <a:ea typeface="Symbol" panose="05050102010706020507" pitchFamily="18" charset="2"/>
                <a:cs typeface="Calibri" panose="020F0502020204030204" pitchFamily="34" charset="0"/>
              </a:rPr>
              <a:t> </a:t>
            </a:r>
            <a:r>
              <a:rPr lang="en-IN" sz="1200" kern="100" spc="-10" dirty="0">
                <a:effectLst/>
                <a:latin typeface="Calibri" panose="020F0502020204030204" pitchFamily="34" charset="0"/>
                <a:ea typeface="Symbol" panose="05050102010706020507" pitchFamily="18" charset="2"/>
                <a:cs typeface="Calibri" panose="020F0502020204030204" pitchFamily="34" charset="0"/>
              </a:rPr>
              <a:t>management</a:t>
            </a:r>
            <a:endParaRPr lang="en-IN" sz="1200" kern="100" spc="0" dirty="0">
              <a:effectLst/>
              <a:latin typeface="Calibri" panose="020F0502020204030204" pitchFamily="34" charset="0"/>
              <a:ea typeface="Symbol" panose="05050102010706020507" pitchFamily="18" charset="2"/>
              <a:cs typeface="Symbol" panose="05050102010706020507" pitchFamily="18" charset="2"/>
            </a:endParaRPr>
          </a:p>
          <a:p>
            <a:pPr marL="342900" lvl="0" indent="-342900">
              <a:lnSpc>
                <a:spcPts val="1585"/>
              </a:lnSpc>
              <a:spcAft>
                <a:spcPts val="800"/>
              </a:spcAft>
              <a:buSzPts val="1000"/>
              <a:buFont typeface="Symbol" panose="05050102010706020507" pitchFamily="18" charset="2"/>
              <a:buChar char=""/>
              <a:tabLst>
                <a:tab pos="285750" algn="l"/>
              </a:tabLst>
            </a:pPr>
            <a:r>
              <a:rPr lang="en-IN" sz="1200" kern="100" spc="0" dirty="0">
                <a:effectLst/>
                <a:latin typeface="Calibri" panose="020F0502020204030204" pitchFamily="34" charset="0"/>
                <a:ea typeface="Symbol" panose="05050102010706020507" pitchFamily="18" charset="2"/>
                <a:cs typeface="Calibri" panose="020F0502020204030204" pitchFamily="34" charset="0"/>
              </a:rPr>
              <a:t>Pre-Order</a:t>
            </a:r>
            <a:r>
              <a:rPr lang="en-IN" sz="1200" kern="100" spc="-20" dirty="0">
                <a:effectLst/>
                <a:latin typeface="Calibri" panose="020F0502020204030204" pitchFamily="34" charset="0"/>
                <a:ea typeface="Symbol" panose="05050102010706020507" pitchFamily="18" charset="2"/>
                <a:cs typeface="Calibri" panose="020F0502020204030204" pitchFamily="34" charset="0"/>
              </a:rPr>
              <a:t> </a:t>
            </a:r>
            <a:r>
              <a:rPr lang="en-IN" sz="1200" kern="100" spc="-10" dirty="0">
                <a:effectLst/>
                <a:latin typeface="Calibri" panose="020F0502020204030204" pitchFamily="34" charset="0"/>
                <a:ea typeface="Symbol" panose="05050102010706020507" pitchFamily="18" charset="2"/>
                <a:cs typeface="Calibri" panose="020F0502020204030204" pitchFamily="34" charset="0"/>
              </a:rPr>
              <a:t>requirement</a:t>
            </a:r>
            <a:endParaRPr lang="en-IN" sz="1200" kern="100" spc="0" dirty="0">
              <a:effectLst/>
              <a:latin typeface="Calibri" panose="020F0502020204030204" pitchFamily="34" charset="0"/>
              <a:ea typeface="Symbol" panose="05050102010706020507" pitchFamily="18" charset="2"/>
              <a:cs typeface="Symbol" panose="05050102010706020507" pitchFamily="18" charset="2"/>
            </a:endParaRPr>
          </a:p>
          <a:p>
            <a:pPr marL="342900" lvl="0" indent="-342900">
              <a:lnSpc>
                <a:spcPts val="1585"/>
              </a:lnSpc>
              <a:spcBef>
                <a:spcPts val="5"/>
              </a:spcBef>
              <a:spcAft>
                <a:spcPts val="800"/>
              </a:spcAft>
              <a:buSzPts val="1000"/>
              <a:buFont typeface="Symbol" panose="05050102010706020507" pitchFamily="18" charset="2"/>
              <a:buChar char=""/>
              <a:tabLst>
                <a:tab pos="285750" algn="l"/>
              </a:tabLst>
            </a:pPr>
            <a:r>
              <a:rPr lang="en-IN" sz="1200" kern="100" spc="0" dirty="0">
                <a:effectLst/>
                <a:latin typeface="Calibri" panose="020F0502020204030204" pitchFamily="34" charset="0"/>
                <a:ea typeface="Symbol" panose="05050102010706020507" pitchFamily="18" charset="2"/>
                <a:cs typeface="Calibri" panose="020F0502020204030204" pitchFamily="34" charset="0"/>
              </a:rPr>
              <a:t>Refund</a:t>
            </a:r>
            <a:r>
              <a:rPr lang="en-IN" sz="1200" kern="100" spc="-15" dirty="0">
                <a:effectLst/>
                <a:latin typeface="Calibri" panose="020F0502020204030204" pitchFamily="34" charset="0"/>
                <a:ea typeface="Symbol" panose="05050102010706020507" pitchFamily="18" charset="2"/>
                <a:cs typeface="Calibri" panose="020F0502020204030204" pitchFamily="34" charset="0"/>
              </a:rPr>
              <a:t> </a:t>
            </a:r>
            <a:r>
              <a:rPr lang="en-IN" sz="1200" kern="100" spc="-10" dirty="0">
                <a:effectLst/>
                <a:latin typeface="Calibri" panose="020F0502020204030204" pitchFamily="34" charset="0"/>
                <a:ea typeface="Symbol" panose="05050102010706020507" pitchFamily="18" charset="2"/>
                <a:cs typeface="Calibri" panose="020F0502020204030204" pitchFamily="34" charset="0"/>
              </a:rPr>
              <a:t>Options</a:t>
            </a:r>
            <a:endParaRPr lang="en-IN" sz="1200" kern="100" spc="0" dirty="0">
              <a:effectLst/>
              <a:latin typeface="Calibri" panose="020F0502020204030204" pitchFamily="34" charset="0"/>
              <a:ea typeface="Symbol" panose="05050102010706020507" pitchFamily="18" charset="2"/>
              <a:cs typeface="Symbol" panose="05050102010706020507" pitchFamily="18" charset="2"/>
            </a:endParaRPr>
          </a:p>
          <a:p>
            <a:pPr marL="342900" lvl="0" indent="-342900">
              <a:lnSpc>
                <a:spcPts val="1585"/>
              </a:lnSpc>
              <a:spcAft>
                <a:spcPts val="800"/>
              </a:spcAft>
              <a:buSzPts val="1000"/>
              <a:buFont typeface="Symbol" panose="05050102010706020507" pitchFamily="18" charset="2"/>
              <a:buChar char=""/>
              <a:tabLst>
                <a:tab pos="285750" algn="l"/>
              </a:tabLst>
            </a:pPr>
            <a:r>
              <a:rPr lang="en-IN" sz="1200" kern="100" spc="0" dirty="0">
                <a:effectLst/>
                <a:latin typeface="Calibri" panose="020F0502020204030204" pitchFamily="34" charset="0"/>
                <a:ea typeface="Symbol" panose="05050102010706020507" pitchFamily="18" charset="2"/>
                <a:cs typeface="Calibri" panose="020F0502020204030204" pitchFamily="34" charset="0"/>
              </a:rPr>
              <a:t>Chef</a:t>
            </a:r>
            <a:r>
              <a:rPr lang="en-IN" sz="1200" kern="100" spc="-25" dirty="0">
                <a:effectLst/>
                <a:latin typeface="Calibri" panose="020F0502020204030204" pitchFamily="34" charset="0"/>
                <a:ea typeface="Symbol" panose="05050102010706020507" pitchFamily="18" charset="2"/>
                <a:cs typeface="Calibri" panose="020F0502020204030204" pitchFamily="34" charset="0"/>
              </a:rPr>
              <a:t> </a:t>
            </a:r>
            <a:r>
              <a:rPr lang="en-IN" sz="1200" kern="100" spc="0" dirty="0">
                <a:effectLst/>
                <a:latin typeface="Calibri" panose="020F0502020204030204" pitchFamily="34" charset="0"/>
                <a:ea typeface="Symbol" panose="05050102010706020507" pitchFamily="18" charset="2"/>
                <a:cs typeface="Calibri" panose="020F0502020204030204" pitchFamily="34" charset="0"/>
              </a:rPr>
              <a:t>and</a:t>
            </a:r>
            <a:r>
              <a:rPr lang="en-IN" sz="1200" kern="100" spc="-5" dirty="0">
                <a:effectLst/>
                <a:latin typeface="Calibri" panose="020F0502020204030204" pitchFamily="34" charset="0"/>
                <a:ea typeface="Symbol" panose="05050102010706020507" pitchFamily="18" charset="2"/>
                <a:cs typeface="Calibri" panose="020F0502020204030204" pitchFamily="34" charset="0"/>
              </a:rPr>
              <a:t> </a:t>
            </a:r>
            <a:r>
              <a:rPr lang="en-IN" sz="1200" kern="100" spc="0" dirty="0">
                <a:effectLst/>
                <a:latin typeface="Calibri" panose="020F0502020204030204" pitchFamily="34" charset="0"/>
                <a:ea typeface="Symbol" panose="05050102010706020507" pitchFamily="18" charset="2"/>
                <a:cs typeface="Calibri" panose="020F0502020204030204" pitchFamily="34" charset="0"/>
              </a:rPr>
              <a:t>meal</a:t>
            </a:r>
            <a:r>
              <a:rPr lang="en-IN" sz="1200" kern="100" spc="-10" dirty="0">
                <a:effectLst/>
                <a:latin typeface="Calibri" panose="020F0502020204030204" pitchFamily="34" charset="0"/>
                <a:ea typeface="Symbol" panose="05050102010706020507" pitchFamily="18" charset="2"/>
                <a:cs typeface="Calibri" panose="020F0502020204030204" pitchFamily="34" charset="0"/>
              </a:rPr>
              <a:t> </a:t>
            </a:r>
            <a:r>
              <a:rPr lang="en-IN" sz="1200" kern="100" spc="0" dirty="0">
                <a:effectLst/>
                <a:latin typeface="Calibri" panose="020F0502020204030204" pitchFamily="34" charset="0"/>
                <a:ea typeface="Symbol" panose="05050102010706020507" pitchFamily="18" charset="2"/>
                <a:cs typeface="Calibri" panose="020F0502020204030204" pitchFamily="34" charset="0"/>
              </a:rPr>
              <a:t>delivery</a:t>
            </a:r>
            <a:r>
              <a:rPr lang="en-IN" sz="1200" kern="100" spc="-5" dirty="0">
                <a:effectLst/>
                <a:latin typeface="Calibri" panose="020F0502020204030204" pitchFamily="34" charset="0"/>
                <a:ea typeface="Symbol" panose="05050102010706020507" pitchFamily="18" charset="2"/>
                <a:cs typeface="Calibri" panose="020F0502020204030204" pitchFamily="34" charset="0"/>
              </a:rPr>
              <a:t> </a:t>
            </a:r>
            <a:r>
              <a:rPr lang="en-IN" sz="1200" kern="100" spc="0" dirty="0">
                <a:effectLst/>
                <a:latin typeface="Calibri" panose="020F0502020204030204" pitchFamily="34" charset="0"/>
                <a:ea typeface="Symbol" panose="05050102010706020507" pitchFamily="18" charset="2"/>
                <a:cs typeface="Calibri" panose="020F0502020204030204" pitchFamily="34" charset="0"/>
              </a:rPr>
              <a:t>person</a:t>
            </a:r>
            <a:r>
              <a:rPr lang="en-IN" sz="1200" kern="100" spc="-20" dirty="0">
                <a:effectLst/>
                <a:latin typeface="Calibri" panose="020F0502020204030204" pitchFamily="34" charset="0"/>
                <a:ea typeface="Symbol" panose="05050102010706020507" pitchFamily="18" charset="2"/>
                <a:cs typeface="Calibri" panose="020F0502020204030204" pitchFamily="34" charset="0"/>
              </a:rPr>
              <a:t> </a:t>
            </a:r>
            <a:r>
              <a:rPr lang="en-IN" sz="1200" kern="100" spc="0" dirty="0">
                <a:effectLst/>
                <a:latin typeface="Calibri" panose="020F0502020204030204" pitchFamily="34" charset="0"/>
                <a:ea typeface="Symbol" panose="05050102010706020507" pitchFamily="18" charset="2"/>
                <a:cs typeface="Calibri" panose="020F0502020204030204" pitchFamily="34" charset="0"/>
              </a:rPr>
              <a:t>payment</a:t>
            </a:r>
            <a:r>
              <a:rPr lang="en-IN" sz="1200" kern="100" spc="-5" dirty="0">
                <a:effectLst/>
                <a:latin typeface="Calibri" panose="020F0502020204030204" pitchFamily="34" charset="0"/>
                <a:ea typeface="Symbol" panose="05050102010706020507" pitchFamily="18" charset="2"/>
                <a:cs typeface="Calibri" panose="020F0502020204030204" pitchFamily="34" charset="0"/>
              </a:rPr>
              <a:t> </a:t>
            </a:r>
            <a:r>
              <a:rPr lang="en-IN" sz="1200" kern="100" spc="-10" dirty="0">
                <a:effectLst/>
                <a:latin typeface="Calibri" panose="020F0502020204030204" pitchFamily="34" charset="0"/>
                <a:ea typeface="Symbol" panose="05050102010706020507" pitchFamily="18" charset="2"/>
                <a:cs typeface="Calibri" panose="020F0502020204030204" pitchFamily="34" charset="0"/>
              </a:rPr>
              <a:t>details</a:t>
            </a:r>
            <a:endParaRPr lang="en-IN" sz="1200" kern="100" spc="0" dirty="0">
              <a:effectLst/>
              <a:latin typeface="Calibri" panose="020F0502020204030204" pitchFamily="34" charset="0"/>
              <a:ea typeface="Symbol" panose="05050102010706020507" pitchFamily="18" charset="2"/>
              <a:cs typeface="Symbol" panose="05050102010706020507" pitchFamily="18" charset="2"/>
            </a:endParaRPr>
          </a:p>
          <a:p>
            <a:pPr marL="57785" indent="0">
              <a:lnSpc>
                <a:spcPct val="115000"/>
              </a:lnSpc>
              <a:spcBef>
                <a:spcPts val="140"/>
              </a:spcBef>
              <a:spcAft>
                <a:spcPts val="800"/>
              </a:spcAft>
              <a:buNone/>
            </a:pP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00403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618402-30AB-06E4-4E67-3E966AB3195A}"/>
              </a:ext>
            </a:extLst>
          </p:cNvPr>
          <p:cNvSpPr txBox="1"/>
          <p:nvPr/>
        </p:nvSpPr>
        <p:spPr>
          <a:xfrm>
            <a:off x="816430" y="141630"/>
            <a:ext cx="4386941" cy="369332"/>
          </a:xfrm>
          <a:prstGeom prst="rect">
            <a:avLst/>
          </a:prstGeom>
          <a:noFill/>
        </p:spPr>
        <p:txBody>
          <a:bodyPr wrap="square">
            <a:spAutoFit/>
          </a:bodyPr>
          <a:lstStyle/>
          <a:p>
            <a:r>
              <a:rPr lang="en-IN" sz="1800" b="1" dirty="0">
                <a:effectLst/>
                <a:highlight>
                  <a:srgbClr val="FFFF00"/>
                </a:highlight>
                <a:latin typeface="Calibri" panose="020F0502020204030204" pitchFamily="34" charset="0"/>
                <a:ea typeface="Calibri" panose="020F0502020204030204" pitchFamily="34" charset="0"/>
              </a:rPr>
              <a:t>Task</a:t>
            </a:r>
            <a:r>
              <a:rPr lang="en-IN" sz="1800" b="1" spc="-25" dirty="0">
                <a:effectLst/>
                <a:highlight>
                  <a:srgbClr val="FFFF00"/>
                </a:highlight>
                <a:latin typeface="Calibri" panose="020F0502020204030204" pitchFamily="34" charset="0"/>
                <a:ea typeface="Calibri" panose="020F0502020204030204" pitchFamily="34" charset="0"/>
              </a:rPr>
              <a:t> </a:t>
            </a:r>
            <a:r>
              <a:rPr lang="en-IN" sz="1800" b="1" dirty="0">
                <a:effectLst/>
                <a:highlight>
                  <a:srgbClr val="FFFF00"/>
                </a:highlight>
                <a:latin typeface="Calibri" panose="020F0502020204030204" pitchFamily="34" charset="0"/>
                <a:ea typeface="Calibri" panose="020F0502020204030204" pitchFamily="34" charset="0"/>
              </a:rPr>
              <a:t>8:</a:t>
            </a:r>
            <a:r>
              <a:rPr lang="en-IN" sz="1800" b="1" spc="-20" dirty="0">
                <a:effectLst/>
                <a:highlight>
                  <a:srgbClr val="FFFF00"/>
                </a:highlight>
                <a:latin typeface="Calibri" panose="020F0502020204030204" pitchFamily="34" charset="0"/>
                <a:ea typeface="Calibri" panose="020F0502020204030204" pitchFamily="34" charset="0"/>
              </a:rPr>
              <a:t> </a:t>
            </a:r>
            <a:r>
              <a:rPr lang="en-IN" sz="1800" b="1" dirty="0">
                <a:effectLst/>
                <a:highlight>
                  <a:srgbClr val="FFFF00"/>
                </a:highlight>
                <a:latin typeface="Calibri" panose="020F0502020204030204" pitchFamily="34" charset="0"/>
                <a:ea typeface="Calibri" panose="020F0502020204030204" pitchFamily="34" charset="0"/>
              </a:rPr>
              <a:t>Activity</a:t>
            </a:r>
            <a:r>
              <a:rPr lang="en-IN" sz="1800" b="1" spc="-25" dirty="0">
                <a:effectLst/>
                <a:highlight>
                  <a:srgbClr val="FFFF00"/>
                </a:highlight>
                <a:latin typeface="Calibri" panose="020F0502020204030204" pitchFamily="34" charset="0"/>
                <a:ea typeface="Calibri" panose="020F0502020204030204" pitchFamily="34" charset="0"/>
              </a:rPr>
              <a:t> </a:t>
            </a:r>
            <a:r>
              <a:rPr lang="en-IN" sz="1800" b="1" dirty="0">
                <a:effectLst/>
                <a:highlight>
                  <a:srgbClr val="FFFF00"/>
                </a:highlight>
                <a:latin typeface="Calibri" panose="020F0502020204030204" pitchFamily="34" charset="0"/>
                <a:ea typeface="Calibri" panose="020F0502020204030204" pitchFamily="34" charset="0"/>
              </a:rPr>
              <a:t>diagram</a:t>
            </a:r>
            <a:r>
              <a:rPr lang="en-IN" sz="1800" b="1" spc="-10" dirty="0">
                <a:effectLst/>
                <a:highlight>
                  <a:srgbClr val="FFFF00"/>
                </a:highlight>
                <a:latin typeface="Calibri" panose="020F0502020204030204" pitchFamily="34" charset="0"/>
                <a:ea typeface="Calibri" panose="020F0502020204030204" pitchFamily="34" charset="0"/>
              </a:rPr>
              <a:t> </a:t>
            </a:r>
            <a:r>
              <a:rPr lang="en-IN" sz="1800" b="1" dirty="0">
                <a:effectLst/>
                <a:highlight>
                  <a:srgbClr val="FFFF00"/>
                </a:highlight>
                <a:latin typeface="Calibri" panose="020F0502020204030204" pitchFamily="34" charset="0"/>
                <a:ea typeface="Calibri" panose="020F0502020204030204" pitchFamily="34" charset="0"/>
              </a:rPr>
              <a:t>for</a:t>
            </a:r>
            <a:r>
              <a:rPr lang="en-IN" sz="1800" b="1" spc="-25" dirty="0">
                <a:effectLst/>
                <a:highlight>
                  <a:srgbClr val="FFFF00"/>
                </a:highlight>
                <a:latin typeface="Calibri" panose="020F0502020204030204" pitchFamily="34" charset="0"/>
                <a:ea typeface="Calibri" panose="020F0502020204030204" pitchFamily="34" charset="0"/>
              </a:rPr>
              <a:t> </a:t>
            </a:r>
            <a:r>
              <a:rPr lang="en-IN" sz="1800" b="1" spc="-10" dirty="0">
                <a:effectLst/>
                <a:highlight>
                  <a:srgbClr val="FFFF00"/>
                </a:highlight>
                <a:latin typeface="Calibri" panose="020F0502020204030204" pitchFamily="34" charset="0"/>
                <a:ea typeface="Calibri" panose="020F0502020204030204" pitchFamily="34" charset="0"/>
              </a:rPr>
              <a:t>system</a:t>
            </a:r>
            <a:endParaRPr lang="en-IN" dirty="0">
              <a:highlight>
                <a:srgbClr val="FFFF00"/>
              </a:highlight>
            </a:endParaRPr>
          </a:p>
        </p:txBody>
      </p:sp>
      <p:pic>
        <p:nvPicPr>
          <p:cNvPr id="4" name="Image 10">
            <a:extLst>
              <a:ext uri="{FF2B5EF4-FFF2-40B4-BE49-F238E27FC236}">
                <a16:creationId xmlns:a16="http://schemas.microsoft.com/office/drawing/2014/main" id="{A8E97930-D993-7B8B-1A17-070574A7A5DF}"/>
              </a:ext>
            </a:extLst>
          </p:cNvPr>
          <p:cNvPicPr>
            <a:picLocks/>
          </p:cNvPicPr>
          <p:nvPr/>
        </p:nvPicPr>
        <p:blipFill>
          <a:blip r:embed="rId2" cstate="print"/>
          <a:stretch>
            <a:fillRect/>
          </a:stretch>
        </p:blipFill>
        <p:spPr>
          <a:xfrm>
            <a:off x="727654" y="634649"/>
            <a:ext cx="10308770" cy="5105400"/>
          </a:xfrm>
          <a:prstGeom prst="rect">
            <a:avLst/>
          </a:prstGeom>
        </p:spPr>
      </p:pic>
      <p:sp>
        <p:nvSpPr>
          <p:cNvPr id="5" name="TextBox 4">
            <a:extLst>
              <a:ext uri="{FF2B5EF4-FFF2-40B4-BE49-F238E27FC236}">
                <a16:creationId xmlns:a16="http://schemas.microsoft.com/office/drawing/2014/main" id="{89FC706E-08D2-1ADE-0D66-5D26D17B55DD}"/>
              </a:ext>
            </a:extLst>
          </p:cNvPr>
          <p:cNvSpPr txBox="1"/>
          <p:nvPr/>
        </p:nvSpPr>
        <p:spPr>
          <a:xfrm>
            <a:off x="816430" y="6046534"/>
            <a:ext cx="2122079" cy="392159"/>
          </a:xfrm>
          <a:prstGeom prst="rect">
            <a:avLst/>
          </a:prstGeom>
          <a:noFill/>
        </p:spPr>
        <p:txBody>
          <a:bodyPr wrap="square">
            <a:spAutoFit/>
          </a:bodyPr>
          <a:lstStyle/>
          <a:p>
            <a:pPr>
              <a:lnSpc>
                <a:spcPct val="115000"/>
              </a:lnSpc>
              <a:spcAft>
                <a:spcPts val="800"/>
              </a:spcAft>
              <a:buNone/>
            </a:pPr>
            <a:r>
              <a:rPr lang="en-IN" u="sng" kern="100" dirty="0">
                <a:solidFill>
                  <a:srgbClr val="0563C1"/>
                </a:solidFill>
                <a:latin typeface="Calibri" panose="020F0502020204030204" pitchFamily="34" charset="0"/>
                <a:ea typeface="Calibri" panose="020F0502020204030204" pitchFamily="34" charset="0"/>
                <a:cs typeface="Times New Roman" panose="02020603050405020304" pitchFamily="18" charset="0"/>
              </a:rPr>
              <a:t>FOR LIVE VIEW</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E9D27E0F-670A-6E0D-3D5E-C2D75773209F}"/>
              </a:ext>
            </a:extLst>
          </p:cNvPr>
          <p:cNvSpPr txBox="1"/>
          <p:nvPr/>
        </p:nvSpPr>
        <p:spPr>
          <a:xfrm>
            <a:off x="816430" y="5740049"/>
            <a:ext cx="1267287" cy="392159"/>
          </a:xfrm>
          <a:prstGeom prst="rect">
            <a:avLst/>
          </a:prstGeom>
          <a:noFill/>
        </p:spPr>
        <p:txBody>
          <a:bodyPr wrap="square">
            <a:spAutoFit/>
          </a:bodyPr>
          <a:lstStyle/>
          <a:p>
            <a:pPr>
              <a:lnSpc>
                <a:spcPct val="115000"/>
              </a:lnSpc>
              <a:spcAft>
                <a:spcPts val="800"/>
              </a:spcAft>
              <a:buNone/>
            </a:pPr>
            <a:r>
              <a:rPr lang="en-IN"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FOR VIEW</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577372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BE76A8-BAB1-6CBF-1FBD-4F8AFCD609C3}"/>
              </a:ext>
            </a:extLst>
          </p:cNvPr>
          <p:cNvSpPr txBox="1"/>
          <p:nvPr/>
        </p:nvSpPr>
        <p:spPr>
          <a:xfrm>
            <a:off x="718458" y="522513"/>
            <a:ext cx="4953000" cy="370115"/>
          </a:xfrm>
          <a:prstGeom prst="rect">
            <a:avLst/>
          </a:prstGeom>
          <a:noFill/>
        </p:spPr>
        <p:txBody>
          <a:bodyPr wrap="square">
            <a:spAutoFit/>
          </a:bodyPr>
          <a:lstStyle/>
          <a:p>
            <a:r>
              <a:rPr lang="en-IN" sz="1800" b="1" dirty="0">
                <a:effectLst/>
                <a:highlight>
                  <a:srgbClr val="FFFF00"/>
                </a:highlight>
                <a:latin typeface="Calibri" panose="020F0502020204030204" pitchFamily="34" charset="0"/>
                <a:ea typeface="Calibri" panose="020F0502020204030204" pitchFamily="34" charset="0"/>
              </a:rPr>
              <a:t>Task</a:t>
            </a:r>
            <a:r>
              <a:rPr lang="en-IN" sz="1800" b="1" spc="-35" dirty="0">
                <a:effectLst/>
                <a:highlight>
                  <a:srgbClr val="FFFF00"/>
                </a:highlight>
                <a:latin typeface="Calibri" panose="020F0502020204030204" pitchFamily="34" charset="0"/>
                <a:ea typeface="Calibri" panose="020F0502020204030204" pitchFamily="34" charset="0"/>
              </a:rPr>
              <a:t> </a:t>
            </a:r>
            <a:r>
              <a:rPr lang="en-IN" sz="1800" b="1" dirty="0">
                <a:effectLst/>
                <a:highlight>
                  <a:srgbClr val="FFFF00"/>
                </a:highlight>
                <a:latin typeface="Calibri" panose="020F0502020204030204" pitchFamily="34" charset="0"/>
                <a:ea typeface="Calibri" panose="020F0502020204030204" pitchFamily="34" charset="0"/>
              </a:rPr>
              <a:t>9:</a:t>
            </a:r>
            <a:r>
              <a:rPr lang="en-IN" sz="1800" b="1" spc="-15" dirty="0">
                <a:effectLst/>
                <a:highlight>
                  <a:srgbClr val="FFFF00"/>
                </a:highlight>
                <a:latin typeface="Calibri" panose="020F0502020204030204" pitchFamily="34" charset="0"/>
                <a:ea typeface="Calibri" panose="020F0502020204030204" pitchFamily="34" charset="0"/>
              </a:rPr>
              <a:t> </a:t>
            </a:r>
            <a:r>
              <a:rPr lang="en-IN" sz="1800" b="1" dirty="0">
                <a:effectLst/>
                <a:highlight>
                  <a:srgbClr val="FFFF00"/>
                </a:highlight>
                <a:latin typeface="Calibri" panose="020F0502020204030204" pitchFamily="34" charset="0"/>
                <a:ea typeface="Calibri" panose="020F0502020204030204" pitchFamily="34" charset="0"/>
              </a:rPr>
              <a:t>ER</a:t>
            </a:r>
            <a:r>
              <a:rPr lang="en-IN" sz="1800" b="1" spc="-20" dirty="0">
                <a:effectLst/>
                <a:highlight>
                  <a:srgbClr val="FFFF00"/>
                </a:highlight>
                <a:latin typeface="Calibri" panose="020F0502020204030204" pitchFamily="34" charset="0"/>
                <a:ea typeface="Calibri" panose="020F0502020204030204" pitchFamily="34" charset="0"/>
              </a:rPr>
              <a:t> </a:t>
            </a:r>
            <a:r>
              <a:rPr lang="en-IN" sz="1800" b="1" dirty="0">
                <a:effectLst/>
                <a:highlight>
                  <a:srgbClr val="FFFF00"/>
                </a:highlight>
                <a:latin typeface="Calibri" panose="020F0502020204030204" pitchFamily="34" charset="0"/>
                <a:ea typeface="Calibri" panose="020F0502020204030204" pitchFamily="34" charset="0"/>
              </a:rPr>
              <a:t>diagram</a:t>
            </a:r>
            <a:r>
              <a:rPr lang="en-IN" sz="1800" b="1" spc="-10" dirty="0">
                <a:effectLst/>
                <a:highlight>
                  <a:srgbClr val="FFFF00"/>
                </a:highlight>
                <a:latin typeface="Calibri" panose="020F0502020204030204" pitchFamily="34" charset="0"/>
                <a:ea typeface="Calibri" panose="020F0502020204030204" pitchFamily="34" charset="0"/>
              </a:rPr>
              <a:t> </a:t>
            </a:r>
            <a:r>
              <a:rPr lang="en-IN" sz="1800" b="1" dirty="0">
                <a:effectLst/>
                <a:highlight>
                  <a:srgbClr val="FFFF00"/>
                </a:highlight>
                <a:latin typeface="Calibri" panose="020F0502020204030204" pitchFamily="34" charset="0"/>
                <a:ea typeface="Calibri" panose="020F0502020204030204" pitchFamily="34" charset="0"/>
              </a:rPr>
              <a:t>of</a:t>
            </a:r>
            <a:r>
              <a:rPr lang="en-IN" sz="1800" b="1" spc="-25" dirty="0">
                <a:effectLst/>
                <a:highlight>
                  <a:srgbClr val="FFFF00"/>
                </a:highlight>
                <a:latin typeface="Calibri" panose="020F0502020204030204" pitchFamily="34" charset="0"/>
                <a:ea typeface="Calibri" panose="020F0502020204030204" pitchFamily="34" charset="0"/>
              </a:rPr>
              <a:t> </a:t>
            </a:r>
            <a:r>
              <a:rPr lang="en-IN" sz="1800" b="1" dirty="0">
                <a:effectLst/>
                <a:highlight>
                  <a:srgbClr val="FFFF00"/>
                </a:highlight>
                <a:latin typeface="Calibri" panose="020F0502020204030204" pitchFamily="34" charset="0"/>
                <a:ea typeface="Calibri" panose="020F0502020204030204" pitchFamily="34" charset="0"/>
              </a:rPr>
              <a:t>canteen</a:t>
            </a:r>
            <a:r>
              <a:rPr lang="en-IN" sz="1800" b="1" spc="-15" dirty="0">
                <a:effectLst/>
                <a:highlight>
                  <a:srgbClr val="FFFF00"/>
                </a:highlight>
                <a:latin typeface="Calibri" panose="020F0502020204030204" pitchFamily="34" charset="0"/>
                <a:ea typeface="Calibri" panose="020F0502020204030204" pitchFamily="34" charset="0"/>
              </a:rPr>
              <a:t> </a:t>
            </a:r>
            <a:r>
              <a:rPr lang="en-IN" sz="1800" b="1" dirty="0">
                <a:effectLst/>
                <a:highlight>
                  <a:srgbClr val="FFFF00"/>
                </a:highlight>
                <a:latin typeface="Calibri" panose="020F0502020204030204" pitchFamily="34" charset="0"/>
                <a:ea typeface="Calibri" panose="020F0502020204030204" pitchFamily="34" charset="0"/>
              </a:rPr>
              <a:t>ordering</a:t>
            </a:r>
            <a:r>
              <a:rPr lang="en-IN" sz="1800" b="1" spc="-10" dirty="0">
                <a:effectLst/>
                <a:highlight>
                  <a:srgbClr val="FFFF00"/>
                </a:highlight>
                <a:latin typeface="Calibri" panose="020F0502020204030204" pitchFamily="34" charset="0"/>
                <a:ea typeface="Calibri" panose="020F0502020204030204" pitchFamily="34" charset="0"/>
              </a:rPr>
              <a:t> system</a:t>
            </a:r>
            <a:endParaRPr lang="en-IN" dirty="0">
              <a:highlight>
                <a:srgbClr val="FFFF00"/>
              </a:highlight>
            </a:endParaRPr>
          </a:p>
        </p:txBody>
      </p:sp>
      <p:pic>
        <p:nvPicPr>
          <p:cNvPr id="4" name="Image 11">
            <a:extLst>
              <a:ext uri="{FF2B5EF4-FFF2-40B4-BE49-F238E27FC236}">
                <a16:creationId xmlns:a16="http://schemas.microsoft.com/office/drawing/2014/main" id="{B280931F-A74F-2738-D92A-74758E663E38}"/>
              </a:ext>
            </a:extLst>
          </p:cNvPr>
          <p:cNvPicPr>
            <a:picLocks/>
          </p:cNvPicPr>
          <p:nvPr/>
        </p:nvPicPr>
        <p:blipFill>
          <a:blip r:embed="rId2" cstate="print"/>
          <a:stretch>
            <a:fillRect/>
          </a:stretch>
        </p:blipFill>
        <p:spPr>
          <a:xfrm>
            <a:off x="789479" y="990601"/>
            <a:ext cx="10156371" cy="5344886"/>
          </a:xfrm>
          <a:prstGeom prst="rect">
            <a:avLst/>
          </a:prstGeom>
        </p:spPr>
      </p:pic>
      <p:sp>
        <p:nvSpPr>
          <p:cNvPr id="5" name="TextBox 4">
            <a:extLst>
              <a:ext uri="{FF2B5EF4-FFF2-40B4-BE49-F238E27FC236}">
                <a16:creationId xmlns:a16="http://schemas.microsoft.com/office/drawing/2014/main" id="{952F8BA1-F69B-CA74-0773-E93E51ABDFC3}"/>
              </a:ext>
            </a:extLst>
          </p:cNvPr>
          <p:cNvSpPr txBox="1"/>
          <p:nvPr/>
        </p:nvSpPr>
        <p:spPr>
          <a:xfrm>
            <a:off x="568171" y="6377025"/>
            <a:ext cx="2272683" cy="392159"/>
          </a:xfrm>
          <a:prstGeom prst="rect">
            <a:avLst/>
          </a:prstGeom>
          <a:noFill/>
        </p:spPr>
        <p:txBody>
          <a:bodyPr wrap="square">
            <a:spAutoFit/>
          </a:bodyPr>
          <a:lstStyle/>
          <a:p>
            <a:pPr>
              <a:lnSpc>
                <a:spcPct val="115000"/>
              </a:lnSpc>
              <a:spcAft>
                <a:spcPts val="800"/>
              </a:spcAft>
              <a:buNone/>
            </a:pPr>
            <a:r>
              <a:rPr lang="en-IN"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FOR LIVE VIEW</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F0945509-269D-3396-C1B2-59E4347D8415}"/>
              </a:ext>
            </a:extLst>
          </p:cNvPr>
          <p:cNvSpPr txBox="1"/>
          <p:nvPr/>
        </p:nvSpPr>
        <p:spPr>
          <a:xfrm>
            <a:off x="568171" y="6041301"/>
            <a:ext cx="1216240" cy="392159"/>
          </a:xfrm>
          <a:prstGeom prst="rect">
            <a:avLst/>
          </a:prstGeom>
          <a:noFill/>
        </p:spPr>
        <p:txBody>
          <a:bodyPr wrap="square">
            <a:spAutoFit/>
          </a:bodyPr>
          <a:lstStyle/>
          <a:p>
            <a:pPr>
              <a:lnSpc>
                <a:spcPct val="115000"/>
              </a:lnSpc>
              <a:spcAft>
                <a:spcPts val="800"/>
              </a:spcAft>
              <a:buNone/>
            </a:pPr>
            <a:r>
              <a:rPr lang="en-IN"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FOR VIEW</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86103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800C4A-7926-F916-156B-26C9DEA1A122}"/>
              </a:ext>
            </a:extLst>
          </p:cNvPr>
          <p:cNvSpPr txBox="1"/>
          <p:nvPr/>
        </p:nvSpPr>
        <p:spPr>
          <a:xfrm>
            <a:off x="979714" y="522514"/>
            <a:ext cx="6313715" cy="369332"/>
          </a:xfrm>
          <a:prstGeom prst="rect">
            <a:avLst/>
          </a:prstGeom>
          <a:noFill/>
        </p:spPr>
        <p:txBody>
          <a:bodyPr wrap="square">
            <a:spAutoFit/>
          </a:bodyPr>
          <a:lstStyle/>
          <a:p>
            <a:r>
              <a:rPr lang="en-IN" sz="1800" b="1" dirty="0">
                <a:solidFill>
                  <a:srgbClr val="000000"/>
                </a:solidFill>
                <a:effectLst/>
                <a:highlight>
                  <a:srgbClr val="FFFF00"/>
                </a:highlight>
                <a:latin typeface="Calibri" panose="020F0502020204030204" pitchFamily="34" charset="0"/>
                <a:ea typeface="Calibri" panose="020F0502020204030204" pitchFamily="34" charset="0"/>
              </a:rPr>
              <a:t>Task</a:t>
            </a:r>
            <a:r>
              <a:rPr lang="en-IN" sz="1800" b="1" spc="-30" dirty="0">
                <a:solidFill>
                  <a:srgbClr val="000000"/>
                </a:solidFill>
                <a:effectLst/>
                <a:highlight>
                  <a:srgbClr val="FFFF00"/>
                </a:highlight>
                <a:latin typeface="Calibri" panose="020F0502020204030204" pitchFamily="34" charset="0"/>
                <a:ea typeface="Calibri" panose="020F0502020204030204" pitchFamily="34" charset="0"/>
              </a:rPr>
              <a:t> </a:t>
            </a:r>
            <a:r>
              <a:rPr lang="en-IN" sz="1800" b="1" dirty="0">
                <a:solidFill>
                  <a:srgbClr val="000000"/>
                </a:solidFill>
                <a:effectLst/>
                <a:highlight>
                  <a:srgbClr val="FFFF00"/>
                </a:highlight>
                <a:latin typeface="Calibri" panose="020F0502020204030204" pitchFamily="34" charset="0"/>
                <a:ea typeface="Calibri" panose="020F0502020204030204" pitchFamily="34" charset="0"/>
              </a:rPr>
              <a:t>10:</a:t>
            </a:r>
            <a:r>
              <a:rPr lang="en-IN" sz="1800" b="1" spc="-25" dirty="0">
                <a:solidFill>
                  <a:srgbClr val="000000"/>
                </a:solidFill>
                <a:effectLst/>
                <a:highlight>
                  <a:srgbClr val="FFFF00"/>
                </a:highlight>
                <a:latin typeface="Calibri" panose="020F0502020204030204" pitchFamily="34" charset="0"/>
                <a:ea typeface="Calibri" panose="020F0502020204030204" pitchFamily="34" charset="0"/>
              </a:rPr>
              <a:t> </a:t>
            </a:r>
            <a:r>
              <a:rPr lang="en-IN" sz="1800" b="1" dirty="0">
                <a:solidFill>
                  <a:srgbClr val="000000"/>
                </a:solidFill>
                <a:effectLst/>
                <a:highlight>
                  <a:srgbClr val="FFFF00"/>
                </a:highlight>
                <a:latin typeface="Calibri" panose="020F0502020204030204" pitchFamily="34" charset="0"/>
                <a:ea typeface="Calibri" panose="020F0502020204030204" pitchFamily="34" charset="0"/>
              </a:rPr>
              <a:t>Functional</a:t>
            </a:r>
            <a:r>
              <a:rPr lang="en-IN" sz="1800" b="1" spc="-25" dirty="0">
                <a:solidFill>
                  <a:srgbClr val="000000"/>
                </a:solidFill>
                <a:effectLst/>
                <a:highlight>
                  <a:srgbClr val="FFFF00"/>
                </a:highlight>
                <a:latin typeface="Calibri" panose="020F0502020204030204" pitchFamily="34" charset="0"/>
                <a:ea typeface="Calibri" panose="020F0502020204030204" pitchFamily="34" charset="0"/>
              </a:rPr>
              <a:t> </a:t>
            </a:r>
            <a:r>
              <a:rPr lang="en-IN" sz="1800" b="1" dirty="0">
                <a:solidFill>
                  <a:srgbClr val="000000"/>
                </a:solidFill>
                <a:effectLst/>
                <a:highlight>
                  <a:srgbClr val="FFFF00"/>
                </a:highlight>
                <a:latin typeface="Calibri" panose="020F0502020204030204" pitchFamily="34" charset="0"/>
                <a:ea typeface="Calibri" panose="020F0502020204030204" pitchFamily="34" charset="0"/>
              </a:rPr>
              <a:t>and</a:t>
            </a:r>
            <a:r>
              <a:rPr lang="en-IN" sz="1800" b="1" spc="-25" dirty="0">
                <a:solidFill>
                  <a:srgbClr val="000000"/>
                </a:solidFill>
                <a:effectLst/>
                <a:highlight>
                  <a:srgbClr val="FFFF00"/>
                </a:highlight>
                <a:latin typeface="Calibri" panose="020F0502020204030204" pitchFamily="34" charset="0"/>
                <a:ea typeface="Calibri" panose="020F0502020204030204" pitchFamily="34" charset="0"/>
              </a:rPr>
              <a:t> </a:t>
            </a:r>
            <a:r>
              <a:rPr lang="en-IN" sz="1800" b="1" dirty="0">
                <a:solidFill>
                  <a:srgbClr val="000000"/>
                </a:solidFill>
                <a:effectLst/>
                <a:highlight>
                  <a:srgbClr val="FFFF00"/>
                </a:highlight>
                <a:latin typeface="Calibri" panose="020F0502020204030204" pitchFamily="34" charset="0"/>
                <a:ea typeface="Calibri" panose="020F0502020204030204" pitchFamily="34" charset="0"/>
              </a:rPr>
              <a:t>Non</a:t>
            </a:r>
            <a:r>
              <a:rPr lang="en-IN" sz="1800" b="1" spc="-35" dirty="0">
                <a:solidFill>
                  <a:srgbClr val="000000"/>
                </a:solidFill>
                <a:effectLst/>
                <a:highlight>
                  <a:srgbClr val="FFFF00"/>
                </a:highlight>
                <a:latin typeface="Calibri" panose="020F0502020204030204" pitchFamily="34" charset="0"/>
                <a:ea typeface="Calibri" panose="020F0502020204030204" pitchFamily="34" charset="0"/>
              </a:rPr>
              <a:t> </a:t>
            </a:r>
            <a:r>
              <a:rPr lang="en-IN" sz="1800" b="1" dirty="0">
                <a:solidFill>
                  <a:srgbClr val="000000"/>
                </a:solidFill>
                <a:effectLst/>
                <a:highlight>
                  <a:srgbClr val="FFFF00"/>
                </a:highlight>
                <a:latin typeface="Calibri" panose="020F0502020204030204" pitchFamily="34" charset="0"/>
                <a:ea typeface="Calibri" panose="020F0502020204030204" pitchFamily="34" charset="0"/>
              </a:rPr>
              <a:t>Functional</a:t>
            </a:r>
            <a:r>
              <a:rPr lang="en-IN" sz="1800" b="1" spc="-25" dirty="0">
                <a:solidFill>
                  <a:srgbClr val="000000"/>
                </a:solidFill>
                <a:effectLst/>
                <a:highlight>
                  <a:srgbClr val="FFFF00"/>
                </a:highlight>
                <a:latin typeface="Calibri" panose="020F0502020204030204" pitchFamily="34" charset="0"/>
                <a:ea typeface="Calibri" panose="020F0502020204030204" pitchFamily="34" charset="0"/>
              </a:rPr>
              <a:t> </a:t>
            </a:r>
            <a:r>
              <a:rPr lang="en-IN" sz="1800" b="1" dirty="0">
                <a:solidFill>
                  <a:srgbClr val="000000"/>
                </a:solidFill>
                <a:effectLst/>
                <a:highlight>
                  <a:srgbClr val="FFFF00"/>
                </a:highlight>
                <a:latin typeface="Calibri" panose="020F0502020204030204" pitchFamily="34" charset="0"/>
                <a:ea typeface="Calibri" panose="020F0502020204030204" pitchFamily="34" charset="0"/>
              </a:rPr>
              <a:t>business</a:t>
            </a:r>
            <a:r>
              <a:rPr lang="en-IN" sz="1800" b="1" spc="-15" dirty="0">
                <a:solidFill>
                  <a:srgbClr val="000000"/>
                </a:solidFill>
                <a:effectLst/>
                <a:highlight>
                  <a:srgbClr val="FFFF00"/>
                </a:highlight>
                <a:latin typeface="Calibri" panose="020F0502020204030204" pitchFamily="34" charset="0"/>
                <a:ea typeface="Calibri" panose="020F0502020204030204" pitchFamily="34" charset="0"/>
              </a:rPr>
              <a:t> </a:t>
            </a:r>
            <a:r>
              <a:rPr lang="en-IN" sz="1800" b="1" spc="-10" dirty="0">
                <a:solidFill>
                  <a:srgbClr val="000000"/>
                </a:solidFill>
                <a:effectLst/>
                <a:highlight>
                  <a:srgbClr val="FFFF00"/>
                </a:highlight>
                <a:latin typeface="Calibri" panose="020F0502020204030204" pitchFamily="34" charset="0"/>
                <a:ea typeface="Calibri" panose="020F0502020204030204" pitchFamily="34" charset="0"/>
              </a:rPr>
              <a:t>requirements</a:t>
            </a:r>
            <a:endParaRPr lang="en-IN" dirty="0">
              <a:highlight>
                <a:srgbClr val="FFFF00"/>
              </a:highlight>
            </a:endParaRPr>
          </a:p>
        </p:txBody>
      </p:sp>
      <p:sp>
        <p:nvSpPr>
          <p:cNvPr id="5" name="TextBox 4">
            <a:extLst>
              <a:ext uri="{FF2B5EF4-FFF2-40B4-BE49-F238E27FC236}">
                <a16:creationId xmlns:a16="http://schemas.microsoft.com/office/drawing/2014/main" id="{F20F69E3-3B9B-B795-E953-839696222477}"/>
              </a:ext>
            </a:extLst>
          </p:cNvPr>
          <p:cNvSpPr txBox="1"/>
          <p:nvPr/>
        </p:nvSpPr>
        <p:spPr>
          <a:xfrm>
            <a:off x="1088572" y="1175660"/>
            <a:ext cx="5355772" cy="3236655"/>
          </a:xfrm>
          <a:prstGeom prst="rect">
            <a:avLst/>
          </a:prstGeom>
          <a:noFill/>
        </p:spPr>
        <p:txBody>
          <a:bodyPr wrap="square">
            <a:spAutoFit/>
          </a:bodyPr>
          <a:lstStyle/>
          <a:p>
            <a:pPr>
              <a:lnSpc>
                <a:spcPct val="115000"/>
              </a:lnSpc>
              <a:spcAft>
                <a:spcPts val="800"/>
              </a:spcAft>
              <a:buNone/>
            </a:pPr>
            <a:r>
              <a:rPr lang="en-IN" sz="1200" b="1" u="sng" kern="100" dirty="0">
                <a:effectLst/>
                <a:latin typeface="Calibri" panose="020F0502020204030204" pitchFamily="34" charset="0"/>
                <a:ea typeface="Calibri" panose="020F0502020204030204" pitchFamily="34" charset="0"/>
                <a:cs typeface="Calibri" panose="020F0502020204030204" pitchFamily="34" charset="0"/>
              </a:rPr>
              <a:t>Functional Business Requirements</a:t>
            </a:r>
            <a:endParaRPr lang="en-IN" sz="1200" u="sng"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IN" sz="1200" kern="100" dirty="0">
                <a:effectLst/>
                <a:latin typeface="Calibri" panose="020F0502020204030204" pitchFamily="34" charset="0"/>
                <a:ea typeface="Calibri" panose="020F0502020204030204" pitchFamily="34" charset="0"/>
                <a:cs typeface="Calibri" panose="020F0502020204030204" pitchFamily="34" charset="0"/>
              </a:rPr>
              <a:t>Employees must be able to </a:t>
            </a:r>
            <a:r>
              <a:rPr lang="en-IN" sz="1200" b="1" kern="100" dirty="0">
                <a:effectLst/>
                <a:latin typeface="Calibri" panose="020F0502020204030204" pitchFamily="34" charset="0"/>
                <a:ea typeface="Calibri" panose="020F0502020204030204" pitchFamily="34" charset="0"/>
                <a:cs typeface="Calibri" panose="020F0502020204030204" pitchFamily="34" charset="0"/>
              </a:rPr>
              <a:t>register and securely log in</a:t>
            </a:r>
            <a:r>
              <a:rPr lang="en-IN" sz="1200" kern="100" dirty="0">
                <a:effectLst/>
                <a:latin typeface="Calibri" panose="020F0502020204030204" pitchFamily="34" charset="0"/>
                <a:ea typeface="Calibri" panose="020F0502020204030204" pitchFamily="34" charset="0"/>
                <a:cs typeface="Calibri" panose="020F0502020204030204" pitchFamily="34" charset="0"/>
              </a:rPr>
              <a:t> to the system</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IN" sz="1200" kern="100" dirty="0">
                <a:effectLst/>
                <a:latin typeface="Calibri" panose="020F0502020204030204" pitchFamily="34" charset="0"/>
                <a:ea typeface="Calibri" panose="020F0502020204030204" pitchFamily="34" charset="0"/>
                <a:cs typeface="Calibri" panose="020F0502020204030204" pitchFamily="34" charset="0"/>
              </a:rPr>
              <a:t>Canteen staff must be able to </a:t>
            </a:r>
            <a:r>
              <a:rPr lang="en-IN" sz="1200" b="1" kern="100" dirty="0">
                <a:effectLst/>
                <a:latin typeface="Calibri" panose="020F0502020204030204" pitchFamily="34" charset="0"/>
                <a:ea typeface="Calibri" panose="020F0502020204030204" pitchFamily="34" charset="0"/>
                <a:cs typeface="Calibri" panose="020F0502020204030204" pitchFamily="34" charset="0"/>
              </a:rPr>
              <a:t>update and display the daily menu</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IN" sz="1200" kern="100" dirty="0">
                <a:effectLst/>
                <a:latin typeface="Calibri" panose="020F0502020204030204" pitchFamily="34" charset="0"/>
                <a:ea typeface="Calibri" panose="020F0502020204030204" pitchFamily="34" charset="0"/>
                <a:cs typeface="Calibri" panose="020F0502020204030204" pitchFamily="34" charset="0"/>
              </a:rPr>
              <a:t>System must enforce a </a:t>
            </a:r>
            <a:r>
              <a:rPr lang="en-IN" sz="1200" b="1" kern="100" dirty="0">
                <a:effectLst/>
                <a:latin typeface="Calibri" panose="020F0502020204030204" pitchFamily="34" charset="0"/>
                <a:ea typeface="Calibri" panose="020F0502020204030204" pitchFamily="34" charset="0"/>
                <a:cs typeface="Calibri" panose="020F0502020204030204" pitchFamily="34" charset="0"/>
              </a:rPr>
              <a:t>cut-off time of 11:00 AM for order placement</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IN" sz="1200" kern="100" dirty="0">
                <a:effectLst/>
                <a:latin typeface="Calibri" panose="020F0502020204030204" pitchFamily="34" charset="0"/>
                <a:ea typeface="Calibri" panose="020F0502020204030204" pitchFamily="34" charset="0"/>
                <a:cs typeface="Calibri" panose="020F0502020204030204" pitchFamily="34" charset="0"/>
              </a:rPr>
              <a:t>Employees should be able to </a:t>
            </a:r>
            <a:r>
              <a:rPr lang="en-IN" sz="1200" b="1" kern="100" dirty="0">
                <a:effectLst/>
                <a:latin typeface="Calibri" panose="020F0502020204030204" pitchFamily="34" charset="0"/>
                <a:ea typeface="Calibri" panose="020F0502020204030204" pitchFamily="34" charset="0"/>
                <a:cs typeface="Calibri" panose="020F0502020204030204" pitchFamily="34" charset="0"/>
              </a:rPr>
              <a:t>create and edit their orders before checkout</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IN" sz="1200" kern="100" dirty="0">
                <a:effectLst/>
                <a:latin typeface="Calibri" panose="020F0502020204030204" pitchFamily="34" charset="0"/>
                <a:ea typeface="Calibri" panose="020F0502020204030204" pitchFamily="34" charset="0"/>
                <a:cs typeface="Calibri" panose="020F0502020204030204" pitchFamily="34" charset="0"/>
              </a:rPr>
              <a:t>System should enable </a:t>
            </a:r>
            <a:r>
              <a:rPr lang="en-IN" sz="1200" b="1" kern="100" dirty="0">
                <a:effectLst/>
                <a:latin typeface="Calibri" panose="020F0502020204030204" pitchFamily="34" charset="0"/>
                <a:ea typeface="Calibri" panose="020F0502020204030204" pitchFamily="34" charset="0"/>
                <a:cs typeface="Calibri" panose="020F0502020204030204" pitchFamily="34" charset="0"/>
              </a:rPr>
              <a:t>delivery of orders to employees’ workstations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IN" sz="1200" b="1" kern="100" dirty="0">
                <a:effectLst/>
                <a:latin typeface="Calibri" panose="020F0502020204030204" pitchFamily="34" charset="0"/>
                <a:ea typeface="Calibri" panose="020F0502020204030204" pitchFamily="34" charset="0"/>
                <a:cs typeface="Calibri" panose="020F0502020204030204" pitchFamily="34" charset="0"/>
              </a:rPr>
              <a:t>Delivery associate must be able to mark the order as “Delivered” and close it</a:t>
            </a:r>
            <a:r>
              <a:rPr lang="en-IN" sz="1200" kern="100" dirty="0">
                <a:effectLst/>
                <a:latin typeface="Calibri" panose="020F0502020204030204" pitchFamily="34" charset="0"/>
                <a:ea typeface="Calibri" panose="020F0502020204030204" pitchFamily="34" charset="0"/>
                <a:cs typeface="Calibri" panose="020F0502020204030204" pitchFamily="34" charset="0"/>
              </a:rPr>
              <a:t> in the system</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IN" sz="1200" kern="100" dirty="0">
                <a:effectLst/>
                <a:latin typeface="Calibri" panose="020F0502020204030204" pitchFamily="34" charset="0"/>
                <a:ea typeface="Calibri" panose="020F0502020204030204" pitchFamily="34" charset="0"/>
                <a:cs typeface="Calibri" panose="020F0502020204030204" pitchFamily="34" charset="0"/>
              </a:rPr>
              <a:t>System must allow employees to </a:t>
            </a:r>
            <a:r>
              <a:rPr lang="en-IN" sz="1200" b="1" kern="100" dirty="0">
                <a:effectLst/>
                <a:latin typeface="Calibri" panose="020F0502020204030204" pitchFamily="34" charset="0"/>
                <a:ea typeface="Calibri" panose="020F0502020204030204" pitchFamily="34" charset="0"/>
                <a:cs typeface="Calibri" panose="020F0502020204030204" pitchFamily="34" charset="0"/>
              </a:rPr>
              <a:t>submit feedback</a:t>
            </a:r>
            <a:r>
              <a:rPr lang="en-IN" sz="1200" kern="100" dirty="0">
                <a:effectLst/>
                <a:latin typeface="Calibri" panose="020F0502020204030204" pitchFamily="34" charset="0"/>
                <a:ea typeface="Calibri" panose="020F0502020204030204" pitchFamily="34" charset="0"/>
                <a:cs typeface="Calibri" panose="020F0502020204030204" pitchFamily="34" charset="0"/>
              </a:rPr>
              <a:t> after order delivery</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IN" sz="1200" kern="100" dirty="0">
                <a:effectLst/>
                <a:latin typeface="Calibri" panose="020F0502020204030204" pitchFamily="34" charset="0"/>
                <a:ea typeface="Calibri" panose="020F0502020204030204" pitchFamily="34" charset="0"/>
                <a:cs typeface="Calibri" panose="020F0502020204030204" pitchFamily="34" charset="0"/>
              </a:rPr>
              <a:t>Ability to </a:t>
            </a:r>
            <a:r>
              <a:rPr lang="en-IN" sz="1200" b="1" kern="100" dirty="0">
                <a:effectLst/>
                <a:latin typeface="Calibri" panose="020F0502020204030204" pitchFamily="34" charset="0"/>
                <a:ea typeface="Calibri" panose="020F0502020204030204" pitchFamily="34" charset="0"/>
                <a:cs typeface="Calibri" panose="020F0502020204030204" pitchFamily="34" charset="0"/>
              </a:rPr>
              <a:t>generate analytical reports</a:t>
            </a:r>
            <a:r>
              <a:rPr lang="en-IN" sz="1200" kern="100" dirty="0">
                <a:effectLst/>
                <a:latin typeface="Calibri" panose="020F0502020204030204" pitchFamily="34" charset="0"/>
                <a:ea typeface="Calibri" panose="020F0502020204030204" pitchFamily="34" charset="0"/>
                <a:cs typeface="Calibri" panose="020F0502020204030204" pitchFamily="34" charset="0"/>
              </a:rPr>
              <a:t> on canteen usage, order volume, and cost savings for management</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B75B26AB-4262-04A1-9FE1-C9228F40BC07}"/>
              </a:ext>
            </a:extLst>
          </p:cNvPr>
          <p:cNvSpPr txBox="1"/>
          <p:nvPr/>
        </p:nvSpPr>
        <p:spPr>
          <a:xfrm>
            <a:off x="6672943" y="1175660"/>
            <a:ext cx="4648200" cy="3031471"/>
          </a:xfrm>
          <a:prstGeom prst="rect">
            <a:avLst/>
          </a:prstGeom>
          <a:noFill/>
        </p:spPr>
        <p:txBody>
          <a:bodyPr wrap="square">
            <a:spAutoFit/>
          </a:bodyPr>
          <a:lstStyle/>
          <a:p>
            <a:pPr>
              <a:lnSpc>
                <a:spcPct val="115000"/>
              </a:lnSpc>
              <a:spcAft>
                <a:spcPts val="800"/>
              </a:spcAft>
              <a:buNone/>
            </a:pPr>
            <a:r>
              <a:rPr lang="en-IN" sz="1200" b="1" u="sng" kern="100" dirty="0">
                <a:effectLst/>
                <a:latin typeface="Calibri" panose="020F0502020204030204" pitchFamily="34" charset="0"/>
                <a:ea typeface="Calibri" panose="020F0502020204030204" pitchFamily="34" charset="0"/>
                <a:cs typeface="Calibri" panose="020F0502020204030204" pitchFamily="34" charset="0"/>
              </a:rPr>
              <a:t>Non-Functional Business Requirements</a:t>
            </a:r>
            <a:endParaRPr lang="en-IN" sz="1200" u="sng"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IN" sz="1200" b="1" kern="100" dirty="0">
                <a:effectLst/>
                <a:latin typeface="Calibri" panose="020F0502020204030204" pitchFamily="34" charset="0"/>
                <a:ea typeface="Calibri" panose="020F0502020204030204" pitchFamily="34" charset="0"/>
                <a:cs typeface="Calibri" panose="020F0502020204030204" pitchFamily="34" charset="0"/>
              </a:rPr>
              <a:t>Scalability &amp; Performance</a:t>
            </a:r>
            <a:r>
              <a:rPr lang="en-IN" sz="1200" kern="100" dirty="0">
                <a:effectLst/>
                <a:latin typeface="Calibri" panose="020F0502020204030204" pitchFamily="34" charset="0"/>
                <a:ea typeface="Calibri" panose="020F0502020204030204" pitchFamily="34" charset="0"/>
                <a:cs typeface="Calibri" panose="020F0502020204030204" pitchFamily="34" charset="0"/>
              </a:rPr>
              <a:t>: System must support </a:t>
            </a:r>
            <a:r>
              <a:rPr lang="en-IN" sz="1200" b="1" kern="100" dirty="0">
                <a:effectLst/>
                <a:latin typeface="Calibri" panose="020F0502020204030204" pitchFamily="34" charset="0"/>
                <a:ea typeface="Calibri" panose="020F0502020204030204" pitchFamily="34" charset="0"/>
                <a:cs typeface="Calibri" panose="020F0502020204030204" pitchFamily="34" charset="0"/>
              </a:rPr>
              <a:t>up to 1,500 concurrent users</a:t>
            </a:r>
            <a:r>
              <a:rPr lang="en-IN" sz="1200" kern="100" dirty="0">
                <a:effectLst/>
                <a:latin typeface="Calibri" panose="020F0502020204030204" pitchFamily="34" charset="0"/>
                <a:ea typeface="Calibri" panose="020F0502020204030204" pitchFamily="34" charset="0"/>
                <a:cs typeface="Calibri" panose="020F0502020204030204" pitchFamily="34" charset="0"/>
              </a:rPr>
              <a:t> without lag</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IN" sz="1200" b="1" kern="100" dirty="0">
                <a:effectLst/>
                <a:latin typeface="Calibri" panose="020F0502020204030204" pitchFamily="34" charset="0"/>
                <a:ea typeface="Calibri" panose="020F0502020204030204" pitchFamily="34" charset="0"/>
                <a:cs typeface="Calibri" panose="020F0502020204030204" pitchFamily="34" charset="0"/>
              </a:rPr>
              <a:t>Availability</a:t>
            </a:r>
            <a:r>
              <a:rPr lang="en-IN" sz="1200" kern="100" dirty="0">
                <a:effectLst/>
                <a:latin typeface="Calibri" panose="020F0502020204030204" pitchFamily="34" charset="0"/>
                <a:ea typeface="Calibri" panose="020F0502020204030204" pitchFamily="34" charset="0"/>
                <a:cs typeface="Calibri" panose="020F0502020204030204" pitchFamily="34" charset="0"/>
              </a:rPr>
              <a:t>: System should be </a:t>
            </a:r>
            <a:r>
              <a:rPr lang="en-IN" sz="1200" b="1" kern="100" dirty="0">
                <a:effectLst/>
                <a:latin typeface="Calibri" panose="020F0502020204030204" pitchFamily="34" charset="0"/>
                <a:ea typeface="Calibri" panose="020F0502020204030204" pitchFamily="34" charset="0"/>
                <a:cs typeface="Calibri" panose="020F0502020204030204" pitchFamily="34" charset="0"/>
              </a:rPr>
              <a:t>lightweight, fast, and responsive</a:t>
            </a:r>
            <a:r>
              <a:rPr lang="en-IN" sz="1200" kern="100" dirty="0">
                <a:effectLst/>
                <a:latin typeface="Calibri" panose="020F0502020204030204" pitchFamily="34" charset="0"/>
                <a:ea typeface="Calibri" panose="020F0502020204030204" pitchFamily="34" charset="0"/>
                <a:cs typeface="Calibri" panose="020F0502020204030204" pitchFamily="34" charset="0"/>
              </a:rPr>
              <a:t> even during peak hours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IN" sz="1200" b="1" kern="100" dirty="0">
                <a:effectLst/>
                <a:latin typeface="Calibri" panose="020F0502020204030204" pitchFamily="34" charset="0"/>
                <a:ea typeface="Calibri" panose="020F0502020204030204" pitchFamily="34" charset="0"/>
                <a:cs typeface="Calibri" panose="020F0502020204030204" pitchFamily="34" charset="0"/>
              </a:rPr>
              <a:t>Usability</a:t>
            </a:r>
            <a:r>
              <a:rPr lang="en-IN" sz="1200" kern="100" dirty="0">
                <a:effectLst/>
                <a:latin typeface="Calibri" panose="020F0502020204030204" pitchFamily="34" charset="0"/>
                <a:ea typeface="Calibri" panose="020F0502020204030204" pitchFamily="34" charset="0"/>
                <a:cs typeface="Calibri" panose="020F0502020204030204" pitchFamily="34" charset="0"/>
              </a:rPr>
              <a:t>: Interface must be </a:t>
            </a:r>
            <a:r>
              <a:rPr lang="en-IN" sz="1200" b="1" kern="100" dirty="0">
                <a:effectLst/>
                <a:latin typeface="Calibri" panose="020F0502020204030204" pitchFamily="34" charset="0"/>
                <a:ea typeface="Calibri" panose="020F0502020204030204" pitchFamily="34" charset="0"/>
                <a:cs typeface="Calibri" panose="020F0502020204030204" pitchFamily="34" charset="0"/>
              </a:rPr>
              <a:t>user-friendly, intuitive, and self-explanatory</a:t>
            </a:r>
            <a:r>
              <a:rPr lang="en-IN" sz="1200" kern="100" dirty="0">
                <a:effectLst/>
                <a:latin typeface="Calibri" panose="020F0502020204030204" pitchFamily="34" charset="0"/>
                <a:ea typeface="Calibri" panose="020F0502020204030204" pitchFamily="34" charset="0"/>
                <a:cs typeface="Calibri" panose="020F0502020204030204" pitchFamily="34" charset="0"/>
              </a:rPr>
              <a:t> for all employees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IN" sz="1200" b="1" kern="100" dirty="0">
                <a:effectLst/>
                <a:latin typeface="Calibri" panose="020F0502020204030204" pitchFamily="34" charset="0"/>
                <a:ea typeface="Calibri" panose="020F0502020204030204" pitchFamily="34" charset="0"/>
                <a:cs typeface="Calibri" panose="020F0502020204030204" pitchFamily="34" charset="0"/>
              </a:rPr>
              <a:t>Maintainability</a:t>
            </a:r>
            <a:r>
              <a:rPr lang="en-IN" sz="1200" kern="100" dirty="0">
                <a:effectLst/>
                <a:latin typeface="Calibri" panose="020F0502020204030204" pitchFamily="34" charset="0"/>
                <a:ea typeface="Calibri" panose="020F0502020204030204" pitchFamily="34" charset="0"/>
                <a:cs typeface="Calibri" panose="020F0502020204030204" pitchFamily="34" charset="0"/>
              </a:rPr>
              <a:t>: The application should be </a:t>
            </a:r>
            <a:r>
              <a:rPr lang="en-IN" sz="1200" b="1" kern="100" dirty="0">
                <a:effectLst/>
                <a:latin typeface="Calibri" panose="020F0502020204030204" pitchFamily="34" charset="0"/>
                <a:ea typeface="Calibri" panose="020F0502020204030204" pitchFamily="34" charset="0"/>
                <a:cs typeface="Calibri" panose="020F0502020204030204" pitchFamily="34" charset="0"/>
              </a:rPr>
              <a:t>developed in Java</a:t>
            </a:r>
            <a:r>
              <a:rPr lang="en-IN" sz="1200" kern="100" dirty="0">
                <a:effectLst/>
                <a:latin typeface="Calibri" panose="020F0502020204030204" pitchFamily="34" charset="0"/>
                <a:ea typeface="Calibri" panose="020F0502020204030204" pitchFamily="34" charset="0"/>
                <a:cs typeface="Calibri" panose="020F0502020204030204" pitchFamily="34" charset="0"/>
              </a:rPr>
              <a:t>, ensuring easy maintenance and updates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buNone/>
            </a:pPr>
            <a:r>
              <a:rPr lang="en-IN" sz="1200" kern="100" dirty="0">
                <a:effectLst/>
                <a:latin typeface="Calibri" panose="020F0502020204030204" pitchFamily="34" charset="0"/>
                <a:ea typeface="Calibri" panose="020F0502020204030204" pitchFamily="34" charset="0"/>
                <a:cs typeface="Calibri" panose="020F0502020204030204" pitchFamily="34" charset="0"/>
              </a:rPr>
              <a:t> </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56515">
              <a:lnSpc>
                <a:spcPct val="115000"/>
              </a:lnSpc>
              <a:spcAft>
                <a:spcPts val="800"/>
              </a:spcAft>
            </a:pPr>
            <a:r>
              <a:rPr lang="en-IN" sz="1200" b="1" kern="100" dirty="0">
                <a:effectLst/>
                <a:latin typeface="Calibri" panose="020F0502020204030204" pitchFamily="34" charset="0"/>
                <a:ea typeface="Calibri" panose="020F0502020204030204" pitchFamily="34" charset="0"/>
                <a:cs typeface="Calibri" panose="020F0502020204030204" pitchFamily="34" charset="0"/>
              </a:rPr>
              <a:t> </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59815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0693A-9712-A324-5220-FA0805517561}"/>
              </a:ext>
            </a:extLst>
          </p:cNvPr>
          <p:cNvSpPr>
            <a:spLocks noGrp="1"/>
          </p:cNvSpPr>
          <p:nvPr>
            <p:ph type="title"/>
          </p:nvPr>
        </p:nvSpPr>
        <p:spPr>
          <a:xfrm>
            <a:off x="257452" y="221942"/>
            <a:ext cx="11603115" cy="6347533"/>
          </a:xfrm>
        </p:spPr>
        <p:txBody>
          <a:bodyPr>
            <a:normAutofit/>
          </a:bodyPr>
          <a:lstStyle/>
          <a:p>
            <a:pPr marL="731520">
              <a:lnSpc>
                <a:spcPct val="115000"/>
              </a:lnSpc>
              <a:spcBef>
                <a:spcPts val="150"/>
              </a:spcBef>
              <a:spcAft>
                <a:spcPts val="800"/>
              </a:spcAft>
            </a:pPr>
            <a:r>
              <a:rPr lang="en-IN" sz="1800" b="1" u="sng" kern="100" spc="-10" dirty="0">
                <a:effectLst/>
                <a:highlight>
                  <a:srgbClr val="FFFF00"/>
                </a:highlight>
                <a:latin typeface="Calibri" panose="020F0502020204030204" pitchFamily="34" charset="0"/>
                <a:ea typeface="Calibri" panose="020F0502020204030204" pitchFamily="34" charset="0"/>
                <a:cs typeface="Calibri" panose="020F0502020204030204" pitchFamily="34" charset="0"/>
              </a:rPr>
              <a:t>Introduction</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b="1" dirty="0">
                <a:effectLst/>
                <a:latin typeface="Calibri" panose="020F0502020204030204" pitchFamily="34" charset="0"/>
                <a:ea typeface="Calibri" panose="020F0502020204030204" pitchFamily="34" charset="0"/>
                <a:cs typeface="Calibri" panose="020F0502020204030204" pitchFamily="34" charset="0"/>
              </a:rPr>
              <a:t>Unilever </a:t>
            </a:r>
            <a:r>
              <a:rPr lang="en-US" sz="1800" dirty="0">
                <a:effectLst/>
                <a:latin typeface="Calibri" panose="020F0502020204030204" pitchFamily="34" charset="0"/>
                <a:ea typeface="Calibri" panose="020F0502020204030204" pitchFamily="34" charset="0"/>
                <a:cs typeface="Calibri" panose="020F0502020204030204" pitchFamily="34" charset="0"/>
              </a:rPr>
              <a:t>is a British-Dutch multinational consumer goods company headquartered in London,</a:t>
            </a:r>
            <a:r>
              <a:rPr lang="en-US" sz="1800" spc="150"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England.</a:t>
            </a:r>
            <a:r>
              <a:rPr lang="en-US" sz="1800" spc="175"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Unilever</a:t>
            </a:r>
            <a:r>
              <a:rPr lang="en-US" sz="1800" spc="165"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products</a:t>
            </a:r>
            <a:r>
              <a:rPr lang="en-US" sz="1800" spc="180"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include</a:t>
            </a:r>
            <a:r>
              <a:rPr lang="en-US" sz="1800" spc="165"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food,</a:t>
            </a:r>
            <a:r>
              <a:rPr lang="en-US" sz="1800" spc="175"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condiments,</a:t>
            </a:r>
            <a:r>
              <a:rPr lang="en-US" sz="1800" spc="175"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bottled</a:t>
            </a:r>
            <a:r>
              <a:rPr lang="en-US" sz="1800" spc="180"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water,</a:t>
            </a:r>
            <a:r>
              <a:rPr lang="en-US" sz="1800" spc="175"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baby food, soft drink, ice cream, instant coffee, cleaning agents, energy drink, toothpaste, pet food, pharmaceutical and consumer</a:t>
            </a:r>
            <a:r>
              <a:rPr lang="en-US" sz="1800" spc="160"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healthcare products, tea, breakfast cereals, beauty</a:t>
            </a:r>
            <a:br>
              <a:rPr lang="en-IN" sz="1800" dirty="0">
                <a:effectLst/>
                <a:latin typeface="Calibri" panose="020F0502020204030204" pitchFamily="34" charset="0"/>
                <a:ea typeface="Calibri" panose="020F0502020204030204" pitchFamily="34" charset="0"/>
              </a:rPr>
            </a:br>
            <a:r>
              <a:rPr lang="en-US" sz="1800" dirty="0">
                <a:effectLst/>
                <a:latin typeface="Calibri" panose="020F0502020204030204" pitchFamily="34" charset="0"/>
                <a:ea typeface="Calibri" panose="020F0502020204030204" pitchFamily="34" charset="0"/>
                <a:cs typeface="Calibri" panose="020F0502020204030204" pitchFamily="34" charset="0"/>
              </a:rPr>
              <a:t>products, and personal care. Unilever is the largest producer of soap in the world. and its products are available in around 190 countries.</a:t>
            </a:r>
            <a:br>
              <a:rPr lang="en-IN" sz="1800" dirty="0">
                <a:effectLst/>
                <a:latin typeface="Calibri" panose="020F0502020204030204" pitchFamily="34" charset="0"/>
                <a:ea typeface="Calibri" panose="020F0502020204030204" pitchFamily="34" charset="0"/>
              </a:rPr>
            </a:br>
            <a:r>
              <a:rPr lang="en-US" sz="1800" dirty="0">
                <a:solidFill>
                  <a:srgbClr val="1F2121"/>
                </a:solidFill>
                <a:effectLst/>
                <a:latin typeface="Calibri" panose="020F0502020204030204" pitchFamily="34" charset="0"/>
                <a:ea typeface="Calibri" panose="020F0502020204030204" pitchFamily="34" charset="0"/>
                <a:cs typeface="Calibri" panose="020F0502020204030204" pitchFamily="34" charset="0"/>
              </a:rPr>
              <a:t>Unilever's largest brands include Lifebuoy, Dove, Knorr, Lux, Sunlight, Rexona/Degree, Axe/Lynx, Ben &amp; Jerry's, Omo/Persil, Heart brand (Wall's) ice creams, Hellmann's and Magnum.</a:t>
            </a:r>
            <a:br>
              <a:rPr lang="en-IN" sz="1800" dirty="0">
                <a:effectLst/>
                <a:latin typeface="Calibri" panose="020F0502020204030204" pitchFamily="34" charset="0"/>
                <a:ea typeface="Calibri" panose="020F0502020204030204" pitchFamily="34" charset="0"/>
              </a:rPr>
            </a:br>
            <a:endParaRPr lang="en-IN" dirty="0"/>
          </a:p>
        </p:txBody>
      </p:sp>
    </p:spTree>
    <p:extLst>
      <p:ext uri="{BB962C8B-B14F-4D97-AF65-F5344CB8AC3E}">
        <p14:creationId xmlns:p14="http://schemas.microsoft.com/office/powerpoint/2010/main" val="24001599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69B29A-B7C4-0FC2-13B5-C0BC9ED601BC}"/>
              </a:ext>
            </a:extLst>
          </p:cNvPr>
          <p:cNvSpPr txBox="1"/>
          <p:nvPr/>
        </p:nvSpPr>
        <p:spPr>
          <a:xfrm>
            <a:off x="468086" y="348343"/>
            <a:ext cx="8675914" cy="369332"/>
          </a:xfrm>
          <a:prstGeom prst="rect">
            <a:avLst/>
          </a:prstGeom>
          <a:noFill/>
        </p:spPr>
        <p:txBody>
          <a:bodyPr wrap="square">
            <a:spAutoFit/>
          </a:bodyPr>
          <a:lstStyle/>
          <a:p>
            <a:r>
              <a:rPr lang="en-IN" sz="1800" b="1" dirty="0">
                <a:effectLst/>
                <a:highlight>
                  <a:srgbClr val="FFFF00"/>
                </a:highlight>
                <a:latin typeface="Calibri" panose="020F0502020204030204" pitchFamily="34" charset="0"/>
                <a:ea typeface="Calibri" panose="020F0502020204030204" pitchFamily="34" charset="0"/>
              </a:rPr>
              <a:t>Task</a:t>
            </a:r>
            <a:r>
              <a:rPr lang="en-IN" sz="1800" b="1" spc="-40" dirty="0">
                <a:effectLst/>
                <a:highlight>
                  <a:srgbClr val="FFFF00"/>
                </a:highlight>
                <a:latin typeface="Calibri" panose="020F0502020204030204" pitchFamily="34" charset="0"/>
                <a:ea typeface="Calibri" panose="020F0502020204030204" pitchFamily="34" charset="0"/>
              </a:rPr>
              <a:t> </a:t>
            </a:r>
            <a:r>
              <a:rPr lang="en-IN" sz="1800" b="1" dirty="0">
                <a:effectLst/>
                <a:highlight>
                  <a:srgbClr val="FFFF00"/>
                </a:highlight>
                <a:latin typeface="Calibri" panose="020F0502020204030204" pitchFamily="34" charset="0"/>
                <a:ea typeface="Calibri" panose="020F0502020204030204" pitchFamily="34" charset="0"/>
              </a:rPr>
              <a:t>11:</a:t>
            </a:r>
            <a:r>
              <a:rPr lang="en-IN" sz="1800" b="1" spc="-20" dirty="0">
                <a:effectLst/>
                <a:highlight>
                  <a:srgbClr val="FFFF00"/>
                </a:highlight>
                <a:latin typeface="Calibri" panose="020F0502020204030204" pitchFamily="34" charset="0"/>
                <a:ea typeface="Calibri" panose="020F0502020204030204" pitchFamily="34" charset="0"/>
              </a:rPr>
              <a:t> </a:t>
            </a:r>
            <a:r>
              <a:rPr lang="en-IN" sz="1800" b="1" dirty="0">
                <a:effectLst/>
                <a:highlight>
                  <a:srgbClr val="FFFF00"/>
                </a:highlight>
                <a:latin typeface="Calibri" panose="020F0502020204030204" pitchFamily="34" charset="0"/>
                <a:ea typeface="Calibri" panose="020F0502020204030204" pitchFamily="34" charset="0"/>
              </a:rPr>
              <a:t>Wireframes</a:t>
            </a:r>
            <a:r>
              <a:rPr lang="en-IN" sz="1800" b="1" spc="-20" dirty="0">
                <a:effectLst/>
                <a:highlight>
                  <a:srgbClr val="FFFF00"/>
                </a:highlight>
                <a:latin typeface="Calibri" panose="020F0502020204030204" pitchFamily="34" charset="0"/>
                <a:ea typeface="Calibri" panose="020F0502020204030204" pitchFamily="34" charset="0"/>
              </a:rPr>
              <a:t> </a:t>
            </a:r>
            <a:r>
              <a:rPr lang="en-IN" sz="1800" b="1" dirty="0">
                <a:effectLst/>
                <a:highlight>
                  <a:srgbClr val="FFFF00"/>
                </a:highlight>
                <a:latin typeface="Calibri" panose="020F0502020204030204" pitchFamily="34" charset="0"/>
                <a:ea typeface="Calibri" panose="020F0502020204030204" pitchFamily="34" charset="0"/>
              </a:rPr>
              <a:t>for</a:t>
            </a:r>
            <a:r>
              <a:rPr lang="en-IN" sz="1800" b="1" spc="-20" dirty="0">
                <a:effectLst/>
                <a:highlight>
                  <a:srgbClr val="FFFF00"/>
                </a:highlight>
                <a:latin typeface="Calibri" panose="020F0502020204030204" pitchFamily="34" charset="0"/>
                <a:ea typeface="Calibri" panose="020F0502020204030204" pitchFamily="34" charset="0"/>
              </a:rPr>
              <a:t> </a:t>
            </a:r>
            <a:r>
              <a:rPr lang="en-IN" sz="1800" b="1" dirty="0">
                <a:effectLst/>
                <a:highlight>
                  <a:srgbClr val="FFFF00"/>
                </a:highlight>
                <a:latin typeface="Calibri" panose="020F0502020204030204" pitchFamily="34" charset="0"/>
                <a:ea typeface="Calibri" panose="020F0502020204030204" pitchFamily="34" charset="0"/>
              </a:rPr>
              <a:t>canteen</a:t>
            </a:r>
            <a:r>
              <a:rPr lang="en-IN" sz="1800" b="1" spc="-20" dirty="0">
                <a:effectLst/>
                <a:highlight>
                  <a:srgbClr val="FFFF00"/>
                </a:highlight>
                <a:latin typeface="Calibri" panose="020F0502020204030204" pitchFamily="34" charset="0"/>
                <a:ea typeface="Calibri" panose="020F0502020204030204" pitchFamily="34" charset="0"/>
              </a:rPr>
              <a:t> </a:t>
            </a:r>
            <a:r>
              <a:rPr lang="en-IN" sz="1800" b="1" dirty="0">
                <a:effectLst/>
                <a:highlight>
                  <a:srgbClr val="FFFF00"/>
                </a:highlight>
                <a:latin typeface="Calibri" panose="020F0502020204030204" pitchFamily="34" charset="0"/>
                <a:ea typeface="Calibri" panose="020F0502020204030204" pitchFamily="34" charset="0"/>
              </a:rPr>
              <a:t>ordering</a:t>
            </a:r>
            <a:r>
              <a:rPr lang="en-IN" sz="1800" b="1" spc="-25" dirty="0">
                <a:effectLst/>
                <a:highlight>
                  <a:srgbClr val="FFFF00"/>
                </a:highlight>
                <a:latin typeface="Calibri" panose="020F0502020204030204" pitchFamily="34" charset="0"/>
                <a:ea typeface="Calibri" panose="020F0502020204030204" pitchFamily="34" charset="0"/>
              </a:rPr>
              <a:t> </a:t>
            </a:r>
            <a:r>
              <a:rPr lang="en-IN" sz="1800" b="1" spc="-10" dirty="0">
                <a:effectLst/>
                <a:highlight>
                  <a:srgbClr val="FFFF00"/>
                </a:highlight>
                <a:latin typeface="Calibri" panose="020F0502020204030204" pitchFamily="34" charset="0"/>
                <a:ea typeface="Calibri" panose="020F0502020204030204" pitchFamily="34" charset="0"/>
              </a:rPr>
              <a:t>system</a:t>
            </a:r>
            <a:endParaRPr lang="en-IN" dirty="0">
              <a:highlight>
                <a:srgbClr val="FFFF00"/>
              </a:highlight>
            </a:endParaRPr>
          </a:p>
        </p:txBody>
      </p:sp>
      <p:pic>
        <p:nvPicPr>
          <p:cNvPr id="4" name="Image 12">
            <a:extLst>
              <a:ext uri="{FF2B5EF4-FFF2-40B4-BE49-F238E27FC236}">
                <a16:creationId xmlns:a16="http://schemas.microsoft.com/office/drawing/2014/main" id="{42A5B53E-4D93-783B-8A78-E342A266E748}"/>
              </a:ext>
            </a:extLst>
          </p:cNvPr>
          <p:cNvPicPr>
            <a:picLocks/>
          </p:cNvPicPr>
          <p:nvPr/>
        </p:nvPicPr>
        <p:blipFill>
          <a:blip r:embed="rId2" cstate="print"/>
          <a:stretch>
            <a:fillRect/>
          </a:stretch>
        </p:blipFill>
        <p:spPr>
          <a:xfrm>
            <a:off x="555171" y="925285"/>
            <a:ext cx="5421086" cy="5366657"/>
          </a:xfrm>
          <a:prstGeom prst="rect">
            <a:avLst/>
          </a:prstGeom>
        </p:spPr>
      </p:pic>
      <p:pic>
        <p:nvPicPr>
          <p:cNvPr id="5" name="Image 13">
            <a:extLst>
              <a:ext uri="{FF2B5EF4-FFF2-40B4-BE49-F238E27FC236}">
                <a16:creationId xmlns:a16="http://schemas.microsoft.com/office/drawing/2014/main" id="{5E864962-D960-7599-8065-11AD50A97DED}"/>
              </a:ext>
            </a:extLst>
          </p:cNvPr>
          <p:cNvPicPr>
            <a:picLocks/>
          </p:cNvPicPr>
          <p:nvPr/>
        </p:nvPicPr>
        <p:blipFill>
          <a:blip r:embed="rId3" cstate="print"/>
          <a:stretch>
            <a:fillRect/>
          </a:stretch>
        </p:blipFill>
        <p:spPr>
          <a:xfrm>
            <a:off x="6096000" y="925286"/>
            <a:ext cx="5761990" cy="5366656"/>
          </a:xfrm>
          <a:prstGeom prst="rect">
            <a:avLst/>
          </a:prstGeom>
        </p:spPr>
      </p:pic>
    </p:spTree>
    <p:extLst>
      <p:ext uri="{BB962C8B-B14F-4D97-AF65-F5344CB8AC3E}">
        <p14:creationId xmlns:p14="http://schemas.microsoft.com/office/powerpoint/2010/main" val="30646682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a:extLst>
              <a:ext uri="{FF2B5EF4-FFF2-40B4-BE49-F238E27FC236}">
                <a16:creationId xmlns:a16="http://schemas.microsoft.com/office/drawing/2014/main" id="{F8F7ABE8-8E78-A850-701C-20EE43A1856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Rectangle 2">
            <a:extLst>
              <a:ext uri="{FF2B5EF4-FFF2-40B4-BE49-F238E27FC236}">
                <a16:creationId xmlns:a16="http://schemas.microsoft.com/office/drawing/2014/main" id="{6B6101B7-E4C5-D7E8-7713-070C729C43A6}"/>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2" name="Picture 11">
            <a:extLst>
              <a:ext uri="{FF2B5EF4-FFF2-40B4-BE49-F238E27FC236}">
                <a16:creationId xmlns:a16="http://schemas.microsoft.com/office/drawing/2014/main" id="{1C3B1819-00A4-AAB4-8A17-569D8ABAA11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861458" y="402770"/>
            <a:ext cx="7772400" cy="5976259"/>
          </a:xfrm>
          <a:prstGeom prst="rect">
            <a:avLst/>
          </a:prstGeom>
          <a:blipFill>
            <a:blip r:embed="rId4"/>
            <a:tile tx="0" ty="0" sx="100000" sy="100000" flip="none" algn="tl"/>
          </a:blip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pic>
      <p:sp>
        <p:nvSpPr>
          <p:cNvPr id="13" name="TextBox 12">
            <a:extLst>
              <a:ext uri="{FF2B5EF4-FFF2-40B4-BE49-F238E27FC236}">
                <a16:creationId xmlns:a16="http://schemas.microsoft.com/office/drawing/2014/main" id="{0A125187-89A0-FA20-5493-D1CE39DC5F4A}"/>
              </a:ext>
            </a:extLst>
          </p:cNvPr>
          <p:cNvSpPr txBox="1"/>
          <p:nvPr/>
        </p:nvSpPr>
        <p:spPr>
          <a:xfrm>
            <a:off x="881744" y="5366712"/>
            <a:ext cx="1578428" cy="507831"/>
          </a:xfrm>
          <a:prstGeom prst="rect">
            <a:avLst/>
          </a:prstGeom>
          <a:noFill/>
        </p:spPr>
        <p:txBody>
          <a:bodyPr wrap="square" rtlCol="0">
            <a:spAutoFit/>
          </a:bodyPr>
          <a:lstStyle/>
          <a:p>
            <a:r>
              <a:rPr lang="en-IN" sz="900" dirty="0">
                <a:hlinkClick r:id="rId3" tooltip="https://freepngimg.com/png/19306-thank-you-free-download-png"/>
              </a:rPr>
              <a:t>This Photo</a:t>
            </a:r>
            <a:r>
              <a:rPr lang="en-IN" sz="900" dirty="0"/>
              <a:t> by Unknown Author is licensed under </a:t>
            </a:r>
            <a:r>
              <a:rPr lang="en-IN" sz="900" dirty="0">
                <a:hlinkClick r:id="rId5" tooltip="https://creativecommons.org/licenses/by-nc/3.0/"/>
              </a:rPr>
              <a:t>CC BY-NC</a:t>
            </a:r>
            <a:endParaRPr lang="en-IN" sz="900" dirty="0"/>
          </a:p>
        </p:txBody>
      </p:sp>
    </p:spTree>
    <p:extLst>
      <p:ext uri="{BB962C8B-B14F-4D97-AF65-F5344CB8AC3E}">
        <p14:creationId xmlns:p14="http://schemas.microsoft.com/office/powerpoint/2010/main" val="1404830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7">
            <a:extLst>
              <a:ext uri="{FF2B5EF4-FFF2-40B4-BE49-F238E27FC236}">
                <a16:creationId xmlns:a16="http://schemas.microsoft.com/office/drawing/2014/main" id="{B96A7A06-C23B-2206-A550-6F1A84D8D625}"/>
              </a:ext>
            </a:extLst>
          </p:cNvPr>
          <p:cNvPicPr>
            <a:picLocks noChangeAspect="1"/>
          </p:cNvPicPr>
          <p:nvPr/>
        </p:nvPicPr>
        <p:blipFill>
          <a:blip r:embed="rId2"/>
          <a:stretch>
            <a:fillRect/>
          </a:stretch>
        </p:blipFill>
        <p:spPr>
          <a:xfrm>
            <a:off x="189137" y="209256"/>
            <a:ext cx="3595339" cy="5924441"/>
          </a:xfrm>
          <a:prstGeom prst="rect">
            <a:avLst/>
          </a:pr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p:spPr>
      </p:pic>
      <p:graphicFrame>
        <p:nvGraphicFramePr>
          <p:cNvPr id="10" name="Object 9">
            <a:extLst>
              <a:ext uri="{FF2B5EF4-FFF2-40B4-BE49-F238E27FC236}">
                <a16:creationId xmlns:a16="http://schemas.microsoft.com/office/drawing/2014/main" id="{9CDB302F-014D-BBE8-8510-AFAC39B3CB60}"/>
              </a:ext>
            </a:extLst>
          </p:cNvPr>
          <p:cNvGraphicFramePr>
            <a:graphicFrameLocks noChangeAspect="1"/>
          </p:cNvGraphicFramePr>
          <p:nvPr>
            <p:extLst>
              <p:ext uri="{D42A27DB-BD31-4B8C-83A1-F6EECF244321}">
                <p14:modId xmlns:p14="http://schemas.microsoft.com/office/powerpoint/2010/main" val="3984796398"/>
              </p:ext>
            </p:extLst>
          </p:nvPr>
        </p:nvGraphicFramePr>
        <p:xfrm>
          <a:off x="3733800" y="557801"/>
          <a:ext cx="8258422" cy="5825244"/>
        </p:xfrm>
        <a:graphic>
          <a:graphicData uri="http://schemas.openxmlformats.org/presentationml/2006/ole">
            <mc:AlternateContent xmlns:mc="http://schemas.openxmlformats.org/markup-compatibility/2006">
              <mc:Choice xmlns:v="urn:schemas-microsoft-com:vml" Requires="v">
                <p:oleObj name="Document" r:id="rId3" imgW="6159267" imgH="7506667" progId="Word.Document.12">
                  <p:embed/>
                </p:oleObj>
              </mc:Choice>
              <mc:Fallback>
                <p:oleObj name="Document" r:id="rId3" imgW="6159267" imgH="7506667" progId="Word.Document.12">
                  <p:embed/>
                  <p:pic>
                    <p:nvPicPr>
                      <p:cNvPr id="10" name="Object 9">
                        <a:extLst>
                          <a:ext uri="{FF2B5EF4-FFF2-40B4-BE49-F238E27FC236}">
                            <a16:creationId xmlns:a16="http://schemas.microsoft.com/office/drawing/2014/main" id="{9CDB302F-014D-BBE8-8510-AFAC39B3CB60}"/>
                          </a:ext>
                        </a:extLst>
                      </p:cNvPr>
                      <p:cNvPicPr/>
                      <p:nvPr/>
                    </p:nvPicPr>
                    <p:blipFill>
                      <a:blip r:embed="rId4"/>
                      <a:stretch>
                        <a:fillRect/>
                      </a:stretch>
                    </p:blipFill>
                    <p:spPr>
                      <a:xfrm>
                        <a:off x="3733800" y="557801"/>
                        <a:ext cx="8258422" cy="5825244"/>
                      </a:xfrm>
                      <a:prstGeom prst="rect">
                        <a:avLst/>
                      </a:prstGeom>
                    </p:spPr>
                  </p:pic>
                </p:oleObj>
              </mc:Fallback>
            </mc:AlternateContent>
          </a:graphicData>
        </a:graphic>
      </p:graphicFrame>
      <p:sp>
        <p:nvSpPr>
          <p:cNvPr id="11" name="TextBox 10">
            <a:extLst>
              <a:ext uri="{FF2B5EF4-FFF2-40B4-BE49-F238E27FC236}">
                <a16:creationId xmlns:a16="http://schemas.microsoft.com/office/drawing/2014/main" id="{D0DCD927-DF0C-7D35-2E5D-58DC10462DCE}"/>
              </a:ext>
            </a:extLst>
          </p:cNvPr>
          <p:cNvSpPr txBox="1"/>
          <p:nvPr/>
        </p:nvSpPr>
        <p:spPr>
          <a:xfrm>
            <a:off x="3809814" y="165642"/>
            <a:ext cx="8182408" cy="392159"/>
          </a:xfrm>
          <a:prstGeom prst="rect">
            <a:avLst/>
          </a:prstGeom>
          <a:solidFill>
            <a:srgbClr val="00B0F0"/>
          </a:solidFill>
          <a:ln>
            <a:solidFill>
              <a:schemeClr val="accent1"/>
            </a:solidFill>
          </a:ln>
        </p:spPr>
        <p:txBody>
          <a:bodyPr wrap="square">
            <a:spAutoFit/>
          </a:bodyPr>
          <a:lstStyle/>
          <a:p>
            <a:pPr marL="56515">
              <a:lnSpc>
                <a:spcPct val="115000"/>
              </a:lnSpc>
              <a:spcBef>
                <a:spcPts val="300"/>
              </a:spcBef>
              <a:spcAft>
                <a:spcPts val="800"/>
              </a:spcAft>
            </a:pPr>
            <a:r>
              <a:rPr lang="en-IN" sz="1800" b="1" kern="100" dirty="0">
                <a:solidFill>
                  <a:srgbClr val="282E31"/>
                </a:solidFill>
                <a:effectLst/>
                <a:latin typeface="Calibri" panose="020F0502020204030204" pitchFamily="34" charset="0"/>
                <a:ea typeface="Calibri" panose="020F0502020204030204" pitchFamily="34" charset="0"/>
                <a:cs typeface="Calibri" panose="020F0502020204030204" pitchFamily="34" charset="0"/>
              </a:rPr>
              <a:t>Business</a:t>
            </a:r>
            <a:r>
              <a:rPr lang="en-IN" sz="1800" b="1" kern="100" spc="-30" dirty="0">
                <a:solidFill>
                  <a:srgbClr val="282E31"/>
                </a:solidFill>
                <a:effectLst/>
                <a:latin typeface="Calibri" panose="020F0502020204030204" pitchFamily="34" charset="0"/>
                <a:ea typeface="Calibri" panose="020F0502020204030204" pitchFamily="34" charset="0"/>
                <a:cs typeface="Calibri" panose="020F0502020204030204" pitchFamily="34" charset="0"/>
              </a:rPr>
              <a:t> </a:t>
            </a:r>
            <a:r>
              <a:rPr lang="en-IN" sz="1800" b="1" kern="100" dirty="0">
                <a:solidFill>
                  <a:srgbClr val="282E31"/>
                </a:solidFill>
                <a:effectLst/>
                <a:latin typeface="Calibri" panose="020F0502020204030204" pitchFamily="34" charset="0"/>
                <a:ea typeface="Calibri" panose="020F0502020204030204" pitchFamily="34" charset="0"/>
                <a:cs typeface="Calibri" panose="020F0502020204030204" pitchFamily="34" charset="0"/>
              </a:rPr>
              <a:t>Analysis</a:t>
            </a:r>
            <a:r>
              <a:rPr lang="en-IN" sz="1800" b="1" kern="100" spc="-20" dirty="0">
                <a:solidFill>
                  <a:srgbClr val="282E31"/>
                </a:solidFill>
                <a:effectLst/>
                <a:latin typeface="Calibri" panose="020F0502020204030204" pitchFamily="34" charset="0"/>
                <a:ea typeface="Calibri" panose="020F0502020204030204" pitchFamily="34" charset="0"/>
                <a:cs typeface="Calibri" panose="020F0502020204030204" pitchFamily="34" charset="0"/>
              </a:rPr>
              <a:t> </a:t>
            </a:r>
            <a:r>
              <a:rPr lang="en-IN" sz="1800" b="1" kern="100" dirty="0">
                <a:solidFill>
                  <a:srgbClr val="282E31"/>
                </a:solidFill>
                <a:effectLst/>
                <a:latin typeface="Calibri" panose="020F0502020204030204" pitchFamily="34" charset="0"/>
                <a:ea typeface="Calibri" panose="020F0502020204030204" pitchFamily="34" charset="0"/>
                <a:cs typeface="Calibri" panose="020F0502020204030204" pitchFamily="34" charset="0"/>
              </a:rPr>
              <a:t>Core</a:t>
            </a:r>
            <a:r>
              <a:rPr lang="en-IN" sz="1800" b="1" kern="100" spc="-15" dirty="0">
                <a:solidFill>
                  <a:srgbClr val="282E31"/>
                </a:solidFill>
                <a:effectLst/>
                <a:latin typeface="Calibri" panose="020F0502020204030204" pitchFamily="34" charset="0"/>
                <a:ea typeface="Calibri" panose="020F0502020204030204" pitchFamily="34" charset="0"/>
                <a:cs typeface="Calibri" panose="020F0502020204030204" pitchFamily="34" charset="0"/>
              </a:rPr>
              <a:t> </a:t>
            </a:r>
            <a:r>
              <a:rPr lang="en-IN" sz="1800" b="1" kern="100" dirty="0">
                <a:solidFill>
                  <a:srgbClr val="282E31"/>
                </a:solidFill>
                <a:effectLst/>
                <a:latin typeface="Calibri" panose="020F0502020204030204" pitchFamily="34" charset="0"/>
                <a:ea typeface="Calibri" panose="020F0502020204030204" pitchFamily="34" charset="0"/>
                <a:cs typeface="Calibri" panose="020F0502020204030204" pitchFamily="34" charset="0"/>
              </a:rPr>
              <a:t>Concept</a:t>
            </a:r>
            <a:r>
              <a:rPr lang="en-IN" sz="1800" b="1" kern="100" spc="-25" dirty="0">
                <a:solidFill>
                  <a:srgbClr val="282E31"/>
                </a:solidFill>
                <a:effectLst/>
                <a:latin typeface="Calibri" panose="020F0502020204030204" pitchFamily="34" charset="0"/>
                <a:ea typeface="Calibri" panose="020F0502020204030204" pitchFamily="34" charset="0"/>
                <a:cs typeface="Calibri" panose="020F0502020204030204" pitchFamily="34" charset="0"/>
              </a:rPr>
              <a:t> </a:t>
            </a:r>
            <a:r>
              <a:rPr lang="en-IN" sz="1800" b="1" kern="100" dirty="0">
                <a:solidFill>
                  <a:srgbClr val="282E31"/>
                </a:solidFill>
                <a:effectLst/>
                <a:latin typeface="Calibri" panose="020F0502020204030204" pitchFamily="34" charset="0"/>
                <a:ea typeface="Calibri" panose="020F0502020204030204" pitchFamily="34" charset="0"/>
                <a:cs typeface="Calibri" panose="020F0502020204030204" pitchFamily="34" charset="0"/>
              </a:rPr>
              <a:t>Model</a:t>
            </a:r>
            <a:r>
              <a:rPr lang="en-IN" sz="1800" b="1" kern="100" spc="80" dirty="0">
                <a:solidFill>
                  <a:srgbClr val="282E31"/>
                </a:solidFill>
                <a:effectLst/>
                <a:latin typeface="Calibri" panose="020F0502020204030204" pitchFamily="34" charset="0"/>
                <a:ea typeface="Calibri" panose="020F0502020204030204" pitchFamily="34" charset="0"/>
                <a:cs typeface="Calibri" panose="020F0502020204030204" pitchFamily="34" charset="0"/>
              </a:rPr>
              <a:t> </a:t>
            </a:r>
            <a:r>
              <a:rPr lang="en-IN" sz="1800" b="1" kern="100" spc="-10" dirty="0">
                <a:solidFill>
                  <a:srgbClr val="282E31"/>
                </a:solidFill>
                <a:effectLst/>
                <a:latin typeface="Calibri" panose="020F0502020204030204" pitchFamily="34" charset="0"/>
                <a:ea typeface="Calibri" panose="020F0502020204030204" pitchFamily="34" charset="0"/>
                <a:cs typeface="Calibri" panose="020F0502020204030204" pitchFamily="34" charset="0"/>
              </a:rPr>
              <a:t>(BACCM)</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2049" name="Group 2"/>
          <p:cNvGrpSpPr>
            <a:grpSpLocks/>
          </p:cNvGrpSpPr>
          <p:nvPr/>
        </p:nvGrpSpPr>
        <p:grpSpPr bwMode="auto">
          <a:xfrm>
            <a:off x="3297238" y="-34925"/>
            <a:ext cx="142875" cy="2092325"/>
            <a:chOff x="0" y="0"/>
            <a:chExt cx="1428" cy="20929"/>
          </a:xfrm>
        </p:grpSpPr>
      </p:grpSp>
      <p:sp>
        <p:nvSpPr>
          <p:cNvPr id="4" name="TextBox 3">
            <a:extLst>
              <a:ext uri="{FF2B5EF4-FFF2-40B4-BE49-F238E27FC236}">
                <a16:creationId xmlns:a16="http://schemas.microsoft.com/office/drawing/2014/main" id="{1CEE4CAB-62F1-A824-A693-3F8D91921E16}"/>
              </a:ext>
            </a:extLst>
          </p:cNvPr>
          <p:cNvSpPr txBox="1"/>
          <p:nvPr/>
        </p:nvSpPr>
        <p:spPr>
          <a:xfrm>
            <a:off x="239814" y="6133698"/>
            <a:ext cx="2650296" cy="392159"/>
          </a:xfrm>
          <a:prstGeom prst="rect">
            <a:avLst/>
          </a:prstGeom>
          <a:noFill/>
        </p:spPr>
        <p:txBody>
          <a:bodyPr wrap="square">
            <a:spAutoFit/>
          </a:bodyPr>
          <a:lstStyle/>
          <a:p>
            <a:pPr>
              <a:lnSpc>
                <a:spcPct val="115000"/>
              </a:lnSpc>
              <a:spcAft>
                <a:spcPts val="800"/>
              </a:spcAft>
              <a:buNone/>
            </a:pPr>
            <a:r>
              <a:rPr lang="en-IN"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5"/>
              </a:rPr>
              <a:t>FOR LIVE VIEW HERE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33942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AD97BA9-0B28-448D-D76D-98FE969B379F}"/>
              </a:ext>
            </a:extLst>
          </p:cNvPr>
          <p:cNvGraphicFramePr>
            <a:graphicFrameLocks noGrp="1"/>
          </p:cNvGraphicFramePr>
          <p:nvPr>
            <p:extLst>
              <p:ext uri="{D42A27DB-BD31-4B8C-83A1-F6EECF244321}">
                <p14:modId xmlns:p14="http://schemas.microsoft.com/office/powerpoint/2010/main" val="2733482143"/>
              </p:ext>
            </p:extLst>
          </p:nvPr>
        </p:nvGraphicFramePr>
        <p:xfrm>
          <a:off x="179637" y="702949"/>
          <a:ext cx="6264614" cy="5831016"/>
        </p:xfrm>
        <a:graphic>
          <a:graphicData uri="http://schemas.openxmlformats.org/drawingml/2006/table">
            <a:tbl>
              <a:tblPr firstRow="1" firstCol="1" bandRow="1">
                <a:tableStyleId>{5C22544A-7EE6-4342-B048-85BDC9FD1C3A}</a:tableStyleId>
              </a:tblPr>
              <a:tblGrid>
                <a:gridCol w="3132307">
                  <a:extLst>
                    <a:ext uri="{9D8B030D-6E8A-4147-A177-3AD203B41FA5}">
                      <a16:colId xmlns:a16="http://schemas.microsoft.com/office/drawing/2014/main" val="2514754039"/>
                    </a:ext>
                  </a:extLst>
                </a:gridCol>
                <a:gridCol w="3132307">
                  <a:extLst>
                    <a:ext uri="{9D8B030D-6E8A-4147-A177-3AD203B41FA5}">
                      <a16:colId xmlns:a16="http://schemas.microsoft.com/office/drawing/2014/main" val="19815080"/>
                    </a:ext>
                  </a:extLst>
                </a:gridCol>
              </a:tblGrid>
              <a:tr h="353478">
                <a:tc>
                  <a:txBody>
                    <a:bodyPr/>
                    <a:lstStyle/>
                    <a:p>
                      <a:pPr algn="ctr">
                        <a:lnSpc>
                          <a:spcPct val="115000"/>
                        </a:lnSpc>
                        <a:spcAft>
                          <a:spcPts val="800"/>
                        </a:spcAft>
                        <a:buNone/>
                      </a:pPr>
                      <a:r>
                        <a:rPr lang="en-IN" sz="1100" kern="100" dirty="0">
                          <a:effectLst/>
                        </a:rPr>
                        <a:t>Stakeholder</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8883" marR="8883" marT="8883" marB="8883" anchor="ctr"/>
                </a:tc>
                <a:tc>
                  <a:txBody>
                    <a:bodyPr/>
                    <a:lstStyle/>
                    <a:p>
                      <a:pPr algn="ctr">
                        <a:lnSpc>
                          <a:spcPct val="115000"/>
                        </a:lnSpc>
                        <a:spcAft>
                          <a:spcPts val="800"/>
                        </a:spcAft>
                        <a:buNone/>
                      </a:pPr>
                      <a:r>
                        <a:rPr lang="en-IN" sz="1100" kern="100" dirty="0">
                          <a:effectLst/>
                        </a:rPr>
                        <a:t>Key Responsibilities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8883" marR="8883" marT="8883" marB="8883" anchor="ctr"/>
                </a:tc>
                <a:extLst>
                  <a:ext uri="{0D108BD9-81ED-4DB2-BD59-A6C34878D82A}">
                    <a16:rowId xmlns:a16="http://schemas.microsoft.com/office/drawing/2014/main" val="3855220477"/>
                  </a:ext>
                </a:extLst>
              </a:tr>
              <a:tr h="1041985">
                <a:tc>
                  <a:txBody>
                    <a:bodyPr/>
                    <a:lstStyle/>
                    <a:p>
                      <a:pPr algn="ctr">
                        <a:lnSpc>
                          <a:spcPct val="115000"/>
                        </a:lnSpc>
                        <a:spcAft>
                          <a:spcPts val="800"/>
                        </a:spcAft>
                        <a:buNone/>
                      </a:pPr>
                      <a:r>
                        <a:rPr lang="en-IN" sz="1100" kern="100" dirty="0">
                          <a:effectLst/>
                        </a:rPr>
                        <a:t>Project Manager</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8883" marR="8883" marT="8883" marB="8883" anchor="ctr"/>
                </a:tc>
                <a:tc>
                  <a:txBody>
                    <a:bodyPr/>
                    <a:lstStyle/>
                    <a:p>
                      <a:pPr algn="ctr">
                        <a:lnSpc>
                          <a:spcPct val="115000"/>
                        </a:lnSpc>
                        <a:spcAft>
                          <a:spcPts val="800"/>
                        </a:spcAft>
                        <a:buNone/>
                      </a:pPr>
                      <a:r>
                        <a:rPr lang="en-IN" sz="1100" kern="100" dirty="0">
                          <a:effectLst/>
                        </a:rPr>
                        <a:t>Leads the project from planning through deployment</a:t>
                      </a:r>
                    </a:p>
                    <a:p>
                      <a:pPr algn="ctr">
                        <a:lnSpc>
                          <a:spcPct val="115000"/>
                        </a:lnSpc>
                        <a:spcAft>
                          <a:spcPts val="800"/>
                        </a:spcAft>
                        <a:buNone/>
                      </a:pPr>
                      <a:r>
                        <a:rPr lang="en-IN" sz="1100" kern="100" dirty="0">
                          <a:effectLst/>
                        </a:rPr>
                        <a:t>Serves as the primary decision-maker</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8883" marR="8883" marT="8883" marB="8883" anchor="ctr"/>
                </a:tc>
                <a:extLst>
                  <a:ext uri="{0D108BD9-81ED-4DB2-BD59-A6C34878D82A}">
                    <a16:rowId xmlns:a16="http://schemas.microsoft.com/office/drawing/2014/main" val="4288172551"/>
                  </a:ext>
                </a:extLst>
              </a:tr>
              <a:tr h="709927">
                <a:tc>
                  <a:txBody>
                    <a:bodyPr/>
                    <a:lstStyle/>
                    <a:p>
                      <a:pPr algn="ctr">
                        <a:lnSpc>
                          <a:spcPct val="115000"/>
                        </a:lnSpc>
                        <a:spcAft>
                          <a:spcPts val="800"/>
                        </a:spcAft>
                        <a:buNone/>
                      </a:pPr>
                      <a:r>
                        <a:rPr lang="en-IN" sz="1100" kern="100">
                          <a:effectLst/>
                        </a:rPr>
                        <a:t>Domain SME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8883" marR="8883" marT="8883" marB="8883" anchor="ctr"/>
                </a:tc>
                <a:tc>
                  <a:txBody>
                    <a:bodyPr/>
                    <a:lstStyle/>
                    <a:p>
                      <a:pPr algn="ctr">
                        <a:lnSpc>
                          <a:spcPct val="115000"/>
                        </a:lnSpc>
                        <a:spcAft>
                          <a:spcPts val="800"/>
                        </a:spcAft>
                        <a:buNone/>
                      </a:pPr>
                      <a:r>
                        <a:rPr lang="en-IN" sz="1100" kern="100" dirty="0">
                          <a:effectLst/>
                        </a:rPr>
                        <a:t>Provides domain expertise</a:t>
                      </a:r>
                      <a:br>
                        <a:rPr lang="en-IN" sz="1100" kern="100" dirty="0">
                          <a:effectLst/>
                        </a:rPr>
                      </a:br>
                      <a:r>
                        <a:rPr lang="en-IN" sz="1100" kern="100" dirty="0">
                          <a:effectLst/>
                        </a:rPr>
                        <a:t>Guides the Implementation SME in solution design and development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8883" marR="8883" marT="8883" marB="8883" anchor="ctr"/>
                </a:tc>
                <a:extLst>
                  <a:ext uri="{0D108BD9-81ED-4DB2-BD59-A6C34878D82A}">
                    <a16:rowId xmlns:a16="http://schemas.microsoft.com/office/drawing/2014/main" val="241661939"/>
                  </a:ext>
                </a:extLst>
              </a:tr>
              <a:tr h="709927">
                <a:tc>
                  <a:txBody>
                    <a:bodyPr/>
                    <a:lstStyle/>
                    <a:p>
                      <a:pPr algn="ctr">
                        <a:lnSpc>
                          <a:spcPct val="115000"/>
                        </a:lnSpc>
                        <a:spcAft>
                          <a:spcPts val="800"/>
                        </a:spcAft>
                        <a:buNone/>
                      </a:pPr>
                      <a:r>
                        <a:rPr lang="en-IN" sz="1100" kern="100" dirty="0">
                          <a:effectLst/>
                        </a:rPr>
                        <a:t>Implementation SME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8883" marR="8883" marT="8883" marB="8883" anchor="ctr"/>
                </a:tc>
                <a:tc>
                  <a:txBody>
                    <a:bodyPr/>
                    <a:lstStyle/>
                    <a:p>
                      <a:pPr algn="ctr">
                        <a:lnSpc>
                          <a:spcPct val="115000"/>
                        </a:lnSpc>
                        <a:spcAft>
                          <a:spcPts val="800"/>
                        </a:spcAft>
                        <a:buNone/>
                      </a:pPr>
                      <a:r>
                        <a:rPr lang="en-IN" sz="1100" kern="100" dirty="0">
                          <a:effectLst/>
                        </a:rPr>
                        <a:t>Develops the web-based application under the guidance of the Project Manager and Domain SME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8883" marR="8883" marT="8883" marB="8883" anchor="ctr"/>
                </a:tc>
                <a:extLst>
                  <a:ext uri="{0D108BD9-81ED-4DB2-BD59-A6C34878D82A}">
                    <a16:rowId xmlns:a16="http://schemas.microsoft.com/office/drawing/2014/main" val="98866095"/>
                  </a:ext>
                </a:extLst>
              </a:tr>
              <a:tr h="921574">
                <a:tc>
                  <a:txBody>
                    <a:bodyPr/>
                    <a:lstStyle/>
                    <a:p>
                      <a:pPr algn="ctr">
                        <a:lnSpc>
                          <a:spcPct val="115000"/>
                        </a:lnSpc>
                        <a:spcAft>
                          <a:spcPts val="800"/>
                        </a:spcAft>
                        <a:buNone/>
                      </a:pPr>
                      <a:r>
                        <a:rPr lang="en-IN" sz="1100" kern="100" dirty="0">
                          <a:effectLst/>
                        </a:rPr>
                        <a:t>Tester</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8883" marR="8883" marT="8883" marB="8883" anchor="ctr"/>
                </a:tc>
                <a:tc>
                  <a:txBody>
                    <a:bodyPr/>
                    <a:lstStyle/>
                    <a:p>
                      <a:pPr algn="ctr">
                        <a:lnSpc>
                          <a:spcPct val="115000"/>
                        </a:lnSpc>
                        <a:spcAft>
                          <a:spcPts val="800"/>
                        </a:spcAft>
                        <a:buNone/>
                      </a:pPr>
                      <a:r>
                        <a:rPr lang="en-IN" sz="1100" kern="100" dirty="0">
                          <a:effectLst/>
                        </a:rPr>
                        <a:t>Conducts quality analysis</a:t>
                      </a:r>
                      <a:br>
                        <a:rPr lang="en-IN" sz="1100" kern="100" dirty="0">
                          <a:effectLst/>
                        </a:rPr>
                      </a:br>
                      <a:r>
                        <a:rPr lang="en-IN" sz="1100" kern="100" dirty="0">
                          <a:effectLst/>
                        </a:rPr>
                        <a:t>Verifies that the application meets requirements and is defect-free before deployment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8883" marR="8883" marT="8883" marB="8883" anchor="ctr"/>
                </a:tc>
                <a:extLst>
                  <a:ext uri="{0D108BD9-81ED-4DB2-BD59-A6C34878D82A}">
                    <a16:rowId xmlns:a16="http://schemas.microsoft.com/office/drawing/2014/main" val="1591823570"/>
                  </a:ext>
                </a:extLst>
              </a:tr>
              <a:tr h="944072">
                <a:tc>
                  <a:txBody>
                    <a:bodyPr/>
                    <a:lstStyle/>
                    <a:p>
                      <a:pPr algn="ctr">
                        <a:lnSpc>
                          <a:spcPct val="115000"/>
                        </a:lnSpc>
                        <a:spcAft>
                          <a:spcPts val="800"/>
                        </a:spcAft>
                        <a:buNone/>
                      </a:pPr>
                      <a:r>
                        <a:rPr lang="en-IN" sz="1100" kern="100">
                          <a:effectLst/>
                        </a:rPr>
                        <a:t>IT Support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8883" marR="8883" marT="8883" marB="8883" anchor="ctr"/>
                </a:tc>
                <a:tc>
                  <a:txBody>
                    <a:bodyPr/>
                    <a:lstStyle/>
                    <a:p>
                      <a:pPr algn="ctr">
                        <a:lnSpc>
                          <a:spcPct val="115000"/>
                        </a:lnSpc>
                        <a:spcAft>
                          <a:spcPts val="800"/>
                        </a:spcAft>
                        <a:buNone/>
                      </a:pPr>
                      <a:r>
                        <a:rPr lang="en-IN" sz="1100" kern="100" dirty="0">
                          <a:effectLst/>
                        </a:rPr>
                        <a:t>Coordinates operational tasks across departments</a:t>
                      </a:r>
                      <a:br>
                        <a:rPr lang="en-IN" sz="1100" kern="100" dirty="0">
                          <a:effectLst/>
                        </a:rPr>
                      </a:br>
                      <a:r>
                        <a:rPr lang="en-IN" sz="1100" kern="100" dirty="0">
                          <a:effectLst/>
                        </a:rPr>
                        <a:t>Manages calendars and logistics to ensure timely completion of tasks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8883" marR="8883" marT="8883" marB="8883" anchor="ctr"/>
                </a:tc>
                <a:extLst>
                  <a:ext uri="{0D108BD9-81ED-4DB2-BD59-A6C34878D82A}">
                    <a16:rowId xmlns:a16="http://schemas.microsoft.com/office/drawing/2014/main" val="4308341"/>
                  </a:ext>
                </a:extLst>
              </a:tr>
              <a:tr h="1150053">
                <a:tc>
                  <a:txBody>
                    <a:bodyPr/>
                    <a:lstStyle/>
                    <a:p>
                      <a:pPr algn="ctr">
                        <a:lnSpc>
                          <a:spcPct val="115000"/>
                        </a:lnSpc>
                        <a:spcAft>
                          <a:spcPts val="800"/>
                        </a:spcAft>
                        <a:buNone/>
                      </a:pPr>
                      <a:r>
                        <a:rPr lang="en-IN" sz="1100" kern="100">
                          <a:effectLst/>
                        </a:rPr>
                        <a:t>Business Analyst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8883" marR="8883" marT="8883" marB="8883" anchor="ctr"/>
                </a:tc>
                <a:tc>
                  <a:txBody>
                    <a:bodyPr/>
                    <a:lstStyle/>
                    <a:p>
                      <a:pPr algn="ctr">
                        <a:lnSpc>
                          <a:spcPct val="115000"/>
                        </a:lnSpc>
                        <a:spcAft>
                          <a:spcPts val="800"/>
                        </a:spcAft>
                        <a:buNone/>
                      </a:pPr>
                      <a:r>
                        <a:rPr lang="en-IN" sz="1100" kern="100" dirty="0">
                          <a:effectLst/>
                        </a:rPr>
                        <a:t>Acts as the communication bridge between internal and external stakeholders</a:t>
                      </a:r>
                      <a:br>
                        <a:rPr lang="en-IN" sz="1100" kern="100" dirty="0">
                          <a:effectLst/>
                        </a:rPr>
                      </a:br>
                      <a:r>
                        <a:rPr lang="en-IN" sz="1100" kern="100" dirty="0">
                          <a:effectLst/>
                        </a:rPr>
                        <a:t> Elicits requirements, identifies gaps, and proposes solutions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8883" marR="8883" marT="8883" marB="8883" anchor="ctr"/>
                </a:tc>
                <a:extLst>
                  <a:ext uri="{0D108BD9-81ED-4DB2-BD59-A6C34878D82A}">
                    <a16:rowId xmlns:a16="http://schemas.microsoft.com/office/drawing/2014/main" val="1014685773"/>
                  </a:ext>
                </a:extLst>
              </a:tr>
            </a:tbl>
          </a:graphicData>
        </a:graphic>
      </p:graphicFrame>
      <p:graphicFrame>
        <p:nvGraphicFramePr>
          <p:cNvPr id="5" name="Table 4">
            <a:extLst>
              <a:ext uri="{FF2B5EF4-FFF2-40B4-BE49-F238E27FC236}">
                <a16:creationId xmlns:a16="http://schemas.microsoft.com/office/drawing/2014/main" id="{835811E7-C57D-B778-4A3D-5F8AF9FE7AED}"/>
              </a:ext>
            </a:extLst>
          </p:cNvPr>
          <p:cNvGraphicFramePr>
            <a:graphicFrameLocks noGrp="1"/>
          </p:cNvGraphicFramePr>
          <p:nvPr>
            <p:extLst>
              <p:ext uri="{D42A27DB-BD31-4B8C-83A1-F6EECF244321}">
                <p14:modId xmlns:p14="http://schemas.microsoft.com/office/powerpoint/2010/main" val="966016208"/>
              </p:ext>
            </p:extLst>
          </p:nvPr>
        </p:nvGraphicFramePr>
        <p:xfrm>
          <a:off x="6521280" y="702950"/>
          <a:ext cx="5428064" cy="5831015"/>
        </p:xfrm>
        <a:graphic>
          <a:graphicData uri="http://schemas.openxmlformats.org/drawingml/2006/table">
            <a:tbl>
              <a:tblPr firstRow="1" firstCol="1" bandRow="1">
                <a:tableStyleId>{5C22544A-7EE6-4342-B048-85BDC9FD1C3A}</a:tableStyleId>
              </a:tblPr>
              <a:tblGrid>
                <a:gridCol w="2714032">
                  <a:extLst>
                    <a:ext uri="{9D8B030D-6E8A-4147-A177-3AD203B41FA5}">
                      <a16:colId xmlns:a16="http://schemas.microsoft.com/office/drawing/2014/main" val="3741969051"/>
                    </a:ext>
                  </a:extLst>
                </a:gridCol>
                <a:gridCol w="2714032">
                  <a:extLst>
                    <a:ext uri="{9D8B030D-6E8A-4147-A177-3AD203B41FA5}">
                      <a16:colId xmlns:a16="http://schemas.microsoft.com/office/drawing/2014/main" val="796146013"/>
                    </a:ext>
                  </a:extLst>
                </a:gridCol>
              </a:tblGrid>
              <a:tr h="217187">
                <a:tc>
                  <a:txBody>
                    <a:bodyPr/>
                    <a:lstStyle/>
                    <a:p>
                      <a:pPr algn="ctr">
                        <a:lnSpc>
                          <a:spcPct val="115000"/>
                        </a:lnSpc>
                        <a:spcAft>
                          <a:spcPts val="800"/>
                        </a:spcAft>
                        <a:buNone/>
                      </a:pPr>
                      <a:r>
                        <a:rPr lang="en-IN" sz="1200" kern="100">
                          <a:effectLst/>
                        </a:rPr>
                        <a:t>Stakeholder</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15000"/>
                        </a:lnSpc>
                        <a:spcAft>
                          <a:spcPts val="800"/>
                        </a:spcAft>
                        <a:buNone/>
                      </a:pPr>
                      <a:r>
                        <a:rPr lang="en-IN" sz="1200" kern="100">
                          <a:effectLst/>
                        </a:rPr>
                        <a:t>Key Responsibilities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53769049"/>
                  </a:ext>
                </a:extLst>
              </a:tr>
              <a:tr h="1371114">
                <a:tc>
                  <a:txBody>
                    <a:bodyPr/>
                    <a:lstStyle/>
                    <a:p>
                      <a:pPr algn="ctr">
                        <a:lnSpc>
                          <a:spcPct val="115000"/>
                        </a:lnSpc>
                        <a:spcAft>
                          <a:spcPts val="800"/>
                        </a:spcAft>
                        <a:buNone/>
                      </a:pPr>
                      <a:r>
                        <a:rPr lang="en-IN" sz="1200" kern="100" dirty="0">
                          <a:effectLst/>
                        </a:rPr>
                        <a:t>Employee</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15000"/>
                        </a:lnSpc>
                        <a:spcAft>
                          <a:spcPts val="800"/>
                        </a:spcAft>
                        <a:buNone/>
                      </a:pPr>
                      <a:r>
                        <a:rPr lang="en-IN" sz="1200" kern="100" dirty="0">
                          <a:effectLst/>
                        </a:rPr>
                        <a:t>Places orders and receives delivery at their workstation</a:t>
                      </a:r>
                      <a:br>
                        <a:rPr lang="en-IN" sz="1200" kern="100" dirty="0">
                          <a:effectLst/>
                        </a:rPr>
                      </a:br>
                      <a:r>
                        <a:rPr lang="en-IN" sz="1200" kern="100" dirty="0">
                          <a:effectLst/>
                        </a:rPr>
                        <a:t>Saves lunch time and boosts productivity</a:t>
                      </a:r>
                    </a:p>
                    <a:p>
                      <a:pPr algn="ctr">
                        <a:lnSpc>
                          <a:spcPct val="115000"/>
                        </a:lnSpc>
                        <a:spcAft>
                          <a:spcPts val="800"/>
                        </a:spcAft>
                        <a:buNone/>
                      </a:pPr>
                      <a:r>
                        <a:rPr lang="en-IN" sz="1200" kern="100" dirty="0">
                          <a:effectLst/>
                        </a:rPr>
                        <a:t>Tracks personal food expenses for budgeting</a:t>
                      </a:r>
                      <a:br>
                        <a:rPr lang="en-IN" sz="1200" kern="100" dirty="0">
                          <a:effectLst/>
                        </a:rPr>
                      </a:br>
                      <a:r>
                        <a:rPr lang="en-IN" sz="1200" kern="100" dirty="0">
                          <a:effectLst/>
                        </a:rPr>
                        <a:t> Chooses favourite meals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268088930"/>
                  </a:ext>
                </a:extLst>
              </a:tr>
              <a:tr h="1269446">
                <a:tc>
                  <a:txBody>
                    <a:bodyPr/>
                    <a:lstStyle/>
                    <a:p>
                      <a:pPr algn="ctr">
                        <a:lnSpc>
                          <a:spcPct val="115000"/>
                        </a:lnSpc>
                        <a:spcAft>
                          <a:spcPts val="800"/>
                        </a:spcAft>
                        <a:buNone/>
                      </a:pPr>
                      <a:r>
                        <a:rPr lang="en-IN" sz="1200" kern="100" dirty="0">
                          <a:effectLst/>
                        </a:rPr>
                        <a:t>Canteen Manager</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15000"/>
                        </a:lnSpc>
                        <a:spcAft>
                          <a:spcPts val="800"/>
                        </a:spcAft>
                        <a:buNone/>
                      </a:pPr>
                      <a:r>
                        <a:rPr lang="en-IN" sz="1200" kern="100" dirty="0">
                          <a:effectLst/>
                        </a:rPr>
                        <a:t>Views incoming orders and procures ingredients accordingly</a:t>
                      </a:r>
                      <a:br>
                        <a:rPr lang="en-IN" sz="1200" kern="100" dirty="0">
                          <a:effectLst/>
                        </a:rPr>
                      </a:br>
                      <a:r>
                        <a:rPr lang="en-IN" sz="1200" kern="100" dirty="0">
                          <a:effectLst/>
                        </a:rPr>
                        <a:t>Maintains order history to support standard operating procedures</a:t>
                      </a:r>
                      <a:br>
                        <a:rPr lang="en-IN" sz="1200" kern="100" dirty="0">
                          <a:effectLst/>
                        </a:rPr>
                      </a:br>
                      <a:r>
                        <a:rPr lang="en-IN" sz="1200" kern="100" dirty="0">
                          <a:effectLst/>
                        </a:rPr>
                        <a:t>Assigns deliveries to food-delivery executives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095462106"/>
                  </a:ext>
                </a:extLst>
              </a:tr>
              <a:tr h="638091">
                <a:tc>
                  <a:txBody>
                    <a:bodyPr/>
                    <a:lstStyle/>
                    <a:p>
                      <a:pPr algn="ctr">
                        <a:lnSpc>
                          <a:spcPct val="115000"/>
                        </a:lnSpc>
                        <a:spcAft>
                          <a:spcPts val="800"/>
                        </a:spcAft>
                        <a:buNone/>
                      </a:pPr>
                      <a:r>
                        <a:rPr lang="en-IN" sz="1200" kern="100">
                          <a:effectLst/>
                        </a:rPr>
                        <a:t>Chef</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15000"/>
                        </a:lnSpc>
                        <a:spcAft>
                          <a:spcPts val="800"/>
                        </a:spcAft>
                        <a:buNone/>
                      </a:pPr>
                      <a:r>
                        <a:rPr lang="en-IN" sz="1200" kern="100">
                          <a:effectLst/>
                        </a:rPr>
                        <a:t>Prepares meals according to received orders</a:t>
                      </a:r>
                      <a:br>
                        <a:rPr lang="en-IN" sz="1200" kern="100">
                          <a:effectLst/>
                        </a:rPr>
                      </a:br>
                      <a:r>
                        <a:rPr lang="en-IN" sz="1200" kern="100">
                          <a:effectLst/>
                        </a:rPr>
                        <a:t>Manages kitchen workflow and timing</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558085043"/>
                  </a:ext>
                </a:extLst>
              </a:tr>
              <a:tr h="638091">
                <a:tc>
                  <a:txBody>
                    <a:bodyPr/>
                    <a:lstStyle/>
                    <a:p>
                      <a:pPr algn="ctr">
                        <a:lnSpc>
                          <a:spcPct val="115000"/>
                        </a:lnSpc>
                        <a:spcAft>
                          <a:spcPts val="800"/>
                        </a:spcAft>
                        <a:buNone/>
                      </a:pPr>
                      <a:r>
                        <a:rPr lang="en-IN" sz="1200" kern="100">
                          <a:effectLst/>
                        </a:rPr>
                        <a:t>Food Delivery Executive</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15000"/>
                        </a:lnSpc>
                        <a:spcAft>
                          <a:spcPts val="800"/>
                        </a:spcAft>
                        <a:buNone/>
                      </a:pPr>
                      <a:r>
                        <a:rPr lang="en-IN" sz="1200" kern="100">
                          <a:effectLst/>
                        </a:rPr>
                        <a:t>Monitors order preparation status</a:t>
                      </a:r>
                      <a:br>
                        <a:rPr lang="en-IN" sz="1200" kern="100">
                          <a:effectLst/>
                        </a:rPr>
                      </a:br>
                      <a:r>
                        <a:rPr lang="en-IN" sz="1200" kern="100">
                          <a:effectLst/>
                        </a:rPr>
                        <a:t>Retrieves workstation details and delivers orders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525566984"/>
                  </a:ext>
                </a:extLst>
              </a:tr>
              <a:tr h="848543">
                <a:tc>
                  <a:txBody>
                    <a:bodyPr/>
                    <a:lstStyle/>
                    <a:p>
                      <a:pPr algn="ctr">
                        <a:lnSpc>
                          <a:spcPct val="115000"/>
                        </a:lnSpc>
                        <a:spcAft>
                          <a:spcPts val="800"/>
                        </a:spcAft>
                        <a:buNone/>
                      </a:pPr>
                      <a:r>
                        <a:rPr lang="en-IN" sz="1200" kern="100" dirty="0">
                          <a:effectLst/>
                        </a:rPr>
                        <a:t>Payroll Manager</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15000"/>
                        </a:lnSpc>
                        <a:spcAft>
                          <a:spcPts val="800"/>
                        </a:spcAft>
                        <a:buNone/>
                      </a:pPr>
                      <a:r>
                        <a:rPr lang="en-IN" sz="1200" kern="100" dirty="0">
                          <a:effectLst/>
                        </a:rPr>
                        <a:t>Receives consolidated invoices with employee order details</a:t>
                      </a:r>
                      <a:br>
                        <a:rPr lang="en-IN" sz="1200" kern="100" dirty="0">
                          <a:effectLst/>
                        </a:rPr>
                      </a:br>
                      <a:r>
                        <a:rPr lang="en-IN" sz="1200" kern="100" dirty="0">
                          <a:effectLst/>
                        </a:rPr>
                        <a:t>Applies food-order charges to employee payroll</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093380959"/>
                  </a:ext>
                </a:extLst>
              </a:tr>
              <a:tr h="848543">
                <a:tc>
                  <a:txBody>
                    <a:bodyPr/>
                    <a:lstStyle/>
                    <a:p>
                      <a:pPr algn="ctr">
                        <a:lnSpc>
                          <a:spcPct val="115000"/>
                        </a:lnSpc>
                        <a:spcAft>
                          <a:spcPts val="800"/>
                        </a:spcAft>
                        <a:buNone/>
                      </a:pPr>
                      <a:r>
                        <a:rPr lang="en-IN" sz="1200" kern="100">
                          <a:effectLst/>
                        </a:rPr>
                        <a:t>Unilever Management</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15000"/>
                        </a:lnSpc>
                        <a:spcAft>
                          <a:spcPts val="800"/>
                        </a:spcAft>
                        <a:buNone/>
                      </a:pPr>
                      <a:r>
                        <a:rPr lang="en-IN" sz="1200" kern="100" dirty="0">
                          <a:effectLst/>
                        </a:rPr>
                        <a:t>Reviews employee feedback on the canteen service</a:t>
                      </a:r>
                      <a:br>
                        <a:rPr lang="en-IN" sz="1200" kern="100" dirty="0">
                          <a:effectLst/>
                        </a:rPr>
                      </a:br>
                      <a:r>
                        <a:rPr lang="en-IN" sz="1200" kern="100" dirty="0">
                          <a:effectLst/>
                        </a:rPr>
                        <a:t>Identifies areas for continuous improvement</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866287091"/>
                  </a:ext>
                </a:extLst>
              </a:tr>
            </a:tbl>
          </a:graphicData>
        </a:graphic>
      </p:graphicFrame>
      <p:sp>
        <p:nvSpPr>
          <p:cNvPr id="11" name="TextBox 10">
            <a:extLst>
              <a:ext uri="{FF2B5EF4-FFF2-40B4-BE49-F238E27FC236}">
                <a16:creationId xmlns:a16="http://schemas.microsoft.com/office/drawing/2014/main" id="{33A485A3-C58B-283F-AE15-E780DFD34239}"/>
              </a:ext>
            </a:extLst>
          </p:cNvPr>
          <p:cNvSpPr txBox="1"/>
          <p:nvPr/>
        </p:nvSpPr>
        <p:spPr>
          <a:xfrm>
            <a:off x="3452728" y="209251"/>
            <a:ext cx="3068552" cy="392159"/>
          </a:xfrm>
          <a:prstGeom prst="rect">
            <a:avLst/>
          </a:prstGeom>
          <a:noFill/>
        </p:spPr>
        <p:txBody>
          <a:bodyPr wrap="square">
            <a:spAutoFit/>
          </a:bodyPr>
          <a:lstStyle/>
          <a:p>
            <a:pPr algn="ctr">
              <a:lnSpc>
                <a:spcPct val="115000"/>
              </a:lnSpc>
              <a:spcAft>
                <a:spcPts val="800"/>
              </a:spcAft>
            </a:pPr>
            <a:r>
              <a:rPr lang="en-IN" sz="1800" b="1" u="sng" kern="100" dirty="0">
                <a:solidFill>
                  <a:srgbClr val="0070C0"/>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Internal</a:t>
            </a:r>
            <a:r>
              <a:rPr lang="en-IN" sz="1800" b="1" u="sng" kern="100" dirty="0">
                <a:effectLst/>
                <a:highlight>
                  <a:srgbClr val="FFFF00"/>
                </a:highlight>
                <a:latin typeface="Calibri" panose="020F0502020204030204" pitchFamily="34" charset="0"/>
                <a:ea typeface="Calibri" panose="020F0502020204030204" pitchFamily="34" charset="0"/>
                <a:cs typeface="Calibri" panose="020F0502020204030204" pitchFamily="34" charset="0"/>
              </a:rPr>
              <a:t> </a:t>
            </a:r>
            <a:r>
              <a:rPr lang="en-IN" sz="1800" b="1" u="sng" kern="100" dirty="0">
                <a:solidFill>
                  <a:srgbClr val="0070C0"/>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Stakeholders</a:t>
            </a:r>
            <a:endParaRPr lang="en-IN" sz="1800" u="sng" kern="100" dirty="0">
              <a:solidFill>
                <a:srgbClr val="0070C0"/>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3D178659-EE75-53DC-989B-AA31B50CE81C}"/>
              </a:ext>
            </a:extLst>
          </p:cNvPr>
          <p:cNvSpPr txBox="1"/>
          <p:nvPr/>
        </p:nvSpPr>
        <p:spPr>
          <a:xfrm>
            <a:off x="7339930" y="220665"/>
            <a:ext cx="3790764" cy="369332"/>
          </a:xfrm>
          <a:prstGeom prst="rect">
            <a:avLst/>
          </a:prstGeom>
          <a:noFill/>
        </p:spPr>
        <p:txBody>
          <a:bodyPr wrap="square">
            <a:spAutoFit/>
          </a:bodyPr>
          <a:lstStyle/>
          <a:p>
            <a:r>
              <a:rPr lang="en-IN" sz="1800" b="1" kern="100" dirty="0">
                <a:effectLst/>
                <a:latin typeface="Calibri" panose="020F0502020204030204" pitchFamily="34" charset="0"/>
                <a:ea typeface="Calibri" panose="020F0502020204030204" pitchFamily="34" charset="0"/>
                <a:cs typeface="Calibri" panose="020F0502020204030204" pitchFamily="34" charset="0"/>
              </a:rPr>
              <a:t> </a:t>
            </a:r>
            <a:r>
              <a:rPr lang="en-IN" sz="1800" b="1" u="sng" kern="100" dirty="0">
                <a:solidFill>
                  <a:srgbClr val="0070C0"/>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External Stakeholders</a:t>
            </a:r>
            <a:endParaRPr lang="en-IN" u="sng" dirty="0">
              <a:solidFill>
                <a:srgbClr val="0070C0"/>
              </a:solidFill>
              <a:highlight>
                <a:srgbClr val="FFFF00"/>
              </a:highlight>
            </a:endParaRPr>
          </a:p>
        </p:txBody>
      </p:sp>
      <p:sp>
        <p:nvSpPr>
          <p:cNvPr id="15" name="TextBox 14">
            <a:extLst>
              <a:ext uri="{FF2B5EF4-FFF2-40B4-BE49-F238E27FC236}">
                <a16:creationId xmlns:a16="http://schemas.microsoft.com/office/drawing/2014/main" id="{4F602354-9329-7160-A11A-A6D94DC3028B}"/>
              </a:ext>
            </a:extLst>
          </p:cNvPr>
          <p:cNvSpPr txBox="1"/>
          <p:nvPr/>
        </p:nvSpPr>
        <p:spPr>
          <a:xfrm>
            <a:off x="129226" y="220665"/>
            <a:ext cx="2938509" cy="392159"/>
          </a:xfrm>
          <a:prstGeom prst="rect">
            <a:avLst/>
          </a:prstGeom>
          <a:noFill/>
        </p:spPr>
        <p:txBody>
          <a:bodyPr wrap="square">
            <a:spAutoFit/>
          </a:bodyPr>
          <a:lstStyle/>
          <a:p>
            <a:pPr algn="ctr">
              <a:lnSpc>
                <a:spcPct val="115000"/>
              </a:lnSpc>
              <a:spcAft>
                <a:spcPts val="800"/>
              </a:spcAft>
            </a:pPr>
            <a:r>
              <a:rPr lang="en-IN" sz="1800" b="1" u="sng" kern="100" dirty="0">
                <a:effectLst/>
                <a:highlight>
                  <a:srgbClr val="FFFF00"/>
                </a:highlight>
                <a:latin typeface="Calibri" panose="020F0502020204030204" pitchFamily="34" charset="0"/>
                <a:ea typeface="Calibri" panose="020F0502020204030204" pitchFamily="34" charset="0"/>
                <a:cs typeface="Calibri" panose="020F0502020204030204" pitchFamily="34" charset="0"/>
              </a:rPr>
              <a:t>Task</a:t>
            </a:r>
            <a:r>
              <a:rPr lang="en-IN" sz="1800" b="1" u="sng" kern="100" spc="20" dirty="0">
                <a:effectLst/>
                <a:highlight>
                  <a:srgbClr val="FFFF00"/>
                </a:highlight>
                <a:latin typeface="Calibri" panose="020F0502020204030204" pitchFamily="34" charset="0"/>
                <a:ea typeface="Calibri" panose="020F0502020204030204" pitchFamily="34" charset="0"/>
                <a:cs typeface="Calibri" panose="020F0502020204030204" pitchFamily="34" charset="0"/>
              </a:rPr>
              <a:t> </a:t>
            </a:r>
            <a:r>
              <a:rPr lang="en-IN" sz="1800" b="1" u="sng" kern="100" dirty="0">
                <a:effectLst/>
                <a:highlight>
                  <a:srgbClr val="FFFF00"/>
                </a:highlight>
                <a:latin typeface="Calibri" panose="020F0502020204030204" pitchFamily="34" charset="0"/>
                <a:ea typeface="Calibri" panose="020F0502020204030204" pitchFamily="34" charset="0"/>
                <a:cs typeface="Calibri" panose="020F0502020204030204" pitchFamily="34" charset="0"/>
              </a:rPr>
              <a:t>1:</a:t>
            </a:r>
            <a:r>
              <a:rPr lang="en-IN" sz="1800" b="1" u="sng" kern="100" spc="15" dirty="0">
                <a:effectLst/>
                <a:highlight>
                  <a:srgbClr val="FFFF00"/>
                </a:highlight>
                <a:latin typeface="Calibri" panose="020F0502020204030204" pitchFamily="34" charset="0"/>
                <a:ea typeface="Calibri" panose="020F0502020204030204" pitchFamily="34" charset="0"/>
                <a:cs typeface="Calibri" panose="020F0502020204030204" pitchFamily="34" charset="0"/>
              </a:rPr>
              <a:t> </a:t>
            </a:r>
            <a:r>
              <a:rPr lang="en-IN" sz="1800" b="1" u="sng" kern="100" dirty="0">
                <a:effectLst/>
                <a:highlight>
                  <a:srgbClr val="FFFF00"/>
                </a:highlight>
                <a:latin typeface="Calibri" panose="020F0502020204030204" pitchFamily="34" charset="0"/>
                <a:ea typeface="Calibri" panose="020F0502020204030204" pitchFamily="34" charset="0"/>
                <a:cs typeface="Calibri" panose="020F0502020204030204" pitchFamily="34" charset="0"/>
              </a:rPr>
              <a:t>Identify</a:t>
            </a:r>
            <a:r>
              <a:rPr lang="en-IN" sz="1800" b="1" u="sng" kern="100" spc="30" dirty="0">
                <a:effectLst/>
                <a:highlight>
                  <a:srgbClr val="FFFF00"/>
                </a:highlight>
                <a:latin typeface="Calibri" panose="020F0502020204030204" pitchFamily="34" charset="0"/>
                <a:ea typeface="Calibri" panose="020F0502020204030204" pitchFamily="34" charset="0"/>
                <a:cs typeface="Calibri" panose="020F0502020204030204" pitchFamily="34" charset="0"/>
              </a:rPr>
              <a:t> </a:t>
            </a:r>
            <a:r>
              <a:rPr lang="en-IN" sz="1800" b="1" u="sng" kern="100" spc="-10" dirty="0">
                <a:effectLst/>
                <a:highlight>
                  <a:srgbClr val="FFFF00"/>
                </a:highlight>
                <a:latin typeface="Calibri" panose="020F0502020204030204" pitchFamily="34" charset="0"/>
                <a:ea typeface="Calibri" panose="020F0502020204030204" pitchFamily="34" charset="0"/>
                <a:cs typeface="Calibri" panose="020F0502020204030204" pitchFamily="34" charset="0"/>
              </a:rPr>
              <a:t>Stakeholders</a:t>
            </a:r>
            <a:endParaRPr lang="en-IN" sz="1800" u="sng"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pic>
        <p:nvPicPr>
          <p:cNvPr id="6" name="Graphic 5" descr="User with solid fill">
            <a:extLst>
              <a:ext uri="{FF2B5EF4-FFF2-40B4-BE49-F238E27FC236}">
                <a16:creationId xmlns:a16="http://schemas.microsoft.com/office/drawing/2014/main" id="{2E4098B3-083D-BA66-BC15-72C8C44B72C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08519" y="157877"/>
            <a:ext cx="668587" cy="535343"/>
          </a:xfrm>
          <a:prstGeom prst="rect">
            <a:avLst/>
          </a:prstGeom>
        </p:spPr>
      </p:pic>
      <p:pic>
        <p:nvPicPr>
          <p:cNvPr id="7" name="Graphic 6" descr="User with solid fill">
            <a:extLst>
              <a:ext uri="{FF2B5EF4-FFF2-40B4-BE49-F238E27FC236}">
                <a16:creationId xmlns:a16="http://schemas.microsoft.com/office/drawing/2014/main" id="{F7DEC343-7FBE-C1A5-B1B6-1000593D087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6783284" y="133299"/>
            <a:ext cx="711433" cy="569650"/>
          </a:xfrm>
          <a:prstGeom prst="rect">
            <a:avLst/>
          </a:prstGeom>
        </p:spPr>
      </p:pic>
    </p:spTree>
    <p:extLst>
      <p:ext uri="{BB962C8B-B14F-4D97-AF65-F5344CB8AC3E}">
        <p14:creationId xmlns:p14="http://schemas.microsoft.com/office/powerpoint/2010/main" val="821198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B4B0697-DB8E-92CD-6B3B-6B608B6F5972}"/>
              </a:ext>
            </a:extLst>
          </p:cNvPr>
          <p:cNvGrpSpPr>
            <a:grpSpLocks/>
          </p:cNvGrpSpPr>
          <p:nvPr/>
        </p:nvGrpSpPr>
        <p:grpSpPr>
          <a:xfrm>
            <a:off x="707165" y="1261314"/>
            <a:ext cx="3977640" cy="4335369"/>
            <a:chOff x="0" y="12"/>
            <a:chExt cx="3977640" cy="4137648"/>
          </a:xfrm>
          <a:effectLst>
            <a:glow rad="63500">
              <a:schemeClr val="accent2">
                <a:satMod val="175000"/>
                <a:alpha val="40000"/>
              </a:schemeClr>
            </a:glow>
          </a:effectLst>
        </p:grpSpPr>
        <p:pic>
          <p:nvPicPr>
            <p:cNvPr id="3" name="Image 44">
              <a:extLst>
                <a:ext uri="{FF2B5EF4-FFF2-40B4-BE49-F238E27FC236}">
                  <a16:creationId xmlns:a16="http://schemas.microsoft.com/office/drawing/2014/main" id="{5B619DFE-0327-F525-D9D6-7FD1B0061694}"/>
                </a:ext>
              </a:extLst>
            </p:cNvPr>
            <p:cNvPicPr/>
            <p:nvPr/>
          </p:nvPicPr>
          <p:blipFill>
            <a:blip r:embed="rId2" cstate="print"/>
            <a:stretch>
              <a:fillRect/>
            </a:stretch>
          </p:blipFill>
          <p:spPr>
            <a:xfrm>
              <a:off x="0" y="728472"/>
              <a:ext cx="3416808" cy="3409188"/>
            </a:xfrm>
            <a:prstGeom prst="rect">
              <a:avLst/>
            </a:prstGeom>
          </p:spPr>
        </p:pic>
        <p:sp>
          <p:nvSpPr>
            <p:cNvPr id="4" name="Graphic 45">
              <a:extLst>
                <a:ext uri="{FF2B5EF4-FFF2-40B4-BE49-F238E27FC236}">
                  <a16:creationId xmlns:a16="http://schemas.microsoft.com/office/drawing/2014/main" id="{097389F1-3268-DD55-3CB7-08E7CFAA16A0}"/>
                </a:ext>
              </a:extLst>
            </p:cNvPr>
            <p:cNvSpPr/>
            <p:nvPr/>
          </p:nvSpPr>
          <p:spPr>
            <a:xfrm>
              <a:off x="1676400" y="12"/>
              <a:ext cx="2301240" cy="3487420"/>
            </a:xfrm>
            <a:custGeom>
              <a:avLst/>
              <a:gdLst/>
              <a:ahLst/>
              <a:cxnLst/>
              <a:rect l="l" t="t" r="r" b="b"/>
              <a:pathLst>
                <a:path w="2301240" h="3487420">
                  <a:moveTo>
                    <a:pt x="2301227" y="2442959"/>
                  </a:moveTo>
                  <a:lnTo>
                    <a:pt x="1876031" y="2442959"/>
                  </a:lnTo>
                  <a:lnTo>
                    <a:pt x="1876031" y="2449563"/>
                  </a:lnTo>
                  <a:lnTo>
                    <a:pt x="1869948" y="2444496"/>
                  </a:lnTo>
                  <a:lnTo>
                    <a:pt x="1078992" y="3480816"/>
                  </a:lnTo>
                  <a:lnTo>
                    <a:pt x="1086599" y="3486899"/>
                  </a:lnTo>
                  <a:lnTo>
                    <a:pt x="1877923" y="2453627"/>
                  </a:lnTo>
                  <a:lnTo>
                    <a:pt x="2301227" y="2453627"/>
                  </a:lnTo>
                  <a:lnTo>
                    <a:pt x="2301227" y="2442959"/>
                  </a:lnTo>
                  <a:close/>
                </a:path>
                <a:path w="2301240" h="3487420">
                  <a:moveTo>
                    <a:pt x="2301227" y="1629143"/>
                  </a:moveTo>
                  <a:lnTo>
                    <a:pt x="1876031" y="1629143"/>
                  </a:lnTo>
                  <a:lnTo>
                    <a:pt x="1876031" y="1632953"/>
                  </a:lnTo>
                  <a:lnTo>
                    <a:pt x="1871472" y="1629143"/>
                  </a:lnTo>
                  <a:lnTo>
                    <a:pt x="740664" y="3136379"/>
                  </a:lnTo>
                  <a:lnTo>
                    <a:pt x="749808" y="3143999"/>
                  </a:lnTo>
                  <a:lnTo>
                    <a:pt x="1878317" y="1639811"/>
                  </a:lnTo>
                  <a:lnTo>
                    <a:pt x="2301227" y="1639811"/>
                  </a:lnTo>
                  <a:lnTo>
                    <a:pt x="2301227" y="1629143"/>
                  </a:lnTo>
                  <a:close/>
                </a:path>
                <a:path w="2301240" h="3487420">
                  <a:moveTo>
                    <a:pt x="2301227" y="813803"/>
                  </a:moveTo>
                  <a:lnTo>
                    <a:pt x="1876031" y="813803"/>
                  </a:lnTo>
                  <a:lnTo>
                    <a:pt x="1876031" y="820915"/>
                  </a:lnTo>
                  <a:lnTo>
                    <a:pt x="1869948" y="816851"/>
                  </a:lnTo>
                  <a:lnTo>
                    <a:pt x="403847" y="2793479"/>
                  </a:lnTo>
                  <a:lnTo>
                    <a:pt x="412991" y="2799588"/>
                  </a:lnTo>
                  <a:lnTo>
                    <a:pt x="1876831" y="825995"/>
                  </a:lnTo>
                  <a:lnTo>
                    <a:pt x="2301227" y="825995"/>
                  </a:lnTo>
                  <a:lnTo>
                    <a:pt x="2301227" y="813803"/>
                  </a:lnTo>
                  <a:close/>
                </a:path>
                <a:path w="2301240" h="3487420">
                  <a:moveTo>
                    <a:pt x="2301227" y="0"/>
                  </a:moveTo>
                  <a:lnTo>
                    <a:pt x="1876031" y="0"/>
                  </a:lnTo>
                  <a:lnTo>
                    <a:pt x="1876031" y="7607"/>
                  </a:lnTo>
                  <a:lnTo>
                    <a:pt x="1871472" y="4559"/>
                  </a:lnTo>
                  <a:lnTo>
                    <a:pt x="0" y="2409444"/>
                  </a:lnTo>
                  <a:lnTo>
                    <a:pt x="9131" y="2415527"/>
                  </a:lnTo>
                  <a:lnTo>
                    <a:pt x="1879409" y="12192"/>
                  </a:lnTo>
                  <a:lnTo>
                    <a:pt x="2301227" y="12192"/>
                  </a:lnTo>
                  <a:lnTo>
                    <a:pt x="2301227" y="0"/>
                  </a:lnTo>
                  <a:close/>
                </a:path>
              </a:pathLst>
            </a:custGeom>
            <a:solidFill>
              <a:srgbClr val="7D3FAE"/>
            </a:solidFill>
          </p:spPr>
          <p:txBody>
            <a:bodyPr wrap="square" lIns="0" tIns="0" rIns="0" bIns="0" rtlCol="0">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grpSp>
      <p:sp>
        <p:nvSpPr>
          <p:cNvPr id="6" name="TextBox 5">
            <a:extLst>
              <a:ext uri="{FF2B5EF4-FFF2-40B4-BE49-F238E27FC236}">
                <a16:creationId xmlns:a16="http://schemas.microsoft.com/office/drawing/2014/main" id="{A478E303-DD65-9A30-CD2B-2B8C33B247E3}"/>
              </a:ext>
            </a:extLst>
          </p:cNvPr>
          <p:cNvSpPr txBox="1"/>
          <p:nvPr/>
        </p:nvSpPr>
        <p:spPr>
          <a:xfrm>
            <a:off x="4628779" y="1007816"/>
            <a:ext cx="4629520" cy="1754326"/>
          </a:xfrm>
          <a:prstGeom prst="rect">
            <a:avLst/>
          </a:prstGeom>
          <a:noFill/>
        </p:spPr>
        <p:txBody>
          <a:bodyPr wrap="square">
            <a:spAutoFit/>
          </a:bodyPr>
          <a:lstStyle/>
          <a:p>
            <a:r>
              <a:rPr lang="en-US" dirty="0"/>
              <a:t>Solution Delivery - Business Analyst, Project Manager, Implementation Manager, Tester</a:t>
            </a:r>
          </a:p>
          <a:p>
            <a:r>
              <a:rPr lang="en-US" dirty="0"/>
              <a:t> </a:t>
            </a:r>
          </a:p>
          <a:p>
            <a:r>
              <a:rPr lang="en-US" dirty="0"/>
              <a:t>Affected Organizational Unit- Operational/IT Support, Employees, Canteen Manager, Chef, Deliver Executive</a:t>
            </a:r>
          </a:p>
        </p:txBody>
      </p:sp>
      <p:sp>
        <p:nvSpPr>
          <p:cNvPr id="8" name="TextBox 7">
            <a:extLst>
              <a:ext uri="{FF2B5EF4-FFF2-40B4-BE49-F238E27FC236}">
                <a16:creationId xmlns:a16="http://schemas.microsoft.com/office/drawing/2014/main" id="{05FD6EB6-11A2-EB45-1A92-76AEB1B04D96}"/>
              </a:ext>
            </a:extLst>
          </p:cNvPr>
          <p:cNvSpPr txBox="1"/>
          <p:nvPr/>
        </p:nvSpPr>
        <p:spPr>
          <a:xfrm rot="10800000" flipH="1" flipV="1">
            <a:off x="4684804" y="2783323"/>
            <a:ext cx="2313024" cy="646331"/>
          </a:xfrm>
          <a:prstGeom prst="rect">
            <a:avLst/>
          </a:prstGeom>
          <a:noFill/>
        </p:spPr>
        <p:txBody>
          <a:bodyPr wrap="square">
            <a:spAutoFit/>
          </a:bodyPr>
          <a:lstStyle/>
          <a:p>
            <a:r>
              <a:rPr lang="en-IN" dirty="0"/>
              <a:t>Organisation - Unilever Domain SME</a:t>
            </a:r>
          </a:p>
        </p:txBody>
      </p:sp>
      <p:sp>
        <p:nvSpPr>
          <p:cNvPr id="10" name="TextBox 9">
            <a:extLst>
              <a:ext uri="{FF2B5EF4-FFF2-40B4-BE49-F238E27FC236}">
                <a16:creationId xmlns:a16="http://schemas.microsoft.com/office/drawing/2014/main" id="{F444CED8-2DDB-D8B5-58EF-3A8AE0C8654C}"/>
              </a:ext>
            </a:extLst>
          </p:cNvPr>
          <p:cNvSpPr txBox="1"/>
          <p:nvPr/>
        </p:nvSpPr>
        <p:spPr>
          <a:xfrm rot="10800000" flipV="1">
            <a:off x="4684803" y="3633227"/>
            <a:ext cx="5547125" cy="646331"/>
          </a:xfrm>
          <a:prstGeom prst="rect">
            <a:avLst/>
          </a:prstGeom>
          <a:noFill/>
        </p:spPr>
        <p:txBody>
          <a:bodyPr wrap="square">
            <a:spAutoFit/>
          </a:bodyPr>
          <a:lstStyle/>
          <a:p>
            <a:r>
              <a:rPr lang="en-US" dirty="0"/>
              <a:t>Affected External Stakeholders - Payroll Management and Inventory Supplier (Regulator)</a:t>
            </a:r>
            <a:endParaRPr lang="en-IN" dirty="0"/>
          </a:p>
        </p:txBody>
      </p:sp>
      <p:sp>
        <p:nvSpPr>
          <p:cNvPr id="12" name="TextBox 11">
            <a:extLst>
              <a:ext uri="{FF2B5EF4-FFF2-40B4-BE49-F238E27FC236}">
                <a16:creationId xmlns:a16="http://schemas.microsoft.com/office/drawing/2014/main" id="{FDF46EA4-C2FF-7FC1-3653-CBEEFD133B8D}"/>
              </a:ext>
            </a:extLst>
          </p:cNvPr>
          <p:cNvSpPr txBox="1"/>
          <p:nvPr/>
        </p:nvSpPr>
        <p:spPr>
          <a:xfrm>
            <a:off x="266331" y="580014"/>
            <a:ext cx="4229470" cy="369332"/>
          </a:xfrm>
          <a:prstGeom prst="rect">
            <a:avLst/>
          </a:prstGeom>
          <a:gradFill>
            <a:gsLst>
              <a:gs pos="73426">
                <a:srgbClr val="B4C6E7"/>
              </a:gs>
              <a:gs pos="23760">
                <a:srgbClr val="E0E8F5"/>
              </a:gs>
              <a:gs pos="41979">
                <a:srgbClr val="D0DCF0"/>
              </a:gs>
              <a:gs pos="60839">
                <a:srgbClr val="BFCFEA"/>
              </a:gs>
              <a:gs pos="0">
                <a:schemeClr val="accent1">
                  <a:lumMod val="5000"/>
                  <a:lumOff val="95000"/>
                </a:schemeClr>
              </a:gs>
              <a:gs pos="100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a:spAutoFit/>
          </a:bodyPr>
          <a:lstStyle/>
          <a:p>
            <a:pPr marL="731520">
              <a:spcBef>
                <a:spcPts val="250"/>
              </a:spcBef>
            </a:pPr>
            <a:r>
              <a:rPr lang="en-US" sz="1800" b="1" kern="0" dirty="0">
                <a:solidFill>
                  <a:srgbClr val="FFFF00"/>
                </a:solidFill>
                <a:effectLst/>
                <a:highlight>
                  <a:srgbClr val="0000FF"/>
                </a:highlight>
                <a:latin typeface="Calibri" panose="020F0502020204030204" pitchFamily="34" charset="0"/>
                <a:ea typeface="Calibri" panose="020F0502020204030204" pitchFamily="34" charset="0"/>
              </a:rPr>
              <a:t>Stakeholder</a:t>
            </a:r>
            <a:r>
              <a:rPr lang="en-US" sz="1800" b="1" kern="0" spc="35" dirty="0">
                <a:solidFill>
                  <a:srgbClr val="FFFF00"/>
                </a:solidFill>
                <a:effectLst/>
                <a:highlight>
                  <a:srgbClr val="0000FF"/>
                </a:highlight>
                <a:latin typeface="Calibri" panose="020F0502020204030204" pitchFamily="34" charset="0"/>
                <a:ea typeface="Calibri" panose="020F0502020204030204" pitchFamily="34" charset="0"/>
              </a:rPr>
              <a:t> </a:t>
            </a:r>
            <a:r>
              <a:rPr lang="en-US" sz="1800" b="1" kern="0" dirty="0">
                <a:solidFill>
                  <a:srgbClr val="FFFF00"/>
                </a:solidFill>
                <a:effectLst/>
                <a:highlight>
                  <a:srgbClr val="0000FF"/>
                </a:highlight>
                <a:latin typeface="Calibri" panose="020F0502020204030204" pitchFamily="34" charset="0"/>
                <a:ea typeface="Calibri" panose="020F0502020204030204" pitchFamily="34" charset="0"/>
              </a:rPr>
              <a:t>Onion</a:t>
            </a:r>
            <a:r>
              <a:rPr lang="en-US" sz="1800" b="1" kern="0" spc="35" dirty="0">
                <a:solidFill>
                  <a:srgbClr val="FFFF00"/>
                </a:solidFill>
                <a:effectLst/>
                <a:highlight>
                  <a:srgbClr val="0000FF"/>
                </a:highlight>
                <a:latin typeface="Calibri" panose="020F0502020204030204" pitchFamily="34" charset="0"/>
                <a:ea typeface="Calibri" panose="020F0502020204030204" pitchFamily="34" charset="0"/>
              </a:rPr>
              <a:t> </a:t>
            </a:r>
            <a:r>
              <a:rPr lang="en-US" sz="1800" b="1" kern="0" spc="-10" dirty="0">
                <a:solidFill>
                  <a:srgbClr val="FFFF00"/>
                </a:solidFill>
                <a:effectLst/>
                <a:highlight>
                  <a:srgbClr val="0000FF"/>
                </a:highlight>
                <a:latin typeface="Calibri" panose="020F0502020204030204" pitchFamily="34" charset="0"/>
                <a:ea typeface="Calibri" panose="020F0502020204030204" pitchFamily="34" charset="0"/>
              </a:rPr>
              <a:t>Diagram</a:t>
            </a:r>
            <a:endParaRPr lang="en-IN" sz="1800" b="1" kern="0" dirty="0">
              <a:solidFill>
                <a:srgbClr val="FFFF00"/>
              </a:solidFill>
              <a:effectLst/>
              <a:highlight>
                <a:srgbClr val="0000FF"/>
              </a:highlight>
              <a:latin typeface="Calibri" panose="020F0502020204030204" pitchFamily="34" charset="0"/>
              <a:ea typeface="Calibri" panose="020F0502020204030204" pitchFamily="34" charset="0"/>
            </a:endParaRPr>
          </a:p>
        </p:txBody>
      </p:sp>
      <p:sp>
        <p:nvSpPr>
          <p:cNvPr id="7" name="TextBox 6">
            <a:extLst>
              <a:ext uri="{FF2B5EF4-FFF2-40B4-BE49-F238E27FC236}">
                <a16:creationId xmlns:a16="http://schemas.microsoft.com/office/drawing/2014/main" id="{2E05AD15-7081-F8CC-75BD-32CF1D2EAA3C}"/>
              </a:ext>
            </a:extLst>
          </p:cNvPr>
          <p:cNvSpPr txBox="1"/>
          <p:nvPr/>
        </p:nvSpPr>
        <p:spPr>
          <a:xfrm>
            <a:off x="1261650" y="5794541"/>
            <a:ext cx="2243830" cy="392159"/>
          </a:xfrm>
          <a:prstGeom prst="rect">
            <a:avLst/>
          </a:prstGeom>
          <a:noFill/>
        </p:spPr>
        <p:txBody>
          <a:bodyPr wrap="square">
            <a:spAutoFit/>
          </a:bodyPr>
          <a:lstStyle/>
          <a:p>
            <a:pPr>
              <a:lnSpc>
                <a:spcPct val="115000"/>
              </a:lnSpc>
              <a:spcAft>
                <a:spcPts val="800"/>
              </a:spcAft>
              <a:buNone/>
            </a:pPr>
            <a:r>
              <a:rPr lang="en-IN"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FOR LIVE VIEW HERE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02710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F75066D5-EF18-B1CA-C361-DDFF9504F3F5}"/>
              </a:ext>
            </a:extLst>
          </p:cNvPr>
          <p:cNvGraphicFramePr>
            <a:graphicFrameLocks noGrp="1"/>
          </p:cNvGraphicFramePr>
          <p:nvPr>
            <p:ph sz="half" idx="2"/>
            <p:extLst>
              <p:ext uri="{D42A27DB-BD31-4B8C-83A1-F6EECF244321}">
                <p14:modId xmlns:p14="http://schemas.microsoft.com/office/powerpoint/2010/main" val="853384033"/>
              </p:ext>
            </p:extLst>
          </p:nvPr>
        </p:nvGraphicFramePr>
        <p:xfrm>
          <a:off x="6252845" y="943583"/>
          <a:ext cx="5020310" cy="5391903"/>
        </p:xfrm>
        <a:graphic>
          <a:graphicData uri="http://schemas.openxmlformats.org/drawingml/2006/table">
            <a:tbl>
              <a:tblPr firstRow="1" firstCol="1" lastRow="1" lastCol="1" bandRow="1" bandCol="1">
                <a:tableStyleId>{5C22544A-7EE6-4342-B048-85BDC9FD1C3A}</a:tableStyleId>
              </a:tblPr>
              <a:tblGrid>
                <a:gridCol w="1617980">
                  <a:extLst>
                    <a:ext uri="{9D8B030D-6E8A-4147-A177-3AD203B41FA5}">
                      <a16:colId xmlns:a16="http://schemas.microsoft.com/office/drawing/2014/main" val="1798900753"/>
                    </a:ext>
                  </a:extLst>
                </a:gridCol>
                <a:gridCol w="896620">
                  <a:extLst>
                    <a:ext uri="{9D8B030D-6E8A-4147-A177-3AD203B41FA5}">
                      <a16:colId xmlns:a16="http://schemas.microsoft.com/office/drawing/2014/main" val="3031151237"/>
                    </a:ext>
                  </a:extLst>
                </a:gridCol>
                <a:gridCol w="949960">
                  <a:extLst>
                    <a:ext uri="{9D8B030D-6E8A-4147-A177-3AD203B41FA5}">
                      <a16:colId xmlns:a16="http://schemas.microsoft.com/office/drawing/2014/main" val="1187710213"/>
                    </a:ext>
                  </a:extLst>
                </a:gridCol>
                <a:gridCol w="800100">
                  <a:extLst>
                    <a:ext uri="{9D8B030D-6E8A-4147-A177-3AD203B41FA5}">
                      <a16:colId xmlns:a16="http://schemas.microsoft.com/office/drawing/2014/main" val="602573424"/>
                    </a:ext>
                  </a:extLst>
                </a:gridCol>
                <a:gridCol w="755650">
                  <a:extLst>
                    <a:ext uri="{9D8B030D-6E8A-4147-A177-3AD203B41FA5}">
                      <a16:colId xmlns:a16="http://schemas.microsoft.com/office/drawing/2014/main" val="3189941499"/>
                    </a:ext>
                  </a:extLst>
                </a:gridCol>
              </a:tblGrid>
              <a:tr h="503601">
                <a:tc>
                  <a:txBody>
                    <a:bodyPr/>
                    <a:lstStyle/>
                    <a:p>
                      <a:pPr marL="24130" algn="ctr">
                        <a:lnSpc>
                          <a:spcPts val="1420"/>
                        </a:lnSpc>
                        <a:buNone/>
                      </a:pPr>
                      <a:r>
                        <a:rPr lang="en-US" sz="1200" kern="100" spc="-10" dirty="0">
                          <a:effectLst/>
                        </a:rPr>
                        <a:t>Stakeholders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24765" algn="ctr">
                        <a:lnSpc>
                          <a:spcPts val="1420"/>
                        </a:lnSpc>
                        <a:buNone/>
                      </a:pPr>
                      <a:r>
                        <a:rPr lang="en-US" sz="1200" kern="100" spc="-10" dirty="0">
                          <a:effectLst/>
                        </a:rPr>
                        <a:t>Responsible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4605" algn="ctr">
                        <a:lnSpc>
                          <a:spcPts val="1420"/>
                        </a:lnSpc>
                        <a:buNone/>
                      </a:pPr>
                      <a:r>
                        <a:rPr lang="en-US" sz="1200" kern="100" spc="-10">
                          <a:effectLst/>
                        </a:rPr>
                        <a:t>Accountable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23495" algn="ctr">
                        <a:lnSpc>
                          <a:spcPts val="1420"/>
                        </a:lnSpc>
                        <a:buNone/>
                      </a:pPr>
                      <a:r>
                        <a:rPr lang="en-US" sz="1200" kern="100" spc="-10">
                          <a:effectLst/>
                        </a:rPr>
                        <a:t>Consulted</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350" algn="ctr">
                        <a:lnSpc>
                          <a:spcPts val="1420"/>
                        </a:lnSpc>
                        <a:buNone/>
                      </a:pPr>
                      <a:r>
                        <a:rPr lang="en-US" sz="1200" kern="100" spc="-10">
                          <a:effectLst/>
                        </a:rPr>
                        <a:t>Informed</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947666604"/>
                  </a:ext>
                </a:extLst>
              </a:tr>
              <a:tr h="385260">
                <a:tc>
                  <a:txBody>
                    <a:bodyPr/>
                    <a:lstStyle/>
                    <a:p>
                      <a:pPr marL="24765" marR="635" algn="ctr">
                        <a:lnSpc>
                          <a:spcPts val="1420"/>
                        </a:lnSpc>
                        <a:buNone/>
                      </a:pPr>
                      <a:r>
                        <a:rPr lang="en-US" sz="1200" kern="100" spc="-10">
                          <a:effectLst/>
                        </a:rPr>
                        <a:t>Supplier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26035" marR="1270" algn="ctr">
                        <a:lnSpc>
                          <a:spcPts val="1420"/>
                        </a:lnSpc>
                        <a:buNone/>
                      </a:pPr>
                      <a:r>
                        <a:rPr lang="en-US" sz="1200" kern="100" spc="-50">
                          <a:effectLst/>
                        </a:rPr>
                        <a:t>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15000"/>
                        </a:lnSpc>
                        <a:buNone/>
                      </a:pPr>
                      <a:r>
                        <a:rPr lang="en-US" sz="12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15000"/>
                        </a:lnSpc>
                        <a:buNone/>
                      </a:pPr>
                      <a:r>
                        <a:rPr lang="en-US" sz="12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15000"/>
                        </a:lnSpc>
                        <a:buNone/>
                      </a:pPr>
                      <a:r>
                        <a:rPr lang="en-US" sz="12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867405958"/>
                  </a:ext>
                </a:extLst>
              </a:tr>
              <a:tr h="399944">
                <a:tc>
                  <a:txBody>
                    <a:bodyPr/>
                    <a:lstStyle/>
                    <a:p>
                      <a:pPr marL="24765" marR="635" algn="ctr">
                        <a:lnSpc>
                          <a:spcPts val="1420"/>
                        </a:lnSpc>
                        <a:buNone/>
                      </a:pPr>
                      <a:r>
                        <a:rPr lang="en-US" sz="1200" kern="100" spc="-10">
                          <a:effectLst/>
                        </a:rPr>
                        <a:t>Tester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26035" marR="1270" algn="ctr">
                        <a:lnSpc>
                          <a:spcPts val="1420"/>
                        </a:lnSpc>
                        <a:buNone/>
                      </a:pPr>
                      <a:r>
                        <a:rPr lang="en-US" sz="1200" kern="100" spc="-50">
                          <a:effectLst/>
                        </a:rPr>
                        <a:t>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15000"/>
                        </a:lnSpc>
                        <a:buNone/>
                      </a:pPr>
                      <a:r>
                        <a:rPr lang="en-US" sz="12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15000"/>
                        </a:lnSpc>
                        <a:buNone/>
                      </a:pPr>
                      <a:r>
                        <a:rPr lang="en-US" sz="12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15000"/>
                        </a:lnSpc>
                        <a:buNone/>
                      </a:pPr>
                      <a:r>
                        <a:rPr lang="en-US" sz="12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337916013"/>
                  </a:ext>
                </a:extLst>
              </a:tr>
              <a:tr h="475095">
                <a:tc>
                  <a:txBody>
                    <a:bodyPr/>
                    <a:lstStyle/>
                    <a:p>
                      <a:pPr marL="24765" algn="ctr">
                        <a:lnSpc>
                          <a:spcPts val="1380"/>
                        </a:lnSpc>
                        <a:buNone/>
                      </a:pPr>
                      <a:r>
                        <a:rPr lang="en-US" sz="1200" kern="100">
                          <a:effectLst/>
                        </a:rPr>
                        <a:t>Operational</a:t>
                      </a:r>
                      <a:r>
                        <a:rPr lang="en-US" sz="1200" kern="100" spc="-45">
                          <a:effectLst/>
                        </a:rPr>
                        <a:t> </a:t>
                      </a:r>
                      <a:r>
                        <a:rPr lang="en-US" sz="1200" kern="100" spc="-10">
                          <a:effectLst/>
                        </a:rPr>
                        <a:t>support</a:t>
                      </a:r>
                      <a:endParaRPr lang="en-IN" sz="1100" kern="100">
                        <a:effectLst/>
                      </a:endParaRPr>
                    </a:p>
                    <a:p>
                      <a:pPr marL="24765" marR="635" algn="ctr">
                        <a:lnSpc>
                          <a:spcPts val="1270"/>
                        </a:lnSpc>
                        <a:buNone/>
                      </a:pPr>
                      <a:r>
                        <a:rPr lang="en-US" sz="1200" kern="100" spc="-20">
                          <a:effectLst/>
                        </a:rPr>
                        <a:t>(IT)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15000"/>
                        </a:lnSpc>
                        <a:buNone/>
                      </a:pPr>
                      <a:r>
                        <a:rPr lang="en-US" sz="12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15000"/>
                        </a:lnSpc>
                        <a:buNone/>
                      </a:pPr>
                      <a:r>
                        <a:rPr lang="en-US" sz="12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24765" algn="ctr">
                        <a:lnSpc>
                          <a:spcPts val="1420"/>
                        </a:lnSpc>
                        <a:buNone/>
                      </a:pPr>
                      <a:r>
                        <a:rPr lang="en-US" sz="1200" kern="100" spc="-50">
                          <a:effectLst/>
                        </a:rPr>
                        <a:t>C</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15000"/>
                        </a:lnSpc>
                        <a:buNone/>
                      </a:pPr>
                      <a:r>
                        <a:rPr lang="en-US" sz="12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972458107"/>
                  </a:ext>
                </a:extLst>
              </a:tr>
              <a:tr h="404263">
                <a:tc>
                  <a:txBody>
                    <a:bodyPr/>
                    <a:lstStyle/>
                    <a:p>
                      <a:pPr marL="24765" marR="1905" algn="ctr">
                        <a:lnSpc>
                          <a:spcPts val="1420"/>
                        </a:lnSpc>
                        <a:buNone/>
                      </a:pPr>
                      <a:r>
                        <a:rPr lang="en-US" sz="1200" kern="100">
                          <a:effectLst/>
                        </a:rPr>
                        <a:t>Implementation</a:t>
                      </a:r>
                      <a:r>
                        <a:rPr lang="en-US" sz="1200" kern="100" spc="-60">
                          <a:effectLst/>
                        </a:rPr>
                        <a:t> </a:t>
                      </a:r>
                      <a:r>
                        <a:rPr lang="en-US" sz="1200" kern="100" spc="-25">
                          <a:effectLst/>
                        </a:rPr>
                        <a:t>SME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15000"/>
                        </a:lnSpc>
                        <a:buNone/>
                      </a:pPr>
                      <a:r>
                        <a:rPr lang="en-US" sz="12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15000"/>
                        </a:lnSpc>
                        <a:buNone/>
                      </a:pPr>
                      <a:r>
                        <a:rPr lang="en-US" sz="12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24765" algn="ctr">
                        <a:lnSpc>
                          <a:spcPts val="1420"/>
                        </a:lnSpc>
                        <a:buNone/>
                      </a:pPr>
                      <a:r>
                        <a:rPr lang="en-US" sz="1200" kern="100" spc="-50">
                          <a:effectLst/>
                        </a:rPr>
                        <a:t>C</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15000"/>
                        </a:lnSpc>
                        <a:buNone/>
                      </a:pPr>
                      <a:r>
                        <a:rPr lang="en-US" sz="12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300097189"/>
                  </a:ext>
                </a:extLst>
              </a:tr>
              <a:tr h="401672">
                <a:tc>
                  <a:txBody>
                    <a:bodyPr/>
                    <a:lstStyle/>
                    <a:p>
                      <a:pPr marL="24765" marR="1905" algn="ctr">
                        <a:lnSpc>
                          <a:spcPts val="1420"/>
                        </a:lnSpc>
                        <a:buNone/>
                      </a:pPr>
                      <a:r>
                        <a:rPr lang="en-US" sz="1200" kern="100">
                          <a:effectLst/>
                        </a:rPr>
                        <a:t>Project</a:t>
                      </a:r>
                      <a:r>
                        <a:rPr lang="en-US" sz="1200" kern="100" spc="-15">
                          <a:effectLst/>
                        </a:rPr>
                        <a:t> </a:t>
                      </a:r>
                      <a:r>
                        <a:rPr lang="en-US" sz="1200" kern="100" spc="-10">
                          <a:effectLst/>
                        </a:rPr>
                        <a:t>Manager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15000"/>
                        </a:lnSpc>
                        <a:buNone/>
                      </a:pPr>
                      <a:r>
                        <a:rPr lang="en-US" sz="12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23495" algn="ctr">
                        <a:lnSpc>
                          <a:spcPts val="1420"/>
                        </a:lnSpc>
                        <a:buNone/>
                      </a:pPr>
                      <a:r>
                        <a:rPr lang="en-US" sz="1200" kern="100" spc="-50">
                          <a:effectLst/>
                        </a:rPr>
                        <a:t>A</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15000"/>
                        </a:lnSpc>
                        <a:buNone/>
                      </a:pPr>
                      <a:r>
                        <a:rPr lang="en-US" sz="12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15000"/>
                        </a:lnSpc>
                        <a:buNone/>
                      </a:pPr>
                      <a:r>
                        <a:rPr lang="en-US" sz="12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683550452"/>
                  </a:ext>
                </a:extLst>
              </a:tr>
              <a:tr h="404263">
                <a:tc>
                  <a:txBody>
                    <a:bodyPr/>
                    <a:lstStyle/>
                    <a:p>
                      <a:pPr marL="24765" marR="635" algn="ctr">
                        <a:lnSpc>
                          <a:spcPts val="1420"/>
                        </a:lnSpc>
                        <a:buNone/>
                      </a:pPr>
                      <a:r>
                        <a:rPr lang="en-US" sz="1200" kern="100">
                          <a:effectLst/>
                        </a:rPr>
                        <a:t>Canteen</a:t>
                      </a:r>
                      <a:r>
                        <a:rPr lang="en-US" sz="1200" kern="100" spc="-10">
                          <a:effectLst/>
                        </a:rPr>
                        <a:t> Manager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26035" algn="ctr">
                        <a:lnSpc>
                          <a:spcPts val="1420"/>
                        </a:lnSpc>
                        <a:buNone/>
                      </a:pPr>
                      <a:r>
                        <a:rPr lang="en-US" sz="1200" kern="100" spc="-50">
                          <a:effectLst/>
                        </a:rPr>
                        <a:t>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15000"/>
                        </a:lnSpc>
                        <a:buNone/>
                      </a:pPr>
                      <a:r>
                        <a:rPr lang="en-US" sz="12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15000"/>
                        </a:lnSpc>
                        <a:buNone/>
                      </a:pPr>
                      <a:r>
                        <a:rPr lang="en-US" sz="12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15000"/>
                        </a:lnSpc>
                        <a:buNone/>
                      </a:pPr>
                      <a:r>
                        <a:rPr lang="en-US" sz="12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4049535317"/>
                  </a:ext>
                </a:extLst>
              </a:tr>
              <a:tr h="402536">
                <a:tc>
                  <a:txBody>
                    <a:bodyPr/>
                    <a:lstStyle/>
                    <a:p>
                      <a:pPr marL="24765" marR="635" algn="ctr">
                        <a:lnSpc>
                          <a:spcPts val="1420"/>
                        </a:lnSpc>
                        <a:buNone/>
                      </a:pPr>
                      <a:r>
                        <a:rPr lang="en-US" sz="1200" kern="100" spc="-10">
                          <a:effectLst/>
                        </a:rPr>
                        <a:t>Employees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15000"/>
                        </a:lnSpc>
                        <a:buNone/>
                      </a:pPr>
                      <a:r>
                        <a:rPr lang="en-US" sz="12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15000"/>
                        </a:lnSpc>
                        <a:buNone/>
                      </a:pPr>
                      <a:r>
                        <a:rPr lang="en-US" sz="12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15000"/>
                        </a:lnSpc>
                        <a:buNone/>
                      </a:pPr>
                      <a:r>
                        <a:rPr lang="en-US" sz="12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24765" algn="ctr">
                        <a:lnSpc>
                          <a:spcPts val="1420"/>
                        </a:lnSpc>
                        <a:buNone/>
                      </a:pPr>
                      <a:r>
                        <a:rPr lang="en-US" sz="1200" kern="100" spc="-50">
                          <a:effectLst/>
                        </a:rPr>
                        <a:t>I</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182100404"/>
                  </a:ext>
                </a:extLst>
              </a:tr>
              <a:tr h="403399">
                <a:tc>
                  <a:txBody>
                    <a:bodyPr/>
                    <a:lstStyle/>
                    <a:p>
                      <a:pPr marL="24765" algn="ctr">
                        <a:lnSpc>
                          <a:spcPts val="1420"/>
                        </a:lnSpc>
                        <a:buNone/>
                      </a:pPr>
                      <a:r>
                        <a:rPr lang="en-US" sz="1200" kern="100" spc="-20">
                          <a:effectLst/>
                        </a:rPr>
                        <a:t>Chef</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26035" marR="1270" algn="ctr">
                        <a:lnSpc>
                          <a:spcPts val="1420"/>
                        </a:lnSpc>
                        <a:buNone/>
                      </a:pPr>
                      <a:r>
                        <a:rPr lang="en-US" sz="1200" kern="100" spc="-50">
                          <a:effectLst/>
                        </a:rPr>
                        <a:t>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15000"/>
                        </a:lnSpc>
                        <a:buNone/>
                      </a:pPr>
                      <a:r>
                        <a:rPr lang="en-US" sz="12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15000"/>
                        </a:lnSpc>
                        <a:buNone/>
                      </a:pPr>
                      <a:r>
                        <a:rPr lang="en-US" sz="12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15000"/>
                        </a:lnSpc>
                        <a:buNone/>
                      </a:pPr>
                      <a:r>
                        <a:rPr lang="en-US" sz="12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526337756"/>
                  </a:ext>
                </a:extLst>
              </a:tr>
              <a:tr h="401672">
                <a:tc>
                  <a:txBody>
                    <a:bodyPr/>
                    <a:lstStyle/>
                    <a:p>
                      <a:pPr marL="24765" marR="635" algn="ctr">
                        <a:lnSpc>
                          <a:spcPts val="1420"/>
                        </a:lnSpc>
                        <a:buNone/>
                      </a:pPr>
                      <a:r>
                        <a:rPr lang="en-US" sz="1200" kern="100">
                          <a:effectLst/>
                        </a:rPr>
                        <a:t>Inventory</a:t>
                      </a:r>
                      <a:r>
                        <a:rPr lang="en-US" sz="1200" kern="100" spc="-30">
                          <a:effectLst/>
                        </a:rPr>
                        <a:t> </a:t>
                      </a:r>
                      <a:r>
                        <a:rPr lang="en-US" sz="1200" kern="100" spc="-10">
                          <a:effectLst/>
                        </a:rPr>
                        <a:t>Manager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26035" marR="1270" algn="ctr">
                        <a:lnSpc>
                          <a:spcPts val="1420"/>
                        </a:lnSpc>
                        <a:buNone/>
                      </a:pPr>
                      <a:r>
                        <a:rPr lang="en-US" sz="1200" kern="100" spc="-50">
                          <a:effectLst/>
                        </a:rPr>
                        <a:t>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15000"/>
                        </a:lnSpc>
                        <a:buNone/>
                      </a:pPr>
                      <a:r>
                        <a:rPr lang="en-US" sz="12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15000"/>
                        </a:lnSpc>
                        <a:buNone/>
                      </a:pPr>
                      <a:r>
                        <a:rPr lang="en-US" sz="12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15000"/>
                        </a:lnSpc>
                        <a:buNone/>
                      </a:pPr>
                      <a:r>
                        <a:rPr lang="en-US" sz="12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328313323"/>
                  </a:ext>
                </a:extLst>
              </a:tr>
              <a:tr h="404263">
                <a:tc>
                  <a:txBody>
                    <a:bodyPr/>
                    <a:lstStyle/>
                    <a:p>
                      <a:pPr marL="24765" marR="635" algn="ctr">
                        <a:lnSpc>
                          <a:spcPts val="1420"/>
                        </a:lnSpc>
                        <a:buNone/>
                      </a:pPr>
                      <a:r>
                        <a:rPr lang="en-US" sz="1200" kern="100">
                          <a:effectLst/>
                        </a:rPr>
                        <a:t>Payroll</a:t>
                      </a:r>
                      <a:r>
                        <a:rPr lang="en-US" sz="1200" kern="100" spc="-15">
                          <a:effectLst/>
                        </a:rPr>
                        <a:t> </a:t>
                      </a:r>
                      <a:r>
                        <a:rPr lang="en-US" sz="1200" kern="100" spc="-10">
                          <a:effectLst/>
                        </a:rPr>
                        <a:t>System</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15000"/>
                        </a:lnSpc>
                        <a:buNone/>
                      </a:pPr>
                      <a:r>
                        <a:rPr lang="en-US" sz="12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15000"/>
                        </a:lnSpc>
                        <a:buNone/>
                      </a:pPr>
                      <a:r>
                        <a:rPr lang="en-US" sz="12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15000"/>
                        </a:lnSpc>
                        <a:buNone/>
                      </a:pPr>
                      <a:r>
                        <a:rPr lang="en-US" sz="12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24765" algn="ctr">
                        <a:lnSpc>
                          <a:spcPts val="1420"/>
                        </a:lnSpc>
                        <a:buNone/>
                      </a:pPr>
                      <a:r>
                        <a:rPr lang="en-US" sz="1200" kern="100" spc="-50">
                          <a:effectLst/>
                        </a:rPr>
                        <a:t>I</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901965310"/>
                  </a:ext>
                </a:extLst>
              </a:tr>
              <a:tr h="401672">
                <a:tc>
                  <a:txBody>
                    <a:bodyPr/>
                    <a:lstStyle/>
                    <a:p>
                      <a:pPr marL="24765" marR="635" algn="ctr">
                        <a:lnSpc>
                          <a:spcPts val="1420"/>
                        </a:lnSpc>
                        <a:buNone/>
                      </a:pPr>
                      <a:r>
                        <a:rPr lang="en-US" sz="1200" kern="100" spc="-10">
                          <a:effectLst/>
                        </a:rPr>
                        <a:t>Deliverer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26035" marR="1270" algn="ctr">
                        <a:lnSpc>
                          <a:spcPts val="1420"/>
                        </a:lnSpc>
                        <a:buNone/>
                      </a:pPr>
                      <a:r>
                        <a:rPr lang="en-US" sz="1200" kern="100" spc="-50" dirty="0">
                          <a:effectLst/>
                        </a:rPr>
                        <a:t>R</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15000"/>
                        </a:lnSpc>
                        <a:buNone/>
                      </a:pPr>
                      <a:r>
                        <a:rPr lang="en-US" sz="12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15000"/>
                        </a:lnSpc>
                        <a:buNone/>
                      </a:pPr>
                      <a:r>
                        <a:rPr lang="en-US" sz="12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15000"/>
                        </a:lnSpc>
                        <a:buNone/>
                      </a:pPr>
                      <a:r>
                        <a:rPr lang="en-US" sz="12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644037296"/>
                  </a:ext>
                </a:extLst>
              </a:tr>
              <a:tr h="404263">
                <a:tc>
                  <a:txBody>
                    <a:bodyPr/>
                    <a:lstStyle/>
                    <a:p>
                      <a:pPr marL="24765" marR="1905" algn="ctr">
                        <a:lnSpc>
                          <a:spcPts val="1420"/>
                        </a:lnSpc>
                        <a:buNone/>
                      </a:pPr>
                      <a:r>
                        <a:rPr lang="en-US" sz="1200" kern="100">
                          <a:effectLst/>
                        </a:rPr>
                        <a:t>Business</a:t>
                      </a:r>
                      <a:r>
                        <a:rPr lang="en-US" sz="1200" kern="100" spc="-40">
                          <a:effectLst/>
                        </a:rPr>
                        <a:t> </a:t>
                      </a:r>
                      <a:r>
                        <a:rPr lang="en-US" sz="1200" kern="100" spc="-10">
                          <a:effectLst/>
                        </a:rPr>
                        <a:t>Analyst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26035" marR="1270" algn="ctr">
                        <a:lnSpc>
                          <a:spcPts val="1420"/>
                        </a:lnSpc>
                        <a:buNone/>
                      </a:pPr>
                      <a:r>
                        <a:rPr lang="en-US" sz="1200" kern="100" spc="-50" dirty="0">
                          <a:effectLst/>
                        </a:rPr>
                        <a:t>R</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15000"/>
                        </a:lnSpc>
                        <a:buNone/>
                      </a:pPr>
                      <a:r>
                        <a:rPr lang="en-US" sz="12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15000"/>
                        </a:lnSpc>
                        <a:buNone/>
                      </a:pPr>
                      <a:r>
                        <a:rPr lang="en-US" sz="12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15000"/>
                        </a:lnSpc>
                        <a:buNone/>
                      </a:pPr>
                      <a:r>
                        <a:rPr lang="en-US" sz="1200" kern="100" dirty="0">
                          <a:effectLst/>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076565807"/>
                  </a:ext>
                </a:extLst>
              </a:tr>
            </a:tbl>
          </a:graphicData>
        </a:graphic>
      </p:graphicFrame>
      <p:sp>
        <p:nvSpPr>
          <p:cNvPr id="8" name="Content Placeholder 2">
            <a:extLst>
              <a:ext uri="{FF2B5EF4-FFF2-40B4-BE49-F238E27FC236}">
                <a16:creationId xmlns:a16="http://schemas.microsoft.com/office/drawing/2014/main" id="{0D71E39B-2A4F-F067-B66C-E59AD3569ECD}"/>
              </a:ext>
            </a:extLst>
          </p:cNvPr>
          <p:cNvSpPr>
            <a:spLocks noGrp="1"/>
          </p:cNvSpPr>
          <p:nvPr>
            <p:ph sz="half" idx="1"/>
          </p:nvPr>
        </p:nvSpPr>
        <p:spPr>
          <a:xfrm>
            <a:off x="838200" y="943582"/>
            <a:ext cx="5181600" cy="5391903"/>
          </a:xfrm>
          <a:gradFill>
            <a:gsLst>
              <a:gs pos="11171">
                <a:srgbClr val="EBF0F8"/>
              </a:gs>
              <a:gs pos="50320">
                <a:srgbClr val="C3D2EC"/>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a:normAutofit fontScale="92500" lnSpcReduction="20000"/>
          </a:bodyPr>
          <a:lstStyle/>
          <a:p>
            <a:pPr marL="342900" marR="994410" lvl="0" indent="-342900">
              <a:lnSpc>
                <a:spcPct val="110000"/>
              </a:lnSpc>
              <a:spcBef>
                <a:spcPts val="735"/>
              </a:spcBef>
              <a:buSzPts val="1100"/>
              <a:buFont typeface="Wingdings" panose="05000000000000000000" pitchFamily="2" charset="2"/>
              <a:buChar char=""/>
              <a:tabLst>
                <a:tab pos="1159510" algn="l"/>
                <a:tab pos="1160780" algn="l"/>
              </a:tabLst>
            </a:pPr>
            <a:r>
              <a:rPr lang="en-US" sz="1800" spc="0" dirty="0">
                <a:effectLst/>
                <a:latin typeface="Calibri" panose="020F0502020204030204" pitchFamily="34" charset="0"/>
                <a:ea typeface="Wingdings" panose="05000000000000000000" pitchFamily="2" charset="2"/>
                <a:cs typeface="Wingdings" panose="05000000000000000000" pitchFamily="2" charset="2"/>
              </a:rPr>
              <a:t>Responsible (R): The person who is directly assigned and will be performing the work on the task</a:t>
            </a:r>
            <a:endParaRPr lang="en-IN" sz="1800" spc="0" dirty="0">
              <a:effectLst/>
              <a:latin typeface="Calibri" panose="020F0502020204030204" pitchFamily="34" charset="0"/>
              <a:ea typeface="Wingdings" panose="05000000000000000000" pitchFamily="2" charset="2"/>
              <a:cs typeface="Wingdings" panose="05000000000000000000" pitchFamily="2" charset="2"/>
            </a:endParaRPr>
          </a:p>
          <a:p>
            <a:pPr marL="342900" marR="1340485" lvl="0" indent="-342900">
              <a:lnSpc>
                <a:spcPct val="110000"/>
              </a:lnSpc>
              <a:buSzPts val="1100"/>
              <a:buFont typeface="Wingdings" panose="05000000000000000000" pitchFamily="2" charset="2"/>
              <a:buChar char=""/>
              <a:tabLst>
                <a:tab pos="1159510" algn="l"/>
                <a:tab pos="1160780" algn="l"/>
              </a:tabLst>
            </a:pPr>
            <a:r>
              <a:rPr lang="en-US" sz="1800" spc="0" dirty="0">
                <a:effectLst/>
                <a:latin typeface="Calibri" panose="020F0502020204030204" pitchFamily="34" charset="0"/>
                <a:ea typeface="Wingdings" panose="05000000000000000000" pitchFamily="2" charset="2"/>
                <a:cs typeface="Wingdings" panose="05000000000000000000" pitchFamily="2" charset="2"/>
              </a:rPr>
              <a:t>Accountable (A): Person who is accountable for the completion of the task successfully, he/she has a peripheral Involvement like tracking, monitoring and evaluation. Only one stakeholder receives this task.</a:t>
            </a:r>
            <a:endParaRPr lang="en-IN" sz="1800" spc="0" dirty="0">
              <a:effectLst/>
              <a:latin typeface="Calibri" panose="020F0502020204030204" pitchFamily="34" charset="0"/>
              <a:ea typeface="Wingdings" panose="05000000000000000000" pitchFamily="2" charset="2"/>
              <a:cs typeface="Wingdings" panose="05000000000000000000" pitchFamily="2" charset="2"/>
            </a:endParaRPr>
          </a:p>
          <a:p>
            <a:pPr marL="342900" marR="1096010" lvl="0" indent="-342900">
              <a:lnSpc>
                <a:spcPct val="110000"/>
              </a:lnSpc>
              <a:spcBef>
                <a:spcPts val="385"/>
              </a:spcBef>
              <a:buSzPts val="1100"/>
              <a:buFont typeface="Wingdings" panose="05000000000000000000" pitchFamily="2" charset="2"/>
              <a:buChar char=""/>
              <a:tabLst>
                <a:tab pos="1159510" algn="l"/>
                <a:tab pos="1160780" algn="l"/>
              </a:tabLst>
            </a:pPr>
            <a:br>
              <a:rPr lang="en-US" sz="1800" dirty="0">
                <a:effectLst/>
                <a:latin typeface="Calibri" panose="020F0502020204030204" pitchFamily="34" charset="0"/>
                <a:ea typeface="Calibri" panose="020F0502020204030204" pitchFamily="34" charset="0"/>
              </a:rPr>
            </a:br>
            <a:r>
              <a:rPr lang="en-US" sz="1800" spc="0" dirty="0">
                <a:effectLst/>
                <a:latin typeface="Calibri" panose="020F0502020204030204" pitchFamily="34" charset="0"/>
                <a:ea typeface="Wingdings" panose="05000000000000000000" pitchFamily="2" charset="2"/>
                <a:cs typeface="Wingdings" panose="05000000000000000000" pitchFamily="2" charset="2"/>
              </a:rPr>
              <a:t>Consulted (C): Stakeholder or group of stakeholders, who are in loop and are asked to provide an advice/suggestion/information about the task. It is a two- way </a:t>
            </a:r>
            <a:r>
              <a:rPr lang="en-US" sz="1800" spc="-10" dirty="0">
                <a:effectLst/>
                <a:latin typeface="Calibri" panose="020F0502020204030204" pitchFamily="34" charset="0"/>
                <a:ea typeface="Wingdings" panose="05000000000000000000" pitchFamily="2" charset="2"/>
                <a:cs typeface="Wingdings" panose="05000000000000000000" pitchFamily="2" charset="2"/>
              </a:rPr>
              <a:t>communication</a:t>
            </a:r>
            <a:endParaRPr lang="en-IN" sz="1800" spc="0" dirty="0">
              <a:effectLst/>
              <a:latin typeface="Calibri" panose="020F0502020204030204" pitchFamily="34" charset="0"/>
              <a:ea typeface="Wingdings" panose="05000000000000000000" pitchFamily="2" charset="2"/>
              <a:cs typeface="Wingdings" panose="05000000000000000000" pitchFamily="2" charset="2"/>
            </a:endParaRPr>
          </a:p>
          <a:p>
            <a:pPr marL="342900" marR="1057275" lvl="0" indent="-342900">
              <a:lnSpc>
                <a:spcPct val="110000"/>
              </a:lnSpc>
              <a:buSzPts val="1100"/>
              <a:buFont typeface="Wingdings" panose="05000000000000000000" pitchFamily="2" charset="2"/>
              <a:buChar char=""/>
              <a:tabLst>
                <a:tab pos="1159510" algn="l"/>
                <a:tab pos="1160780" algn="l"/>
              </a:tabLst>
            </a:pPr>
            <a:r>
              <a:rPr lang="en-US" sz="1800" spc="0" dirty="0">
                <a:effectLst/>
                <a:latin typeface="Calibri" panose="020F0502020204030204" pitchFamily="34" charset="0"/>
                <a:ea typeface="Wingdings" panose="05000000000000000000" pitchFamily="2" charset="2"/>
                <a:cs typeface="Wingdings" panose="05000000000000000000" pitchFamily="2" charset="2"/>
              </a:rPr>
              <a:t>Informed (I): Stakeholder or group of stakeholders is kept up-to-date about the task and its outcome. Here, the communication is one-way.</a:t>
            </a:r>
            <a:endParaRPr lang="en-IN" sz="1800" spc="0" dirty="0">
              <a:effectLst/>
              <a:latin typeface="Calibri" panose="020F0502020204030204" pitchFamily="34" charset="0"/>
              <a:ea typeface="Wingdings" panose="05000000000000000000" pitchFamily="2" charset="2"/>
              <a:cs typeface="Wingdings" panose="05000000000000000000" pitchFamily="2" charset="2"/>
            </a:endParaRPr>
          </a:p>
          <a:p>
            <a:pPr marL="0" indent="0">
              <a:buNone/>
            </a:pPr>
            <a:r>
              <a:rPr lang="en-US" sz="1800" dirty="0">
                <a:effectLst/>
                <a:latin typeface="Calibri" panose="020F0502020204030204" pitchFamily="34" charset="0"/>
                <a:ea typeface="Calibri" panose="020F0502020204030204" pitchFamily="34" charset="0"/>
              </a:rPr>
              <a:t> </a:t>
            </a:r>
            <a:endParaRPr lang="en-IN" sz="1800" dirty="0">
              <a:effectLst/>
              <a:latin typeface="Calibri" panose="020F0502020204030204" pitchFamily="34" charset="0"/>
              <a:ea typeface="Calibri" panose="020F0502020204030204" pitchFamily="34" charset="0"/>
            </a:endParaRPr>
          </a:p>
          <a:p>
            <a:endParaRPr lang="en-IN" dirty="0"/>
          </a:p>
        </p:txBody>
      </p:sp>
      <p:sp>
        <p:nvSpPr>
          <p:cNvPr id="10" name="Title 9">
            <a:extLst>
              <a:ext uri="{FF2B5EF4-FFF2-40B4-BE49-F238E27FC236}">
                <a16:creationId xmlns:a16="http://schemas.microsoft.com/office/drawing/2014/main" id="{118C7DB9-AA28-4D85-141C-5FDCC96F564A}"/>
              </a:ext>
            </a:extLst>
          </p:cNvPr>
          <p:cNvSpPr>
            <a:spLocks noGrp="1"/>
          </p:cNvSpPr>
          <p:nvPr>
            <p:ph type="title"/>
          </p:nvPr>
        </p:nvSpPr>
        <p:spPr>
          <a:xfrm>
            <a:off x="838200" y="272144"/>
            <a:ext cx="10434955" cy="511628"/>
          </a:xfrm>
          <a:gradFill>
            <a:gsLst>
              <a:gs pos="23760">
                <a:srgbClr val="E0E8F5"/>
              </a:gs>
              <a:gs pos="41979">
                <a:srgbClr val="D0DCF0"/>
              </a:gs>
              <a:gs pos="60839">
                <a:srgbClr val="BFCFEA"/>
              </a:gs>
              <a:gs pos="0">
                <a:schemeClr val="accent1">
                  <a:lumMod val="5000"/>
                  <a:lumOff val="95000"/>
                </a:schemeClr>
              </a:gs>
              <a:gs pos="100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fontScale="90000"/>
          </a:bodyPr>
          <a:lstStyle/>
          <a:p>
            <a:pPr algn="ctr"/>
            <a:r>
              <a:rPr lang="en-IN" dirty="0">
                <a:solidFill>
                  <a:srgbClr val="FFFF00"/>
                </a:solidFill>
                <a:highlight>
                  <a:srgbClr val="000080"/>
                </a:highlight>
              </a:rPr>
              <a:t>RACI MATRIX FOR</a:t>
            </a:r>
            <a:r>
              <a:rPr lang="en-IN" dirty="0">
                <a:solidFill>
                  <a:srgbClr val="002060"/>
                </a:solidFill>
                <a:highlight>
                  <a:srgbClr val="000080"/>
                </a:highlight>
              </a:rPr>
              <a:t> </a:t>
            </a:r>
            <a:r>
              <a:rPr lang="en-IN" dirty="0">
                <a:solidFill>
                  <a:srgbClr val="FFFF00"/>
                </a:solidFill>
                <a:highlight>
                  <a:srgbClr val="000080"/>
                </a:highlight>
              </a:rPr>
              <a:t>STAKEHOLDERS</a:t>
            </a:r>
          </a:p>
        </p:txBody>
      </p:sp>
    </p:spTree>
    <p:extLst>
      <p:ext uri="{BB962C8B-B14F-4D97-AF65-F5344CB8AC3E}">
        <p14:creationId xmlns:p14="http://schemas.microsoft.com/office/powerpoint/2010/main" val="260678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BF929A-09F4-9D54-8777-5A23A2B3339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C1BA730-28B2-3729-0192-CDE585C992C4}"/>
              </a:ext>
            </a:extLst>
          </p:cNvPr>
          <p:cNvSpPr txBox="1"/>
          <p:nvPr/>
        </p:nvSpPr>
        <p:spPr>
          <a:xfrm>
            <a:off x="217713" y="130629"/>
            <a:ext cx="6156454" cy="369332"/>
          </a:xfrm>
          <a:prstGeom prst="rect">
            <a:avLst/>
          </a:prstGeom>
          <a:noFill/>
        </p:spPr>
        <p:txBody>
          <a:bodyPr wrap="square">
            <a:spAutoFit/>
          </a:bodyPr>
          <a:lstStyle/>
          <a:p>
            <a:r>
              <a:rPr lang="en-IN" sz="1800" b="1" dirty="0">
                <a:effectLst/>
                <a:highlight>
                  <a:srgbClr val="FFFF00"/>
                </a:highlight>
                <a:latin typeface="Calibri" panose="020F0502020204030204" pitchFamily="34" charset="0"/>
                <a:ea typeface="Calibri" panose="020F0502020204030204" pitchFamily="34" charset="0"/>
              </a:rPr>
              <a:t>Task</a:t>
            </a:r>
            <a:r>
              <a:rPr lang="en-IN" sz="1800" b="1" spc="20" dirty="0">
                <a:effectLst/>
                <a:highlight>
                  <a:srgbClr val="FFFF00"/>
                </a:highlight>
                <a:latin typeface="Calibri" panose="020F0502020204030204" pitchFamily="34" charset="0"/>
                <a:ea typeface="Calibri" panose="020F0502020204030204" pitchFamily="34" charset="0"/>
              </a:rPr>
              <a:t> </a:t>
            </a:r>
            <a:r>
              <a:rPr lang="en-IN" sz="1800" b="1" dirty="0">
                <a:effectLst/>
                <a:highlight>
                  <a:srgbClr val="FFFF00"/>
                </a:highlight>
                <a:latin typeface="Calibri" panose="020F0502020204030204" pitchFamily="34" charset="0"/>
                <a:ea typeface="Calibri" panose="020F0502020204030204" pitchFamily="34" charset="0"/>
              </a:rPr>
              <a:t>2:</a:t>
            </a:r>
            <a:r>
              <a:rPr lang="en-IN" sz="1800" b="1" spc="15" dirty="0">
                <a:effectLst/>
                <a:highlight>
                  <a:srgbClr val="FFFF00"/>
                </a:highlight>
                <a:latin typeface="Calibri" panose="020F0502020204030204" pitchFamily="34" charset="0"/>
                <a:ea typeface="Calibri" panose="020F0502020204030204" pitchFamily="34" charset="0"/>
              </a:rPr>
              <a:t> </a:t>
            </a:r>
            <a:r>
              <a:rPr lang="en-IN" sz="1800" b="1" dirty="0">
                <a:effectLst/>
                <a:highlight>
                  <a:srgbClr val="FFFF00"/>
                </a:highlight>
                <a:latin typeface="Calibri" panose="020F0502020204030204" pitchFamily="34" charset="0"/>
                <a:ea typeface="Calibri" panose="020F0502020204030204" pitchFamily="34" charset="0"/>
              </a:rPr>
              <a:t>Identify</a:t>
            </a:r>
            <a:r>
              <a:rPr lang="en-IN" sz="1800" b="1" spc="20" dirty="0">
                <a:effectLst/>
                <a:highlight>
                  <a:srgbClr val="FFFF00"/>
                </a:highlight>
                <a:latin typeface="Calibri" panose="020F0502020204030204" pitchFamily="34" charset="0"/>
                <a:ea typeface="Calibri" panose="020F0502020204030204" pitchFamily="34" charset="0"/>
              </a:rPr>
              <a:t> </a:t>
            </a:r>
            <a:r>
              <a:rPr lang="en-IN" sz="1800" b="1" dirty="0">
                <a:effectLst/>
                <a:highlight>
                  <a:srgbClr val="FFFF00"/>
                </a:highlight>
                <a:latin typeface="Calibri" panose="020F0502020204030204" pitchFamily="34" charset="0"/>
                <a:ea typeface="Calibri" panose="020F0502020204030204" pitchFamily="34" charset="0"/>
              </a:rPr>
              <a:t>Problem</a:t>
            </a:r>
            <a:r>
              <a:rPr lang="en-IN" sz="1800" b="1" spc="40" dirty="0">
                <a:effectLst/>
                <a:highlight>
                  <a:srgbClr val="FFFF00"/>
                </a:highlight>
                <a:latin typeface="Calibri" panose="020F0502020204030204" pitchFamily="34" charset="0"/>
                <a:ea typeface="Calibri" panose="020F0502020204030204" pitchFamily="34" charset="0"/>
              </a:rPr>
              <a:t> </a:t>
            </a:r>
            <a:r>
              <a:rPr lang="en-IN" sz="1800" b="1" spc="-10" dirty="0">
                <a:effectLst/>
                <a:highlight>
                  <a:srgbClr val="FFFF00"/>
                </a:highlight>
                <a:latin typeface="Calibri" panose="020F0502020204030204" pitchFamily="34" charset="0"/>
                <a:ea typeface="Calibri" panose="020F0502020204030204" pitchFamily="34" charset="0"/>
              </a:rPr>
              <a:t>Statement</a:t>
            </a:r>
            <a:endParaRPr lang="en-IN" dirty="0">
              <a:highlight>
                <a:srgbClr val="FFFF00"/>
              </a:highlight>
            </a:endParaRPr>
          </a:p>
        </p:txBody>
      </p:sp>
      <p:sp>
        <p:nvSpPr>
          <p:cNvPr id="7" name="TextBox 6">
            <a:extLst>
              <a:ext uri="{FF2B5EF4-FFF2-40B4-BE49-F238E27FC236}">
                <a16:creationId xmlns:a16="http://schemas.microsoft.com/office/drawing/2014/main" id="{2DBAAA5E-7E2D-29A3-0ADD-3336EEADE263}"/>
              </a:ext>
            </a:extLst>
          </p:cNvPr>
          <p:cNvSpPr txBox="1"/>
          <p:nvPr/>
        </p:nvSpPr>
        <p:spPr>
          <a:xfrm>
            <a:off x="6977849" y="674704"/>
            <a:ext cx="4376691" cy="5474447"/>
          </a:xfrm>
          <a:prstGeom prst="rect">
            <a:avLst/>
          </a:prstGeom>
          <a:noFill/>
        </p:spPr>
        <p:txBody>
          <a:bodyPr wrap="square">
            <a:spAutoFit/>
          </a:bodyPr>
          <a:lstStyle/>
          <a:p>
            <a:pPr marL="342900" marR="1186180" lvl="0" indent="-342900">
              <a:lnSpc>
                <a:spcPct val="110000"/>
              </a:lnSpc>
              <a:spcBef>
                <a:spcPts val="750"/>
              </a:spcBef>
              <a:buNone/>
              <a:tabLst>
                <a:tab pos="457200" algn="l"/>
              </a:tabLst>
            </a:pPr>
            <a:r>
              <a:rPr lang="en-IN" sz="1200" b="1" dirty="0">
                <a:effectLst/>
                <a:latin typeface="Calibri" panose="020F0502020204030204" pitchFamily="34" charset="0"/>
                <a:ea typeface="Calibri" panose="020F0502020204030204" pitchFamily="34" charset="0"/>
                <a:cs typeface="Calibri" panose="020F0502020204030204" pitchFamily="34" charset="0"/>
              </a:rPr>
              <a:t>Insufficient Capacity</a:t>
            </a:r>
            <a:endParaRPr lang="en-IN" sz="1300" dirty="0">
              <a:effectLst/>
              <a:latin typeface="Calibri" panose="020F0502020204030204" pitchFamily="34" charset="0"/>
              <a:ea typeface="Calibri" panose="020F0502020204030204" pitchFamily="34" charset="0"/>
            </a:endParaRPr>
          </a:p>
          <a:p>
            <a:pPr marL="742950" marR="1186180" lvl="1" indent="-285750">
              <a:lnSpc>
                <a:spcPct val="110000"/>
              </a:lnSpc>
              <a:spcBef>
                <a:spcPts val="750"/>
              </a:spcBef>
              <a:buSzPts val="1000"/>
              <a:buFont typeface="Courier New" panose="02070309020205020404" pitchFamily="49" charset="0"/>
              <a:buChar char="o"/>
              <a:tabLst>
                <a:tab pos="914400" algn="l"/>
              </a:tabLst>
            </a:pPr>
            <a:r>
              <a:rPr lang="en-IN" sz="1200" dirty="0">
                <a:effectLst/>
                <a:latin typeface="Calibri" panose="020F0502020204030204" pitchFamily="34" charset="0"/>
                <a:ea typeface="Calibri" panose="020F0502020204030204" pitchFamily="34" charset="0"/>
                <a:cs typeface="Calibri" panose="020F0502020204030204" pitchFamily="34" charset="0"/>
              </a:rPr>
              <a:t>Only two canteens serve 1,500 employees, but just 150 seats are available at any one time.</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1186180" lvl="1" indent="-285750">
              <a:lnSpc>
                <a:spcPct val="110000"/>
              </a:lnSpc>
              <a:spcBef>
                <a:spcPts val="750"/>
              </a:spcBef>
              <a:buSzPts val="1000"/>
              <a:buFont typeface="Courier New" panose="02070309020205020404" pitchFamily="49" charset="0"/>
              <a:buChar char="o"/>
              <a:tabLst>
                <a:tab pos="914400" algn="l"/>
              </a:tabLst>
            </a:pPr>
            <a:r>
              <a:rPr lang="en-IN" sz="1200" dirty="0">
                <a:effectLst/>
                <a:latin typeface="Calibri" panose="020F0502020204030204" pitchFamily="34" charset="0"/>
                <a:ea typeface="Calibri" panose="020F0502020204030204" pitchFamily="34" charset="0"/>
                <a:cs typeface="Calibri" panose="020F0502020204030204" pitchFamily="34" charset="0"/>
              </a:rPr>
              <a:t>Peak‐time queues extend wait times, reducing actual eating time and employee satisfaction.</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1186180" lvl="0" indent="-342900">
              <a:lnSpc>
                <a:spcPct val="110000"/>
              </a:lnSpc>
              <a:spcBef>
                <a:spcPts val="750"/>
              </a:spcBef>
              <a:buNone/>
              <a:tabLst>
                <a:tab pos="457200" algn="l"/>
              </a:tabLst>
            </a:pPr>
            <a:r>
              <a:rPr lang="en-IN" sz="1200" b="1" dirty="0">
                <a:effectLst/>
                <a:latin typeface="Calibri" panose="020F0502020204030204" pitchFamily="34" charset="0"/>
                <a:ea typeface="Calibri" panose="020F0502020204030204" pitchFamily="34" charset="0"/>
                <a:cs typeface="Calibri" panose="020F0502020204030204" pitchFamily="34" charset="0"/>
              </a:rPr>
              <a:t>Inconsistent Menu Availability</a:t>
            </a:r>
            <a:endParaRPr lang="en-IN" sz="1300" dirty="0">
              <a:effectLst/>
              <a:latin typeface="Calibri" panose="020F0502020204030204" pitchFamily="34" charset="0"/>
              <a:ea typeface="Calibri" panose="020F0502020204030204" pitchFamily="34" charset="0"/>
            </a:endParaRPr>
          </a:p>
          <a:p>
            <a:pPr marL="742950" marR="1186180" lvl="1" indent="-285750">
              <a:lnSpc>
                <a:spcPct val="110000"/>
              </a:lnSpc>
              <a:spcBef>
                <a:spcPts val="750"/>
              </a:spcBef>
              <a:buSzPts val="1000"/>
              <a:buFont typeface="Courier New" panose="02070309020205020404" pitchFamily="49" charset="0"/>
              <a:buChar char="o"/>
              <a:tabLst>
                <a:tab pos="914400" algn="l"/>
              </a:tabLst>
            </a:pPr>
            <a:r>
              <a:rPr lang="en-IN" sz="1200" dirty="0">
                <a:effectLst/>
                <a:latin typeface="Calibri" panose="020F0502020204030204" pitchFamily="34" charset="0"/>
                <a:ea typeface="Calibri" panose="020F0502020204030204" pitchFamily="34" charset="0"/>
                <a:cs typeface="Calibri" panose="020F0502020204030204" pitchFamily="34" charset="0"/>
              </a:rPr>
              <a:t>Popular dishes often sell out because ingredient orders aren’t standardized.</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1186180" lvl="1" indent="-285750">
              <a:lnSpc>
                <a:spcPct val="110000"/>
              </a:lnSpc>
              <a:spcBef>
                <a:spcPts val="750"/>
              </a:spcBef>
              <a:buSzPts val="1000"/>
              <a:buFont typeface="Courier New" panose="02070309020205020404" pitchFamily="49" charset="0"/>
              <a:buChar char="o"/>
              <a:tabLst>
                <a:tab pos="914400" algn="l"/>
              </a:tabLst>
            </a:pPr>
            <a:r>
              <a:rPr lang="en-IN" sz="1200" dirty="0">
                <a:effectLst/>
                <a:latin typeface="Calibri" panose="020F0502020204030204" pitchFamily="34" charset="0"/>
                <a:ea typeface="Calibri" panose="020F0502020204030204" pitchFamily="34" charset="0"/>
                <a:cs typeface="Calibri" panose="020F0502020204030204" pitchFamily="34" charset="0"/>
              </a:rPr>
              <a:t>Employees frequently cannot order their preferred meals, leading to frustration.</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1186180" lvl="0" indent="-342900">
              <a:lnSpc>
                <a:spcPct val="110000"/>
              </a:lnSpc>
              <a:spcBef>
                <a:spcPts val="750"/>
              </a:spcBef>
              <a:buNone/>
              <a:tabLst>
                <a:tab pos="457200" algn="l"/>
              </a:tabLst>
            </a:pPr>
            <a:r>
              <a:rPr lang="en-IN" sz="1200" b="1" dirty="0">
                <a:effectLst/>
                <a:latin typeface="Calibri" panose="020F0502020204030204" pitchFamily="34" charset="0"/>
                <a:ea typeface="Calibri" panose="020F0502020204030204" pitchFamily="34" charset="0"/>
                <a:cs typeface="Calibri" panose="020F0502020204030204" pitchFamily="34" charset="0"/>
              </a:rPr>
              <a:t>Excess Food Waste</a:t>
            </a:r>
            <a:endParaRPr lang="en-IN" sz="1300" dirty="0">
              <a:effectLst/>
              <a:latin typeface="Calibri" panose="020F0502020204030204" pitchFamily="34" charset="0"/>
              <a:ea typeface="Calibri" panose="020F0502020204030204" pitchFamily="34" charset="0"/>
            </a:endParaRPr>
          </a:p>
          <a:p>
            <a:pPr marL="742950" marR="1186180" lvl="1" indent="-285750">
              <a:lnSpc>
                <a:spcPct val="110000"/>
              </a:lnSpc>
              <a:spcBef>
                <a:spcPts val="750"/>
              </a:spcBef>
              <a:buSzPts val="1000"/>
              <a:buFont typeface="Courier New" panose="02070309020205020404" pitchFamily="49" charset="0"/>
              <a:buChar char="o"/>
              <a:tabLst>
                <a:tab pos="914400" algn="l"/>
              </a:tabLst>
            </a:pPr>
            <a:r>
              <a:rPr lang="en-IN" sz="1200" dirty="0">
                <a:effectLst/>
                <a:latin typeface="Calibri" panose="020F0502020204030204" pitchFamily="34" charset="0"/>
                <a:ea typeface="Calibri" panose="020F0502020204030204" pitchFamily="34" charset="0"/>
                <a:cs typeface="Calibri" panose="020F0502020204030204" pitchFamily="34" charset="0"/>
              </a:rPr>
              <a:t>Unsold food is discarded daily, generating significant waste and financial loss.</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1186180" lvl="1" indent="-285750">
              <a:lnSpc>
                <a:spcPct val="110000"/>
              </a:lnSpc>
              <a:spcBef>
                <a:spcPts val="750"/>
              </a:spcBef>
              <a:buSzPts val="1000"/>
              <a:buFont typeface="Courier New" panose="02070309020205020404" pitchFamily="49" charset="0"/>
              <a:buChar char="o"/>
              <a:tabLst>
                <a:tab pos="914400" algn="l"/>
              </a:tabLst>
            </a:pPr>
            <a:r>
              <a:rPr lang="en-IN" sz="1200" dirty="0">
                <a:effectLst/>
                <a:latin typeface="Calibri" panose="020F0502020204030204" pitchFamily="34" charset="0"/>
                <a:ea typeface="Calibri" panose="020F0502020204030204" pitchFamily="34" charset="0"/>
                <a:cs typeface="Calibri" panose="020F0502020204030204" pitchFamily="34" charset="0"/>
              </a:rPr>
              <a:t>Lack of demand forecasting and order procedures exacerbates spoilage.</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1186180">
              <a:lnSpc>
                <a:spcPct val="110000"/>
              </a:lnSpc>
              <a:spcBef>
                <a:spcPts val="750"/>
              </a:spcBef>
            </a:pPr>
            <a:r>
              <a:rPr lang="en-IN" sz="1200" dirty="0">
                <a:effectLst/>
                <a:latin typeface="Calibri" panose="020F0502020204030204" pitchFamily="34" charset="0"/>
                <a:ea typeface="Calibri" panose="020F0502020204030204" pitchFamily="34" charset="0"/>
                <a:cs typeface="Calibri" panose="020F0502020204030204" pitchFamily="34" charset="0"/>
              </a:rPr>
              <a:t> </a:t>
            </a:r>
            <a:endParaRPr lang="en-IN" sz="1300" dirty="0">
              <a:effectLst/>
              <a:latin typeface="Calibri" panose="020F0502020204030204" pitchFamily="34" charset="0"/>
              <a:ea typeface="Calibri" panose="020F0502020204030204" pitchFamily="34" charset="0"/>
            </a:endParaRPr>
          </a:p>
        </p:txBody>
      </p:sp>
      <p:sp>
        <p:nvSpPr>
          <p:cNvPr id="8" name="Rectangle 5">
            <a:extLst>
              <a:ext uri="{FF2B5EF4-FFF2-40B4-BE49-F238E27FC236}">
                <a16:creationId xmlns:a16="http://schemas.microsoft.com/office/drawing/2014/main" id="{08663903-8C16-E4F0-8B55-28FE20422C3B}"/>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6148" name="Image 6">
            <a:extLst>
              <a:ext uri="{FF2B5EF4-FFF2-40B4-BE49-F238E27FC236}">
                <a16:creationId xmlns:a16="http://schemas.microsoft.com/office/drawing/2014/main" id="{EC96C9EE-9D13-02B5-E620-A07966115449}"/>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713" y="1008126"/>
            <a:ext cx="6156454" cy="514102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6">
            <a:extLst>
              <a:ext uri="{FF2B5EF4-FFF2-40B4-BE49-F238E27FC236}">
                <a16:creationId xmlns:a16="http://schemas.microsoft.com/office/drawing/2014/main" id="{652E1D72-6CA4-FAE1-8E90-2524AB5BBF41}"/>
              </a:ext>
            </a:extLst>
          </p:cNvPr>
          <p:cNvSpPr>
            <a:spLocks noChangeArrowheads="1"/>
          </p:cNvSpPr>
          <p:nvPr/>
        </p:nvSpPr>
        <p:spPr bwMode="auto">
          <a:xfrm rot="10800000" flipV="1">
            <a:off x="194884" y="436177"/>
            <a:ext cx="6058800" cy="477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br>
              <a:rPr kumimoji="0" lang="en-US" altLang="en-US" sz="1300" b="1" i="0" u="none" strike="noStrike" cap="none" normalizeH="0" baseline="0" dirty="0">
                <a:ln>
                  <a:noFill/>
                </a:ln>
                <a:solidFill>
                  <a:schemeClr val="tx1"/>
                </a:solidFill>
                <a:effectLst/>
                <a:latin typeface="Arial" panose="020B0604020202020204" pitchFamily="34" charset="0"/>
                <a:ea typeface="Calibri" panose="020F0502020204030204" pitchFamily="34" charset="0"/>
              </a:rPr>
            </a:br>
            <a:r>
              <a:rPr lang="en-US" altLang="en-US" sz="1200" b="1" dirty="0">
                <a:latin typeface="Calibri" panose="020F0502020204030204" pitchFamily="34" charset="0"/>
                <a:ea typeface="Calibri" panose="020F0502020204030204" pitchFamily="34" charset="0"/>
                <a:cs typeface="Calibri" panose="020F0502020204030204" pitchFamily="34" charset="0"/>
              </a:rPr>
              <a:t>A Fishbone diagram represents the Problem/Root Cause Analysis</a:t>
            </a:r>
            <a:r>
              <a:rPr kumimoji="0" lang="en-US" altLang="en-US" sz="1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1D7B1999-45D7-4B42-C0ED-0EC344DA2B4A}"/>
              </a:ext>
            </a:extLst>
          </p:cNvPr>
          <p:cNvSpPr txBox="1"/>
          <p:nvPr/>
        </p:nvSpPr>
        <p:spPr>
          <a:xfrm>
            <a:off x="217712" y="6335212"/>
            <a:ext cx="1847666" cy="392159"/>
          </a:xfrm>
          <a:prstGeom prst="rect">
            <a:avLst/>
          </a:prstGeom>
          <a:noFill/>
        </p:spPr>
        <p:txBody>
          <a:bodyPr wrap="square">
            <a:spAutoFit/>
          </a:bodyPr>
          <a:lstStyle/>
          <a:p>
            <a:pPr>
              <a:lnSpc>
                <a:spcPct val="115000"/>
              </a:lnSpc>
              <a:spcAft>
                <a:spcPts val="800"/>
              </a:spcAft>
              <a:buNone/>
            </a:pPr>
            <a:r>
              <a:rPr lang="en-IN"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FOR LIVE VIEW</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27687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B4320BD-B807-09D2-A8A2-F70186B8FE44}"/>
              </a:ext>
            </a:extLst>
          </p:cNvPr>
          <p:cNvSpPr txBox="1"/>
          <p:nvPr/>
        </p:nvSpPr>
        <p:spPr>
          <a:xfrm>
            <a:off x="587829" y="468085"/>
            <a:ext cx="7195457" cy="392159"/>
          </a:xfrm>
          <a:prstGeom prst="rect">
            <a:avLst/>
          </a:prstGeom>
          <a:noFill/>
        </p:spPr>
        <p:txBody>
          <a:bodyPr wrap="square">
            <a:spAutoFit/>
          </a:bodyPr>
          <a:lstStyle/>
          <a:p>
            <a:pPr>
              <a:lnSpc>
                <a:spcPct val="115000"/>
              </a:lnSpc>
              <a:spcAft>
                <a:spcPts val="800"/>
              </a:spcAft>
            </a:pPr>
            <a:r>
              <a:rPr lang="en-IN" sz="1800" b="1" kern="100" dirty="0">
                <a:effectLst/>
                <a:highlight>
                  <a:srgbClr val="FFFF00"/>
                </a:highlight>
                <a:latin typeface="Calibri" panose="020F0502020204030204" pitchFamily="34" charset="0"/>
                <a:ea typeface="Calibri" panose="020F0502020204030204" pitchFamily="34" charset="0"/>
                <a:cs typeface="Calibri" panose="020F0502020204030204" pitchFamily="34" charset="0"/>
              </a:rPr>
              <a:t>Task</a:t>
            </a:r>
            <a:r>
              <a:rPr lang="en-IN" sz="1800" b="1" kern="100" spc="35" dirty="0">
                <a:effectLst/>
                <a:highlight>
                  <a:srgbClr val="FFFF00"/>
                </a:highlight>
                <a:latin typeface="Calibri" panose="020F0502020204030204" pitchFamily="34" charset="0"/>
                <a:ea typeface="Calibri" panose="020F0502020204030204" pitchFamily="34" charset="0"/>
                <a:cs typeface="Calibri" panose="020F0502020204030204" pitchFamily="34" charset="0"/>
              </a:rPr>
              <a:t> </a:t>
            </a:r>
            <a:r>
              <a:rPr lang="en-IN" sz="1800" b="1" kern="100" dirty="0">
                <a:effectLst/>
                <a:highlight>
                  <a:srgbClr val="FFFF00"/>
                </a:highlight>
                <a:latin typeface="Calibri" panose="020F0502020204030204" pitchFamily="34" charset="0"/>
                <a:ea typeface="Calibri" panose="020F0502020204030204" pitchFamily="34" charset="0"/>
                <a:cs typeface="Calibri" panose="020F0502020204030204" pitchFamily="34" charset="0"/>
              </a:rPr>
              <a:t>3:</a:t>
            </a:r>
            <a:r>
              <a:rPr lang="en-IN" sz="1800" b="1" kern="100" spc="15" dirty="0">
                <a:effectLst/>
                <a:highlight>
                  <a:srgbClr val="FFFF00"/>
                </a:highlight>
                <a:latin typeface="Calibri" panose="020F0502020204030204" pitchFamily="34" charset="0"/>
                <a:ea typeface="Calibri" panose="020F0502020204030204" pitchFamily="34" charset="0"/>
                <a:cs typeface="Calibri" panose="020F0502020204030204" pitchFamily="34" charset="0"/>
              </a:rPr>
              <a:t> </a:t>
            </a:r>
            <a:r>
              <a:rPr lang="en-IN" sz="1800" b="1" kern="100" dirty="0">
                <a:effectLst/>
                <a:highlight>
                  <a:srgbClr val="FFFF00"/>
                </a:highlight>
                <a:latin typeface="Calibri" panose="020F0502020204030204" pitchFamily="34" charset="0"/>
                <a:ea typeface="Calibri" panose="020F0502020204030204" pitchFamily="34" charset="0"/>
                <a:cs typeface="Calibri" panose="020F0502020204030204" pitchFamily="34" charset="0"/>
              </a:rPr>
              <a:t>Identify</a:t>
            </a:r>
            <a:r>
              <a:rPr lang="en-IN" sz="1800" b="1" kern="100" spc="5" dirty="0">
                <a:effectLst/>
                <a:highlight>
                  <a:srgbClr val="FFFF00"/>
                </a:highlight>
                <a:latin typeface="Calibri" panose="020F0502020204030204" pitchFamily="34" charset="0"/>
                <a:ea typeface="Calibri" panose="020F0502020204030204" pitchFamily="34" charset="0"/>
                <a:cs typeface="Calibri" panose="020F0502020204030204" pitchFamily="34" charset="0"/>
              </a:rPr>
              <a:t> </a:t>
            </a:r>
            <a:r>
              <a:rPr lang="en-IN" sz="1800" b="1" kern="100" dirty="0">
                <a:effectLst/>
                <a:highlight>
                  <a:srgbClr val="FFFF00"/>
                </a:highlight>
                <a:latin typeface="Calibri" panose="020F0502020204030204" pitchFamily="34" charset="0"/>
                <a:ea typeface="Calibri" panose="020F0502020204030204" pitchFamily="34" charset="0"/>
                <a:cs typeface="Calibri" panose="020F0502020204030204" pitchFamily="34" charset="0"/>
              </a:rPr>
              <a:t>objectives</a:t>
            </a:r>
            <a:r>
              <a:rPr lang="en-IN" sz="1800" b="1" kern="100" spc="30" dirty="0">
                <a:effectLst/>
                <a:highlight>
                  <a:srgbClr val="FFFF00"/>
                </a:highlight>
                <a:latin typeface="Calibri" panose="020F0502020204030204" pitchFamily="34" charset="0"/>
                <a:ea typeface="Calibri" panose="020F0502020204030204" pitchFamily="34" charset="0"/>
                <a:cs typeface="Calibri" panose="020F0502020204030204" pitchFamily="34" charset="0"/>
              </a:rPr>
              <a:t> </a:t>
            </a:r>
            <a:r>
              <a:rPr lang="en-IN" sz="1800" b="1" kern="100" dirty="0">
                <a:effectLst/>
                <a:highlight>
                  <a:srgbClr val="FFFF00"/>
                </a:highlight>
                <a:latin typeface="Calibri" panose="020F0502020204030204" pitchFamily="34" charset="0"/>
                <a:ea typeface="Calibri" panose="020F0502020204030204" pitchFamily="34" charset="0"/>
                <a:cs typeface="Calibri" panose="020F0502020204030204" pitchFamily="34" charset="0"/>
              </a:rPr>
              <a:t>of</a:t>
            </a:r>
            <a:r>
              <a:rPr lang="en-IN" sz="1800" b="1" kern="100" spc="25" dirty="0">
                <a:effectLst/>
                <a:highlight>
                  <a:srgbClr val="FFFF00"/>
                </a:highlight>
                <a:latin typeface="Calibri" panose="020F0502020204030204" pitchFamily="34" charset="0"/>
                <a:ea typeface="Calibri" panose="020F0502020204030204" pitchFamily="34" charset="0"/>
                <a:cs typeface="Calibri" panose="020F0502020204030204" pitchFamily="34" charset="0"/>
              </a:rPr>
              <a:t> </a:t>
            </a:r>
            <a:r>
              <a:rPr lang="en-IN" sz="1800" b="1" kern="100" dirty="0">
                <a:effectLst/>
                <a:highlight>
                  <a:srgbClr val="FFFF00"/>
                </a:highlight>
                <a:latin typeface="Calibri" panose="020F0502020204030204" pitchFamily="34" charset="0"/>
                <a:ea typeface="Calibri" panose="020F0502020204030204" pitchFamily="34" charset="0"/>
                <a:cs typeface="Calibri" panose="020F0502020204030204" pitchFamily="34" charset="0"/>
              </a:rPr>
              <a:t>the</a:t>
            </a:r>
            <a:r>
              <a:rPr lang="en-IN" sz="1800" b="1" kern="100" spc="15" dirty="0">
                <a:effectLst/>
                <a:highlight>
                  <a:srgbClr val="FFFF00"/>
                </a:highlight>
                <a:latin typeface="Calibri" panose="020F0502020204030204" pitchFamily="34" charset="0"/>
                <a:ea typeface="Calibri" panose="020F0502020204030204" pitchFamily="34" charset="0"/>
                <a:cs typeface="Calibri" panose="020F0502020204030204" pitchFamily="34" charset="0"/>
              </a:rPr>
              <a:t> </a:t>
            </a:r>
            <a:r>
              <a:rPr lang="en-IN" sz="1800" b="1" kern="100" dirty="0">
                <a:effectLst/>
                <a:highlight>
                  <a:srgbClr val="FFFF00"/>
                </a:highlight>
                <a:latin typeface="Calibri" panose="020F0502020204030204" pitchFamily="34" charset="0"/>
                <a:ea typeface="Calibri" panose="020F0502020204030204" pitchFamily="34" charset="0"/>
                <a:cs typeface="Calibri" panose="020F0502020204030204" pitchFamily="34" charset="0"/>
              </a:rPr>
              <a:t>new</a:t>
            </a:r>
            <a:r>
              <a:rPr lang="en-IN" sz="1800" b="1" kern="100" spc="15" dirty="0">
                <a:effectLst/>
                <a:highlight>
                  <a:srgbClr val="FFFF00"/>
                </a:highlight>
                <a:latin typeface="Calibri" panose="020F0502020204030204" pitchFamily="34" charset="0"/>
                <a:ea typeface="Calibri" panose="020F0502020204030204" pitchFamily="34" charset="0"/>
                <a:cs typeface="Calibri" panose="020F0502020204030204" pitchFamily="34" charset="0"/>
              </a:rPr>
              <a:t> </a:t>
            </a:r>
            <a:r>
              <a:rPr lang="en-IN" sz="1800" b="1" kern="100" dirty="0">
                <a:effectLst/>
                <a:highlight>
                  <a:srgbClr val="FFFF00"/>
                </a:highlight>
                <a:latin typeface="Calibri" panose="020F0502020204030204" pitchFamily="34" charset="0"/>
                <a:ea typeface="Calibri" panose="020F0502020204030204" pitchFamily="34" charset="0"/>
                <a:cs typeface="Calibri" panose="020F0502020204030204" pitchFamily="34" charset="0"/>
              </a:rPr>
              <a:t>Canteen</a:t>
            </a:r>
            <a:r>
              <a:rPr lang="en-IN" sz="1800" b="1" kern="100" spc="15" dirty="0">
                <a:effectLst/>
                <a:highlight>
                  <a:srgbClr val="FFFF00"/>
                </a:highlight>
                <a:latin typeface="Calibri" panose="020F0502020204030204" pitchFamily="34" charset="0"/>
                <a:ea typeface="Calibri" panose="020F0502020204030204" pitchFamily="34" charset="0"/>
                <a:cs typeface="Calibri" panose="020F0502020204030204" pitchFamily="34" charset="0"/>
              </a:rPr>
              <a:t> </a:t>
            </a:r>
            <a:r>
              <a:rPr lang="en-IN" sz="1800" b="1" kern="100" dirty="0">
                <a:effectLst/>
                <a:highlight>
                  <a:srgbClr val="FFFF00"/>
                </a:highlight>
                <a:latin typeface="Calibri" panose="020F0502020204030204" pitchFamily="34" charset="0"/>
                <a:ea typeface="Calibri" panose="020F0502020204030204" pitchFamily="34" charset="0"/>
                <a:cs typeface="Calibri" panose="020F0502020204030204" pitchFamily="34" charset="0"/>
              </a:rPr>
              <a:t>Ordering</a:t>
            </a:r>
            <a:r>
              <a:rPr lang="en-IN" sz="1800" b="1" kern="100" spc="35" dirty="0">
                <a:effectLst/>
                <a:highlight>
                  <a:srgbClr val="FFFF00"/>
                </a:highlight>
                <a:latin typeface="Calibri" panose="020F0502020204030204" pitchFamily="34" charset="0"/>
                <a:ea typeface="Calibri" panose="020F0502020204030204" pitchFamily="34" charset="0"/>
                <a:cs typeface="Calibri" panose="020F0502020204030204" pitchFamily="34" charset="0"/>
              </a:rPr>
              <a:t> </a:t>
            </a:r>
            <a:r>
              <a:rPr lang="en-IN" sz="1800" b="1" kern="100" spc="-10" dirty="0">
                <a:effectLst/>
                <a:highlight>
                  <a:srgbClr val="FFFF00"/>
                </a:highlight>
                <a:latin typeface="Calibri" panose="020F0502020204030204" pitchFamily="34" charset="0"/>
                <a:ea typeface="Calibri" panose="020F0502020204030204" pitchFamily="34" charset="0"/>
                <a:cs typeface="Calibri" panose="020F0502020204030204" pitchFamily="34" charset="0"/>
              </a:rPr>
              <a:t>System.</a:t>
            </a:r>
            <a:endParaRPr lang="en-IN" sz="18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542A815C-A223-B6F6-C0F1-6AED51358A8B}"/>
              </a:ext>
            </a:extLst>
          </p:cNvPr>
          <p:cNvSpPr txBox="1"/>
          <p:nvPr/>
        </p:nvSpPr>
        <p:spPr>
          <a:xfrm>
            <a:off x="685801" y="1230086"/>
            <a:ext cx="9895114" cy="4768613"/>
          </a:xfrm>
          <a:prstGeom prst="rect">
            <a:avLst/>
          </a:prstGeom>
          <a:noFill/>
        </p:spPr>
        <p:txBody>
          <a:bodyPr wrap="square">
            <a:spAutoFit/>
          </a:bodyPr>
          <a:lstStyle/>
          <a:p>
            <a:pPr marR="1186180">
              <a:lnSpc>
                <a:spcPct val="110000"/>
              </a:lnSpc>
              <a:spcBef>
                <a:spcPts val="750"/>
              </a:spcBef>
              <a:buNone/>
            </a:pPr>
            <a:r>
              <a:rPr lang="en-US" sz="1200" b="1" dirty="0">
                <a:effectLst/>
                <a:latin typeface="Calibri" panose="020F0502020204030204" pitchFamily="34" charset="0"/>
                <a:ea typeface="Calibri" panose="020F0502020204030204" pitchFamily="34" charset="0"/>
                <a:cs typeface="Calibri" panose="020F0502020204030204" pitchFamily="34" charset="0"/>
              </a:rPr>
              <a:t>Business Objective 1: Reduce Food Wastage</a:t>
            </a:r>
            <a:endParaRPr lang="en-IN" sz="1300" dirty="0">
              <a:effectLst/>
              <a:latin typeface="Calibri" panose="020F0502020204030204" pitchFamily="34" charset="0"/>
              <a:ea typeface="Calibri" panose="020F0502020204030204" pitchFamily="34" charset="0"/>
            </a:endParaRPr>
          </a:p>
          <a:p>
            <a:pPr marL="342900" marR="1186180" lvl="0" indent="-342900">
              <a:lnSpc>
                <a:spcPct val="110000"/>
              </a:lnSpc>
              <a:spcBef>
                <a:spcPts val="750"/>
              </a:spcBef>
              <a:buSzPts val="1000"/>
              <a:buFont typeface="Symbol" panose="05050102010706020507" pitchFamily="18" charset="2"/>
              <a:buChar char=""/>
              <a:tabLst>
                <a:tab pos="457200" algn="l"/>
              </a:tabLst>
            </a:pPr>
            <a:r>
              <a:rPr lang="en-US" sz="1200" b="1" dirty="0">
                <a:effectLst/>
                <a:latin typeface="Calibri" panose="020F0502020204030204" pitchFamily="34" charset="0"/>
                <a:ea typeface="Calibri" panose="020F0502020204030204" pitchFamily="34" charset="0"/>
                <a:cs typeface="Calibri" panose="020F0502020204030204" pitchFamily="34" charset="0"/>
              </a:rPr>
              <a:t>Goal</a:t>
            </a:r>
            <a:r>
              <a:rPr lang="en-US" sz="1200" dirty="0">
                <a:effectLst/>
                <a:latin typeface="Calibri" panose="020F0502020204030204" pitchFamily="34" charset="0"/>
                <a:ea typeface="Calibri" panose="020F0502020204030204" pitchFamily="34" charset="0"/>
                <a:cs typeface="Calibri" panose="020F0502020204030204" pitchFamily="34" charset="0"/>
              </a:rPr>
              <a:t>: Decrease food wastage in the canteen by at least </a:t>
            </a:r>
            <a:r>
              <a:rPr lang="en-US" sz="1200" b="1" dirty="0">
                <a:effectLst/>
                <a:latin typeface="Calibri" panose="020F0502020204030204" pitchFamily="34" charset="0"/>
                <a:ea typeface="Calibri" panose="020F0502020204030204" pitchFamily="34" charset="0"/>
                <a:cs typeface="Calibri" panose="020F0502020204030204" pitchFamily="34" charset="0"/>
              </a:rPr>
              <a:t>30% within 6 months</a:t>
            </a:r>
            <a:r>
              <a:rPr lang="en-US" sz="1200" dirty="0">
                <a:effectLst/>
                <a:latin typeface="Calibri" panose="020F0502020204030204" pitchFamily="34" charset="0"/>
                <a:ea typeface="Calibri" panose="020F0502020204030204" pitchFamily="34" charset="0"/>
                <a:cs typeface="Calibri" panose="020F0502020204030204" pitchFamily="34" charset="0"/>
              </a:rPr>
              <a:t> of system implementation.</a:t>
            </a:r>
            <a:endParaRPr lang="en-IN" sz="1300" dirty="0">
              <a:effectLst/>
              <a:latin typeface="Calibri" panose="020F0502020204030204" pitchFamily="34" charset="0"/>
              <a:ea typeface="Calibri" panose="020F0502020204030204" pitchFamily="34" charset="0"/>
            </a:endParaRPr>
          </a:p>
          <a:p>
            <a:pPr marL="342900" marR="1186180" lvl="0" indent="-342900">
              <a:lnSpc>
                <a:spcPct val="110000"/>
              </a:lnSpc>
              <a:spcBef>
                <a:spcPts val="750"/>
              </a:spcBef>
              <a:buSzPts val="1000"/>
              <a:buFont typeface="Symbol" panose="05050102010706020507" pitchFamily="18" charset="2"/>
              <a:buChar char=""/>
              <a:tabLst>
                <a:tab pos="457200" algn="l"/>
              </a:tabLst>
            </a:pPr>
            <a:r>
              <a:rPr lang="en-US" sz="1200" b="1" dirty="0">
                <a:effectLst/>
                <a:latin typeface="Calibri" panose="020F0502020204030204" pitchFamily="34" charset="0"/>
                <a:ea typeface="Calibri" panose="020F0502020204030204" pitchFamily="34" charset="0"/>
                <a:cs typeface="Calibri" panose="020F0502020204030204" pitchFamily="34" charset="0"/>
              </a:rPr>
              <a:t>Measurement</a:t>
            </a:r>
            <a:r>
              <a:rPr lang="en-US" sz="1200" dirty="0">
                <a:effectLst/>
                <a:latin typeface="Calibri" panose="020F0502020204030204" pitchFamily="34" charset="0"/>
                <a:ea typeface="Calibri" panose="020F0502020204030204" pitchFamily="34" charset="0"/>
                <a:cs typeface="Calibri" panose="020F0502020204030204" pitchFamily="34" charset="0"/>
              </a:rPr>
              <a:t>: Compare monthly value of discarded food before and after implementation.</a:t>
            </a:r>
            <a:endParaRPr lang="en-IN" sz="1300" dirty="0">
              <a:effectLst/>
              <a:latin typeface="Calibri" panose="020F0502020204030204" pitchFamily="34" charset="0"/>
              <a:ea typeface="Calibri" panose="020F0502020204030204" pitchFamily="34" charset="0"/>
            </a:endParaRPr>
          </a:p>
          <a:p>
            <a:pPr marL="342900" marR="1186180" lvl="0" indent="-342900">
              <a:lnSpc>
                <a:spcPct val="110000"/>
              </a:lnSpc>
              <a:spcBef>
                <a:spcPts val="750"/>
              </a:spcBef>
              <a:buSzPts val="1000"/>
              <a:buFont typeface="Symbol" panose="05050102010706020507" pitchFamily="18" charset="2"/>
              <a:buChar char=""/>
              <a:tabLst>
                <a:tab pos="457200" algn="l"/>
              </a:tabLst>
            </a:pPr>
            <a:r>
              <a:rPr lang="en-US" sz="1200" b="1" dirty="0">
                <a:effectLst/>
                <a:latin typeface="Calibri" panose="020F0502020204030204" pitchFamily="34" charset="0"/>
                <a:ea typeface="Calibri" panose="020F0502020204030204" pitchFamily="34" charset="0"/>
                <a:cs typeface="Calibri" panose="020F0502020204030204" pitchFamily="34" charset="0"/>
              </a:rPr>
              <a:t>Baseline</a:t>
            </a:r>
            <a:r>
              <a:rPr lang="en-US" sz="1200" dirty="0">
                <a:effectLst/>
                <a:latin typeface="Calibri" panose="020F0502020204030204" pitchFamily="34" charset="0"/>
                <a:ea typeface="Calibri" panose="020F0502020204030204" pitchFamily="34" charset="0"/>
                <a:cs typeface="Calibri" panose="020F0502020204030204" pitchFamily="34" charset="0"/>
              </a:rPr>
              <a:t>: 25% food wastage.</a:t>
            </a:r>
            <a:endParaRPr lang="en-IN" sz="1300" dirty="0">
              <a:effectLst/>
              <a:latin typeface="Calibri" panose="020F0502020204030204" pitchFamily="34" charset="0"/>
              <a:ea typeface="Calibri" panose="020F0502020204030204" pitchFamily="34" charset="0"/>
            </a:endParaRPr>
          </a:p>
          <a:p>
            <a:pPr marL="342900" marR="1186180" lvl="0" indent="-342900">
              <a:lnSpc>
                <a:spcPct val="110000"/>
              </a:lnSpc>
              <a:spcBef>
                <a:spcPts val="750"/>
              </a:spcBef>
              <a:buSzPts val="1000"/>
              <a:buFont typeface="Symbol" panose="05050102010706020507" pitchFamily="18" charset="2"/>
              <a:buChar char=""/>
              <a:tabLst>
                <a:tab pos="457200" algn="l"/>
              </a:tabLst>
            </a:pPr>
            <a:r>
              <a:rPr lang="en-US" sz="1200" b="1" dirty="0">
                <a:effectLst/>
                <a:latin typeface="Calibri" panose="020F0502020204030204" pitchFamily="34" charset="0"/>
                <a:ea typeface="Calibri" panose="020F0502020204030204" pitchFamily="34" charset="0"/>
                <a:cs typeface="Calibri" panose="020F0502020204030204" pitchFamily="34" charset="0"/>
              </a:rPr>
              <a:t>Target</a:t>
            </a:r>
            <a:r>
              <a:rPr lang="en-US" sz="1200" dirty="0">
                <a:effectLst/>
                <a:latin typeface="Calibri" panose="020F0502020204030204" pitchFamily="34" charset="0"/>
                <a:ea typeface="Calibri" panose="020F0502020204030204" pitchFamily="34" charset="0"/>
                <a:cs typeface="Calibri" panose="020F0502020204030204" pitchFamily="34" charset="0"/>
              </a:rPr>
              <a:t>: Achieve </a:t>
            </a:r>
            <a:r>
              <a:rPr lang="en-US" sz="1200" b="1" dirty="0">
                <a:effectLst/>
                <a:latin typeface="Calibri" panose="020F0502020204030204" pitchFamily="34" charset="0"/>
                <a:ea typeface="Calibri" panose="020F0502020204030204" pitchFamily="34" charset="0"/>
                <a:cs typeface="Calibri" panose="020F0502020204030204" pitchFamily="34" charset="0"/>
              </a:rPr>
              <a:t>less than 15%</a:t>
            </a:r>
            <a:r>
              <a:rPr lang="en-US" sz="1200" dirty="0">
                <a:effectLst/>
                <a:latin typeface="Calibri" panose="020F0502020204030204" pitchFamily="34" charset="0"/>
                <a:ea typeface="Calibri" panose="020F0502020204030204" pitchFamily="34" charset="0"/>
                <a:cs typeface="Calibri" panose="020F0502020204030204" pitchFamily="34" charset="0"/>
              </a:rPr>
              <a:t> food wastage.</a:t>
            </a:r>
            <a:endParaRPr lang="en-IN" sz="1300" dirty="0">
              <a:effectLst/>
              <a:latin typeface="Calibri" panose="020F0502020204030204" pitchFamily="34" charset="0"/>
              <a:ea typeface="Calibri" panose="020F0502020204030204" pitchFamily="34" charset="0"/>
            </a:endParaRPr>
          </a:p>
          <a:p>
            <a:pPr marR="1186180">
              <a:lnSpc>
                <a:spcPct val="110000"/>
              </a:lnSpc>
              <a:spcBef>
                <a:spcPts val="750"/>
              </a:spcBef>
              <a:buNone/>
            </a:pPr>
            <a:r>
              <a:rPr lang="en-US" sz="1200" b="1" dirty="0">
                <a:effectLst/>
                <a:latin typeface="Calibri" panose="020F0502020204030204" pitchFamily="34" charset="0"/>
                <a:ea typeface="Calibri" panose="020F0502020204030204" pitchFamily="34" charset="0"/>
                <a:cs typeface="Calibri" panose="020F0502020204030204" pitchFamily="34" charset="0"/>
              </a:rPr>
              <a:t>Business Objective 2: Lower Operating Costs</a:t>
            </a:r>
            <a:endParaRPr lang="en-IN" sz="1300" dirty="0">
              <a:effectLst/>
              <a:latin typeface="Calibri" panose="020F0502020204030204" pitchFamily="34" charset="0"/>
              <a:ea typeface="Calibri" panose="020F0502020204030204" pitchFamily="34" charset="0"/>
            </a:endParaRPr>
          </a:p>
          <a:p>
            <a:pPr marL="342900" marR="1186180" lvl="0" indent="-342900">
              <a:lnSpc>
                <a:spcPct val="110000"/>
              </a:lnSpc>
              <a:spcBef>
                <a:spcPts val="750"/>
              </a:spcBef>
              <a:buSzPts val="1000"/>
              <a:buFont typeface="Symbol" panose="05050102010706020507" pitchFamily="18" charset="2"/>
              <a:buChar char=""/>
              <a:tabLst>
                <a:tab pos="457200" algn="l"/>
              </a:tabLst>
            </a:pPr>
            <a:r>
              <a:rPr lang="en-US" sz="1200" b="1" dirty="0">
                <a:effectLst/>
                <a:latin typeface="Calibri" panose="020F0502020204030204" pitchFamily="34" charset="0"/>
                <a:ea typeface="Calibri" panose="020F0502020204030204" pitchFamily="34" charset="0"/>
                <a:cs typeface="Calibri" panose="020F0502020204030204" pitchFamily="34" charset="0"/>
              </a:rPr>
              <a:t>Goal</a:t>
            </a:r>
            <a:r>
              <a:rPr lang="en-US" sz="1200" dirty="0">
                <a:effectLst/>
                <a:latin typeface="Calibri" panose="020F0502020204030204" pitchFamily="34" charset="0"/>
                <a:ea typeface="Calibri" panose="020F0502020204030204" pitchFamily="34" charset="0"/>
                <a:cs typeface="Calibri" panose="020F0502020204030204" pitchFamily="34" charset="0"/>
              </a:rPr>
              <a:t>: Reduce the </a:t>
            </a:r>
            <a:r>
              <a:rPr lang="en-US" sz="1200" b="1" dirty="0">
                <a:effectLst/>
                <a:latin typeface="Calibri" panose="020F0502020204030204" pitchFamily="34" charset="0"/>
                <a:ea typeface="Calibri" panose="020F0502020204030204" pitchFamily="34" charset="0"/>
                <a:cs typeface="Calibri" panose="020F0502020204030204" pitchFamily="34" charset="0"/>
              </a:rPr>
              <a:t>canteen’s operational expenses by 15%</a:t>
            </a:r>
            <a:r>
              <a:rPr lang="en-US" sz="1200" dirty="0">
                <a:effectLst/>
                <a:latin typeface="Calibri" panose="020F0502020204030204" pitchFamily="34" charset="0"/>
                <a:ea typeface="Calibri" panose="020F0502020204030204" pitchFamily="34" charset="0"/>
                <a:cs typeface="Calibri" panose="020F0502020204030204" pitchFamily="34" charset="0"/>
              </a:rPr>
              <a:t> within </a:t>
            </a:r>
            <a:r>
              <a:rPr lang="en-US" sz="1200" b="1" dirty="0">
                <a:effectLst/>
                <a:latin typeface="Calibri" panose="020F0502020204030204" pitchFamily="34" charset="0"/>
                <a:ea typeface="Calibri" panose="020F0502020204030204" pitchFamily="34" charset="0"/>
                <a:cs typeface="Calibri" panose="020F0502020204030204" pitchFamily="34" charset="0"/>
              </a:rPr>
              <a:t>12 months</a:t>
            </a:r>
            <a:r>
              <a:rPr lang="en-US" sz="1200" dirty="0">
                <a:effectLst/>
                <a:latin typeface="Calibri" panose="020F0502020204030204" pitchFamily="34" charset="0"/>
                <a:ea typeface="Calibri" panose="020F0502020204030204" pitchFamily="34" charset="0"/>
                <a:cs typeface="Calibri" panose="020F0502020204030204" pitchFamily="34" charset="0"/>
              </a:rPr>
              <a:t> of launch.</a:t>
            </a:r>
            <a:endParaRPr lang="en-IN" sz="1300" dirty="0">
              <a:effectLst/>
              <a:latin typeface="Calibri" panose="020F0502020204030204" pitchFamily="34" charset="0"/>
              <a:ea typeface="Calibri" panose="020F0502020204030204" pitchFamily="34" charset="0"/>
            </a:endParaRPr>
          </a:p>
          <a:p>
            <a:pPr marL="342900" marR="1186180" lvl="0" indent="-342900">
              <a:lnSpc>
                <a:spcPct val="110000"/>
              </a:lnSpc>
              <a:spcBef>
                <a:spcPts val="750"/>
              </a:spcBef>
              <a:buSzPts val="1000"/>
              <a:buFont typeface="Symbol" panose="05050102010706020507" pitchFamily="18" charset="2"/>
              <a:buChar char=""/>
              <a:tabLst>
                <a:tab pos="457200" algn="l"/>
              </a:tabLst>
            </a:pPr>
            <a:r>
              <a:rPr lang="en-US" sz="1200" b="1" dirty="0">
                <a:effectLst/>
                <a:latin typeface="Calibri" panose="020F0502020204030204" pitchFamily="34" charset="0"/>
                <a:ea typeface="Calibri" panose="020F0502020204030204" pitchFamily="34" charset="0"/>
                <a:cs typeface="Calibri" panose="020F0502020204030204" pitchFamily="34" charset="0"/>
              </a:rPr>
              <a:t>Measurement</a:t>
            </a:r>
            <a:r>
              <a:rPr lang="en-US" sz="1200" dirty="0">
                <a:effectLst/>
                <a:latin typeface="Calibri" panose="020F0502020204030204" pitchFamily="34" charset="0"/>
                <a:ea typeface="Calibri" panose="020F0502020204030204" pitchFamily="34" charset="0"/>
                <a:cs typeface="Calibri" panose="020F0502020204030204" pitchFamily="34" charset="0"/>
              </a:rPr>
              <a:t>: Track and compare staff, inventory, and utility costs before and after automation.</a:t>
            </a:r>
            <a:endParaRPr lang="en-IN" sz="1300" dirty="0">
              <a:effectLst/>
              <a:latin typeface="Calibri" panose="020F0502020204030204" pitchFamily="34" charset="0"/>
              <a:ea typeface="Calibri" panose="020F0502020204030204" pitchFamily="34" charset="0"/>
            </a:endParaRPr>
          </a:p>
          <a:p>
            <a:pPr marR="1186180">
              <a:lnSpc>
                <a:spcPct val="110000"/>
              </a:lnSpc>
              <a:spcBef>
                <a:spcPts val="750"/>
              </a:spcBef>
              <a:buNone/>
            </a:pPr>
            <a:r>
              <a:rPr lang="en-US" sz="1200" b="1" dirty="0">
                <a:effectLst/>
                <a:latin typeface="Calibri" panose="020F0502020204030204" pitchFamily="34" charset="0"/>
                <a:ea typeface="Calibri" panose="020F0502020204030204" pitchFamily="34" charset="0"/>
                <a:cs typeface="Calibri" panose="020F0502020204030204" pitchFamily="34" charset="0"/>
              </a:rPr>
              <a:t>Business Objective 3: Improve Employee Productivity</a:t>
            </a:r>
            <a:endParaRPr lang="en-IN" sz="1300" dirty="0">
              <a:effectLst/>
              <a:latin typeface="Calibri" panose="020F0502020204030204" pitchFamily="34" charset="0"/>
              <a:ea typeface="Calibri" panose="020F0502020204030204" pitchFamily="34" charset="0"/>
            </a:endParaRPr>
          </a:p>
          <a:p>
            <a:pPr marL="342900" marR="1186180" lvl="0" indent="-342900">
              <a:lnSpc>
                <a:spcPct val="110000"/>
              </a:lnSpc>
              <a:spcBef>
                <a:spcPts val="750"/>
              </a:spcBef>
              <a:buSzPts val="1000"/>
              <a:buFont typeface="Symbol" panose="05050102010706020507" pitchFamily="18" charset="2"/>
              <a:buChar char=""/>
              <a:tabLst>
                <a:tab pos="457200" algn="l"/>
              </a:tabLst>
            </a:pPr>
            <a:r>
              <a:rPr lang="en-US" sz="1200" b="1" dirty="0">
                <a:effectLst/>
                <a:latin typeface="Calibri" panose="020F0502020204030204" pitchFamily="34" charset="0"/>
                <a:ea typeface="Calibri" panose="020F0502020204030204" pitchFamily="34" charset="0"/>
                <a:cs typeface="Calibri" panose="020F0502020204030204" pitchFamily="34" charset="0"/>
              </a:rPr>
              <a:t>Goal</a:t>
            </a:r>
            <a:r>
              <a:rPr lang="en-US" sz="1200" dirty="0">
                <a:effectLst/>
                <a:latin typeface="Calibri" panose="020F0502020204030204" pitchFamily="34" charset="0"/>
                <a:ea typeface="Calibri" panose="020F0502020204030204" pitchFamily="34" charset="0"/>
                <a:cs typeface="Calibri" panose="020F0502020204030204" pitchFamily="34" charset="0"/>
              </a:rPr>
              <a:t>: </a:t>
            </a:r>
            <a:r>
              <a:rPr lang="en-US" sz="1200" b="1" dirty="0">
                <a:effectLst/>
                <a:latin typeface="Calibri" panose="020F0502020204030204" pitchFamily="34" charset="0"/>
                <a:ea typeface="Calibri" panose="020F0502020204030204" pitchFamily="34" charset="0"/>
                <a:cs typeface="Calibri" panose="020F0502020204030204" pitchFamily="34" charset="0"/>
              </a:rPr>
              <a:t>Increase average productive work time</a:t>
            </a:r>
            <a:r>
              <a:rPr lang="en-US" sz="1200" dirty="0">
                <a:effectLst/>
                <a:latin typeface="Calibri" panose="020F0502020204030204" pitchFamily="34" charset="0"/>
                <a:ea typeface="Calibri" panose="020F0502020204030204" pitchFamily="34" charset="0"/>
                <a:cs typeface="Calibri" panose="020F0502020204030204" pitchFamily="34" charset="0"/>
              </a:rPr>
              <a:t> by at least </a:t>
            </a:r>
            <a:r>
              <a:rPr lang="en-US" sz="1200" b="1" dirty="0">
                <a:effectLst/>
                <a:latin typeface="Calibri" panose="020F0502020204030204" pitchFamily="34" charset="0"/>
                <a:ea typeface="Calibri" panose="020F0502020204030204" pitchFamily="34" charset="0"/>
                <a:cs typeface="Calibri" panose="020F0502020204030204" pitchFamily="34" charset="0"/>
              </a:rPr>
              <a:t>30 minutes per employee per day</a:t>
            </a:r>
            <a:r>
              <a:rPr lang="en-US" sz="1200" dirty="0">
                <a:effectLst/>
                <a:latin typeface="Calibri" panose="020F0502020204030204" pitchFamily="34" charset="0"/>
                <a:ea typeface="Calibri" panose="020F0502020204030204" pitchFamily="34" charset="0"/>
                <a:cs typeface="Calibri" panose="020F0502020204030204" pitchFamily="34" charset="0"/>
              </a:rPr>
              <a:t>, within </a:t>
            </a:r>
            <a:r>
              <a:rPr lang="en-US" sz="1200" b="1" dirty="0">
                <a:effectLst/>
                <a:latin typeface="Calibri" panose="020F0502020204030204" pitchFamily="34" charset="0"/>
                <a:ea typeface="Calibri" panose="020F0502020204030204" pitchFamily="34" charset="0"/>
                <a:cs typeface="Calibri" panose="020F0502020204030204" pitchFamily="34" charset="0"/>
              </a:rPr>
              <a:t>3 months</a:t>
            </a:r>
            <a:r>
              <a:rPr lang="en-US" sz="1200" dirty="0">
                <a:effectLst/>
                <a:latin typeface="Calibri" panose="020F0502020204030204" pitchFamily="34" charset="0"/>
                <a:ea typeface="Calibri" panose="020F0502020204030204" pitchFamily="34" charset="0"/>
                <a:cs typeface="Calibri" panose="020F0502020204030204" pitchFamily="34" charset="0"/>
              </a:rPr>
              <a:t> of system rollout.</a:t>
            </a:r>
            <a:endParaRPr lang="en-IN" sz="1300" dirty="0">
              <a:effectLst/>
              <a:latin typeface="Calibri" panose="020F0502020204030204" pitchFamily="34" charset="0"/>
              <a:ea typeface="Calibri" panose="020F0502020204030204" pitchFamily="34" charset="0"/>
            </a:endParaRPr>
          </a:p>
          <a:p>
            <a:pPr marL="342900" marR="1186180" lvl="0" indent="-342900">
              <a:lnSpc>
                <a:spcPct val="110000"/>
              </a:lnSpc>
              <a:spcBef>
                <a:spcPts val="750"/>
              </a:spcBef>
              <a:buSzPts val="1000"/>
              <a:buFont typeface="Symbol" panose="05050102010706020507" pitchFamily="18" charset="2"/>
              <a:buChar char=""/>
              <a:tabLst>
                <a:tab pos="457200" algn="l"/>
              </a:tabLst>
            </a:pPr>
            <a:r>
              <a:rPr lang="en-US" sz="1200" b="1" dirty="0">
                <a:effectLst/>
                <a:latin typeface="Calibri" panose="020F0502020204030204" pitchFamily="34" charset="0"/>
                <a:ea typeface="Calibri" panose="020F0502020204030204" pitchFamily="34" charset="0"/>
                <a:cs typeface="Calibri" panose="020F0502020204030204" pitchFamily="34" charset="0"/>
              </a:rPr>
              <a:t>Measurement</a:t>
            </a:r>
            <a:r>
              <a:rPr lang="en-US" sz="1200" dirty="0">
                <a:effectLst/>
                <a:latin typeface="Calibri" panose="020F0502020204030204" pitchFamily="34" charset="0"/>
                <a:ea typeface="Calibri" panose="020F0502020204030204" pitchFamily="34" charset="0"/>
                <a:cs typeface="Calibri" panose="020F0502020204030204" pitchFamily="34" charset="0"/>
              </a:rPr>
              <a:t>: Monitor time saved from queue reduction and faster ordering via system logs or employee feedback.</a:t>
            </a:r>
            <a:endParaRPr lang="en-IN" sz="1300" dirty="0">
              <a:effectLst/>
              <a:latin typeface="Calibri" panose="020F0502020204030204" pitchFamily="34" charset="0"/>
              <a:ea typeface="Calibri" panose="020F0502020204030204" pitchFamily="34" charset="0"/>
            </a:endParaRPr>
          </a:p>
          <a:p>
            <a:pPr marR="1186180">
              <a:lnSpc>
                <a:spcPct val="110000"/>
              </a:lnSpc>
              <a:spcBef>
                <a:spcPts val="750"/>
              </a:spcBef>
              <a:buNone/>
            </a:pPr>
            <a:r>
              <a:rPr lang="en-US" sz="1200" b="1" dirty="0">
                <a:effectLst/>
                <a:latin typeface="Calibri" panose="020F0502020204030204" pitchFamily="34" charset="0"/>
                <a:ea typeface="Calibri" panose="020F0502020204030204" pitchFamily="34" charset="0"/>
                <a:cs typeface="Calibri" panose="020F0502020204030204" pitchFamily="34" charset="0"/>
              </a:rPr>
              <a:t>Business Objective 4: Optimize Manpower Utilization</a:t>
            </a:r>
            <a:endParaRPr lang="en-IN" sz="1300" dirty="0">
              <a:effectLst/>
              <a:latin typeface="Calibri" panose="020F0502020204030204" pitchFamily="34" charset="0"/>
              <a:ea typeface="Calibri" panose="020F0502020204030204" pitchFamily="34" charset="0"/>
            </a:endParaRPr>
          </a:p>
          <a:p>
            <a:pPr marL="342900" marR="1186180" lvl="0" indent="-342900">
              <a:lnSpc>
                <a:spcPct val="110000"/>
              </a:lnSpc>
              <a:spcBef>
                <a:spcPts val="750"/>
              </a:spcBef>
              <a:buSzPts val="1000"/>
              <a:buFont typeface="Symbol" panose="05050102010706020507" pitchFamily="18" charset="2"/>
              <a:buChar char=""/>
              <a:tabLst>
                <a:tab pos="457200" algn="l"/>
              </a:tabLst>
            </a:pPr>
            <a:r>
              <a:rPr lang="en-US" sz="1200" b="1" dirty="0">
                <a:effectLst/>
                <a:latin typeface="Calibri" panose="020F0502020204030204" pitchFamily="34" charset="0"/>
                <a:ea typeface="Calibri" panose="020F0502020204030204" pitchFamily="34" charset="0"/>
                <a:cs typeface="Calibri" panose="020F0502020204030204" pitchFamily="34" charset="0"/>
              </a:rPr>
              <a:t>Goal</a:t>
            </a:r>
            <a:r>
              <a:rPr lang="en-US" sz="1200" dirty="0">
                <a:effectLst/>
                <a:latin typeface="Calibri" panose="020F0502020204030204" pitchFamily="34" charset="0"/>
                <a:ea typeface="Calibri" panose="020F0502020204030204" pitchFamily="34" charset="0"/>
                <a:cs typeface="Calibri" panose="020F0502020204030204" pitchFamily="34" charset="0"/>
              </a:rPr>
              <a:t>: </a:t>
            </a:r>
            <a:r>
              <a:rPr lang="en-US" sz="1200" b="1" dirty="0">
                <a:effectLst/>
                <a:latin typeface="Calibri" panose="020F0502020204030204" pitchFamily="34" charset="0"/>
                <a:ea typeface="Calibri" panose="020F0502020204030204" pitchFamily="34" charset="0"/>
                <a:cs typeface="Calibri" panose="020F0502020204030204" pitchFamily="34" charset="0"/>
              </a:rPr>
              <a:t>Automate the ordering process</a:t>
            </a:r>
            <a:r>
              <a:rPr lang="en-US" sz="1200" dirty="0">
                <a:effectLst/>
                <a:latin typeface="Calibri" panose="020F0502020204030204" pitchFamily="34" charset="0"/>
                <a:ea typeface="Calibri" panose="020F0502020204030204" pitchFamily="34" charset="0"/>
                <a:cs typeface="Calibri" panose="020F0502020204030204" pitchFamily="34" charset="0"/>
              </a:rPr>
              <a:t> and enable </a:t>
            </a:r>
            <a:r>
              <a:rPr lang="en-US" sz="1200" b="1" dirty="0">
                <a:effectLst/>
                <a:latin typeface="Calibri" panose="020F0502020204030204" pitchFamily="34" charset="0"/>
                <a:ea typeface="Calibri" panose="020F0502020204030204" pitchFamily="34" charset="0"/>
                <a:cs typeface="Calibri" panose="020F0502020204030204" pitchFamily="34" charset="0"/>
              </a:rPr>
              <a:t>food delivery to workstations</a:t>
            </a:r>
            <a:r>
              <a:rPr lang="en-US" sz="1200" dirty="0">
                <a:effectLst/>
                <a:latin typeface="Calibri" panose="020F0502020204030204" pitchFamily="34" charset="0"/>
                <a:ea typeface="Calibri" panose="020F0502020204030204" pitchFamily="34" charset="0"/>
                <a:cs typeface="Calibri" panose="020F0502020204030204" pitchFamily="34" charset="0"/>
              </a:rPr>
              <a:t>, allowing the canteen to operate efficiently with </a:t>
            </a:r>
            <a:r>
              <a:rPr lang="en-US" sz="1200" b="1" dirty="0">
                <a:effectLst/>
                <a:latin typeface="Calibri" panose="020F0502020204030204" pitchFamily="34" charset="0"/>
                <a:ea typeface="Calibri" panose="020F0502020204030204" pitchFamily="34" charset="0"/>
                <a:cs typeface="Calibri" panose="020F0502020204030204" pitchFamily="34" charset="0"/>
              </a:rPr>
              <a:t>reduced staff</a:t>
            </a:r>
            <a:r>
              <a:rPr lang="en-US" sz="1200" dirty="0">
                <a:effectLst/>
                <a:latin typeface="Calibri" panose="020F0502020204030204" pitchFamily="34" charset="0"/>
                <a:ea typeface="Calibri" panose="020F0502020204030204" pitchFamily="34" charset="0"/>
                <a:cs typeface="Calibri" panose="020F0502020204030204" pitchFamily="34" charset="0"/>
              </a:rPr>
              <a:t>.</a:t>
            </a:r>
            <a:endParaRPr lang="en-IN" sz="1300" dirty="0">
              <a:effectLst/>
              <a:latin typeface="Calibri" panose="020F0502020204030204" pitchFamily="34" charset="0"/>
              <a:ea typeface="Calibri" panose="020F0502020204030204" pitchFamily="34" charset="0"/>
            </a:endParaRPr>
          </a:p>
          <a:p>
            <a:pPr marL="342900" marR="1186180" lvl="0" indent="-342900">
              <a:lnSpc>
                <a:spcPct val="110000"/>
              </a:lnSpc>
              <a:spcBef>
                <a:spcPts val="750"/>
              </a:spcBef>
              <a:buSzPts val="1000"/>
              <a:buFont typeface="Symbol" panose="05050102010706020507" pitchFamily="18" charset="2"/>
              <a:buChar char=""/>
              <a:tabLst>
                <a:tab pos="457200" algn="l"/>
              </a:tabLst>
            </a:pPr>
            <a:r>
              <a:rPr lang="en-US" sz="1200" b="1" dirty="0">
                <a:effectLst/>
                <a:latin typeface="Calibri" panose="020F0502020204030204" pitchFamily="34" charset="0"/>
                <a:ea typeface="Calibri" panose="020F0502020204030204" pitchFamily="34" charset="0"/>
                <a:cs typeface="Calibri" panose="020F0502020204030204" pitchFamily="34" charset="0"/>
              </a:rPr>
              <a:t>Impact</a:t>
            </a:r>
            <a:r>
              <a:rPr lang="en-US" sz="1200" dirty="0">
                <a:effectLst/>
                <a:latin typeface="Calibri" panose="020F0502020204030204" pitchFamily="34" charset="0"/>
                <a:ea typeface="Calibri" panose="020F0502020204030204" pitchFamily="34" charset="0"/>
                <a:cs typeface="Calibri" panose="020F0502020204030204" pitchFamily="34" charset="0"/>
              </a:rPr>
              <a:t>: Reduce dependency on manual order-taking and serving, reallocating human resources to other high-value tasks.</a:t>
            </a:r>
            <a:endParaRPr lang="en-IN" sz="1300" dirty="0">
              <a:effectLst/>
              <a:latin typeface="Calibri" panose="020F0502020204030204" pitchFamily="34" charset="0"/>
              <a:ea typeface="Calibri" panose="020F0502020204030204" pitchFamily="34" charset="0"/>
            </a:endParaRPr>
          </a:p>
          <a:p>
            <a:pPr marL="914400" marR="1186180">
              <a:lnSpc>
                <a:spcPct val="110000"/>
              </a:lnSpc>
              <a:spcBef>
                <a:spcPts val="750"/>
              </a:spcBef>
            </a:pPr>
            <a:r>
              <a:rPr lang="en-IN" sz="1200" dirty="0">
                <a:effectLst/>
                <a:latin typeface="Calibri" panose="020F0502020204030204" pitchFamily="34" charset="0"/>
                <a:ea typeface="Calibri" panose="020F0502020204030204" pitchFamily="34" charset="0"/>
                <a:cs typeface="Calibri" panose="020F0502020204030204" pitchFamily="34" charset="0"/>
              </a:rPr>
              <a:t> </a:t>
            </a:r>
            <a:endParaRPr lang="en-IN" sz="13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873068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0F1F0F-FA69-6A0D-C019-9614C9341985}"/>
              </a:ext>
            </a:extLst>
          </p:cNvPr>
          <p:cNvSpPr txBox="1"/>
          <p:nvPr/>
        </p:nvSpPr>
        <p:spPr>
          <a:xfrm>
            <a:off x="381739" y="214392"/>
            <a:ext cx="4554243" cy="369332"/>
          </a:xfrm>
          <a:prstGeom prst="rect">
            <a:avLst/>
          </a:prstGeom>
          <a:noFill/>
        </p:spPr>
        <p:txBody>
          <a:bodyPr wrap="square">
            <a:spAutoFit/>
          </a:bodyPr>
          <a:lstStyle/>
          <a:p>
            <a:r>
              <a:rPr lang="en-IN" sz="1800" b="1" kern="100" dirty="0">
                <a:effectLst/>
                <a:highlight>
                  <a:srgbClr val="FFFF00"/>
                </a:highlight>
                <a:latin typeface="Calibri" panose="020F0502020204030204" pitchFamily="34" charset="0"/>
                <a:ea typeface="Calibri" panose="020F0502020204030204" pitchFamily="34" charset="0"/>
                <a:cs typeface="Calibri" panose="020F0502020204030204" pitchFamily="34" charset="0"/>
              </a:rPr>
              <a:t>Task</a:t>
            </a:r>
            <a:r>
              <a:rPr lang="en-IN" sz="1800" b="1" kern="100" spc="35" dirty="0">
                <a:effectLst/>
                <a:highlight>
                  <a:srgbClr val="FFFF00"/>
                </a:highlight>
                <a:latin typeface="Calibri" panose="020F0502020204030204" pitchFamily="34" charset="0"/>
                <a:ea typeface="Calibri" panose="020F0502020204030204" pitchFamily="34" charset="0"/>
                <a:cs typeface="Calibri" panose="020F0502020204030204" pitchFamily="34" charset="0"/>
              </a:rPr>
              <a:t> </a:t>
            </a:r>
            <a:r>
              <a:rPr lang="en-IN" b="1" kern="100" spc="35" dirty="0">
                <a:highlight>
                  <a:srgbClr val="FFFF00"/>
                </a:highlight>
                <a:latin typeface="Calibri" panose="020F0502020204030204" pitchFamily="34" charset="0"/>
                <a:ea typeface="Calibri" panose="020F0502020204030204" pitchFamily="34" charset="0"/>
                <a:cs typeface="Calibri" panose="020F0502020204030204" pitchFamily="34" charset="0"/>
              </a:rPr>
              <a:t>4: BUSINESS DOCUMENTATION</a:t>
            </a:r>
            <a:endParaRPr lang="en-IN" dirty="0"/>
          </a:p>
        </p:txBody>
      </p:sp>
      <p:sp>
        <p:nvSpPr>
          <p:cNvPr id="4" name="TextBox 3">
            <a:extLst>
              <a:ext uri="{FF2B5EF4-FFF2-40B4-BE49-F238E27FC236}">
                <a16:creationId xmlns:a16="http://schemas.microsoft.com/office/drawing/2014/main" id="{FF79AD16-DB2F-2636-56F7-374B8586A89A}"/>
              </a:ext>
            </a:extLst>
          </p:cNvPr>
          <p:cNvSpPr txBox="1"/>
          <p:nvPr/>
        </p:nvSpPr>
        <p:spPr>
          <a:xfrm>
            <a:off x="381739" y="713744"/>
            <a:ext cx="4083729" cy="369332"/>
          </a:xfrm>
          <a:prstGeom prst="rect">
            <a:avLst/>
          </a:prstGeom>
          <a:noFill/>
        </p:spPr>
        <p:txBody>
          <a:bodyPr wrap="square">
            <a:spAutoFit/>
          </a:bodyPr>
          <a:lstStyle/>
          <a:p>
            <a:r>
              <a:rPr lang="en-IN" b="1" kern="100" spc="35" dirty="0">
                <a:highlight>
                  <a:srgbClr val="FFFF00"/>
                </a:highlight>
                <a:latin typeface="Calibri" panose="020F0502020204030204" pitchFamily="34" charset="0"/>
                <a:ea typeface="Calibri" panose="020F0502020204030204" pitchFamily="34" charset="0"/>
                <a:cs typeface="Calibri" panose="020F0502020204030204" pitchFamily="34" charset="0"/>
              </a:rPr>
              <a:t>Business Requirement Documents</a:t>
            </a:r>
            <a:endParaRPr lang="en-IN" dirty="0"/>
          </a:p>
        </p:txBody>
      </p:sp>
      <p:sp>
        <p:nvSpPr>
          <p:cNvPr id="5" name="TextBox 4">
            <a:extLst>
              <a:ext uri="{FF2B5EF4-FFF2-40B4-BE49-F238E27FC236}">
                <a16:creationId xmlns:a16="http://schemas.microsoft.com/office/drawing/2014/main" id="{55C86F75-00A5-F431-D78A-E4B888B7D073}"/>
              </a:ext>
            </a:extLst>
          </p:cNvPr>
          <p:cNvSpPr txBox="1"/>
          <p:nvPr/>
        </p:nvSpPr>
        <p:spPr>
          <a:xfrm>
            <a:off x="381739" y="3059668"/>
            <a:ext cx="4172508" cy="369332"/>
          </a:xfrm>
          <a:prstGeom prst="rect">
            <a:avLst/>
          </a:prstGeom>
          <a:noFill/>
        </p:spPr>
        <p:txBody>
          <a:bodyPr wrap="square">
            <a:spAutoFit/>
          </a:bodyPr>
          <a:lstStyle/>
          <a:p>
            <a:r>
              <a:rPr lang="en-IN" b="1" kern="100" dirty="0">
                <a:highlight>
                  <a:srgbClr val="FFFF00"/>
                </a:highlight>
                <a:latin typeface="Calibri" panose="020F0502020204030204" pitchFamily="34" charset="0"/>
                <a:ea typeface="Calibri" panose="020F0502020204030204" pitchFamily="34" charset="0"/>
                <a:cs typeface="Calibri" panose="020F0502020204030204" pitchFamily="34" charset="0"/>
              </a:rPr>
              <a:t>NON-FUNCTIONAL REQUIREMENTS(NFR)</a:t>
            </a:r>
            <a:endParaRPr lang="en-IN" dirty="0"/>
          </a:p>
        </p:txBody>
      </p:sp>
      <p:sp>
        <p:nvSpPr>
          <p:cNvPr id="9" name="Rectangle 2">
            <a:extLst>
              <a:ext uri="{FF2B5EF4-FFF2-40B4-BE49-F238E27FC236}">
                <a16:creationId xmlns:a16="http://schemas.microsoft.com/office/drawing/2014/main" id="{20EAE350-F4AE-4245-FB98-1A69712AA927}"/>
              </a:ext>
            </a:extLst>
          </p:cNvPr>
          <p:cNvSpPr>
            <a:spLocks noChangeArrowheads="1"/>
          </p:cNvSpPr>
          <p:nvPr/>
        </p:nvSpPr>
        <p:spPr bwMode="auto">
          <a:xfrm rot="10800000" flipV="1">
            <a:off x="461636" y="1271758"/>
            <a:ext cx="3426782"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rPr>
              <a:t>BR001</a:t>
            </a:r>
            <a:r>
              <a:rPr kumimoji="0" lang="en-US" altLang="en-US" sz="1200" i="0" u="none" strike="noStrike" cap="none" normalizeH="0" baseline="0" dirty="0">
                <a:ln>
                  <a:noFill/>
                </a:ln>
                <a:solidFill>
                  <a:schemeClr val="tx1"/>
                </a:solidFill>
                <a:effectLst/>
              </a:rPr>
              <a:t>: Online pre-ordering system with 11 AM cutoff </a:t>
            </a:r>
          </a:p>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rPr>
              <a:t>BR003</a:t>
            </a:r>
            <a:r>
              <a:rPr kumimoji="0" lang="en-US" altLang="en-US" sz="1200" i="0" u="none" strike="noStrike" cap="none" normalizeH="0" baseline="0" dirty="0">
                <a:ln>
                  <a:noFill/>
                </a:ln>
                <a:solidFill>
                  <a:schemeClr val="tx1"/>
                </a:solidFill>
                <a:effectLst/>
              </a:rPr>
              <a:t>: Real-time menu management capability </a:t>
            </a:r>
          </a:p>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rPr>
              <a:t>BR004</a:t>
            </a:r>
            <a:r>
              <a:rPr kumimoji="0" lang="en-US" altLang="en-US" sz="1200" i="0" u="none" strike="noStrike" cap="none" normalizeH="0" baseline="0" dirty="0">
                <a:ln>
                  <a:noFill/>
                </a:ln>
                <a:solidFill>
                  <a:schemeClr val="tx1"/>
                </a:solidFill>
                <a:effectLst/>
              </a:rPr>
              <a:t>: Automated payroll deduction integration </a:t>
            </a:r>
          </a:p>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rPr>
              <a:t>BR005</a:t>
            </a:r>
            <a:r>
              <a:rPr kumimoji="0" lang="en-US" altLang="en-US" sz="1200" i="0" u="none" strike="noStrike" cap="none" normalizeH="0" baseline="0" dirty="0">
                <a:ln>
                  <a:noFill/>
                </a:ln>
                <a:solidFill>
                  <a:schemeClr val="tx1"/>
                </a:solidFill>
                <a:effectLst/>
              </a:rPr>
              <a:t>: Feedback and rating system </a:t>
            </a:r>
          </a:p>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rPr>
              <a:t>BR002</a:t>
            </a:r>
            <a:r>
              <a:rPr kumimoji="0" lang="en-US" altLang="en-US" sz="1200" i="0" u="none" strike="noStrike" cap="none" normalizeH="0" baseline="0" dirty="0">
                <a:ln>
                  <a:noFill/>
                </a:ln>
                <a:solidFill>
                  <a:schemeClr val="tx1"/>
                </a:solidFill>
                <a:effectLst/>
              </a:rPr>
              <a:t>: Desktop delivery to eliminate queuing </a:t>
            </a:r>
          </a:p>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rPr>
              <a:t>BR006</a:t>
            </a:r>
            <a:r>
              <a:rPr kumimoji="0" lang="en-US" altLang="en-US" sz="1200" i="0" u="none" strike="noStrike" cap="none" normalizeH="0" baseline="0" dirty="0">
                <a:ln>
                  <a:noFill/>
                </a:ln>
                <a:solidFill>
                  <a:schemeClr val="tx1"/>
                </a:solidFill>
                <a:effectLst/>
              </a:rPr>
              <a:t>: Comprehensive reporting dashboard </a:t>
            </a:r>
          </a:p>
        </p:txBody>
      </p:sp>
      <p:sp>
        <p:nvSpPr>
          <p:cNvPr id="15" name="TextBox 14">
            <a:extLst>
              <a:ext uri="{FF2B5EF4-FFF2-40B4-BE49-F238E27FC236}">
                <a16:creationId xmlns:a16="http://schemas.microsoft.com/office/drawing/2014/main" id="{9F47DD58-813E-C108-B020-0E41D3A2F770}"/>
              </a:ext>
            </a:extLst>
          </p:cNvPr>
          <p:cNvSpPr txBox="1"/>
          <p:nvPr/>
        </p:nvSpPr>
        <p:spPr>
          <a:xfrm>
            <a:off x="461636" y="3499228"/>
            <a:ext cx="5166807" cy="2893100"/>
          </a:xfrm>
          <a:prstGeom prst="rect">
            <a:avLst/>
          </a:prstGeom>
          <a:noFill/>
        </p:spPr>
        <p:txBody>
          <a:bodyPr wrap="square">
            <a:spAutoFit/>
          </a:bodyPr>
          <a:lstStyle/>
          <a:p>
            <a:pPr>
              <a:buNone/>
            </a:pPr>
            <a:r>
              <a:rPr lang="en-IN" sz="1200" b="1" dirty="0"/>
              <a:t>NON-FUNCTIONAL REQUIREMENTS (NFR)</a:t>
            </a:r>
          </a:p>
          <a:p>
            <a:pPr>
              <a:buNone/>
            </a:pPr>
            <a:r>
              <a:rPr lang="en-IN" sz="1200" b="1" dirty="0"/>
              <a:t>Performance Requirements</a:t>
            </a:r>
          </a:p>
          <a:p>
            <a:r>
              <a:rPr lang="en-IN" sz="1200" b="1" dirty="0"/>
              <a:t>NFR001</a:t>
            </a:r>
            <a:r>
              <a:rPr lang="en-IN" sz="1200" dirty="0"/>
              <a:t>: Support 1500 concurrent users during peak hours</a:t>
            </a:r>
          </a:p>
          <a:p>
            <a:r>
              <a:rPr lang="en-IN" sz="1200" b="1" dirty="0"/>
              <a:t>NFR002</a:t>
            </a:r>
            <a:r>
              <a:rPr lang="en-IN" sz="1200" dirty="0"/>
              <a:t>: Page load time &lt;3 seconds</a:t>
            </a:r>
          </a:p>
          <a:p>
            <a:r>
              <a:rPr lang="en-IN" sz="1200" b="1" dirty="0"/>
              <a:t>NFR003</a:t>
            </a:r>
            <a:r>
              <a:rPr lang="en-IN" sz="1200" dirty="0"/>
              <a:t>: Order processing time &lt;2 seconds</a:t>
            </a:r>
          </a:p>
          <a:p>
            <a:r>
              <a:rPr lang="en-IN" sz="1200" b="1" dirty="0"/>
              <a:t>NFR004</a:t>
            </a:r>
            <a:r>
              <a:rPr lang="en-IN" sz="1200" dirty="0"/>
              <a:t>: System availability 99.5% during business hours (8 AM - 6 PM)</a:t>
            </a:r>
          </a:p>
          <a:p>
            <a:pPr>
              <a:buNone/>
            </a:pPr>
            <a:r>
              <a:rPr lang="en-IN" sz="1200" b="1" dirty="0"/>
              <a:t>Scalability Requirements</a:t>
            </a:r>
          </a:p>
          <a:p>
            <a:r>
              <a:rPr lang="en-IN" sz="1200" b="1" dirty="0"/>
              <a:t>NFR005</a:t>
            </a:r>
            <a:r>
              <a:rPr lang="en-IN" sz="1200" dirty="0"/>
              <a:t>: Handle 500+ simultaneous orders (10:30-11:00 AM peak)</a:t>
            </a:r>
          </a:p>
          <a:p>
            <a:r>
              <a:rPr lang="en-IN" sz="1200" b="1" dirty="0"/>
              <a:t>NFR006</a:t>
            </a:r>
            <a:r>
              <a:rPr lang="en-IN" sz="1200" dirty="0"/>
              <a:t>: Database capacity for 12 months historical data</a:t>
            </a:r>
          </a:p>
          <a:p>
            <a:r>
              <a:rPr lang="en-IN" sz="1200" b="1" dirty="0"/>
              <a:t>NFR007</a:t>
            </a:r>
            <a:r>
              <a:rPr lang="en-IN" sz="1200" dirty="0"/>
              <a:t>: Auto-scaling for future growth (up to 2000 employees)</a:t>
            </a:r>
          </a:p>
          <a:p>
            <a:pPr>
              <a:buNone/>
            </a:pPr>
            <a:r>
              <a:rPr lang="en-IN" sz="1200" b="1" dirty="0"/>
              <a:t>Security Requirements</a:t>
            </a:r>
          </a:p>
          <a:p>
            <a:r>
              <a:rPr lang="en-IN" sz="1200" b="1" dirty="0"/>
              <a:t>NFR008</a:t>
            </a:r>
            <a:r>
              <a:rPr lang="en-IN" sz="1200" dirty="0"/>
              <a:t>: Corporate </a:t>
            </a:r>
            <a:r>
              <a:rPr lang="en-IN" sz="1400" dirty="0"/>
              <a:t>SSO</a:t>
            </a:r>
            <a:r>
              <a:rPr lang="en-IN" sz="1200" dirty="0"/>
              <a:t> integration</a:t>
            </a:r>
          </a:p>
          <a:p>
            <a:r>
              <a:rPr lang="en-IN" sz="1200" b="1" dirty="0"/>
              <a:t>NFR009</a:t>
            </a:r>
            <a:r>
              <a:rPr lang="en-IN" sz="1200" dirty="0"/>
              <a:t>: Role-based access control</a:t>
            </a:r>
          </a:p>
          <a:p>
            <a:r>
              <a:rPr lang="en-IN" sz="1200" b="1" dirty="0"/>
              <a:t>NFR010</a:t>
            </a:r>
            <a:r>
              <a:rPr lang="en-IN" sz="1200" dirty="0"/>
              <a:t>: Data encryption (in transit and at rest)</a:t>
            </a:r>
          </a:p>
          <a:p>
            <a:r>
              <a:rPr lang="en-IN" sz="1200" b="1" dirty="0"/>
              <a:t>NFR011</a:t>
            </a:r>
            <a:r>
              <a:rPr lang="en-IN" sz="1200" dirty="0"/>
              <a:t>: Audit trail for all transactions</a:t>
            </a:r>
          </a:p>
        </p:txBody>
      </p:sp>
      <p:sp>
        <p:nvSpPr>
          <p:cNvPr id="18" name="TextBox 17">
            <a:extLst>
              <a:ext uri="{FF2B5EF4-FFF2-40B4-BE49-F238E27FC236}">
                <a16:creationId xmlns:a16="http://schemas.microsoft.com/office/drawing/2014/main" id="{EBBF7FB2-5E45-E53B-CE3D-DA81763A5DE5}"/>
              </a:ext>
            </a:extLst>
          </p:cNvPr>
          <p:cNvSpPr txBox="1"/>
          <p:nvPr/>
        </p:nvSpPr>
        <p:spPr>
          <a:xfrm>
            <a:off x="5974671" y="1014651"/>
            <a:ext cx="2707689" cy="1384995"/>
          </a:xfrm>
          <a:prstGeom prst="rect">
            <a:avLst/>
          </a:prstGeom>
          <a:noFill/>
        </p:spPr>
        <p:txBody>
          <a:bodyPr wrap="square">
            <a:spAutoFit/>
          </a:bodyPr>
          <a:lstStyle/>
          <a:p>
            <a:pPr>
              <a:buNone/>
            </a:pPr>
            <a:r>
              <a:rPr lang="en-IN" sz="1200" b="1" dirty="0"/>
              <a:t>FR001: Menu Management System</a:t>
            </a:r>
          </a:p>
          <a:p>
            <a:r>
              <a:rPr lang="en-IN" sz="1200" b="1" dirty="0"/>
              <a:t>FR001.1</a:t>
            </a:r>
            <a:r>
              <a:rPr lang="en-IN" sz="1200" dirty="0"/>
              <a:t>: Daily menu creation with items, prices, descriptions</a:t>
            </a:r>
          </a:p>
          <a:p>
            <a:r>
              <a:rPr lang="en-IN" sz="1200" b="1" dirty="0"/>
              <a:t>FR001.2</a:t>
            </a:r>
            <a:r>
              <a:rPr lang="en-IN" sz="1200" dirty="0"/>
              <a:t>: Real-time availability updates</a:t>
            </a:r>
          </a:p>
          <a:p>
            <a:r>
              <a:rPr lang="en-IN" sz="1200" b="1" dirty="0"/>
              <a:t>FR001.3</a:t>
            </a:r>
            <a:r>
              <a:rPr lang="en-IN" sz="1200" dirty="0"/>
              <a:t>: Category-based menu organization</a:t>
            </a:r>
          </a:p>
          <a:p>
            <a:r>
              <a:rPr lang="en-IN" sz="1200" b="1" dirty="0"/>
              <a:t>FR001.4</a:t>
            </a:r>
            <a:r>
              <a:rPr lang="en-IN" sz="1200" dirty="0"/>
              <a:t>: Nutritional information display</a:t>
            </a:r>
          </a:p>
        </p:txBody>
      </p:sp>
      <p:sp>
        <p:nvSpPr>
          <p:cNvPr id="20" name="TextBox 19">
            <a:extLst>
              <a:ext uri="{FF2B5EF4-FFF2-40B4-BE49-F238E27FC236}">
                <a16:creationId xmlns:a16="http://schemas.microsoft.com/office/drawing/2014/main" id="{C5B1E2AF-8DCF-AEAA-C4E5-81289765EDAA}"/>
              </a:ext>
            </a:extLst>
          </p:cNvPr>
          <p:cNvSpPr txBox="1"/>
          <p:nvPr/>
        </p:nvSpPr>
        <p:spPr>
          <a:xfrm>
            <a:off x="5974670" y="2519363"/>
            <a:ext cx="2707689" cy="1938992"/>
          </a:xfrm>
          <a:prstGeom prst="rect">
            <a:avLst/>
          </a:prstGeom>
          <a:noFill/>
        </p:spPr>
        <p:txBody>
          <a:bodyPr wrap="square">
            <a:spAutoFit/>
          </a:bodyPr>
          <a:lstStyle/>
          <a:p>
            <a:pPr>
              <a:buNone/>
            </a:pPr>
            <a:r>
              <a:rPr lang="en-US" sz="1200" b="1" dirty="0"/>
              <a:t>FR002: Order Management System</a:t>
            </a:r>
          </a:p>
          <a:p>
            <a:r>
              <a:rPr lang="en-US" sz="1200" b="1" dirty="0"/>
              <a:t>FR002.1</a:t>
            </a:r>
            <a:r>
              <a:rPr lang="en-US" sz="1200" dirty="0"/>
              <a:t>: Browse daily menu with search/filter options</a:t>
            </a:r>
          </a:p>
          <a:p>
            <a:r>
              <a:rPr lang="en-US" sz="1200" b="1" dirty="0"/>
              <a:t>FR002.2</a:t>
            </a:r>
            <a:r>
              <a:rPr lang="en-US" sz="1200" dirty="0"/>
              <a:t>: Shopping cart functionality (add/edit/remove)</a:t>
            </a:r>
          </a:p>
          <a:p>
            <a:r>
              <a:rPr lang="en-US" sz="1200" b="1" dirty="0"/>
              <a:t>FR002.3</a:t>
            </a:r>
            <a:r>
              <a:rPr lang="en-US" sz="1200" dirty="0"/>
              <a:t>: Order placement with 11 AM deadline enforcement</a:t>
            </a:r>
          </a:p>
          <a:p>
            <a:r>
              <a:rPr lang="en-US" sz="1200" b="1" dirty="0"/>
              <a:t>FR002.4</a:t>
            </a:r>
            <a:r>
              <a:rPr lang="en-US" sz="1200" dirty="0"/>
              <a:t>: Order confirmation and tracking</a:t>
            </a:r>
          </a:p>
          <a:p>
            <a:r>
              <a:rPr lang="en-US" sz="1200" b="1" dirty="0"/>
              <a:t>FR002.5</a:t>
            </a:r>
            <a:r>
              <a:rPr lang="en-US" sz="1200" dirty="0"/>
              <a:t>: Order history and preferences</a:t>
            </a:r>
          </a:p>
        </p:txBody>
      </p:sp>
      <p:sp>
        <p:nvSpPr>
          <p:cNvPr id="21" name="TextBox 20">
            <a:extLst>
              <a:ext uri="{FF2B5EF4-FFF2-40B4-BE49-F238E27FC236}">
                <a16:creationId xmlns:a16="http://schemas.microsoft.com/office/drawing/2014/main" id="{FC6A6713-8D87-593B-E535-F3F4672BF6B1}"/>
              </a:ext>
            </a:extLst>
          </p:cNvPr>
          <p:cNvSpPr txBox="1"/>
          <p:nvPr/>
        </p:nvSpPr>
        <p:spPr>
          <a:xfrm>
            <a:off x="5974670" y="4578072"/>
            <a:ext cx="2657384" cy="1938992"/>
          </a:xfrm>
          <a:prstGeom prst="rect">
            <a:avLst/>
          </a:prstGeom>
          <a:noFill/>
        </p:spPr>
        <p:txBody>
          <a:bodyPr wrap="square">
            <a:spAutoFit/>
          </a:bodyPr>
          <a:lstStyle/>
          <a:p>
            <a:pPr>
              <a:buNone/>
            </a:pPr>
            <a:r>
              <a:rPr lang="en-IN" sz="1200" b="1" dirty="0"/>
              <a:t>FR003: Order Processing System</a:t>
            </a:r>
          </a:p>
          <a:p>
            <a:r>
              <a:rPr lang="en-IN" sz="1200" b="1" dirty="0"/>
              <a:t>FR003.1</a:t>
            </a:r>
            <a:r>
              <a:rPr lang="en-IN" sz="1200" dirty="0"/>
              <a:t>: Aggregated order view for kitchen planning</a:t>
            </a:r>
          </a:p>
          <a:p>
            <a:r>
              <a:rPr lang="en-IN" sz="1200" b="1" dirty="0"/>
              <a:t>FR003.2</a:t>
            </a:r>
            <a:r>
              <a:rPr lang="en-IN" sz="1200" dirty="0"/>
              <a:t>: Inventory management integration</a:t>
            </a:r>
          </a:p>
          <a:p>
            <a:r>
              <a:rPr lang="en-IN" sz="1200" b="1" dirty="0"/>
              <a:t>FR003.3</a:t>
            </a:r>
            <a:r>
              <a:rPr lang="en-IN" sz="1200" dirty="0"/>
              <a:t>: Order status updates (Confirmed → Preparing → Ready → Delivered)</a:t>
            </a:r>
          </a:p>
          <a:p>
            <a:r>
              <a:rPr lang="en-IN" sz="1200" b="1" dirty="0"/>
              <a:t>FR003.4</a:t>
            </a:r>
            <a:r>
              <a:rPr lang="en-IN" sz="1200" dirty="0"/>
              <a:t>: Delivery assignment and routing</a:t>
            </a:r>
          </a:p>
        </p:txBody>
      </p:sp>
      <p:sp>
        <p:nvSpPr>
          <p:cNvPr id="23" name="TextBox 22">
            <a:extLst>
              <a:ext uri="{FF2B5EF4-FFF2-40B4-BE49-F238E27FC236}">
                <a16:creationId xmlns:a16="http://schemas.microsoft.com/office/drawing/2014/main" id="{57CC1432-089C-2B45-FAD9-2140BE7D1A07}"/>
              </a:ext>
            </a:extLst>
          </p:cNvPr>
          <p:cNvSpPr txBox="1"/>
          <p:nvPr/>
        </p:nvSpPr>
        <p:spPr>
          <a:xfrm>
            <a:off x="9090734" y="1083076"/>
            <a:ext cx="2565647" cy="1384995"/>
          </a:xfrm>
          <a:prstGeom prst="rect">
            <a:avLst/>
          </a:prstGeom>
          <a:noFill/>
        </p:spPr>
        <p:txBody>
          <a:bodyPr wrap="square">
            <a:spAutoFit/>
          </a:bodyPr>
          <a:lstStyle/>
          <a:p>
            <a:pPr>
              <a:buNone/>
            </a:pPr>
            <a:r>
              <a:rPr lang="en-US" sz="1200" b="1" dirty="0"/>
              <a:t>Delivery Management</a:t>
            </a:r>
          </a:p>
          <a:p>
            <a:r>
              <a:rPr lang="en-US" sz="1200" b="1" dirty="0"/>
              <a:t>FR004.1</a:t>
            </a:r>
            <a:r>
              <a:rPr lang="en-US" sz="1200" dirty="0"/>
              <a:t>: Delivery route optimization</a:t>
            </a:r>
          </a:p>
          <a:p>
            <a:r>
              <a:rPr lang="en-US" sz="1200" b="1" dirty="0"/>
              <a:t>FR004.2</a:t>
            </a:r>
            <a:r>
              <a:rPr lang="en-US" sz="1200" dirty="0"/>
              <a:t>: Real-time delivery tracking</a:t>
            </a:r>
          </a:p>
          <a:p>
            <a:r>
              <a:rPr lang="en-US" sz="1200" b="1" dirty="0"/>
              <a:t>FR004.3</a:t>
            </a:r>
            <a:r>
              <a:rPr lang="en-US" sz="1200" dirty="0"/>
              <a:t>: Delivery confirmation at employee workstation</a:t>
            </a:r>
          </a:p>
          <a:p>
            <a:r>
              <a:rPr lang="en-US" sz="1200" b="1" dirty="0"/>
              <a:t>FR004.4</a:t>
            </a:r>
            <a:r>
              <a:rPr lang="en-US" sz="1200" dirty="0"/>
              <a:t>: Order closure upon successful delivery</a:t>
            </a:r>
          </a:p>
        </p:txBody>
      </p:sp>
      <p:sp>
        <p:nvSpPr>
          <p:cNvPr id="24" name="TextBox 23">
            <a:extLst>
              <a:ext uri="{FF2B5EF4-FFF2-40B4-BE49-F238E27FC236}">
                <a16:creationId xmlns:a16="http://schemas.microsoft.com/office/drawing/2014/main" id="{29A7623E-A824-07C6-49E9-39C335347AF7}"/>
              </a:ext>
            </a:extLst>
          </p:cNvPr>
          <p:cNvSpPr txBox="1"/>
          <p:nvPr/>
        </p:nvSpPr>
        <p:spPr>
          <a:xfrm>
            <a:off x="9090734" y="2733974"/>
            <a:ext cx="2707690" cy="1569660"/>
          </a:xfrm>
          <a:prstGeom prst="rect">
            <a:avLst/>
          </a:prstGeom>
          <a:noFill/>
        </p:spPr>
        <p:txBody>
          <a:bodyPr wrap="square">
            <a:spAutoFit/>
          </a:bodyPr>
          <a:lstStyle/>
          <a:p>
            <a:pPr>
              <a:buNone/>
            </a:pPr>
            <a:r>
              <a:rPr lang="en-US" sz="1200" b="1" dirty="0"/>
              <a:t>Payment Integration</a:t>
            </a:r>
          </a:p>
          <a:p>
            <a:r>
              <a:rPr lang="en-US" sz="1200" b="1" dirty="0"/>
              <a:t>FR005.1</a:t>
            </a:r>
            <a:r>
              <a:rPr lang="en-US" sz="1200" dirty="0"/>
              <a:t>: Employee enrollment for payroll deduction</a:t>
            </a:r>
          </a:p>
          <a:p>
            <a:r>
              <a:rPr lang="en-US" sz="1200" b="1" dirty="0"/>
              <a:t>FR005.2</a:t>
            </a:r>
            <a:r>
              <a:rPr lang="en-US" sz="1200" dirty="0"/>
              <a:t>: Monthly billing calculation and summary</a:t>
            </a:r>
          </a:p>
          <a:p>
            <a:r>
              <a:rPr lang="en-US" sz="1200" b="1" dirty="0"/>
              <a:t>FR005.3</a:t>
            </a:r>
            <a:r>
              <a:rPr lang="en-US" sz="1200" dirty="0"/>
              <a:t>: Integration with existing payroll system</a:t>
            </a:r>
          </a:p>
          <a:p>
            <a:r>
              <a:rPr lang="en-US" sz="1200" b="1" dirty="0"/>
              <a:t>FR005.4</a:t>
            </a:r>
            <a:r>
              <a:rPr lang="en-US" sz="1200" dirty="0"/>
              <a:t>: Payment history and reports</a:t>
            </a:r>
          </a:p>
        </p:txBody>
      </p:sp>
      <p:sp>
        <p:nvSpPr>
          <p:cNvPr id="25" name="TextBox 24">
            <a:extLst>
              <a:ext uri="{FF2B5EF4-FFF2-40B4-BE49-F238E27FC236}">
                <a16:creationId xmlns:a16="http://schemas.microsoft.com/office/drawing/2014/main" id="{9DF73A10-C6D1-CDD8-D3B7-EFC380086589}"/>
              </a:ext>
            </a:extLst>
          </p:cNvPr>
          <p:cNvSpPr txBox="1"/>
          <p:nvPr/>
        </p:nvSpPr>
        <p:spPr>
          <a:xfrm>
            <a:off x="9090734" y="4638002"/>
            <a:ext cx="1849516" cy="1754326"/>
          </a:xfrm>
          <a:prstGeom prst="rect">
            <a:avLst/>
          </a:prstGeom>
          <a:noFill/>
        </p:spPr>
        <p:txBody>
          <a:bodyPr wrap="square">
            <a:spAutoFit/>
          </a:bodyPr>
          <a:lstStyle/>
          <a:p>
            <a:pPr>
              <a:buNone/>
            </a:pPr>
            <a:r>
              <a:rPr lang="en-US" sz="1200" b="1" dirty="0"/>
              <a:t>Feedback System</a:t>
            </a:r>
          </a:p>
          <a:p>
            <a:r>
              <a:rPr lang="en-US" sz="1200" b="1" dirty="0"/>
              <a:t>FR006.1</a:t>
            </a:r>
            <a:r>
              <a:rPr lang="en-US" sz="1200" dirty="0"/>
              <a:t>: Order-specific feedback and ratings</a:t>
            </a:r>
          </a:p>
          <a:p>
            <a:r>
              <a:rPr lang="en-US" sz="1200" b="1" dirty="0"/>
              <a:t>FR006.2</a:t>
            </a:r>
            <a:r>
              <a:rPr lang="en-US" sz="1200" dirty="0"/>
              <a:t>: Food quality assessment</a:t>
            </a:r>
          </a:p>
          <a:p>
            <a:r>
              <a:rPr lang="en-US" sz="1200" b="1" dirty="0"/>
              <a:t>FR006.3</a:t>
            </a:r>
            <a:r>
              <a:rPr lang="en-US" sz="1200" dirty="0"/>
              <a:t>: Delivery service evaluation</a:t>
            </a:r>
          </a:p>
          <a:p>
            <a:r>
              <a:rPr lang="en-US" sz="1200" b="1" dirty="0"/>
              <a:t>FR006.4</a:t>
            </a:r>
            <a:r>
              <a:rPr lang="en-US" sz="1200" dirty="0"/>
              <a:t>: Suggestion submission portal</a:t>
            </a:r>
          </a:p>
        </p:txBody>
      </p:sp>
      <p:sp>
        <p:nvSpPr>
          <p:cNvPr id="27" name="TextBox 26">
            <a:extLst>
              <a:ext uri="{FF2B5EF4-FFF2-40B4-BE49-F238E27FC236}">
                <a16:creationId xmlns:a16="http://schemas.microsoft.com/office/drawing/2014/main" id="{BE8156E9-B403-4A61-C7A9-A41439927E7E}"/>
              </a:ext>
            </a:extLst>
          </p:cNvPr>
          <p:cNvSpPr txBox="1"/>
          <p:nvPr/>
        </p:nvSpPr>
        <p:spPr>
          <a:xfrm>
            <a:off x="5974670" y="319596"/>
            <a:ext cx="5681711" cy="369332"/>
          </a:xfrm>
          <a:prstGeom prst="rect">
            <a:avLst/>
          </a:prstGeom>
          <a:noFill/>
        </p:spPr>
        <p:txBody>
          <a:bodyPr wrap="square" rtlCol="0">
            <a:spAutoFit/>
          </a:bodyPr>
          <a:lstStyle/>
          <a:p>
            <a:r>
              <a:rPr lang="en-IN" b="1" dirty="0">
                <a:highlight>
                  <a:srgbClr val="FFFF00"/>
                </a:highlight>
              </a:rPr>
              <a:t>FUNCTIONAL REQUIREMENTS DOCUMENTS</a:t>
            </a:r>
          </a:p>
        </p:txBody>
      </p:sp>
    </p:spTree>
    <p:extLst>
      <p:ext uri="{BB962C8B-B14F-4D97-AF65-F5344CB8AC3E}">
        <p14:creationId xmlns:p14="http://schemas.microsoft.com/office/powerpoint/2010/main" val="6392363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1537</TotalTime>
  <Words>2312</Words>
  <Application>Microsoft Office PowerPoint</Application>
  <PresentationFormat>Widescreen</PresentationFormat>
  <Paragraphs>330</Paragraphs>
  <Slides>21</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9" baseType="lpstr">
      <vt:lpstr>Arial</vt:lpstr>
      <vt:lpstr>Calibri</vt:lpstr>
      <vt:lpstr>Calibri Light</vt:lpstr>
      <vt:lpstr>Courier New</vt:lpstr>
      <vt:lpstr>Symbol</vt:lpstr>
      <vt:lpstr>Wingdings</vt:lpstr>
      <vt:lpstr>Office Theme</vt:lpstr>
      <vt:lpstr>Document</vt:lpstr>
      <vt:lpstr>PowerPoint Presentation</vt:lpstr>
      <vt:lpstr>Introduction Unilever is a British-Dutch multinational consumer goods company headquartered in London, England. Unilever products include food, condiments, bottled water, baby food, soft drink, ice cream, instant coffee, cleaning agents, energy drink, toothpaste, pet food, pharmaceutical and consumer healthcare products, tea, breakfast cereals, beauty products, and personal care. Unilever is the largest producer of soap in the world. and its products are available in around 190 countries. Unilever's largest brands include Lifebuoy, Dove, Knorr, Lux, Sunlight, Rexona/Degree, Axe/Lynx, Ben &amp; Jerry's, Omo/Persil, Heart brand (Wall's) ice creams, Hellmann's and Magnum. </vt:lpstr>
      <vt:lpstr>PowerPoint Presentation</vt:lpstr>
      <vt:lpstr>PowerPoint Presentation</vt:lpstr>
      <vt:lpstr>PowerPoint Presentation</vt:lpstr>
      <vt:lpstr>RACI MATRIX FOR STAKEHOLDERS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Task 7: In-scope and out of scope for software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Ankita kala</dc:creator>
  <cp:lastModifiedBy>Ankita kala</cp:lastModifiedBy>
  <cp:revision>10</cp:revision>
  <dcterms:created xsi:type="dcterms:W3CDTF">2025-06-10T10:23:04Z</dcterms:created>
  <dcterms:modified xsi:type="dcterms:W3CDTF">2025-07-19T17:13:37Z</dcterms:modified>
</cp:coreProperties>
</file>