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B3CF25-084D-4EA3-A1D8-D79BAE94C55B}">
  <a:tblStyle styleId="{4AB3CF25-084D-4EA3-A1D8-D79BAE94C55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c83825ca9_1_6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6c83825ca9_1_6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c83825ca9_1_8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6c83825ca9_1_8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c83825ca9_1_7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6c83825ca9_1_7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6c83825ca9_1_7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c83825ca9_1_8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6c83825ca9_1_8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c83825ca9_1_8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6c83825ca9_1_8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c83825ca9_1_8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6c83825ca9_1_8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6c83825ca9_1_8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c83825ca9_1_9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6c83825ca9_1_9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c83825ca9_1_10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6c83825ca9_1_10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6c83825ca9_1_10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83825ca9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6c83825ca9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6c83825ca9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fe47cc6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75fe47cc6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75fe47cc6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83825ca9_1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6c83825ca9_1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6c83825ca9_1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c83825ca9_1_10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6c83825ca9_1_10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6c83825ca9_1_10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83825ca9_1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6c83825ca9_1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c83825ca9_1_4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6c83825ca9_1_4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83825ca9_1_4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6c83825ca9_1_4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c83825ca9_1_6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6c83825ca9_1_6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Title at the top">
  <p:cSld name="Title slide - Title at the top">
    <p:bg>
      <p:bgPr>
        <a:solidFill>
          <a:srgbClr val="EEE8E8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-1" y="756049"/>
            <a:ext cx="9143999" cy="792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0" lIns="756000" spcFirstLastPara="1" rIns="1962000" wrap="square" tIns="0">
            <a:noAutofit/>
          </a:bodyPr>
          <a:lstStyle>
            <a:lvl1pPr lv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  <a:defRPr sz="2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-1" y="1548000"/>
            <a:ext cx="9143999" cy="288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t" bIns="0" lIns="756000" spcFirstLastPara="1" rIns="1962000" wrap="square" tIns="1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0600" y="4568825"/>
            <a:ext cx="1803400" cy="5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2" type="body"/>
          </p:nvPr>
        </p:nvSpPr>
        <p:spPr>
          <a:xfrm>
            <a:off x="0" y="3990975"/>
            <a:ext cx="9143999" cy="576263"/>
          </a:xfrm>
          <a:prstGeom prst="rect">
            <a:avLst/>
          </a:prstGeom>
          <a:solidFill>
            <a:srgbClr val="000000">
              <a:alpha val="24705"/>
            </a:srgbClr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3" type="body"/>
          </p:nvPr>
        </p:nvSpPr>
        <p:spPr>
          <a:xfrm>
            <a:off x="-6667" y="4567237"/>
            <a:ext cx="7347267" cy="576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+ image/movie 16:9">
  <p:cSld name="Headline + image/movie 16:9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889125" y="1079501"/>
            <a:ext cx="5292725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1889125" y="4106268"/>
            <a:ext cx="529272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i="1" sz="1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3 images">
  <p:cSld name="Text + 3 image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758824" y="1306642"/>
            <a:ext cx="2084389" cy="636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3490913" y="1302661"/>
            <a:ext cx="2084389" cy="636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6235414" y="1302661"/>
            <a:ext cx="2084389" cy="636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/>
          <p:nvPr>
            <p:ph idx="4" type="pic"/>
          </p:nvPr>
        </p:nvSpPr>
        <p:spPr>
          <a:xfrm>
            <a:off x="755650" y="1943101"/>
            <a:ext cx="2087563" cy="2625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/>
          <p:nvPr>
            <p:ph idx="5" type="pic"/>
          </p:nvPr>
        </p:nvSpPr>
        <p:spPr>
          <a:xfrm>
            <a:off x="3487739" y="1943101"/>
            <a:ext cx="2087563" cy="2625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/>
          <p:nvPr>
            <p:ph idx="6" type="pic"/>
          </p:nvPr>
        </p:nvSpPr>
        <p:spPr>
          <a:xfrm>
            <a:off x="6235414" y="1943101"/>
            <a:ext cx="2087563" cy="2625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+ full screen dark image">
  <p:cSld name="Heading + full screen dark image">
    <p:bg>
      <p:bgPr>
        <a:solidFill>
          <a:srgbClr val="A5A5A5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58825" y="518400"/>
            <a:ext cx="7556500" cy="733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+ full screen light image">
  <p:cSld name="Heading + full screen light image">
    <p:bg>
      <p:bgPr>
        <a:solidFill>
          <a:srgbClr val="F2F2F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758825" y="518400"/>
            <a:ext cx="7556500" cy="733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 background">
  <p:cSld name="White background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758825" y="518400"/>
            <a:ext cx="7556500" cy="733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1" name="Google Shape;111;p15"/>
          <p:cNvCxnSpPr/>
          <p:nvPr/>
        </p:nvCxnSpPr>
        <p:spPr>
          <a:xfrm>
            <a:off x="0" y="456378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5"/>
          <p:cNvSpPr/>
          <p:nvPr>
            <p:ph idx="2" type="pic"/>
          </p:nvPr>
        </p:nvSpPr>
        <p:spPr>
          <a:xfrm>
            <a:off x="1890000" y="1299075"/>
            <a:ext cx="5292725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carlet background">
  <p:cSld name="Scarlet background">
    <p:bg>
      <p:bgPr>
        <a:solidFill>
          <a:schemeClr val="dk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  <a:defRPr>
                <a:solidFill>
                  <a:schemeClr val="lt1"/>
                </a:solidFill>
              </a:defRPr>
            </a:lvl2pPr>
            <a:lvl3pPr indent="-333375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•"/>
              <a:defRPr>
                <a:solidFill>
                  <a:schemeClr val="lt1"/>
                </a:solidFill>
              </a:defRPr>
            </a:lvl3pPr>
            <a:lvl4pPr indent="-333375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•"/>
              <a:defRPr>
                <a:solidFill>
                  <a:schemeClr val="lt1"/>
                </a:solidFill>
              </a:defRPr>
            </a:lvl4pPr>
            <a:lvl5pPr indent="-333375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+ text">
  <p:cSld name="Table +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55650" y="586800"/>
            <a:ext cx="7563556" cy="516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  <a:defRPr b="0" sz="1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55651" y="2638425"/>
            <a:ext cx="7563556" cy="159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">
  <p:cSld name="Char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55650" y="586800"/>
            <a:ext cx="7563556" cy="516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  <a:defRPr b="0" sz="1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18"/>
          <p:cNvSpPr/>
          <p:nvPr>
            <p:ph idx="2" type="chart"/>
          </p:nvPr>
        </p:nvSpPr>
        <p:spPr>
          <a:xfrm>
            <a:off x="755650" y="1079500"/>
            <a:ext cx="7559675" cy="3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Title in the middle">
  <p:cSld name="Title slide - Title in the midd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-1" y="1835549"/>
            <a:ext cx="9143999" cy="792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0" lIns="756000" spcFirstLastPara="1" rIns="1962000" wrap="square" tIns="0">
            <a:noAutofit/>
          </a:bodyPr>
          <a:lstStyle>
            <a:lvl1pPr lv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  <a:defRPr sz="2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-1" y="2628097"/>
            <a:ext cx="9143999" cy="288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t" bIns="0" lIns="756000" spcFirstLastPara="1" rIns="1962000" wrap="square" tIns="1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0600" y="4568825"/>
            <a:ext cx="1803400" cy="5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idx="2" type="body"/>
          </p:nvPr>
        </p:nvSpPr>
        <p:spPr>
          <a:xfrm>
            <a:off x="0" y="3990975"/>
            <a:ext cx="9143999" cy="576263"/>
          </a:xfrm>
          <a:prstGeom prst="rect">
            <a:avLst/>
          </a:prstGeom>
          <a:solidFill>
            <a:srgbClr val="000000">
              <a:alpha val="24705"/>
            </a:srgbClr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3" type="body"/>
          </p:nvPr>
        </p:nvSpPr>
        <p:spPr>
          <a:xfrm>
            <a:off x="-6667" y="4567237"/>
            <a:ext cx="7347267" cy="576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Title at the bottom">
  <p:cSld name="Title slide - Title at the botto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/>
          <p:nvPr>
            <p:ph type="ctrTitle"/>
          </p:nvPr>
        </p:nvSpPr>
        <p:spPr>
          <a:xfrm>
            <a:off x="-1" y="2915049"/>
            <a:ext cx="9143999" cy="792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0" lIns="756000" spcFirstLastPara="1" rIns="1962000" wrap="square" tIns="0">
            <a:noAutofit/>
          </a:bodyPr>
          <a:lstStyle>
            <a:lvl1pPr lv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  <a:defRPr sz="2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-1" y="3708591"/>
            <a:ext cx="9143999" cy="288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t" bIns="0" lIns="756000" spcFirstLastPara="1" rIns="1962000" wrap="square" tIns="1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0600" y="4568825"/>
            <a:ext cx="1803400" cy="5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idx="2" type="body"/>
          </p:nvPr>
        </p:nvSpPr>
        <p:spPr>
          <a:xfrm>
            <a:off x="0" y="3990975"/>
            <a:ext cx="9143999" cy="576263"/>
          </a:xfrm>
          <a:prstGeom prst="rect">
            <a:avLst/>
          </a:prstGeom>
          <a:solidFill>
            <a:srgbClr val="000000">
              <a:alpha val="24705"/>
            </a:srgbClr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3" type="body"/>
          </p:nvPr>
        </p:nvSpPr>
        <p:spPr>
          <a:xfrm>
            <a:off x="-6667" y="4567237"/>
            <a:ext cx="7347267" cy="576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slide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slide - 2 columns">
  <p:cSld name="Text slide - 2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58825" y="585793"/>
            <a:ext cx="3595688" cy="7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  <a:defRPr b="0" sz="1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755650" y="1295401"/>
            <a:ext cx="3598863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723606" y="1296000"/>
            <a:ext cx="3595688" cy="2933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4714875" y="586800"/>
            <a:ext cx="3604419" cy="7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 b="0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/2 text - 1/2 image">
  <p:cSld name="1/2 text - 1/2 im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756000" y="586800"/>
            <a:ext cx="3600000" cy="7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  <a:defRPr b="0" sz="1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55650" y="1295401"/>
            <a:ext cx="3598863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7"/>
          <p:cNvSpPr/>
          <p:nvPr>
            <p:ph idx="2" type="pic"/>
          </p:nvPr>
        </p:nvSpPr>
        <p:spPr>
          <a:xfrm>
            <a:off x="4714875" y="0"/>
            <a:ext cx="4429125" cy="4567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/3 text - 1/3 image">
  <p:cSld name="2/3 text - 1/3 imag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756000" y="586800"/>
            <a:ext cx="4910138" cy="7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  <a:defRPr b="0" sz="1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755650" y="1295401"/>
            <a:ext cx="4913313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8"/>
          <p:cNvSpPr/>
          <p:nvPr>
            <p:ph idx="2" type="pic"/>
          </p:nvPr>
        </p:nvSpPr>
        <p:spPr>
          <a:xfrm>
            <a:off x="6046788" y="0"/>
            <a:ext cx="3097212" cy="4567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/2 image - 1/2 text">
  <p:cSld name="1/2 image - 1/2 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4723518" y="586800"/>
            <a:ext cx="3600000" cy="7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  <a:defRPr b="0" sz="1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720343" y="1295401"/>
            <a:ext cx="3598863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9"/>
          <p:cNvSpPr/>
          <p:nvPr>
            <p:ph idx="2" type="pic"/>
          </p:nvPr>
        </p:nvSpPr>
        <p:spPr>
          <a:xfrm>
            <a:off x="0" y="0"/>
            <a:ext cx="4354513" cy="4567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/3 image - 2/3 text">
  <p:cSld name="1/3 image - 2/3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3494405" y="586800"/>
            <a:ext cx="4820920" cy="7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  <a:defRPr b="0" sz="1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491230" y="1295401"/>
            <a:ext cx="4824095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3022600" cy="4567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8E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3375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3375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3375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56575" y="4568825"/>
            <a:ext cx="987425" cy="5746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T8nBPx-7QRe4KFjbl48ra0GsoNgvBJwX/view" TargetMode="External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xx2va1MB2dsPwGpIl4kedVx8SB-zgF3R/view" TargetMode="External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ctrTitle"/>
          </p:nvPr>
        </p:nvSpPr>
        <p:spPr>
          <a:xfrm>
            <a:off x="-1" y="756049"/>
            <a:ext cx="9143999" cy="792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0" lIns="756000" spcFirstLastPara="1" rIns="1962000" wrap="square" tIns="0">
            <a:noAutofit/>
          </a:bodyPr>
          <a:lstStyle/>
          <a:p>
            <a:pPr indent="0" lvl="0" marL="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GB" sz="2400"/>
              <a:t>Supervisory Control of a Warehouse Robot System</a:t>
            </a:r>
            <a:br>
              <a:rPr lang="en-GB"/>
            </a:br>
            <a:r>
              <a:rPr lang="en-GB" sz="1200"/>
              <a:t>FINAL ASSIGNMENT 2019-2020 (2PDASDSCS)</a:t>
            </a:r>
            <a:endParaRPr sz="1200"/>
          </a:p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-1" y="1548000"/>
            <a:ext cx="9144000" cy="288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t" bIns="0" lIns="756000" spcFirstLastPara="1" rIns="1962000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GB"/>
              <a:t>December 16, 2019</a:t>
            </a:r>
            <a:endParaRPr/>
          </a:p>
        </p:txBody>
      </p:sp>
      <p:sp>
        <p:nvSpPr>
          <p:cNvPr id="138" name="Google Shape;138;p19"/>
          <p:cNvSpPr txBox="1"/>
          <p:nvPr>
            <p:ph idx="2" type="body"/>
          </p:nvPr>
        </p:nvSpPr>
        <p:spPr>
          <a:xfrm>
            <a:off x="0" y="3846778"/>
            <a:ext cx="9144000" cy="720600"/>
          </a:xfrm>
          <a:prstGeom prst="rect">
            <a:avLst/>
          </a:prstGeom>
          <a:solidFill>
            <a:srgbClr val="000000">
              <a:alpha val="24705"/>
            </a:srgbClr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GB" sz="1400"/>
              <a:t>A. Kalra, PDEng. Trainee MSD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GB" sz="1400"/>
              <a:t>P. Biswas, PDEng. Trainee MSD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GB" sz="1400"/>
              <a:t>T.S.R. Parvathaneni, PDEng. Trainee ASD</a:t>
            </a:r>
            <a:endParaRPr sz="1400"/>
          </a:p>
        </p:txBody>
      </p:sp>
      <p:sp>
        <p:nvSpPr>
          <p:cNvPr id="139" name="Google Shape;139;p19"/>
          <p:cNvSpPr txBox="1"/>
          <p:nvPr>
            <p:ph idx="3" type="body"/>
          </p:nvPr>
        </p:nvSpPr>
        <p:spPr>
          <a:xfrm>
            <a:off x="-6667" y="4567237"/>
            <a:ext cx="7347267" cy="576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Department of Mathematics and Computer Science </a:t>
            </a:r>
            <a:r>
              <a:rPr lang="en-GB"/>
              <a:t>Engineering</a:t>
            </a:r>
            <a:r>
              <a:rPr lang="en-GB"/>
              <a:t>, Automotive Systems Design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8E8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377825" y="0"/>
            <a:ext cx="53268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-GB"/>
              <a:t>PLANT DEFINITIONS - Sensors</a:t>
            </a:r>
            <a:endParaRPr/>
          </a:p>
        </p:txBody>
      </p:sp>
      <p:sp>
        <p:nvSpPr>
          <p:cNvPr id="261" name="Google Shape;261;p28"/>
          <p:cNvSpPr txBox="1"/>
          <p:nvPr>
            <p:ph idx="11" type="ftr"/>
          </p:nvPr>
        </p:nvSpPr>
        <p:spPr>
          <a:xfrm>
            <a:off x="1114501" y="456005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of the presentation - by tab Insert -&gt; Header text and Footer text</a:t>
            </a:r>
            <a:endParaRPr/>
          </a:p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3" name="Google Shape;263;p28"/>
          <p:cNvSpPr txBox="1"/>
          <p:nvPr>
            <p:ph idx="3" type="body"/>
          </p:nvPr>
        </p:nvSpPr>
        <p:spPr>
          <a:xfrm>
            <a:off x="454029" y="407275"/>
            <a:ext cx="28161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2000"/>
              <a:t>IR Proximity sensor</a:t>
            </a:r>
            <a:endParaRPr b="1" sz="2000"/>
          </a:p>
        </p:txBody>
      </p:sp>
      <p:sp>
        <p:nvSpPr>
          <p:cNvPr id="264" name="Google Shape;264;p28"/>
          <p:cNvSpPr txBox="1"/>
          <p:nvPr/>
        </p:nvSpPr>
        <p:spPr>
          <a:xfrm>
            <a:off x="225425" y="676400"/>
            <a:ext cx="45441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</a:t>
            </a:r>
            <a:r>
              <a:rPr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ontrollable events - </a:t>
            </a:r>
            <a:r>
              <a:rPr b="1"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on </a:t>
            </a:r>
            <a:r>
              <a:rPr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off</a:t>
            </a:r>
            <a:endParaRPr b="1"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 - </a:t>
            </a:r>
            <a:r>
              <a:rPr b="1"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  <a:endParaRPr b="1"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and Marked state - </a:t>
            </a:r>
            <a:r>
              <a:rPr b="1"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  <a:endParaRPr b="1"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8"/>
          <p:cNvSpPr txBox="1"/>
          <p:nvPr>
            <p:ph idx="2" type="body"/>
          </p:nvPr>
        </p:nvSpPr>
        <p:spPr>
          <a:xfrm>
            <a:off x="1376300" y="1805850"/>
            <a:ext cx="12153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Turning On</a:t>
            </a:r>
            <a:endParaRPr sz="1800"/>
          </a:p>
        </p:txBody>
      </p:sp>
      <p:sp>
        <p:nvSpPr>
          <p:cNvPr id="266" name="Google Shape;266;p28"/>
          <p:cNvSpPr/>
          <p:nvPr/>
        </p:nvSpPr>
        <p:spPr>
          <a:xfrm>
            <a:off x="568225" y="2584952"/>
            <a:ext cx="955800" cy="941400"/>
          </a:xfrm>
          <a:prstGeom prst="ellipse">
            <a:avLst/>
          </a:prstGeom>
          <a:solidFill>
            <a:schemeClr val="dk2"/>
          </a:solidFill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2564649" y="2593005"/>
            <a:ext cx="955800" cy="94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 flipH="1">
            <a:off x="828509" y="3544695"/>
            <a:ext cx="2380500" cy="548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 flipH="1" rot="10800000">
            <a:off x="846153" y="2131597"/>
            <a:ext cx="2331000" cy="4443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 txBox="1"/>
          <p:nvPr>
            <p:ph idx="2" type="body"/>
          </p:nvPr>
        </p:nvSpPr>
        <p:spPr>
          <a:xfrm>
            <a:off x="1490067" y="4150075"/>
            <a:ext cx="1114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Turning Off</a:t>
            </a:r>
            <a:endParaRPr sz="1800"/>
          </a:p>
        </p:txBody>
      </p:sp>
      <p:sp>
        <p:nvSpPr>
          <p:cNvPr id="271" name="Google Shape;271;p28"/>
          <p:cNvSpPr txBox="1"/>
          <p:nvPr>
            <p:ph idx="2" type="body"/>
          </p:nvPr>
        </p:nvSpPr>
        <p:spPr>
          <a:xfrm>
            <a:off x="590747" y="2936550"/>
            <a:ext cx="9087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OFF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72" name="Google Shape;272;p28"/>
          <p:cNvSpPr txBox="1"/>
          <p:nvPr>
            <p:ph idx="2" type="body"/>
          </p:nvPr>
        </p:nvSpPr>
        <p:spPr>
          <a:xfrm>
            <a:off x="2591655" y="2970855"/>
            <a:ext cx="9087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ON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73" name="Google Shape;273;p28"/>
          <p:cNvSpPr txBox="1"/>
          <p:nvPr>
            <p:ph idx="3" type="body"/>
          </p:nvPr>
        </p:nvSpPr>
        <p:spPr>
          <a:xfrm>
            <a:off x="5048679" y="353950"/>
            <a:ext cx="28161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2000"/>
              <a:t>Touch sensitive sensor</a:t>
            </a:r>
            <a:endParaRPr b="1" sz="2000"/>
          </a:p>
        </p:txBody>
      </p:sp>
      <p:sp>
        <p:nvSpPr>
          <p:cNvPr id="274" name="Google Shape;274;p28"/>
          <p:cNvSpPr txBox="1"/>
          <p:nvPr/>
        </p:nvSpPr>
        <p:spPr>
          <a:xfrm>
            <a:off x="4749100" y="623075"/>
            <a:ext cx="45441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</a:t>
            </a:r>
            <a:r>
              <a:rPr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ontrollable events - </a:t>
            </a:r>
            <a:r>
              <a:rPr b="1"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on </a:t>
            </a:r>
            <a:r>
              <a:rPr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off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 - </a:t>
            </a:r>
            <a:r>
              <a:rPr b="1"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and Marked state - </a:t>
            </a:r>
            <a:r>
              <a:rPr b="1" lang="en-GB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8"/>
          <p:cNvSpPr txBox="1"/>
          <p:nvPr>
            <p:ph idx="2" type="body"/>
          </p:nvPr>
        </p:nvSpPr>
        <p:spPr>
          <a:xfrm>
            <a:off x="6160276" y="1887075"/>
            <a:ext cx="10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Turning On</a:t>
            </a:r>
            <a:endParaRPr sz="1800"/>
          </a:p>
        </p:txBody>
      </p:sp>
      <p:sp>
        <p:nvSpPr>
          <p:cNvPr id="276" name="Google Shape;276;p28"/>
          <p:cNvSpPr/>
          <p:nvPr/>
        </p:nvSpPr>
        <p:spPr>
          <a:xfrm>
            <a:off x="5204475" y="2666177"/>
            <a:ext cx="955800" cy="941400"/>
          </a:xfrm>
          <a:prstGeom prst="ellipse">
            <a:avLst/>
          </a:prstGeom>
          <a:solidFill>
            <a:schemeClr val="dk2"/>
          </a:solidFill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7200899" y="2674230"/>
            <a:ext cx="955800" cy="94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 flipH="1">
            <a:off x="5464759" y="3625920"/>
            <a:ext cx="2380500" cy="548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 flipH="1" rot="10800000">
            <a:off x="5482403" y="2212822"/>
            <a:ext cx="2331000" cy="4443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 txBox="1"/>
          <p:nvPr>
            <p:ph idx="2" type="body"/>
          </p:nvPr>
        </p:nvSpPr>
        <p:spPr>
          <a:xfrm>
            <a:off x="6126317" y="4231300"/>
            <a:ext cx="1114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Turning Off</a:t>
            </a:r>
            <a:endParaRPr sz="1800"/>
          </a:p>
        </p:txBody>
      </p:sp>
      <p:sp>
        <p:nvSpPr>
          <p:cNvPr id="281" name="Google Shape;281;p28"/>
          <p:cNvSpPr txBox="1"/>
          <p:nvPr>
            <p:ph idx="2" type="body"/>
          </p:nvPr>
        </p:nvSpPr>
        <p:spPr>
          <a:xfrm>
            <a:off x="5226997" y="3017775"/>
            <a:ext cx="9087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OFF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82" name="Google Shape;282;p28"/>
          <p:cNvSpPr txBox="1"/>
          <p:nvPr>
            <p:ph idx="2" type="body"/>
          </p:nvPr>
        </p:nvSpPr>
        <p:spPr>
          <a:xfrm>
            <a:off x="7237951" y="3042034"/>
            <a:ext cx="9087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ON</a:t>
            </a:r>
            <a:endParaRPr b="1" sz="1400">
              <a:solidFill>
                <a:srgbClr val="FFFFFF"/>
              </a:solidFill>
            </a:endParaRPr>
          </a:p>
        </p:txBody>
      </p:sp>
      <p:cxnSp>
        <p:nvCxnSpPr>
          <p:cNvPr id="283" name="Google Shape;283;p28"/>
          <p:cNvCxnSpPr/>
          <p:nvPr/>
        </p:nvCxnSpPr>
        <p:spPr>
          <a:xfrm flipH="1" rot="10800000">
            <a:off x="4491779" y="3150311"/>
            <a:ext cx="759600" cy="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8"/>
          <p:cNvCxnSpPr/>
          <p:nvPr/>
        </p:nvCxnSpPr>
        <p:spPr>
          <a:xfrm flipH="1" rot="10800000">
            <a:off x="160425" y="3060075"/>
            <a:ext cx="458700" cy="1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8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Supervisory Control of a Warehouse Robot System - Plant Definitions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8E8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377825" y="381000"/>
            <a:ext cx="53268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-GB"/>
              <a:t>PLANT DEFINITIONS </a:t>
            </a:r>
            <a:endParaRPr/>
          </a:p>
        </p:txBody>
      </p:sp>
      <p:sp>
        <p:nvSpPr>
          <p:cNvPr id="291" name="Google Shape;291;p29"/>
          <p:cNvSpPr txBox="1"/>
          <p:nvPr>
            <p:ph idx="11" type="ftr"/>
          </p:nvPr>
        </p:nvSpPr>
        <p:spPr>
          <a:xfrm>
            <a:off x="1114501" y="456005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of the presentation - by tab Insert -&gt; Header text and Footer text</a:t>
            </a:r>
            <a:endParaRPr/>
          </a:p>
        </p:txBody>
      </p:sp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3" name="Google Shape;293;p29"/>
          <p:cNvSpPr txBox="1"/>
          <p:nvPr>
            <p:ph idx="3" type="body"/>
          </p:nvPr>
        </p:nvSpPr>
        <p:spPr>
          <a:xfrm>
            <a:off x="425550" y="788275"/>
            <a:ext cx="1764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2000"/>
              <a:t>Vehicle Status</a:t>
            </a:r>
            <a:endParaRPr b="1" sz="2000"/>
          </a:p>
        </p:txBody>
      </p:sp>
      <p:sp>
        <p:nvSpPr>
          <p:cNvPr id="294" name="Google Shape;294;p29"/>
          <p:cNvSpPr txBox="1"/>
          <p:nvPr/>
        </p:nvSpPr>
        <p:spPr>
          <a:xfrm>
            <a:off x="301625" y="1051400"/>
            <a:ext cx="30630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Controllable events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Available, In Process, Execute Path Planner, Get Destination </a:t>
            </a: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Completed</a:t>
            </a:r>
            <a:b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Idle, Available, Fetching destination, In execution </a:t>
            </a: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Busy</a:t>
            </a:r>
            <a:b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and Marked state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Idle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9"/>
          <p:cNvSpPr txBox="1"/>
          <p:nvPr>
            <p:ph idx="2" type="body"/>
          </p:nvPr>
        </p:nvSpPr>
        <p:spPr>
          <a:xfrm>
            <a:off x="6526783" y="610525"/>
            <a:ext cx="1431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Get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Destination</a:t>
            </a:r>
            <a:endParaRPr sz="1800"/>
          </a:p>
        </p:txBody>
      </p:sp>
      <p:sp>
        <p:nvSpPr>
          <p:cNvPr id="296" name="Google Shape;296;p29"/>
          <p:cNvSpPr/>
          <p:nvPr/>
        </p:nvSpPr>
        <p:spPr>
          <a:xfrm>
            <a:off x="3528075" y="948234"/>
            <a:ext cx="1266000" cy="1302900"/>
          </a:xfrm>
          <a:prstGeom prst="ellipse">
            <a:avLst/>
          </a:prstGeom>
          <a:solidFill>
            <a:schemeClr val="dk2"/>
          </a:solidFill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5639043" y="919196"/>
            <a:ext cx="1266000" cy="1302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 txBox="1"/>
          <p:nvPr>
            <p:ph idx="2" type="body"/>
          </p:nvPr>
        </p:nvSpPr>
        <p:spPr>
          <a:xfrm rot="2411679">
            <a:off x="4331831" y="2603722"/>
            <a:ext cx="1476325" cy="342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Job Completed</a:t>
            </a:r>
            <a:endParaRPr sz="1800"/>
          </a:p>
        </p:txBody>
      </p:sp>
      <p:sp>
        <p:nvSpPr>
          <p:cNvPr id="299" name="Google Shape;299;p29"/>
          <p:cNvSpPr txBox="1"/>
          <p:nvPr>
            <p:ph idx="2" type="body"/>
          </p:nvPr>
        </p:nvSpPr>
        <p:spPr>
          <a:xfrm>
            <a:off x="3557906" y="1480953"/>
            <a:ext cx="12036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IDLE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300" name="Google Shape;300;p29"/>
          <p:cNvSpPr txBox="1"/>
          <p:nvPr>
            <p:ph idx="2" type="body"/>
          </p:nvPr>
        </p:nvSpPr>
        <p:spPr>
          <a:xfrm>
            <a:off x="5688120" y="1428284"/>
            <a:ext cx="12036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AVAILABLE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7549922" y="2824196"/>
            <a:ext cx="1266000" cy="1302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 txBox="1"/>
          <p:nvPr>
            <p:ph idx="2" type="body"/>
          </p:nvPr>
        </p:nvSpPr>
        <p:spPr>
          <a:xfrm>
            <a:off x="7588953" y="3383514"/>
            <a:ext cx="12036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IN EXECUTION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7544043" y="995396"/>
            <a:ext cx="1266000" cy="1302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 txBox="1"/>
          <p:nvPr>
            <p:ph idx="2" type="body"/>
          </p:nvPr>
        </p:nvSpPr>
        <p:spPr>
          <a:xfrm>
            <a:off x="7593120" y="1442497"/>
            <a:ext cx="12036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FETCHING DESTINATION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5562843" y="2824196"/>
            <a:ext cx="1266000" cy="1302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 txBox="1"/>
          <p:nvPr>
            <p:ph idx="2" type="body"/>
          </p:nvPr>
        </p:nvSpPr>
        <p:spPr>
          <a:xfrm>
            <a:off x="5611920" y="3393560"/>
            <a:ext cx="12036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BUSY</a:t>
            </a:r>
            <a:endParaRPr b="1" sz="1400">
              <a:solidFill>
                <a:srgbClr val="FFFFFF"/>
              </a:solidFill>
            </a:endParaRPr>
          </a:p>
        </p:txBody>
      </p:sp>
      <p:cxnSp>
        <p:nvCxnSpPr>
          <p:cNvPr id="307" name="Google Shape;307;p29"/>
          <p:cNvCxnSpPr>
            <a:stCxn id="296" idx="6"/>
            <a:endCxn id="300" idx="1"/>
          </p:cNvCxnSpPr>
          <p:nvPr/>
        </p:nvCxnSpPr>
        <p:spPr>
          <a:xfrm>
            <a:off x="4794075" y="1599684"/>
            <a:ext cx="89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9"/>
          <p:cNvCxnSpPr>
            <a:stCxn id="300" idx="3"/>
            <a:endCxn id="304" idx="1"/>
          </p:cNvCxnSpPr>
          <p:nvPr/>
        </p:nvCxnSpPr>
        <p:spPr>
          <a:xfrm>
            <a:off x="6891720" y="1599584"/>
            <a:ext cx="7014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9"/>
          <p:cNvCxnSpPr>
            <a:stCxn id="303" idx="4"/>
            <a:endCxn id="301" idx="0"/>
          </p:cNvCxnSpPr>
          <p:nvPr/>
        </p:nvCxnSpPr>
        <p:spPr>
          <a:xfrm>
            <a:off x="8177043" y="2298296"/>
            <a:ext cx="6000" cy="52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9"/>
          <p:cNvCxnSpPr>
            <a:stCxn id="302" idx="1"/>
            <a:endCxn id="306" idx="3"/>
          </p:cNvCxnSpPr>
          <p:nvPr/>
        </p:nvCxnSpPr>
        <p:spPr>
          <a:xfrm flipH="1">
            <a:off x="6815553" y="3554814"/>
            <a:ext cx="7734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9"/>
          <p:cNvCxnSpPr>
            <a:stCxn id="305" idx="1"/>
            <a:endCxn id="296" idx="5"/>
          </p:cNvCxnSpPr>
          <p:nvPr/>
        </p:nvCxnSpPr>
        <p:spPr>
          <a:xfrm rot="10800000">
            <a:off x="4608544" y="2060402"/>
            <a:ext cx="1139700" cy="9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9"/>
          <p:cNvCxnSpPr/>
          <p:nvPr/>
        </p:nvCxnSpPr>
        <p:spPr>
          <a:xfrm flipH="1" rot="10800000">
            <a:off x="3172325" y="1618475"/>
            <a:ext cx="359400" cy="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9"/>
          <p:cNvSpPr txBox="1"/>
          <p:nvPr>
            <p:ph idx="2" type="body"/>
          </p:nvPr>
        </p:nvSpPr>
        <p:spPr>
          <a:xfrm>
            <a:off x="4489283" y="896475"/>
            <a:ext cx="1431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Is Available</a:t>
            </a:r>
            <a:endParaRPr sz="1800"/>
          </a:p>
        </p:txBody>
      </p:sp>
      <p:sp>
        <p:nvSpPr>
          <p:cNvPr id="314" name="Google Shape;314;p29"/>
          <p:cNvSpPr txBox="1"/>
          <p:nvPr>
            <p:ph idx="2" type="body"/>
          </p:nvPr>
        </p:nvSpPr>
        <p:spPr>
          <a:xfrm>
            <a:off x="6775283" y="2344275"/>
            <a:ext cx="1431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Execute Path Planner</a:t>
            </a:r>
            <a:endParaRPr sz="1800"/>
          </a:p>
        </p:txBody>
      </p:sp>
      <p:sp>
        <p:nvSpPr>
          <p:cNvPr id="315" name="Google Shape;315;p29"/>
          <p:cNvSpPr txBox="1"/>
          <p:nvPr>
            <p:ph idx="2" type="body"/>
          </p:nvPr>
        </p:nvSpPr>
        <p:spPr>
          <a:xfrm>
            <a:off x="6450583" y="3810925"/>
            <a:ext cx="1431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In Process</a:t>
            </a:r>
            <a:endParaRPr sz="1800"/>
          </a:p>
        </p:txBody>
      </p:sp>
      <p:sp>
        <p:nvSpPr>
          <p:cNvPr id="316" name="Google Shape;316;p29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Supervisory Control of a Warehouse Robot System - Plant Definitions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type="title"/>
          </p:nvPr>
        </p:nvSpPr>
        <p:spPr>
          <a:xfrm>
            <a:off x="758825" y="213911"/>
            <a:ext cx="7556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-GB"/>
              <a:t>PLANT DEFINITIONS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-GB" sz="2000"/>
              <a:t>Demo (Effect of sensor values on vehicle’s movement )</a:t>
            </a:r>
            <a:endParaRPr sz="2000"/>
          </a:p>
        </p:txBody>
      </p:sp>
      <p:sp>
        <p:nvSpPr>
          <p:cNvPr id="323" name="Google Shape;323;p30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of the presentation - by tab Insert -&gt; Header text and Footer text</a:t>
            </a:r>
            <a:endParaRPr/>
          </a:p>
        </p:txBody>
      </p:sp>
      <p:sp>
        <p:nvSpPr>
          <p:cNvPr id="324" name="Google Shape;324;p30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5" name="Google Shape;325;p30" title="Vehicle movements and sensor effects on the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200" y="1034862"/>
            <a:ext cx="7017450" cy="336838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0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Supervisory Control of a Warehouse Robot System - Plant Definitions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8E8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377825" y="381000"/>
            <a:ext cx="53268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-GB"/>
              <a:t>PLANT DEFINITIONS </a:t>
            </a:r>
            <a:endParaRPr/>
          </a:p>
        </p:txBody>
      </p:sp>
      <p:sp>
        <p:nvSpPr>
          <p:cNvPr id="332" name="Google Shape;332;p31"/>
          <p:cNvSpPr txBox="1"/>
          <p:nvPr>
            <p:ph idx="11" type="ftr"/>
          </p:nvPr>
        </p:nvSpPr>
        <p:spPr>
          <a:xfrm>
            <a:off x="1114501" y="456005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of the presentation - by tab Insert -&gt; Header text and Footer text</a:t>
            </a:r>
            <a:endParaRPr/>
          </a:p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4" name="Google Shape;334;p31"/>
          <p:cNvSpPr txBox="1"/>
          <p:nvPr>
            <p:ph idx="3" type="body"/>
          </p:nvPr>
        </p:nvSpPr>
        <p:spPr>
          <a:xfrm>
            <a:off x="425550" y="788275"/>
            <a:ext cx="1764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2000"/>
              <a:t>Battery Level</a:t>
            </a:r>
            <a:endParaRPr b="1" sz="2000"/>
          </a:p>
        </p:txBody>
      </p:sp>
      <p:sp>
        <p:nvSpPr>
          <p:cNvPr id="335" name="Google Shape;335;p31"/>
          <p:cNvSpPr txBox="1"/>
          <p:nvPr/>
        </p:nvSpPr>
        <p:spPr>
          <a:xfrm>
            <a:off x="301625" y="1051400"/>
            <a:ext cx="30192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</a:t>
            </a: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ontrollable events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Increase, Decrease </a:t>
            </a: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b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Full, Low </a:t>
            </a: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</a:t>
            </a:r>
            <a:b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and Marked state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3879675" y="1725721"/>
            <a:ext cx="1125000" cy="1063800"/>
          </a:xfrm>
          <a:prstGeom prst="ellipse">
            <a:avLst/>
          </a:prstGeom>
          <a:solidFill>
            <a:schemeClr val="dk2"/>
          </a:solidFill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5755273" y="1734821"/>
            <a:ext cx="1125000" cy="1063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 txBox="1"/>
          <p:nvPr>
            <p:ph idx="2" type="body"/>
          </p:nvPr>
        </p:nvSpPr>
        <p:spPr>
          <a:xfrm>
            <a:off x="3906180" y="2152510"/>
            <a:ext cx="1069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800">
                <a:solidFill>
                  <a:srgbClr val="FFFFFF"/>
                </a:solidFill>
              </a:rPr>
              <a:t>FULL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39" name="Google Shape;339;p31"/>
          <p:cNvSpPr txBox="1"/>
          <p:nvPr>
            <p:ph idx="2" type="body"/>
          </p:nvPr>
        </p:nvSpPr>
        <p:spPr>
          <a:xfrm>
            <a:off x="5798878" y="2142269"/>
            <a:ext cx="1069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800">
                <a:solidFill>
                  <a:srgbClr val="FFFFFF"/>
                </a:solidFill>
              </a:rPr>
              <a:t>LOW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7554768" y="1734821"/>
            <a:ext cx="1125000" cy="1063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"/>
          <p:cNvSpPr txBox="1"/>
          <p:nvPr>
            <p:ph idx="2" type="body"/>
          </p:nvPr>
        </p:nvSpPr>
        <p:spPr>
          <a:xfrm>
            <a:off x="7598373" y="2150455"/>
            <a:ext cx="1069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800">
                <a:solidFill>
                  <a:srgbClr val="FFFFFF"/>
                </a:solidFill>
              </a:rPr>
              <a:t>CRITICAL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342" name="Google Shape;342;p31"/>
          <p:cNvCxnSpPr>
            <a:stCxn id="338" idx="3"/>
            <a:endCxn id="339" idx="1"/>
          </p:cNvCxnSpPr>
          <p:nvPr/>
        </p:nvCxnSpPr>
        <p:spPr>
          <a:xfrm flipH="1" rot="10800000">
            <a:off x="4975680" y="2282260"/>
            <a:ext cx="823200" cy="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1"/>
          <p:cNvCxnSpPr>
            <a:stCxn id="339" idx="3"/>
            <a:endCxn id="341" idx="1"/>
          </p:cNvCxnSpPr>
          <p:nvPr/>
        </p:nvCxnSpPr>
        <p:spPr>
          <a:xfrm>
            <a:off x="6868378" y="2282219"/>
            <a:ext cx="7299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44" name="Google Shape;344;p31"/>
          <p:cNvSpPr txBox="1"/>
          <p:nvPr>
            <p:ph idx="2" type="body"/>
          </p:nvPr>
        </p:nvSpPr>
        <p:spPr>
          <a:xfrm>
            <a:off x="4751413" y="1775645"/>
            <a:ext cx="1271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Decrease</a:t>
            </a:r>
            <a:endParaRPr sz="1800"/>
          </a:p>
        </p:txBody>
      </p:sp>
      <p:sp>
        <p:nvSpPr>
          <p:cNvPr id="345" name="Google Shape;345;p31"/>
          <p:cNvSpPr txBox="1"/>
          <p:nvPr>
            <p:ph idx="2" type="body"/>
          </p:nvPr>
        </p:nvSpPr>
        <p:spPr>
          <a:xfrm>
            <a:off x="6588566" y="1772360"/>
            <a:ext cx="1271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Decrease</a:t>
            </a:r>
            <a:endParaRPr sz="1800"/>
          </a:p>
        </p:txBody>
      </p:sp>
      <p:sp>
        <p:nvSpPr>
          <p:cNvPr id="346" name="Google Shape;346;p31"/>
          <p:cNvSpPr/>
          <p:nvPr/>
        </p:nvSpPr>
        <p:spPr>
          <a:xfrm flipH="1">
            <a:off x="4263795" y="2776588"/>
            <a:ext cx="4026600" cy="6429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"/>
          <p:cNvSpPr txBox="1"/>
          <p:nvPr>
            <p:ph idx="2" type="body"/>
          </p:nvPr>
        </p:nvSpPr>
        <p:spPr>
          <a:xfrm>
            <a:off x="5699266" y="3393155"/>
            <a:ext cx="1271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Replace</a:t>
            </a:r>
            <a:endParaRPr sz="1800"/>
          </a:p>
        </p:txBody>
      </p:sp>
      <p:sp>
        <p:nvSpPr>
          <p:cNvPr id="348" name="Google Shape;348;p31"/>
          <p:cNvSpPr/>
          <p:nvPr/>
        </p:nvSpPr>
        <p:spPr>
          <a:xfrm rot="10800000">
            <a:off x="4190797" y="1165948"/>
            <a:ext cx="2211000" cy="585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1"/>
          <p:cNvSpPr txBox="1"/>
          <p:nvPr>
            <p:ph idx="2" type="body"/>
          </p:nvPr>
        </p:nvSpPr>
        <p:spPr>
          <a:xfrm>
            <a:off x="4683709" y="921050"/>
            <a:ext cx="1271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Increase</a:t>
            </a:r>
            <a:endParaRPr sz="1800"/>
          </a:p>
        </p:txBody>
      </p:sp>
      <p:sp>
        <p:nvSpPr>
          <p:cNvPr id="350" name="Google Shape;350;p31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Supervisory Control of a Warehouse Robot System - Plant Definitions</a:t>
            </a:r>
            <a:endParaRPr/>
          </a:p>
        </p:txBody>
      </p:sp>
      <p:cxnSp>
        <p:nvCxnSpPr>
          <p:cNvPr id="351" name="Google Shape;351;p31"/>
          <p:cNvCxnSpPr/>
          <p:nvPr/>
        </p:nvCxnSpPr>
        <p:spPr>
          <a:xfrm flipH="1" rot="10800000">
            <a:off x="3420983" y="2288049"/>
            <a:ext cx="458700" cy="1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8E8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>
            <p:ph type="title"/>
          </p:nvPr>
        </p:nvSpPr>
        <p:spPr>
          <a:xfrm>
            <a:off x="377825" y="381000"/>
            <a:ext cx="53268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-GB"/>
              <a:t>PLANT DEFINITIONS </a:t>
            </a:r>
            <a:endParaRPr/>
          </a:p>
        </p:txBody>
      </p:sp>
      <p:sp>
        <p:nvSpPr>
          <p:cNvPr id="357" name="Google Shape;357;p32"/>
          <p:cNvSpPr txBox="1"/>
          <p:nvPr>
            <p:ph idx="11" type="ftr"/>
          </p:nvPr>
        </p:nvSpPr>
        <p:spPr>
          <a:xfrm>
            <a:off x="1114501" y="456005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of the presentation - by tab Insert -&gt; Header text and Footer text</a:t>
            </a:r>
            <a:endParaRPr/>
          </a:p>
        </p:txBody>
      </p:sp>
      <p:sp>
        <p:nvSpPr>
          <p:cNvPr id="358" name="Google Shape;358;p32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9" name="Google Shape;359;p32"/>
          <p:cNvSpPr txBox="1"/>
          <p:nvPr>
            <p:ph idx="3" type="body"/>
          </p:nvPr>
        </p:nvSpPr>
        <p:spPr>
          <a:xfrm>
            <a:off x="425550" y="788275"/>
            <a:ext cx="1764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2000"/>
              <a:t>Charging System</a:t>
            </a:r>
            <a:endParaRPr b="1" sz="2000"/>
          </a:p>
        </p:txBody>
      </p:sp>
      <p:sp>
        <p:nvSpPr>
          <p:cNvPr id="360" name="Google Shape;360;p32"/>
          <p:cNvSpPr txBox="1"/>
          <p:nvPr/>
        </p:nvSpPr>
        <p:spPr>
          <a:xfrm>
            <a:off x="279000" y="1071600"/>
            <a:ext cx="29634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ontrollable events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charging station, Start charging, Stop charging</a:t>
            </a:r>
            <a:b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Low </a:t>
            </a: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</a:t>
            </a:r>
            <a:b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and Marked state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Idle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2"/>
          <p:cNvSpPr txBox="1"/>
          <p:nvPr>
            <p:ph idx="2" type="body"/>
          </p:nvPr>
        </p:nvSpPr>
        <p:spPr>
          <a:xfrm>
            <a:off x="6684926" y="1589299"/>
            <a:ext cx="1338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Start Charging</a:t>
            </a:r>
            <a:endParaRPr sz="1800"/>
          </a:p>
        </p:txBody>
      </p:sp>
      <p:sp>
        <p:nvSpPr>
          <p:cNvPr id="362" name="Google Shape;362;p32"/>
          <p:cNvSpPr/>
          <p:nvPr/>
        </p:nvSpPr>
        <p:spPr>
          <a:xfrm>
            <a:off x="3921025" y="1739575"/>
            <a:ext cx="1070100" cy="1024800"/>
          </a:xfrm>
          <a:prstGeom prst="ellipse">
            <a:avLst/>
          </a:prstGeom>
          <a:solidFill>
            <a:schemeClr val="dk2"/>
          </a:solidFill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7822450" y="1739574"/>
            <a:ext cx="1125600" cy="1032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 flipH="1">
            <a:off x="4261026" y="2782700"/>
            <a:ext cx="4131000" cy="548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 txBox="1"/>
          <p:nvPr>
            <p:ph idx="2" type="body"/>
          </p:nvPr>
        </p:nvSpPr>
        <p:spPr>
          <a:xfrm>
            <a:off x="5412197" y="3311875"/>
            <a:ext cx="1338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Stop Charging 	</a:t>
            </a:r>
            <a:endParaRPr sz="1800"/>
          </a:p>
        </p:txBody>
      </p:sp>
      <p:sp>
        <p:nvSpPr>
          <p:cNvPr id="366" name="Google Shape;366;p32"/>
          <p:cNvSpPr txBox="1"/>
          <p:nvPr>
            <p:ph idx="2" type="body"/>
          </p:nvPr>
        </p:nvSpPr>
        <p:spPr>
          <a:xfrm>
            <a:off x="3993678" y="2154497"/>
            <a:ext cx="9087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IDLE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367" name="Google Shape;367;p32"/>
          <p:cNvSpPr txBox="1"/>
          <p:nvPr>
            <p:ph idx="2" type="body"/>
          </p:nvPr>
        </p:nvSpPr>
        <p:spPr>
          <a:xfrm>
            <a:off x="7955734" y="2168750"/>
            <a:ext cx="9087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CHARGING</a:t>
            </a:r>
            <a:endParaRPr b="1" sz="1400">
              <a:solidFill>
                <a:srgbClr val="FFFFFF"/>
              </a:solidFill>
            </a:endParaRPr>
          </a:p>
        </p:txBody>
      </p:sp>
      <p:cxnSp>
        <p:nvCxnSpPr>
          <p:cNvPr id="368" name="Google Shape;368;p32"/>
          <p:cNvCxnSpPr/>
          <p:nvPr/>
        </p:nvCxnSpPr>
        <p:spPr>
          <a:xfrm flipH="1" rot="10800000">
            <a:off x="3420983" y="2288049"/>
            <a:ext cx="458700" cy="1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32"/>
          <p:cNvSpPr/>
          <p:nvPr/>
        </p:nvSpPr>
        <p:spPr>
          <a:xfrm>
            <a:off x="5819202" y="1729548"/>
            <a:ext cx="1125600" cy="1109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 txBox="1"/>
          <p:nvPr>
            <p:ph idx="2" type="body"/>
          </p:nvPr>
        </p:nvSpPr>
        <p:spPr>
          <a:xfrm>
            <a:off x="5827356" y="2163950"/>
            <a:ext cx="10701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FETCH </a:t>
            </a:r>
            <a:endParaRPr b="1" sz="1400">
              <a:solidFill>
                <a:srgbClr val="FFFFFF"/>
              </a:solidFill>
            </a:endParaRPr>
          </a:p>
        </p:txBody>
      </p:sp>
      <p:cxnSp>
        <p:nvCxnSpPr>
          <p:cNvPr id="371" name="Google Shape;371;p32"/>
          <p:cNvCxnSpPr>
            <a:stCxn id="366" idx="3"/>
            <a:endCxn id="369" idx="2"/>
          </p:cNvCxnSpPr>
          <p:nvPr/>
        </p:nvCxnSpPr>
        <p:spPr>
          <a:xfrm>
            <a:off x="4902378" y="2278247"/>
            <a:ext cx="916800" cy="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2"/>
          <p:cNvCxnSpPr>
            <a:endCxn id="367" idx="1"/>
          </p:cNvCxnSpPr>
          <p:nvPr/>
        </p:nvCxnSpPr>
        <p:spPr>
          <a:xfrm flipH="1" rot="10800000">
            <a:off x="6928234" y="2292500"/>
            <a:ext cx="10275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2"/>
          <p:cNvSpPr txBox="1"/>
          <p:nvPr>
            <p:ph idx="2" type="body"/>
          </p:nvPr>
        </p:nvSpPr>
        <p:spPr>
          <a:xfrm>
            <a:off x="5067322" y="1336700"/>
            <a:ext cx="1338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Fetch</a:t>
            </a:r>
            <a:r>
              <a:rPr lang="en-GB" sz="1800"/>
              <a:t> Charging     System 	</a:t>
            </a:r>
            <a:endParaRPr sz="1800"/>
          </a:p>
        </p:txBody>
      </p:sp>
      <p:sp>
        <p:nvSpPr>
          <p:cNvPr id="374" name="Google Shape;374;p32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Supervisory Control of a Warehouse Robot System - Plant Definitions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>
            <p:ph type="title"/>
          </p:nvPr>
        </p:nvSpPr>
        <p:spPr>
          <a:xfrm>
            <a:off x="758825" y="213911"/>
            <a:ext cx="7556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-GB"/>
              <a:t>PLANT DEFINITIONS 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-GB" sz="2000"/>
              <a:t>Demo (Battery charging and sensor values during vehicle movement)</a:t>
            </a:r>
            <a:endParaRPr sz="2000"/>
          </a:p>
        </p:txBody>
      </p:sp>
      <p:sp>
        <p:nvSpPr>
          <p:cNvPr id="381" name="Google Shape;381;p33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of the presentation - by tab Insert -&gt; Header text and Footer text</a:t>
            </a:r>
            <a:endParaRPr/>
          </a:p>
        </p:txBody>
      </p:sp>
      <p:sp>
        <p:nvSpPr>
          <p:cNvPr id="382" name="Google Shape;382;p33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3" name="Google Shape;383;p33" title="Charging System functioning including sensor effects on i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1009300"/>
            <a:ext cx="7097299" cy="34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Supervisory Control of a Warehouse Robot System - Plant Definitions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530225" y="518711"/>
            <a:ext cx="7556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GB">
                <a:solidFill>
                  <a:srgbClr val="FFFFFF"/>
                </a:solidFill>
              </a:rPr>
              <a:t>SYSTEM OF MULTIPLE ROBOTS</a:t>
            </a:r>
            <a:br>
              <a:rPr lang="en-GB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390" name="Google Shape;390;p34"/>
          <p:cNvSpPr txBox="1"/>
          <p:nvPr>
            <p:ph idx="1" type="body"/>
          </p:nvPr>
        </p:nvSpPr>
        <p:spPr>
          <a:xfrm>
            <a:off x="530225" y="1001700"/>
            <a:ext cx="39954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b="1" lang="en-GB"/>
              <a:t>ASSUMPTIONS MADE:</a:t>
            </a:r>
            <a:endParaRPr/>
          </a:p>
          <a:p>
            <a:pPr indent="-180975" lvl="2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GB"/>
              <a:t>All the robots have a </a:t>
            </a:r>
            <a:r>
              <a:rPr b="1" lang="en-GB"/>
              <a:t>centralised path planning controller</a:t>
            </a:r>
            <a:r>
              <a:rPr lang="en-GB"/>
              <a:t> which ensures that there is no collision between robots within the same system.</a:t>
            </a:r>
            <a:endParaRPr/>
          </a:p>
          <a:p>
            <a:pPr indent="-184150" lvl="2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The </a:t>
            </a:r>
            <a:r>
              <a:rPr b="1" lang="en-GB"/>
              <a:t>resource allocator is centralised</a:t>
            </a:r>
            <a:r>
              <a:rPr lang="en-GB"/>
              <a:t> and keeps a check of the robot after it leaves or enters the Pick or Drop location. 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of the presentation - by tab Insert -&gt; Header text and Footer text</a:t>
            </a:r>
            <a:endParaRPr/>
          </a:p>
        </p:txBody>
      </p:sp>
      <p:sp>
        <p:nvSpPr>
          <p:cNvPr id="392" name="Google Shape;392;p34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4594875" y="1593850"/>
            <a:ext cx="1266000" cy="1302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6248643" y="1604996"/>
            <a:ext cx="1266000" cy="130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"/>
          <p:cNvSpPr txBox="1"/>
          <p:nvPr>
            <p:ph idx="4294967295" type="body"/>
          </p:nvPr>
        </p:nvSpPr>
        <p:spPr>
          <a:xfrm>
            <a:off x="4624706" y="2116601"/>
            <a:ext cx="12036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800">
                <a:solidFill>
                  <a:srgbClr val="CC0000"/>
                </a:solidFill>
              </a:rPr>
              <a:t>PLANT 1</a:t>
            </a:r>
            <a:endParaRPr b="1" sz="1800">
              <a:solidFill>
                <a:srgbClr val="CC0000"/>
              </a:solidFill>
            </a:endParaRPr>
          </a:p>
        </p:txBody>
      </p:sp>
      <p:sp>
        <p:nvSpPr>
          <p:cNvPr id="396" name="Google Shape;396;p34"/>
          <p:cNvSpPr txBox="1"/>
          <p:nvPr>
            <p:ph idx="4294967295" type="body"/>
          </p:nvPr>
        </p:nvSpPr>
        <p:spPr>
          <a:xfrm>
            <a:off x="6297720" y="2104058"/>
            <a:ext cx="12036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800">
                <a:solidFill>
                  <a:schemeClr val="dk2"/>
                </a:solidFill>
              </a:rPr>
              <a:t>PLANT 2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97" name="Google Shape;397;p34"/>
          <p:cNvSpPr/>
          <p:nvPr/>
        </p:nvSpPr>
        <p:spPr>
          <a:xfrm>
            <a:off x="7816759" y="1604996"/>
            <a:ext cx="1266000" cy="130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 txBox="1"/>
          <p:nvPr>
            <p:ph idx="4294967295" type="body"/>
          </p:nvPr>
        </p:nvSpPr>
        <p:spPr>
          <a:xfrm>
            <a:off x="7865836" y="2114084"/>
            <a:ext cx="12036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800">
                <a:solidFill>
                  <a:schemeClr val="dk2"/>
                </a:solidFill>
              </a:rPr>
              <a:t>PLANT 3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99" name="Google Shape;399;p34"/>
          <p:cNvSpPr txBox="1"/>
          <p:nvPr>
            <p:ph idx="1" type="body"/>
          </p:nvPr>
        </p:nvSpPr>
        <p:spPr>
          <a:xfrm>
            <a:off x="530225" y="3140300"/>
            <a:ext cx="8480700" cy="16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b="1" lang="en-GB"/>
              <a:t>CONCLUSIONS:</a:t>
            </a:r>
            <a:endParaRPr/>
          </a:p>
          <a:p>
            <a:pPr indent="-184150" lvl="2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All the </a:t>
            </a:r>
            <a:r>
              <a:rPr b="1" lang="en-GB"/>
              <a:t>safety requirements</a:t>
            </a:r>
            <a:r>
              <a:rPr lang="en-GB"/>
              <a:t> listed in the problem statement have been implemented in the design of the </a:t>
            </a:r>
            <a:r>
              <a:rPr b="1" lang="en-GB"/>
              <a:t>centralised supervisory control</a:t>
            </a:r>
            <a:r>
              <a:rPr lang="en-GB"/>
              <a:t>. </a:t>
            </a:r>
            <a:endParaRPr/>
          </a:p>
          <a:p>
            <a:pPr indent="-184150" lvl="2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The system can be implemented for </a:t>
            </a:r>
            <a:r>
              <a:rPr b="1" lang="en-GB"/>
              <a:t>both single and ‘m’ other vehicles in grid</a:t>
            </a:r>
            <a:r>
              <a:rPr lang="en-GB"/>
              <a:t> for stated </a:t>
            </a:r>
            <a:r>
              <a:rPr lang="en-GB"/>
              <a:t>assumptions.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Supervisory Control of a Warehouse Robot System - Plant Definitions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type="ctrTitle"/>
          </p:nvPr>
        </p:nvSpPr>
        <p:spPr>
          <a:xfrm>
            <a:off x="0" y="1835550"/>
            <a:ext cx="9144000" cy="1067700"/>
          </a:xfrm>
          <a:prstGeom prst="rect">
            <a:avLst/>
          </a:prstGeom>
          <a:solidFill>
            <a:schemeClr val="dk2">
              <a:alpha val="49800"/>
            </a:schemeClr>
          </a:solidFill>
          <a:ln>
            <a:noFill/>
          </a:ln>
        </p:spPr>
        <p:txBody>
          <a:bodyPr anchorCtr="0" anchor="ctr" bIns="0" lIns="756000" spcFirstLastPara="1" rIns="1962000" wrap="square" tIns="0">
            <a:noAutofit/>
          </a:bodyPr>
          <a:lstStyle/>
          <a:p>
            <a:pPr indent="0" lvl="0" marL="228600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GB" sz="3600"/>
              <a:t> </a:t>
            </a:r>
            <a:r>
              <a:rPr lang="en-GB" sz="3600"/>
              <a:t>THANK YOU!</a:t>
            </a:r>
            <a:endParaRPr sz="3600"/>
          </a:p>
        </p:txBody>
      </p:sp>
      <p:sp>
        <p:nvSpPr>
          <p:cNvPr id="407" name="Google Shape;407;p35"/>
          <p:cNvSpPr txBox="1"/>
          <p:nvPr>
            <p:ph idx="3" type="body"/>
          </p:nvPr>
        </p:nvSpPr>
        <p:spPr>
          <a:xfrm>
            <a:off x="-6667" y="4567237"/>
            <a:ext cx="7347300" cy="57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Department, Sub department or Capacity Group</a:t>
            </a:r>
            <a:endParaRPr/>
          </a:p>
        </p:txBody>
      </p:sp>
      <p:sp>
        <p:nvSpPr>
          <p:cNvPr id="408" name="Google Shape;408;p35"/>
          <p:cNvSpPr txBox="1"/>
          <p:nvPr>
            <p:ph idx="3" type="body"/>
          </p:nvPr>
        </p:nvSpPr>
        <p:spPr>
          <a:xfrm>
            <a:off x="-6667" y="4567237"/>
            <a:ext cx="7347300" cy="57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Department of Mathematics and Computer Science Engineering, Automotive Systems Design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56000" y="586800"/>
            <a:ext cx="36000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GB" sz="2700"/>
              <a:t>OVERVIEW</a:t>
            </a:r>
            <a:endParaRPr b="1" sz="2700"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680400" y="1122750"/>
            <a:ext cx="66150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3675" lvl="2" marL="18097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 sz="1800"/>
              <a:t>INTRODUCTION (Amazon warehouse system)</a:t>
            </a:r>
            <a:endParaRPr b="1" sz="1800"/>
          </a:p>
          <a:p>
            <a:pPr indent="-193675" lvl="2" marL="18097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 sz="1800"/>
              <a:t>ASSUMPTIONS</a:t>
            </a:r>
            <a:endParaRPr b="1" sz="1800"/>
          </a:p>
          <a:p>
            <a:pPr indent="-193675" lvl="2" marL="18097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 sz="1800"/>
              <a:t>REQUIREMENTS</a:t>
            </a:r>
            <a:endParaRPr b="1" sz="1800"/>
          </a:p>
          <a:p>
            <a:pPr indent="-193675" lvl="2" marL="18097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 sz="1800"/>
              <a:t>PLANT DEFINITIONS</a:t>
            </a:r>
            <a:endParaRPr b="1" sz="1800"/>
          </a:p>
          <a:p>
            <a:pPr indent="-193675" lvl="2" marL="18097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 sz="1800"/>
              <a:t>DEMO</a:t>
            </a:r>
            <a:endParaRPr b="1" sz="1800"/>
          </a:p>
          <a:p>
            <a:pPr indent="-193675" lvl="2" marL="18097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 sz="1800"/>
              <a:t>SYSTEM OF MULTIPLE ROBOTS </a:t>
            </a:r>
            <a:endParaRPr b="1" sz="1800"/>
          </a:p>
          <a:p>
            <a:pPr indent="-193675" lvl="2" marL="18097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 sz="1800"/>
              <a:t>CONCLUSION</a:t>
            </a:r>
            <a:endParaRPr b="1" sz="1800"/>
          </a:p>
        </p:txBody>
      </p:sp>
      <p:sp>
        <p:nvSpPr>
          <p:cNvPr id="147" name="Google Shape;147;p20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Supervisory Control of a Warehouse Robot System - Introduction</a:t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56000" y="586800"/>
            <a:ext cx="36000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GB" sz="2700"/>
              <a:t>INTRODUCTION - Amazon Robotics System</a:t>
            </a:r>
            <a:endParaRPr b="1" sz="2700"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56600" y="1427550"/>
            <a:ext cx="37485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0975" lvl="2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/>
              <a:t>Numerous autonomous agents moving along a grid in warehouse - </a:t>
            </a:r>
            <a:r>
              <a:rPr b="1" lang="en-GB"/>
              <a:t>Centralised server. </a:t>
            </a:r>
            <a:endParaRPr b="1"/>
          </a:p>
          <a:p>
            <a:pPr indent="-193675" lvl="2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/>
              <a:t>Wifi network</a:t>
            </a:r>
            <a:r>
              <a:rPr lang="en-GB"/>
              <a:t> communicates with robots equipped with </a:t>
            </a:r>
            <a:r>
              <a:rPr b="1" lang="en-GB"/>
              <a:t>numerous sensors </a:t>
            </a:r>
            <a:r>
              <a:rPr lang="en-GB"/>
              <a:t>and two </a:t>
            </a:r>
            <a:r>
              <a:rPr b="1" lang="en-GB"/>
              <a:t>brushless DC motors</a:t>
            </a:r>
            <a:r>
              <a:rPr lang="en-GB"/>
              <a:t>.</a:t>
            </a:r>
            <a:endParaRPr/>
          </a:p>
          <a:p>
            <a:pPr indent="-193675" lvl="2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/>
              <a:t>Barcode stickers</a:t>
            </a:r>
            <a:r>
              <a:rPr lang="en-GB"/>
              <a:t> on the floor and </a:t>
            </a:r>
            <a:r>
              <a:rPr b="1" lang="en-GB"/>
              <a:t>camera </a:t>
            </a:r>
            <a:r>
              <a:rPr lang="en-GB"/>
              <a:t>- sensing robot location.</a:t>
            </a:r>
            <a:endParaRPr/>
          </a:p>
          <a:p>
            <a:pPr indent="-193675" lvl="2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/>
              <a:t>Infrared </a:t>
            </a:r>
            <a:r>
              <a:rPr lang="en-GB"/>
              <a:t>and </a:t>
            </a:r>
            <a:r>
              <a:rPr b="1" lang="en-GB"/>
              <a:t>proximity sensors </a:t>
            </a:r>
            <a:r>
              <a:rPr lang="en-GB"/>
              <a:t>- observe nearby area around itself - prevent collision with other robots or humans. </a:t>
            </a:r>
            <a:endParaRPr/>
          </a:p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Supervisory Control of a Warehouse Robot System - Introduction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10348" r="17029" t="0"/>
          <a:stretch/>
        </p:blipFill>
        <p:spPr>
          <a:xfrm>
            <a:off x="4721475" y="0"/>
            <a:ext cx="4422525" cy="45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56000" y="586800"/>
            <a:ext cx="78966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GB" sz="2700"/>
              <a:t>INTRODUCTION - Amazon Robotics System</a:t>
            </a:r>
            <a:br>
              <a:rPr b="1" lang="en-GB" sz="2700"/>
            </a:br>
            <a:r>
              <a:rPr b="1" lang="en-GB" sz="2700" u="sng"/>
              <a:t>Levels of abstraction</a:t>
            </a:r>
            <a:endParaRPr b="1" sz="2700" u="sng"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756600" y="3685825"/>
            <a:ext cx="8099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/>
              <a:t>A </a:t>
            </a:r>
            <a:r>
              <a:rPr b="1" lang="en-GB" sz="1650"/>
              <a:t>centralised supervisor architecture </a:t>
            </a:r>
            <a:r>
              <a:rPr lang="en-GB" sz="1650"/>
              <a:t>is designed to coordinate all vehicles in the system to ensure safe behavior and interface with the other subsystems i.e., Path planning controller, low-level controllers, camera sensors, proximity, touch sensitive and IR sensors. 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</p:txBody>
      </p:sp>
      <p:sp>
        <p:nvSpPr>
          <p:cNvPr id="166" name="Google Shape;166;p22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of the presentation - by tab Insert -&gt; Header text and Footer text</a:t>
            </a:r>
            <a:endParaRPr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68" name="Google Shape;168;p22"/>
          <p:cNvGraphicFramePr/>
          <p:nvPr/>
        </p:nvGraphicFramePr>
        <p:xfrm>
          <a:off x="715950" y="1595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{4AB3CF25-084D-4EA3-A1D8-D79BAE94C55B}</a:tableStyleId>
              </a:tblPr>
              <a:tblGrid>
                <a:gridCol w="1949650"/>
                <a:gridCol w="5812350"/>
              </a:tblGrid>
              <a:tr h="28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Low-level controller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Feedback loops - drive the vehicle with high </a:t>
                      </a:r>
                      <a:r>
                        <a:rPr lang="en-GB"/>
                        <a:t>precision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Supervisory C</a:t>
                      </a:r>
                      <a:r>
                        <a:rPr b="1" lang="en-GB"/>
                        <a:t>ontroller</a:t>
                      </a:r>
                      <a:endParaRPr b="1" sz="14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Safety requirements (e.g. collision avoidance) ; Execution order of different tasks (e.g. pick, place, rotation)</a:t>
                      </a:r>
                      <a:endParaRPr b="1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 Planning Controller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 planning from the current to the desired destination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Resource Allocation Controller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Dynamic resource allocation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22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Supervisory Control of a Warehouse Robot System - Introduction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56000" y="358200"/>
            <a:ext cx="78966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GB" sz="2700">
                <a:solidFill>
                  <a:srgbClr val="FFFFFF"/>
                </a:solidFill>
              </a:rPr>
              <a:t>INTRODUCTION </a:t>
            </a:r>
            <a:br>
              <a:rPr b="1" lang="en-GB" sz="2700">
                <a:solidFill>
                  <a:srgbClr val="FFFFFF"/>
                </a:solidFill>
              </a:rPr>
            </a:br>
            <a:endParaRPr b="1" sz="2200" u="sng">
              <a:solidFill>
                <a:srgbClr val="FFFFFF"/>
              </a:solidFill>
            </a:endParaRPr>
          </a:p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of the presentation - by tab Insert -&gt; Header text and Footer text</a:t>
            </a:r>
            <a:endParaRPr/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8" name="Google Shape;178;p23"/>
          <p:cNvSpPr txBox="1"/>
          <p:nvPr>
            <p:ph idx="4294967295" type="body"/>
          </p:nvPr>
        </p:nvSpPr>
        <p:spPr>
          <a:xfrm>
            <a:off x="755989" y="730486"/>
            <a:ext cx="20844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2000">
                <a:solidFill>
                  <a:srgbClr val="FFFFFF"/>
                </a:solidFill>
              </a:rPr>
              <a:t>Assumptions Made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154500" y="999025"/>
            <a:ext cx="898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Human intervenes when the vehicle stops upon obstacle detection or touch sensitive trigger after a set time period and the </a:t>
            </a:r>
            <a:r>
              <a:rPr b="1" lang="en-GB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vehicle does not get stuck in the loop indefinitely</a:t>
            </a:r>
            <a:r>
              <a:rPr lang="en-GB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vehicle </a:t>
            </a:r>
            <a:r>
              <a:rPr b="1" lang="en-GB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receives destination location</a:t>
            </a: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only at the initial warehouse location.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</a:t>
            </a:r>
            <a:r>
              <a:rPr b="1" lang="en-GB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warehouse location</a:t>
            </a:r>
            <a:r>
              <a:rPr b="1"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all robots is the same as charging stations, i.e., the robots get available to begin a job at the charging station. 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GB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communication systems, sensors, actuators and other interfacing systems are completely functional</a:t>
            </a: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are assumed to not fail in the middle of a job. 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1"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AGV aligns perfectly with the product stack</a:t>
            </a: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eliminating the need of a product barcode camera.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Camera, IR proximity and touch sensitive </a:t>
            </a: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sensors</a:t>
            </a: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b="1" lang="en-GB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powered and functional the entire time</a:t>
            </a: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GB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vehicle always moves straight</a:t>
            </a:r>
            <a:r>
              <a:rPr lang="en-GB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any other movement (for example: turning right or left or backwards) is communicated to the robot by the path planner. 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GB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vehicle is equipped with level sensors</a:t>
            </a: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indicate the levels and intermediate stage of the lever.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Supervisory Control of a Warehouse Robot System - Introduction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480600" y="58800"/>
            <a:ext cx="7563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GB" sz="2700"/>
              <a:t>Requirement definition process</a:t>
            </a:r>
            <a:endParaRPr/>
          </a:p>
        </p:txBody>
      </p:sp>
      <p:sp>
        <p:nvSpPr>
          <p:cNvPr id="186" name="Google Shape;186;p24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of the presentation - by tab Insert -&gt; Header text and Footer text</a:t>
            </a:r>
            <a:endParaRPr/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88" name="Google Shape;188;p24"/>
          <p:cNvGraphicFramePr/>
          <p:nvPr/>
        </p:nvGraphicFramePr>
        <p:xfrm>
          <a:off x="417050" y="4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{4AB3CF25-084D-4EA3-A1D8-D79BAE94C55B}</a:tableStyleId>
              </a:tblPr>
              <a:tblGrid>
                <a:gridCol w="602825"/>
                <a:gridCol w="4771900"/>
                <a:gridCol w="1040650"/>
                <a:gridCol w="1894500"/>
              </a:tblGrid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WBS</a:t>
                      </a:r>
                      <a:endParaRPr b="1" sz="12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Requirement</a:t>
                      </a:r>
                      <a:endParaRPr b="1" sz="12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Type</a:t>
                      </a:r>
                      <a:endParaRPr b="1" sz="12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Derived</a:t>
                      </a: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 Requirement</a:t>
                      </a:r>
                      <a:endParaRPr b="1" sz="12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</a:tr>
              <a:tr h="28800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</a:rPr>
                        <a:t>SPECIAL ACTIONS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 hMerge="1"/>
                <a:tc hMerge="1"/>
                <a:tc hMerge="1"/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M1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Specials actions must only be implemented at the location bar codes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Functional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     </a:t>
                      </a:r>
                      <a:r>
                        <a:rPr lang="en-GB" sz="1000"/>
                        <a:t>D1, D9, D10, D13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M2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Raising or lowering of the rack disables vehicle movement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Functional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     </a:t>
                      </a:r>
                      <a:r>
                        <a:rPr lang="en-GB" sz="1000"/>
                        <a:t>D1, D3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M4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Raising or lowering occur only when obstacle sensor is not triggered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Functional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     </a:t>
                      </a:r>
                      <a:r>
                        <a:rPr lang="en-GB" sz="1000"/>
                        <a:t>D1, M3, D11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D3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Intermediate stage of the rack level turns off vehicle movement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Behavioral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D1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Vehicle movement is set to idle during special actions.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Behavioral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D11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Vehicle rotation when the rack is in intermediate stage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Behavioral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</a:rPr>
                        <a:t>OBSTACLE AND TOUCH SENSORS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 hMerge="1"/>
                <a:tc hMerge="1"/>
                <a:tc hMerge="1"/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M3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The vehicle must avoid all collisions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Functional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     </a:t>
                      </a:r>
                      <a:r>
                        <a:rPr lang="en-GB" sz="1000"/>
                        <a:t>D2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M4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IR proximity sensor disables vehicle movement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Functional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     </a:t>
                      </a:r>
                      <a:r>
                        <a:rPr lang="en-GB" sz="1000"/>
                        <a:t>D2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M5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Vehicle movement is </a:t>
                      </a:r>
                      <a:r>
                        <a:rPr lang="en-GB" sz="1000"/>
                        <a:t>immediately</a:t>
                      </a:r>
                      <a:r>
                        <a:rPr lang="en-GB" sz="1000"/>
                        <a:t> disabled when touch sensitive sensor is triggered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Behavioral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     </a:t>
                      </a:r>
                      <a:r>
                        <a:rPr lang="en-GB" sz="1000"/>
                        <a:t>D2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D2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Touch sensitive and IR proximity sensors are always active.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Technical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89" name="Google Shape;189;p24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Supervisory Control of a Warehouse Robot System - Introduction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80600" y="48050"/>
            <a:ext cx="7563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GB" sz="2700"/>
              <a:t>Requirement definition process</a:t>
            </a:r>
            <a:endParaRPr/>
          </a:p>
        </p:txBody>
      </p:sp>
      <p:sp>
        <p:nvSpPr>
          <p:cNvPr id="195" name="Google Shape;195;p25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of the presentation - by tab Insert -&gt; Header text and Footer text</a:t>
            </a:r>
            <a:endParaRPr/>
          </a:p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97" name="Google Shape;197;p25"/>
          <p:cNvGraphicFramePr/>
          <p:nvPr/>
        </p:nvGraphicFramePr>
        <p:xfrm>
          <a:off x="417050" y="46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{4AB3CF25-084D-4EA3-A1D8-D79BAE94C55B}</a:tableStyleId>
              </a:tblPr>
              <a:tblGrid>
                <a:gridCol w="602825"/>
                <a:gridCol w="4771900"/>
                <a:gridCol w="1040650"/>
                <a:gridCol w="1894500"/>
              </a:tblGrid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WBS</a:t>
                      </a:r>
                      <a:endParaRPr b="1" sz="12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Requirement</a:t>
                      </a:r>
                      <a:endParaRPr b="1" sz="12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Type</a:t>
                      </a:r>
                      <a:endParaRPr b="1" sz="12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Derived Requirement</a:t>
                      </a:r>
                      <a:endParaRPr b="1" sz="12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</a:tr>
              <a:tr h="28800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</a:rPr>
                        <a:t>BATTERY CHARGING REQUIREMENTS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 hMerge="1"/>
                <a:tc hMerge="1"/>
                <a:tc hMerge="1"/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M6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Human assistance is required for critically low battery.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Functional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     </a:t>
                      </a:r>
                      <a:r>
                        <a:rPr lang="en-GB" sz="1000"/>
                        <a:t>D8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M7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Vehicle starts after charging only when battery level is full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Functional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     </a:t>
                      </a:r>
                      <a:r>
                        <a:rPr lang="en-GB" sz="1000"/>
                        <a:t>D7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D4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Critical or low battery levels trigger fetching location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Behavioral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D5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Vehicle moves only when path planner has been executed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Behavioral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     </a:t>
                      </a:r>
                      <a:r>
                        <a:rPr lang="en-GB" sz="1000"/>
                        <a:t>D9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D6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Charging is enabled only when vehicle reaches charging station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Behavioral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     </a:t>
                      </a:r>
                      <a:r>
                        <a:rPr lang="en-GB" sz="1000"/>
                        <a:t>D5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D7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Low or critical battery levels at charging station disable vehicle movement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Behavioral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     </a:t>
                      </a:r>
                      <a:r>
                        <a:rPr lang="en-GB" sz="1000"/>
                        <a:t>D6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D8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Critical battery stops vehicle movement and notifies of position on the grid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Behavioral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D12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Critical and low battery levels must disable special actions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Behavioral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</a:rPr>
                        <a:t>CAMERA SENSOR REQUIREMENTS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 hMerge="1"/>
                <a:tc hMerge="1"/>
                <a:tc hMerge="1"/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D9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Camera sensor is always powered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Technical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D13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Barcode scanning must disable vehicle movement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Behavioral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    </a:t>
                      </a:r>
                      <a:r>
                        <a:rPr b="1" lang="en-GB" sz="1000"/>
                        <a:t>D10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Detected barcode enables the options to perform special movements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Behavioral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98" name="Google Shape;198;p25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Supervisory Control of a Warehouse Robot System - Introduction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8E8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377825" y="366311"/>
            <a:ext cx="7556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-GB"/>
              <a:t>PLANT DEFINITIONS</a:t>
            </a:r>
            <a:endParaRPr/>
          </a:p>
        </p:txBody>
      </p:sp>
      <p:sp>
        <p:nvSpPr>
          <p:cNvPr id="204" name="Google Shape;204;p26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of the presentation - by tab Insert -&gt; Header text and Footer text</a:t>
            </a:r>
            <a:endParaRPr/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6" name="Google Shape;206;p26"/>
          <p:cNvSpPr txBox="1"/>
          <p:nvPr>
            <p:ph idx="2" type="body"/>
          </p:nvPr>
        </p:nvSpPr>
        <p:spPr>
          <a:xfrm>
            <a:off x="6443218" y="458255"/>
            <a:ext cx="906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Start</a:t>
            </a:r>
            <a:endParaRPr sz="1800"/>
          </a:p>
        </p:txBody>
      </p:sp>
      <p:sp>
        <p:nvSpPr>
          <p:cNvPr id="207" name="Google Shape;207;p26"/>
          <p:cNvSpPr txBox="1"/>
          <p:nvPr>
            <p:ph idx="3" type="body"/>
          </p:nvPr>
        </p:nvSpPr>
        <p:spPr>
          <a:xfrm>
            <a:off x="377814" y="763061"/>
            <a:ext cx="20844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2000"/>
              <a:t>Vehicle Movement</a:t>
            </a:r>
            <a:endParaRPr b="1" sz="2000"/>
          </a:p>
        </p:txBody>
      </p:sp>
      <p:sp>
        <p:nvSpPr>
          <p:cNvPr id="208" name="Google Shape;208;p26"/>
          <p:cNvSpPr/>
          <p:nvPr/>
        </p:nvSpPr>
        <p:spPr>
          <a:xfrm>
            <a:off x="4824225" y="1427075"/>
            <a:ext cx="1372200" cy="1351800"/>
          </a:xfrm>
          <a:prstGeom prst="ellipse">
            <a:avLst/>
          </a:prstGeom>
          <a:solidFill>
            <a:schemeClr val="dk2"/>
          </a:solidFill>
          <a:ln cap="flat" cmpd="sng" w="76200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7690700" y="1438638"/>
            <a:ext cx="1372200" cy="1351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 flipH="1">
            <a:off x="5197975" y="2805075"/>
            <a:ext cx="3417900" cy="787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 flipH="1" rot="10800000">
            <a:off x="5223275" y="776275"/>
            <a:ext cx="3346800" cy="637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>
            <p:ph idx="2" type="body"/>
          </p:nvPr>
        </p:nvSpPr>
        <p:spPr>
          <a:xfrm>
            <a:off x="6585468" y="3674292"/>
            <a:ext cx="906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Stop</a:t>
            </a:r>
            <a:endParaRPr sz="1800"/>
          </a:p>
        </p:txBody>
      </p:sp>
      <p:sp>
        <p:nvSpPr>
          <p:cNvPr id="213" name="Google Shape;213;p26"/>
          <p:cNvSpPr txBox="1"/>
          <p:nvPr>
            <p:ph idx="2" type="body"/>
          </p:nvPr>
        </p:nvSpPr>
        <p:spPr>
          <a:xfrm>
            <a:off x="4980668" y="1931980"/>
            <a:ext cx="906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800">
                <a:solidFill>
                  <a:srgbClr val="FFFFFF"/>
                </a:solidFill>
              </a:rPr>
              <a:t>IDLE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14" name="Google Shape;214;p26"/>
          <p:cNvSpPr txBox="1"/>
          <p:nvPr>
            <p:ph idx="2" type="body"/>
          </p:nvPr>
        </p:nvSpPr>
        <p:spPr>
          <a:xfrm>
            <a:off x="7923343" y="1931980"/>
            <a:ext cx="906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800">
                <a:solidFill>
                  <a:srgbClr val="FFFFFF"/>
                </a:solidFill>
              </a:rPr>
              <a:t>MOVE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377825" y="1499250"/>
            <a:ext cx="411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3675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Controllable events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Idle </a:t>
            </a: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and Marked state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Idle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26"/>
          <p:cNvCxnSpPr/>
          <p:nvPr/>
        </p:nvCxnSpPr>
        <p:spPr>
          <a:xfrm flipH="1" rot="10800000">
            <a:off x="4050621" y="2109580"/>
            <a:ext cx="759600" cy="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6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Supervisory Control of a Warehouse Robot System - Plant Definitions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8E8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377825" y="0"/>
            <a:ext cx="53268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-GB"/>
              <a:t>PLANT DEFINITIONS - </a:t>
            </a:r>
            <a:r>
              <a:rPr lang="en-GB"/>
              <a:t>Special Actions</a:t>
            </a:r>
            <a:endParaRPr/>
          </a:p>
        </p:txBody>
      </p:sp>
      <p:sp>
        <p:nvSpPr>
          <p:cNvPr id="223" name="Google Shape;223;p27"/>
          <p:cNvSpPr txBox="1"/>
          <p:nvPr>
            <p:ph idx="11" type="ftr"/>
          </p:nvPr>
        </p:nvSpPr>
        <p:spPr>
          <a:xfrm>
            <a:off x="1114501" y="456005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of the presentation - by tab Insert -&gt; Header text and Footer text</a:t>
            </a:r>
            <a:endParaRPr/>
          </a:p>
        </p:txBody>
      </p:sp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5" name="Google Shape;225;p27"/>
          <p:cNvSpPr txBox="1"/>
          <p:nvPr>
            <p:ph idx="3" type="body"/>
          </p:nvPr>
        </p:nvSpPr>
        <p:spPr>
          <a:xfrm>
            <a:off x="454029" y="407275"/>
            <a:ext cx="28161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2000"/>
              <a:t>Auxiliary</a:t>
            </a:r>
            <a:r>
              <a:rPr b="1" lang="en-GB" sz="2000"/>
              <a:t> Movements</a:t>
            </a:r>
            <a:endParaRPr b="1" sz="2000"/>
          </a:p>
        </p:txBody>
      </p:sp>
      <p:sp>
        <p:nvSpPr>
          <p:cNvPr id="226" name="Google Shape;226;p27"/>
          <p:cNvSpPr txBox="1"/>
          <p:nvPr/>
        </p:nvSpPr>
        <p:spPr>
          <a:xfrm>
            <a:off x="377825" y="676400"/>
            <a:ext cx="45441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3675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Controllable events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Rotate </a:t>
            </a: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Rotate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Rotation </a:t>
            </a: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Rotation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and Marked state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Rotation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1695911" y="1805842"/>
            <a:ext cx="631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Rotate</a:t>
            </a:r>
            <a:endParaRPr sz="1800"/>
          </a:p>
        </p:txBody>
      </p:sp>
      <p:sp>
        <p:nvSpPr>
          <p:cNvPr id="228" name="Google Shape;228;p27"/>
          <p:cNvSpPr/>
          <p:nvPr/>
        </p:nvSpPr>
        <p:spPr>
          <a:xfrm>
            <a:off x="568225" y="2584952"/>
            <a:ext cx="955800" cy="941400"/>
          </a:xfrm>
          <a:prstGeom prst="ellipse">
            <a:avLst/>
          </a:prstGeom>
          <a:solidFill>
            <a:schemeClr val="dk2"/>
          </a:solidFill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2564649" y="2593005"/>
            <a:ext cx="955800" cy="94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 flipH="1">
            <a:off x="828509" y="3544695"/>
            <a:ext cx="2380500" cy="548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 flipH="1" rot="10800000">
            <a:off x="846153" y="2131597"/>
            <a:ext cx="2331000" cy="4443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>
            <p:ph idx="2" type="body"/>
          </p:nvPr>
        </p:nvSpPr>
        <p:spPr>
          <a:xfrm>
            <a:off x="1490067" y="4150075"/>
            <a:ext cx="1114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Stop Rotate</a:t>
            </a:r>
            <a:endParaRPr sz="1800"/>
          </a:p>
        </p:txBody>
      </p:sp>
      <p:sp>
        <p:nvSpPr>
          <p:cNvPr id="233" name="Google Shape;233;p27"/>
          <p:cNvSpPr txBox="1"/>
          <p:nvPr>
            <p:ph idx="2" type="body"/>
          </p:nvPr>
        </p:nvSpPr>
        <p:spPr>
          <a:xfrm>
            <a:off x="590747" y="2830212"/>
            <a:ext cx="9087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NO ROTATION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34" name="Google Shape;234;p27"/>
          <p:cNvSpPr txBox="1"/>
          <p:nvPr>
            <p:ph idx="2" type="body"/>
          </p:nvPr>
        </p:nvSpPr>
        <p:spPr>
          <a:xfrm>
            <a:off x="2601701" y="2950763"/>
            <a:ext cx="9087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 </a:t>
            </a:r>
            <a:r>
              <a:rPr b="1" lang="en-GB" sz="1400">
                <a:solidFill>
                  <a:srgbClr val="FFFFFF"/>
                </a:solidFill>
              </a:rPr>
              <a:t>ROTATION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561075" y="2588977"/>
            <a:ext cx="955800" cy="941400"/>
          </a:xfrm>
          <a:prstGeom prst="ellipse">
            <a:avLst/>
          </a:prstGeom>
          <a:solidFill>
            <a:schemeClr val="dk2"/>
          </a:solidFill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6405099" y="1911230"/>
            <a:ext cx="955800" cy="94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idx="2" type="body"/>
          </p:nvPr>
        </p:nvSpPr>
        <p:spPr>
          <a:xfrm>
            <a:off x="4583597" y="2940575"/>
            <a:ext cx="9087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LOW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38" name="Google Shape;238;p27"/>
          <p:cNvSpPr txBox="1"/>
          <p:nvPr>
            <p:ph idx="2" type="body"/>
          </p:nvPr>
        </p:nvSpPr>
        <p:spPr>
          <a:xfrm>
            <a:off x="6432105" y="2238850"/>
            <a:ext cx="9087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LOW 2 HIGH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39" name="Google Shape;239;p27"/>
          <p:cNvSpPr txBox="1"/>
          <p:nvPr>
            <p:ph idx="3" type="body"/>
          </p:nvPr>
        </p:nvSpPr>
        <p:spPr>
          <a:xfrm>
            <a:off x="5048679" y="353950"/>
            <a:ext cx="28161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2000"/>
              <a:t>Vehicle Lever Movements</a:t>
            </a:r>
            <a:endParaRPr b="1" sz="2000"/>
          </a:p>
        </p:txBody>
      </p:sp>
      <p:sp>
        <p:nvSpPr>
          <p:cNvPr id="240" name="Google Shape;240;p27"/>
          <p:cNvSpPr txBox="1"/>
          <p:nvPr/>
        </p:nvSpPr>
        <p:spPr>
          <a:xfrm>
            <a:off x="4972475" y="623075"/>
            <a:ext cx="41715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3675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Controllable events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Raise </a:t>
            </a: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Uncontrollable event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Intermediate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Low, High, Low to High, High to Low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2" marL="1809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Char char="•"/>
            </a:pPr>
            <a:r>
              <a:rPr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and Marked state - </a:t>
            </a:r>
            <a:r>
              <a:rPr b="1" lang="en-GB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Idle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8156699" y="2602055"/>
            <a:ext cx="955800" cy="94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>
            <p:ph idx="2" type="body"/>
          </p:nvPr>
        </p:nvSpPr>
        <p:spPr>
          <a:xfrm>
            <a:off x="8183705" y="2949767"/>
            <a:ext cx="9087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HIGH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6364449" y="3468505"/>
            <a:ext cx="955800" cy="94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>
            <p:ph idx="2" type="body"/>
          </p:nvPr>
        </p:nvSpPr>
        <p:spPr>
          <a:xfrm>
            <a:off x="6391455" y="3832142"/>
            <a:ext cx="9087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400">
                <a:solidFill>
                  <a:srgbClr val="FFFFFF"/>
                </a:solidFill>
              </a:rPr>
              <a:t>HIGH 2 LOW</a:t>
            </a:r>
            <a:endParaRPr b="1" sz="1400">
              <a:solidFill>
                <a:srgbClr val="FFFFFF"/>
              </a:solidFill>
            </a:endParaRPr>
          </a:p>
        </p:txBody>
      </p:sp>
      <p:cxnSp>
        <p:nvCxnSpPr>
          <p:cNvPr id="245" name="Google Shape;245;p27"/>
          <p:cNvCxnSpPr>
            <a:endCxn id="238" idx="1"/>
          </p:cNvCxnSpPr>
          <p:nvPr/>
        </p:nvCxnSpPr>
        <p:spPr>
          <a:xfrm flipH="1" rot="10800000">
            <a:off x="5369505" y="2362600"/>
            <a:ext cx="1062600" cy="46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7"/>
          <p:cNvCxnSpPr>
            <a:stCxn id="238" idx="3"/>
          </p:cNvCxnSpPr>
          <p:nvPr/>
        </p:nvCxnSpPr>
        <p:spPr>
          <a:xfrm>
            <a:off x="7340805" y="2362600"/>
            <a:ext cx="945900" cy="44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7"/>
          <p:cNvCxnSpPr>
            <a:stCxn id="244" idx="1"/>
            <a:endCxn id="235" idx="5"/>
          </p:cNvCxnSpPr>
          <p:nvPr/>
        </p:nvCxnSpPr>
        <p:spPr>
          <a:xfrm rot="10800000">
            <a:off x="5376855" y="3392492"/>
            <a:ext cx="1014600" cy="56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7"/>
          <p:cNvCxnSpPr>
            <a:stCxn id="241" idx="3"/>
            <a:endCxn id="244" idx="3"/>
          </p:cNvCxnSpPr>
          <p:nvPr/>
        </p:nvCxnSpPr>
        <p:spPr>
          <a:xfrm flipH="1">
            <a:off x="7300073" y="3405590"/>
            <a:ext cx="996600" cy="55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7"/>
          <p:cNvSpPr txBox="1"/>
          <p:nvPr>
            <p:ph idx="2" type="body"/>
          </p:nvPr>
        </p:nvSpPr>
        <p:spPr>
          <a:xfrm rot="-1447704">
            <a:off x="5505866" y="2258398"/>
            <a:ext cx="631142" cy="247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Raise</a:t>
            </a:r>
            <a:endParaRPr sz="1800"/>
          </a:p>
        </p:txBody>
      </p:sp>
      <p:sp>
        <p:nvSpPr>
          <p:cNvPr id="250" name="Google Shape;250;p27"/>
          <p:cNvSpPr txBox="1"/>
          <p:nvPr>
            <p:ph idx="2" type="body"/>
          </p:nvPr>
        </p:nvSpPr>
        <p:spPr>
          <a:xfrm>
            <a:off x="7673401" y="2217125"/>
            <a:ext cx="1362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Intermediate</a:t>
            </a:r>
            <a:endParaRPr sz="1800"/>
          </a:p>
        </p:txBody>
      </p:sp>
      <p:sp>
        <p:nvSpPr>
          <p:cNvPr id="251" name="Google Shape;251;p27"/>
          <p:cNvSpPr txBox="1"/>
          <p:nvPr>
            <p:ph idx="2" type="body"/>
          </p:nvPr>
        </p:nvSpPr>
        <p:spPr>
          <a:xfrm>
            <a:off x="4887938" y="3717050"/>
            <a:ext cx="1362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Intermediate</a:t>
            </a:r>
            <a:endParaRPr sz="1800"/>
          </a:p>
        </p:txBody>
      </p:sp>
      <p:cxnSp>
        <p:nvCxnSpPr>
          <p:cNvPr id="252" name="Google Shape;252;p27"/>
          <p:cNvCxnSpPr/>
          <p:nvPr/>
        </p:nvCxnSpPr>
        <p:spPr>
          <a:xfrm flipH="1" rot="10800000">
            <a:off x="3850084" y="3057305"/>
            <a:ext cx="759600" cy="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7"/>
          <p:cNvSpPr txBox="1"/>
          <p:nvPr>
            <p:ph idx="2" type="body"/>
          </p:nvPr>
        </p:nvSpPr>
        <p:spPr>
          <a:xfrm rot="-1502592">
            <a:off x="7620690" y="3619059"/>
            <a:ext cx="631465" cy="247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800"/>
              <a:t>Lower</a:t>
            </a:r>
            <a:endParaRPr sz="1800"/>
          </a:p>
        </p:txBody>
      </p:sp>
      <p:cxnSp>
        <p:nvCxnSpPr>
          <p:cNvPr id="254" name="Google Shape;254;p27"/>
          <p:cNvCxnSpPr/>
          <p:nvPr/>
        </p:nvCxnSpPr>
        <p:spPr>
          <a:xfrm flipH="1" rot="10800000">
            <a:off x="80199" y="3053951"/>
            <a:ext cx="521100" cy="1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7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Supervisory Control of a Warehouse Robot System - Plant Definitions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TUe_PPT_V2">
      <a:dk1>
        <a:srgbClr val="000000"/>
      </a:dk1>
      <a:lt1>
        <a:srgbClr val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