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tags/tag12.xml" ContentType="application/vnd.openxmlformats-officedocument.presentationml.tags+xml"/>
  <Override PartName="/ppt/theme/theme1.xml" ContentType="application/vnd.openxmlformats-officedocument.theme+xml"/>
  <Override PartName="/ppt/slides/slide6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Override PartName="/ppt/tags/tag22.xml" ContentType="application/vnd.openxmlformats-officedocument.presentationml.tags+xml"/>
  <Override PartName="/ppt/slides/slide85.xml" ContentType="application/vnd.openxmlformats-officedocument.presentationml.slide+xml"/>
  <Override PartName="/ppt/slides/slide95.xml" ContentType="application/vnd.openxmlformats-officedocument.presentationml.slide+xml"/>
  <Override PartName="/ppt/tags/tag7.xml" ContentType="application/vnd.openxmlformats-officedocument.presentationml.tags+xml"/>
  <Override PartName="/ppt/tags/tag18.xml" ContentType="application/vnd.openxmlformats-officedocument.presentationml.tags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tags/tag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slides/slide6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Override PartName="/ppt/tags/tag23.xml" ContentType="application/vnd.openxmlformats-officedocument.presentationml.tags+xml"/>
  <Override PartName="/ppt/slides/slide86.xml" ContentType="application/vnd.openxmlformats-officedocument.presentationml.slide+xml"/>
  <Override PartName="/ppt/tags/tag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52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tags/tag3.xml" ContentType="application/vnd.openxmlformats-officedocument.presentationml.tags+xml"/>
  <Override PartName="/ppt/slides/slide68.xml" ContentType="application/vnd.openxmlformats-officedocument.presentationml.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tags/tag24.xml" ContentType="application/vnd.openxmlformats-officedocument.presentationml.tags+xml"/>
  <Override PartName="/ppt/slides/slide87.xml" ContentType="application/vnd.openxmlformats-officedocument.presentationml.slide+xml"/>
  <Override PartName="/ppt/tags/tag9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53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2.xml" ContentType="application/vnd.openxmlformats-officedocument.presentationml.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tags/tag4.xml" ContentType="application/vnd.openxmlformats-officedocument.presentationml.tags+xml"/>
  <Override PartName="/ppt/tags/tag15.xml" ContentType="application/vnd.openxmlformats-officedocument.presentationml.tags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8.xml" ContentType="application/vnd.openxmlformats-officedocument.presentationml.slide+xml"/>
  <Override PartName="/ppt/tags/tag25.xml" ContentType="application/vnd.openxmlformats-officedocument.presentationml.tags+xml"/>
  <Override PartName="/ppt/slides/slide10.xml" ContentType="application/vnd.openxmlformats-officedocument.presentationml.slide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Default Extension="wmf" ContentType="image/x-wmf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tags/tag10.xml" ContentType="application/vnd.openxmlformats-officedocument.presentationml.tags+xml"/>
  <Override PartName="/ppt/presProps.xml" ContentType="application/vnd.openxmlformats-officedocument.presentationml.presProps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tags/tag20.xml" ContentType="application/vnd.openxmlformats-officedocument.presentationml.tags+xml"/>
  <Override PartName="/ppt/presentation.xml" ContentType="application/vnd.openxmlformats-officedocument.presentationml.presentation.main+xml"/>
  <Override PartName="/ppt/slides/slide83.xml" ContentType="application/vnd.openxmlformats-officedocument.presentationml.slide+xml"/>
  <Default Extension="tiff" ContentType="image/tiff"/>
  <Override PartName="/ppt/slides/slide93.xml" ContentType="application/vnd.openxmlformats-officedocument.presentationml.slide+xml"/>
  <Override PartName="/ppt/tags/tag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tags/tag26.xml" ContentType="application/vnd.openxmlformats-officedocument.presentationml.tags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tags/tag11.xml" ContentType="application/vnd.openxmlformats-officedocument.presentationml.tags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tags/tag21.xml" ContentType="application/vnd.openxmlformats-officedocument.presentationml.tags+xml"/>
  <Override PartName="/ppt/slides/slide84.xml" ContentType="application/vnd.openxmlformats-officedocument.presentationml.slide+xml"/>
  <Override PartName="/ppt/slides/slide94.xml" ContentType="application/vnd.openxmlformats-officedocument.presentationml.slide+xml"/>
  <Override PartName="/ppt/tags/tag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97"/>
  </p:notesMasterIdLst>
  <p:sldIdLst>
    <p:sldId id="257" r:id="rId2"/>
    <p:sldId id="376" r:id="rId3"/>
    <p:sldId id="271" r:id="rId4"/>
    <p:sldId id="268" r:id="rId5"/>
    <p:sldId id="269" r:id="rId6"/>
    <p:sldId id="270" r:id="rId7"/>
    <p:sldId id="272" r:id="rId8"/>
    <p:sldId id="273" r:id="rId9"/>
    <p:sldId id="350" r:id="rId10"/>
    <p:sldId id="377" r:id="rId11"/>
    <p:sldId id="282" r:id="rId12"/>
    <p:sldId id="283" r:id="rId13"/>
    <p:sldId id="284" r:id="rId14"/>
    <p:sldId id="285" r:id="rId15"/>
    <p:sldId id="286" r:id="rId16"/>
    <p:sldId id="355" r:id="rId17"/>
    <p:sldId id="378" r:id="rId18"/>
    <p:sldId id="287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97" r:id="rId28"/>
    <p:sldId id="379" r:id="rId29"/>
    <p:sldId id="352" r:id="rId30"/>
    <p:sldId id="380" r:id="rId31"/>
    <p:sldId id="299" r:id="rId32"/>
    <p:sldId id="300" r:id="rId33"/>
    <p:sldId id="301" r:id="rId34"/>
    <p:sldId id="302" r:id="rId35"/>
    <p:sldId id="303" r:id="rId36"/>
    <p:sldId id="304" r:id="rId37"/>
    <p:sldId id="306" r:id="rId38"/>
    <p:sldId id="305" r:id="rId39"/>
    <p:sldId id="307" r:id="rId40"/>
    <p:sldId id="308" r:id="rId41"/>
    <p:sldId id="309" r:id="rId42"/>
    <p:sldId id="310" r:id="rId43"/>
    <p:sldId id="311" r:id="rId44"/>
    <p:sldId id="312" r:id="rId45"/>
    <p:sldId id="357" r:id="rId46"/>
    <p:sldId id="356" r:id="rId47"/>
    <p:sldId id="381" r:id="rId48"/>
    <p:sldId id="313" r:id="rId49"/>
    <p:sldId id="314" r:id="rId50"/>
    <p:sldId id="316" r:id="rId51"/>
    <p:sldId id="317" r:id="rId52"/>
    <p:sldId id="318" r:id="rId53"/>
    <p:sldId id="382" r:id="rId54"/>
    <p:sldId id="319" r:id="rId55"/>
    <p:sldId id="320" r:id="rId56"/>
    <p:sldId id="321" r:id="rId57"/>
    <p:sldId id="322" r:id="rId58"/>
    <p:sldId id="323" r:id="rId59"/>
    <p:sldId id="324" r:id="rId60"/>
    <p:sldId id="383" r:id="rId61"/>
    <p:sldId id="325" r:id="rId62"/>
    <p:sldId id="326" r:id="rId63"/>
    <p:sldId id="327" r:id="rId64"/>
    <p:sldId id="328" r:id="rId65"/>
    <p:sldId id="329" r:id="rId66"/>
    <p:sldId id="330" r:id="rId67"/>
    <p:sldId id="384" r:id="rId68"/>
    <p:sldId id="331" r:id="rId69"/>
    <p:sldId id="366" r:id="rId70"/>
    <p:sldId id="332" r:id="rId71"/>
    <p:sldId id="262" r:id="rId72"/>
    <p:sldId id="334" r:id="rId73"/>
    <p:sldId id="358" r:id="rId74"/>
    <p:sldId id="385" r:id="rId75"/>
    <p:sldId id="369" r:id="rId76"/>
    <p:sldId id="335" r:id="rId77"/>
    <p:sldId id="341" r:id="rId78"/>
    <p:sldId id="368" r:id="rId79"/>
    <p:sldId id="337" r:id="rId80"/>
    <p:sldId id="338" r:id="rId81"/>
    <p:sldId id="339" r:id="rId82"/>
    <p:sldId id="340" r:id="rId83"/>
    <p:sldId id="386" r:id="rId84"/>
    <p:sldId id="342" r:id="rId85"/>
    <p:sldId id="264" r:id="rId86"/>
    <p:sldId id="265" r:id="rId87"/>
    <p:sldId id="387" r:id="rId88"/>
    <p:sldId id="371" r:id="rId89"/>
    <p:sldId id="372" r:id="rId90"/>
    <p:sldId id="388" r:id="rId91"/>
    <p:sldId id="344" r:id="rId92"/>
    <p:sldId id="361" r:id="rId93"/>
    <p:sldId id="363" r:id="rId94"/>
    <p:sldId id="364" r:id="rId95"/>
    <p:sldId id="365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4845" autoAdjust="0"/>
  </p:normalViewPr>
  <p:slideViewPr>
    <p:cSldViewPr>
      <p:cViewPr varScale="1">
        <p:scale>
          <a:sx n="96" d="100"/>
          <a:sy n="96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notesMaster" Target="notesMasters/notesMaster1.xml"/><Relationship Id="rId98" Type="http://schemas.openxmlformats.org/officeDocument/2006/relationships/printerSettings" Target="printerSettings/printerSettings1.bin"/><Relationship Id="rId9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viewProps" Target="view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05E01-5B4B-364C-9057-C71629E49C20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2144-A6B0-9349-BE84-426690C9A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785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Current search engines work better with short queries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Return documents that</a:t>
            </a:r>
            <a:r>
              <a:rPr lang="en-US" baseline="0" dirty="0" smtClean="0"/>
              <a:t> contain all the query terms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No syntactic or semantic features is used for query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0356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67276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1972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EMIM sums over the values a and</a:t>
            </a:r>
            <a:r>
              <a:rPr lang="en-US" baseline="0" dirty="0" smtClean="0"/>
              <a:t> b for random variables A and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1447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MIM and Chi: too specific (low frequency) terms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EMIM and Dice</a:t>
            </a:r>
            <a:r>
              <a:rPr lang="en-US" baseline="0" dirty="0" smtClean="0"/>
              <a:t> :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1240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EMIM find</a:t>
            </a:r>
            <a:r>
              <a:rPr lang="en-US" baseline="0" dirty="0" smtClean="0"/>
              <a:t>s more specific terms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Dice is stable across window sizes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12349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Group</a:t>
            </a:r>
            <a:r>
              <a:rPr lang="en-US" baseline="0" dirty="0" smtClean="0"/>
              <a:t> queries based on click data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Similarity measures like Dice’s measure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We can</a:t>
            </a:r>
            <a:r>
              <a:rPr lang="en-US" baseline="0" dirty="0" smtClean="0"/>
              <a:t> use graph structure to find related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41628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“Similar” option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does the same thing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Search for “oil industry” and click “similar”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Doesn’t seem to be there any longer….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799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Bad</a:t>
            </a:r>
            <a:r>
              <a:rPr lang="en-US" baseline="0" dirty="0" smtClean="0"/>
              <a:t> results if we have bad initial results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Query performance predictions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Get specific to some query aspects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“Apple” would go just to company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RF assumes initial relevant documents are not enough and user wants more documents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Not true for many web queries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Query suggestions assumes original query fails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More reasonable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62924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Wasington</a:t>
            </a:r>
            <a:r>
              <a:rPr lang="en-US" dirty="0" smtClean="0"/>
              <a:t> :place or person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Springfield : matches 35 cities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2704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Related</a:t>
            </a:r>
            <a:r>
              <a:rPr lang="en-US" baseline="0" dirty="0" smtClean="0"/>
              <a:t> to query intention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930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Segmentation: “mobile company market share” </a:t>
            </a:r>
            <a:r>
              <a:rPr lang="en-US" dirty="0" smtClean="0">
                <a:sym typeface="Wingdings"/>
              </a:rPr>
              <a:t> “mobile</a:t>
            </a:r>
            <a:r>
              <a:rPr lang="en-US" baseline="0" dirty="0" smtClean="0">
                <a:sym typeface="Wingdings"/>
              </a:rPr>
              <a:t> company</a:t>
            </a:r>
            <a:r>
              <a:rPr lang="en-US" dirty="0" smtClean="0">
                <a:sym typeface="Wingdings"/>
              </a:rPr>
              <a:t>” “market share”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ym typeface="Wingdings"/>
              </a:rPr>
              <a:t>Substitution :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“mac </a:t>
            </a:r>
            <a:r>
              <a:rPr lang="en-US" dirty="0" err="1" smtClean="0">
                <a:sym typeface="Wingdings"/>
              </a:rPr>
              <a:t>os</a:t>
            </a:r>
            <a:r>
              <a:rPr lang="en-US" dirty="0" smtClean="0">
                <a:sym typeface="Wingdings"/>
              </a:rPr>
              <a:t>”  “mac operating system”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ym typeface="Wingdings"/>
              </a:rPr>
              <a:t>Expansion</a:t>
            </a:r>
            <a:r>
              <a:rPr lang="en-US" baseline="0" dirty="0" smtClean="0">
                <a:sym typeface="Wingdings"/>
              </a:rPr>
              <a:t> : “apple mobile”  “apple mobile </a:t>
            </a:r>
            <a:r>
              <a:rPr lang="en-US" baseline="0" dirty="0" err="1" smtClean="0">
                <a:sym typeface="Wingdings"/>
              </a:rPr>
              <a:t>iphone</a:t>
            </a:r>
            <a:r>
              <a:rPr lang="en-US" baseline="0" dirty="0" smtClean="0">
                <a:sym typeface="Wingdings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69619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S_d</a:t>
            </a:r>
            <a:r>
              <a:rPr lang="en-US" dirty="0" smtClean="0"/>
              <a:t>=20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 f= 6.5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5368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Summarization approach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Query independent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85084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Ranking can be done with different factors: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Based on bid: bad relevance, users unsatisfied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Based</a:t>
            </a:r>
            <a:r>
              <a:rPr lang="en-US" baseline="0" dirty="0" smtClean="0"/>
              <a:t> on relevance: might not maximize profit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Based on bid and relevance and expected clicks 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63726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1 and 5 : exact match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3: partial match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2: related</a:t>
            </a:r>
            <a:r>
              <a:rPr lang="en-US" baseline="0" dirty="0" smtClean="0"/>
              <a:t> terms, retrieved by expansion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4: probably because of bids and popularity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4184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Snippets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Short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Query-specific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3587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Plotting as in graphing,</a:t>
            </a:r>
            <a:r>
              <a:rPr lang="en-US" baseline="0" dirty="0" smtClean="0"/>
              <a:t> for example showing where the query terms are in the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5517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Good candidate for a simple </a:t>
            </a:r>
            <a:r>
              <a:rPr lang="en-US" dirty="0" err="1" smtClean="0"/>
              <a:t>MapReduce</a:t>
            </a:r>
            <a:r>
              <a:rPr lang="en-US" baseline="0" dirty="0" smtClean="0"/>
              <a:t> program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Priblems</a:t>
            </a:r>
            <a:r>
              <a:rPr lang="en-US" baseline="0" dirty="0" smtClean="0"/>
              <a:t>: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4912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This approach for stemming is comparable</a:t>
            </a:r>
            <a:r>
              <a:rPr lang="en-US" baseline="0" dirty="0" smtClean="0"/>
              <a:t> to algorithmic stemmers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Can be used for other languages, e.g. using shared n-grams and co-occurrence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0909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5726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errors</a:t>
            </a:r>
            <a:r>
              <a:rPr lang="en-US" baseline="0" dirty="0" smtClean="0"/>
              <a:t> related to products, companies,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3694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&gt;80</a:t>
            </a:r>
            <a:r>
              <a:rPr lang="en-US" baseline="0" dirty="0" smtClean="0"/>
              <a:t>% of errors are produced by single character errors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035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snipped from https://www.mainsourcebank.com/index.htm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4119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 general framework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2144-A6B0-9349-BE84-426690C9A57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181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CC8D7-40CF-4F8B-8592-E2C83F494895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8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1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3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tif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30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tif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tif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usty.com/" TargetMode="External"/><Relationship Id="rId3" Type="http://schemas.openxmlformats.org/officeDocument/2006/relationships/image" Target="../media/image33.tif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tif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tif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tif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6249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All slides © CIIR, </a:t>
            </a:r>
            <a:r>
              <a:rPr lang="en-US" sz="1000" dirty="0" smtClean="0"/>
              <a:t>2014-2016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b="1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627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Query-Based 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decision about stemming at query time rather than during indexing</a:t>
            </a:r>
          </a:p>
          <a:p>
            <a:pPr lvl="1"/>
            <a:r>
              <a:rPr lang="en-US" dirty="0" smtClean="0"/>
              <a:t>improved flexibility, effectiveness</a:t>
            </a:r>
          </a:p>
          <a:p>
            <a:r>
              <a:rPr lang="en-US" dirty="0" smtClean="0"/>
              <a:t>Query is expanded using word variants</a:t>
            </a:r>
          </a:p>
          <a:p>
            <a:pPr lvl="1"/>
            <a:r>
              <a:rPr lang="en-US" dirty="0" smtClean="0"/>
              <a:t>documents are not stemmed</a:t>
            </a:r>
          </a:p>
          <a:p>
            <a:pPr lvl="1"/>
            <a:r>
              <a:rPr lang="en-US" dirty="0" smtClean="0"/>
              <a:t>e.g., “rock climbing” expanded with “climb”, not stemmed to “climb”</a:t>
            </a:r>
          </a:p>
          <a:p>
            <a:pPr lvl="1"/>
            <a:r>
              <a:rPr lang="en-US" dirty="0" smtClean="0"/>
              <a:t>e.g., expand “selling stock” with “stocks” but not “stocking”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stem class </a:t>
            </a:r>
            <a:r>
              <a:rPr lang="en-US" dirty="0" smtClean="0"/>
              <a:t>is the group of words that will be transformed into the same stem by the stemming algorithm</a:t>
            </a:r>
          </a:p>
          <a:p>
            <a:pPr lvl="1"/>
            <a:r>
              <a:rPr lang="en-US" dirty="0" smtClean="0"/>
              <a:t>generated by running stemmer on large corpus</a:t>
            </a:r>
          </a:p>
          <a:p>
            <a:pPr lvl="1"/>
            <a:r>
              <a:rPr lang="en-US" dirty="0" smtClean="0"/>
              <a:t>e.g., Porter stemmer on TREC News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71600" y="4419600"/>
            <a:ext cx="6121920" cy="177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4525963"/>
          </a:xfrm>
        </p:spPr>
        <p:txBody>
          <a:bodyPr/>
          <a:lstStyle/>
          <a:p>
            <a:r>
              <a:rPr lang="en-US" dirty="0" smtClean="0"/>
              <a:t>Stem classes are often too big and inaccurate</a:t>
            </a:r>
          </a:p>
          <a:p>
            <a:r>
              <a:rPr lang="en-US" dirty="0" smtClean="0"/>
              <a:t>Modify using analysis of </a:t>
            </a:r>
            <a:r>
              <a:rPr lang="en-US" i="1" dirty="0" smtClean="0"/>
              <a:t>word co-occurrence</a:t>
            </a:r>
          </a:p>
          <a:p>
            <a:r>
              <a:rPr lang="en-US" i="1" dirty="0" smtClean="0"/>
              <a:t>Assumption:</a:t>
            </a:r>
          </a:p>
          <a:p>
            <a:pPr lvl="1"/>
            <a:r>
              <a:rPr lang="en-US" dirty="0" smtClean="0"/>
              <a:t>Word variants that could substitute for each other should co-occur often in documents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reduces previous example /</a:t>
            </a:r>
            <a:r>
              <a:rPr lang="en-US" dirty="0" err="1" smtClean="0"/>
              <a:t>polic</a:t>
            </a:r>
            <a:r>
              <a:rPr lang="en-US" dirty="0" smtClean="0"/>
              <a:t> and /bank classes to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62200" y="5562600"/>
            <a:ext cx="2464313" cy="888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Stem Classes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3400" y="1981200"/>
            <a:ext cx="8026154" cy="2804004"/>
          </a:xfrm>
          <a:prstGeom prst="rect">
            <a:avLst/>
          </a:prstGeom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Dices’ Coefficient is an example of a term association measure</a:t>
            </a:r>
          </a:p>
          <a:p>
            <a:pPr lvl="2"/>
            <a:r>
              <a:rPr lang="en-US" dirty="0" smtClean="0"/>
              <a:t>                   </a:t>
            </a:r>
          </a:p>
          <a:p>
            <a:pPr lvl="2"/>
            <a:r>
              <a:rPr lang="en-US" dirty="0" smtClean="0"/>
              <a:t>where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x</a:t>
            </a:r>
            <a:r>
              <a:rPr lang="en-US" dirty="0" smtClean="0"/>
              <a:t> is the number of windows containing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Two vertices are in the same connected component of a graph if there is a path between them</a:t>
            </a:r>
          </a:p>
          <a:p>
            <a:pPr lvl="1"/>
            <a:r>
              <a:rPr lang="en-US" dirty="0" smtClean="0"/>
              <a:t>forms word </a:t>
            </a:r>
            <a:r>
              <a:rPr lang="en-US" i="1" dirty="0" smtClean="0"/>
              <a:t>clusters</a:t>
            </a:r>
          </a:p>
          <a:p>
            <a:r>
              <a:rPr lang="en-US" dirty="0" smtClean="0"/>
              <a:t>Example output of modification</a:t>
            </a:r>
          </a:p>
          <a:p>
            <a:endParaRPr lang="en-US" dirty="0"/>
          </a:p>
          <a:p>
            <a:r>
              <a:rPr lang="en-US" dirty="0" smtClean="0"/>
              <a:t>Where else can we find co-occurrences?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96000" y="4800600"/>
            <a:ext cx="2464313" cy="888494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1828800" y="2590800"/>
            <a:ext cx="1860453" cy="304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Records all queries and documents clicked on by users, along with timestamp</a:t>
            </a:r>
          </a:p>
          <a:p>
            <a:r>
              <a:rPr lang="en-US" dirty="0" smtClean="0"/>
              <a:t>Can be used </a:t>
            </a:r>
            <a:r>
              <a:rPr lang="en-US" dirty="0"/>
              <a:t>for query-based stemming</a:t>
            </a:r>
          </a:p>
          <a:p>
            <a:pPr lvl="1"/>
            <a:r>
              <a:rPr lang="en-US" dirty="0"/>
              <a:t>Word variants that co-occur with other query words can be added to query</a:t>
            </a:r>
          </a:p>
          <a:p>
            <a:pPr lvl="2"/>
            <a:r>
              <a:rPr lang="en-US" dirty="0"/>
              <a:t>e.g., for the query “tropical fish”, “fishes” may be found with “tropical” in query log, but not “fishing”</a:t>
            </a:r>
          </a:p>
          <a:p>
            <a:r>
              <a:rPr lang="en-US" dirty="0" smtClean="0"/>
              <a:t>Also used heavily for query transformation, query suggestion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753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b="1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89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Important part of query processing</a:t>
            </a:r>
          </a:p>
          <a:p>
            <a:pPr lvl="1"/>
            <a:r>
              <a:rPr lang="en-US" dirty="0" smtClean="0"/>
              <a:t>10-15% of all web queries have spelling errors</a:t>
            </a:r>
          </a:p>
          <a:p>
            <a:r>
              <a:rPr lang="en-US" dirty="0" smtClean="0"/>
              <a:t>Errors include typical word processing errors but also many other types, e.g.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1752600" y="3810000"/>
            <a:ext cx="2210292" cy="2336812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72000" y="4191000"/>
            <a:ext cx="2311911" cy="1421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approach: suggest corrections for words that are not in a </a:t>
            </a:r>
            <a:r>
              <a:rPr lang="en-US" i="1" dirty="0" smtClean="0"/>
              <a:t>spelling dictionary</a:t>
            </a:r>
          </a:p>
          <a:p>
            <a:r>
              <a:rPr lang="en-US" dirty="0" smtClean="0"/>
              <a:t>Suggestions found by comparing word to dictionary words using similarity measure</a:t>
            </a:r>
          </a:p>
          <a:p>
            <a:r>
              <a:rPr lang="en-US" dirty="0" smtClean="0"/>
              <a:t>Most common similarity measure is </a:t>
            </a:r>
            <a:r>
              <a:rPr lang="en-US" i="1" dirty="0" smtClean="0"/>
              <a:t>edit distance</a:t>
            </a:r>
          </a:p>
          <a:p>
            <a:pPr lvl="1"/>
            <a:r>
              <a:rPr lang="en-US" dirty="0" smtClean="0"/>
              <a:t>number of operations required to transform one word into the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869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Damerau-Levenshtein</a:t>
            </a:r>
            <a:r>
              <a:rPr lang="en-US" i="1" dirty="0" smtClean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counts the minimum number of insertions, deletions, substitutions, or transpositions of single characters required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Damerau-Levenshtein</a:t>
            </a:r>
            <a:r>
              <a:rPr lang="en-US" dirty="0" smtClean="0"/>
              <a:t> distance 1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1200" dirty="0" smtClean="0"/>
          </a:p>
          <a:p>
            <a:pPr lvl="1"/>
            <a:r>
              <a:rPr lang="en-US" dirty="0" smtClean="0"/>
              <a:t>distance 2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52600" y="4114800"/>
            <a:ext cx="5384301" cy="1193294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52600" y="5943600"/>
            <a:ext cx="2616713" cy="507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techniques are used to speed up calculation of edit distances</a:t>
            </a:r>
          </a:p>
          <a:p>
            <a:pPr lvl="1"/>
            <a:r>
              <a:rPr lang="en-US" dirty="0" smtClean="0"/>
              <a:t>restrict to words starting with same character</a:t>
            </a:r>
          </a:p>
          <a:p>
            <a:pPr lvl="1"/>
            <a:r>
              <a:rPr lang="en-US" dirty="0" smtClean="0"/>
              <a:t>restrict to words of same or similar length</a:t>
            </a:r>
          </a:p>
          <a:p>
            <a:pPr lvl="1"/>
            <a:r>
              <a:rPr lang="en-US" dirty="0" smtClean="0"/>
              <a:t>restrict to words that sound the same</a:t>
            </a:r>
          </a:p>
          <a:p>
            <a:r>
              <a:rPr lang="en-US" dirty="0" smtClean="0"/>
              <a:t>Last option uses a </a:t>
            </a:r>
            <a:r>
              <a:rPr lang="en-US" i="1" dirty="0" smtClean="0"/>
              <a:t>phonetic code </a:t>
            </a:r>
            <a:r>
              <a:rPr lang="en-US" dirty="0" smtClean="0"/>
              <a:t>to group words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Phonex</a:t>
            </a:r>
            <a:r>
              <a:rPr lang="en-US" dirty="0" smtClean="0"/>
              <a:t>, </a:t>
            </a:r>
            <a:r>
              <a:rPr lang="en-US" dirty="0" err="1" smtClean="0"/>
              <a:t>Soundex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Soundex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133600" y="1447799"/>
            <a:ext cx="4271947" cy="3397817"/>
          </a:xfrm>
          <a:prstGeom prst="rect">
            <a:avLst/>
          </a:prstGeom>
          <a:noFill/>
          <a:ln/>
          <a:effectLst/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09800" y="5181600"/>
            <a:ext cx="4343410" cy="1025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Ranking corrections</a:t>
            </a:r>
          </a:p>
          <a:p>
            <a:pPr lvl="1"/>
            <a:r>
              <a:rPr lang="en-US" dirty="0" smtClean="0"/>
              <a:t>“Did you mean...” feature requires accurate ranking of possible corrections</a:t>
            </a:r>
          </a:p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Choosing right suggestion depends on context (other words)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err="1" smtClean="0"/>
              <a:t>lawers</a:t>
            </a:r>
            <a:r>
              <a:rPr lang="en-US" i="1" dirty="0" smtClean="0"/>
              <a:t> → lowers, lawyers, layers, lasers, lagers      	</a:t>
            </a:r>
            <a:r>
              <a:rPr lang="en-US" dirty="0" smtClean="0"/>
              <a:t>but</a:t>
            </a:r>
            <a:r>
              <a:rPr lang="en-US" i="1" dirty="0" smtClean="0"/>
              <a:t>  trial </a:t>
            </a:r>
            <a:r>
              <a:rPr lang="en-US" i="1" dirty="0" err="1" smtClean="0"/>
              <a:t>lawers</a:t>
            </a:r>
            <a:r>
              <a:rPr lang="en-US" i="1" dirty="0" smtClean="0"/>
              <a:t> → trial lawyers</a:t>
            </a:r>
          </a:p>
          <a:p>
            <a:r>
              <a:rPr lang="en-US" dirty="0" smtClean="0"/>
              <a:t>Run-on errors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/>
              <a:t>mainscourcebank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missing spaces can be considered another single character error in right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724400"/>
            <a:ext cx="2971800" cy="693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chooses word </a:t>
            </a:r>
            <a:r>
              <a:rPr lang="en-US" i="1" dirty="0" smtClean="0"/>
              <a:t>w</a:t>
            </a:r>
            <a:r>
              <a:rPr lang="en-US" dirty="0" smtClean="0"/>
              <a:t> based on probability distribution </a:t>
            </a:r>
            <a:r>
              <a:rPr lang="en-US" i="1" dirty="0" smtClean="0"/>
              <a:t>P(w)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language model </a:t>
            </a:r>
            <a:r>
              <a:rPr lang="en-US" dirty="0" smtClean="0"/>
              <a:t>(remember them?)</a:t>
            </a:r>
          </a:p>
          <a:p>
            <a:pPr lvl="1"/>
            <a:r>
              <a:rPr lang="en-US" dirty="0" smtClean="0"/>
              <a:t>can capture context information, e.g. </a:t>
            </a:r>
            <a:r>
              <a:rPr lang="en-US" i="1" dirty="0" smtClean="0"/>
              <a:t>P(w</a:t>
            </a:r>
            <a:r>
              <a:rPr lang="en-US" i="1" baseline="-25000" dirty="0" smtClean="0"/>
              <a:t>1</a:t>
            </a:r>
            <a:r>
              <a:rPr lang="en-US" dirty="0" smtClean="0"/>
              <a:t>|</a:t>
            </a:r>
            <a:r>
              <a:rPr lang="en-US" i="1" dirty="0" smtClean="0"/>
              <a:t>w</a:t>
            </a:r>
            <a:r>
              <a:rPr lang="en-US" i="1" baseline="-25000" dirty="0" smtClean="0"/>
              <a:t>2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User writes word, but noisy channel “causes” word </a:t>
            </a:r>
            <a:r>
              <a:rPr lang="en-US" i="1" dirty="0" smtClean="0"/>
              <a:t>e</a:t>
            </a:r>
            <a:r>
              <a:rPr lang="en-US" dirty="0" smtClean="0"/>
              <a:t> to be written instead with probability </a:t>
            </a:r>
            <a:r>
              <a:rPr lang="en-US" i="1" dirty="0" smtClean="0"/>
              <a:t>P(</a:t>
            </a:r>
            <a:r>
              <a:rPr lang="en-US" i="1" dirty="0" err="1" smtClean="0"/>
              <a:t>e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error model</a:t>
            </a:r>
          </a:p>
          <a:p>
            <a:pPr lvl="1"/>
            <a:r>
              <a:rPr lang="en-US" dirty="0" smtClean="0"/>
              <a:t>represents information about the frequency of spelling errors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estimate probability of correction</a:t>
            </a:r>
          </a:p>
          <a:p>
            <a:pPr lvl="1"/>
            <a:r>
              <a:rPr lang="en-US" i="1" dirty="0" smtClean="0"/>
              <a:t>P(</a:t>
            </a:r>
            <a:r>
              <a:rPr lang="en-US" i="1" dirty="0" err="1" smtClean="0"/>
              <a:t>w</a:t>
            </a:r>
            <a:r>
              <a:rPr lang="en-US" dirty="0" err="1" smtClean="0"/>
              <a:t>|</a:t>
            </a:r>
            <a:r>
              <a:rPr lang="en-US" i="1" dirty="0" err="1" smtClean="0"/>
              <a:t>e</a:t>
            </a:r>
            <a:r>
              <a:rPr lang="en-US" i="1" dirty="0" smtClean="0"/>
              <a:t>) </a:t>
            </a:r>
            <a:r>
              <a:rPr lang="en-US" dirty="0" smtClean="0"/>
              <a:t>=</a:t>
            </a:r>
            <a:r>
              <a:rPr lang="en-US" i="1" dirty="0" smtClean="0"/>
              <a:t> P(</a:t>
            </a:r>
            <a:r>
              <a:rPr lang="en-US" i="1" dirty="0" err="1" smtClean="0"/>
              <a:t>e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dirty="0" smtClean="0"/>
              <a:t>)P(w)     treating P(e) as a constant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e|w</a:t>
            </a:r>
            <a:r>
              <a:rPr lang="en-US" dirty="0" smtClean="0"/>
              <a:t>) captures chance of that error happening</a:t>
            </a:r>
          </a:p>
          <a:p>
            <a:r>
              <a:rPr lang="en-US" dirty="0" smtClean="0"/>
              <a:t>Estimate language model using context</a:t>
            </a:r>
          </a:p>
          <a:p>
            <a:pPr lvl="1"/>
            <a:r>
              <a:rPr lang="en-US" dirty="0" smtClean="0"/>
              <a:t>e.g., P(w) = </a:t>
            </a:r>
            <a:r>
              <a:rPr lang="el-GR" i="1" dirty="0" smtClean="0"/>
              <a:t>λ</a:t>
            </a:r>
            <a:r>
              <a:rPr lang="en-US" i="1" dirty="0" smtClean="0"/>
              <a:t>P(w) </a:t>
            </a:r>
            <a:r>
              <a:rPr lang="en-US" dirty="0" smtClean="0"/>
              <a:t>+</a:t>
            </a:r>
            <a:r>
              <a:rPr lang="en-US" i="1" dirty="0" smtClean="0"/>
              <a:t> (1 </a:t>
            </a:r>
            <a:r>
              <a:rPr lang="en-US" dirty="0" smtClean="0"/>
              <a:t>−</a:t>
            </a:r>
            <a:r>
              <a:rPr lang="en-US" i="1" dirty="0" smtClean="0"/>
              <a:t> </a:t>
            </a:r>
            <a:r>
              <a:rPr lang="el-GR" i="1" dirty="0" smtClean="0"/>
              <a:t>λ)</a:t>
            </a:r>
            <a:r>
              <a:rPr lang="en-US" i="1" dirty="0" smtClean="0"/>
              <a:t>P(</a:t>
            </a:r>
            <a:r>
              <a:rPr lang="en-US" i="1" dirty="0" err="1" smtClean="0"/>
              <a:t>w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err="1" smtClean="0"/>
              <a:t>w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word that occurred before </a:t>
            </a:r>
            <a:r>
              <a:rPr lang="en-US" i="1" dirty="0" smtClean="0"/>
              <a:t>e</a:t>
            </a:r>
            <a:endParaRPr lang="en-US" dirty="0" smtClean="0"/>
          </a:p>
          <a:p>
            <a:r>
              <a:rPr lang="en-US" dirty="0" smtClean="0"/>
              <a:t>e.g., </a:t>
            </a:r>
          </a:p>
          <a:p>
            <a:pPr lvl="1"/>
            <a:r>
              <a:rPr lang="en-US" dirty="0" smtClean="0"/>
              <a:t>“fish </a:t>
            </a:r>
            <a:r>
              <a:rPr lang="en-US" dirty="0" err="1" smtClean="0"/>
              <a:t>tink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“tank” and “think” both likely corrections, but </a:t>
            </a:r>
            <a:r>
              <a:rPr lang="en-US" i="1" dirty="0" smtClean="0"/>
              <a:t>P(</a:t>
            </a:r>
            <a:r>
              <a:rPr lang="en-US" dirty="0" err="1" smtClean="0"/>
              <a:t>tank|fish</a:t>
            </a:r>
            <a:r>
              <a:rPr lang="en-US" i="1" dirty="0" smtClean="0"/>
              <a:t>)</a:t>
            </a:r>
            <a:r>
              <a:rPr lang="en-US" dirty="0" smtClean="0"/>
              <a:t> &gt; </a:t>
            </a:r>
            <a:r>
              <a:rPr lang="en-US" i="1" dirty="0" smtClean="0"/>
              <a:t>P(</a:t>
            </a:r>
            <a:r>
              <a:rPr lang="en-US" dirty="0" err="1" smtClean="0"/>
              <a:t>think|fish</a:t>
            </a:r>
            <a:r>
              <a:rPr lang="en-US" i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 probabilities estimated using corpus and/or query log</a:t>
            </a:r>
          </a:p>
          <a:p>
            <a:r>
              <a:rPr lang="en-US" dirty="0" smtClean="0"/>
              <a:t>Both simple and complex methods have been used for estimating error model</a:t>
            </a:r>
          </a:p>
          <a:p>
            <a:pPr lvl="1"/>
            <a:r>
              <a:rPr lang="en-US" dirty="0" smtClean="0"/>
              <a:t>simple approach: assume all words with same edit distance have same probability, only edit distance 1 and 2 considered</a:t>
            </a:r>
          </a:p>
          <a:p>
            <a:pPr lvl="1"/>
            <a:r>
              <a:rPr lang="en-US" dirty="0" smtClean="0"/>
              <a:t>more complex approach: incorporate estimates based on common typing errors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Spellcheck</a:t>
            </a:r>
            <a:r>
              <a:rPr lang="en-US" dirty="0" smtClean="0"/>
              <a:t> Process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838200" y="1828800"/>
            <a:ext cx="7716384" cy="2743200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1981200" y="5029200"/>
            <a:ext cx="2336812" cy="10929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b="1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635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7724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Break up queries into important “chunks”</a:t>
            </a:r>
          </a:p>
          <a:p>
            <a:pPr lvl="1"/>
            <a:r>
              <a:rPr lang="en-US" dirty="0" smtClean="0"/>
              <a:t>e.g., “new york times square” becomes “new york” “times square”</a:t>
            </a:r>
          </a:p>
          <a:p>
            <a:r>
              <a:rPr lang="en-US" dirty="0" smtClean="0"/>
              <a:t>Possible approaches: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99831418"/>
              </p:ext>
            </p:extLst>
          </p:nvPr>
        </p:nvGraphicFramePr>
        <p:xfrm>
          <a:off x="457200" y="3276600"/>
          <a:ext cx="8382000" cy="309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600"/>
                <a:gridCol w="77194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29257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/>
                        <a:t>Treat each</a:t>
                      </a:r>
                      <a:r>
                        <a:rPr lang="en-US" sz="1800" b="0" baseline="0" dirty="0" smtClean="0"/>
                        <a:t> term as a concept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457200" indent="-457200">
                        <a:buNone/>
                      </a:pPr>
                      <a:r>
                        <a:rPr lang="en-US" sz="2000" b="1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     [members]</a:t>
                      </a:r>
                      <a:r>
                        <a:rPr lang="en-US" sz="2000" b="1" i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[rock] [group] [nirvana]</a:t>
                      </a:r>
                      <a:endParaRPr lang="en-US" sz="2000" b="1" i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457200" indent="-457200">
                        <a:buNone/>
                      </a:pPr>
                      <a:endParaRPr lang="en-US" sz="1800" b="1" i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9257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/>
                        <a:t>Treat</a:t>
                      </a:r>
                      <a:r>
                        <a:rPr lang="en-US" sz="1800" b="0" baseline="0" dirty="0" smtClean="0"/>
                        <a:t> every adjacent pair of terms as a concept</a:t>
                      </a:r>
                      <a:endParaRPr lang="en-US" sz="18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457200" indent="-457200">
                        <a:buNone/>
                      </a:pPr>
                      <a:r>
                        <a:rPr lang="en-US" sz="2000" b="1" i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     [members rock] [rock group] [group nirvana]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457200" indent="-457200">
                        <a:buNone/>
                      </a:pPr>
                      <a:endParaRPr lang="en-US" sz="1800" b="1" i="1" baseline="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9257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baseline="0" dirty="0" smtClean="0"/>
                        <a:t>Treat all terms within a noun phrase “chunk” as a concept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457200" marR="0" indent="-45720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     [members] [rock group nirvana]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1" baseline="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9257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/>
                        <a:t>Treat all terms that occur in common queries as a single concept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457200" marR="0" indent="-45720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       [members] [rock group] [nirvana]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1" baseline="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502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information need</a:t>
            </a:r>
            <a:r>
              <a:rPr lang="en-US" dirty="0"/>
              <a:t> is the underlying cause of the query </a:t>
            </a:r>
            <a:r>
              <a:rPr lang="en-US" dirty="0" smtClean="0"/>
              <a:t>that a </a:t>
            </a:r>
            <a:r>
              <a:rPr lang="en-US" dirty="0"/>
              <a:t>person submits to a search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sometimes called </a:t>
            </a:r>
            <a:r>
              <a:rPr lang="en-US" i="1" dirty="0" smtClean="0"/>
              <a:t>query intent</a:t>
            </a:r>
            <a:endParaRPr lang="en-US" dirty="0" smtClean="0"/>
          </a:p>
          <a:p>
            <a:r>
              <a:rPr lang="en-US" dirty="0" smtClean="0"/>
              <a:t>Categorized using variety of dimensions </a:t>
            </a:r>
          </a:p>
          <a:p>
            <a:pPr lvl="1"/>
            <a:r>
              <a:rPr lang="en-US" dirty="0" smtClean="0"/>
              <a:t>e.g., number </a:t>
            </a:r>
            <a:r>
              <a:rPr lang="en-US" dirty="0"/>
              <a:t>of </a:t>
            </a:r>
            <a:r>
              <a:rPr lang="en-US" dirty="0" smtClean="0"/>
              <a:t>relevant documents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of information that is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type of task </a:t>
            </a:r>
            <a:r>
              <a:rPr lang="en-US" dirty="0"/>
              <a:t>that led to the requirement for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b="1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725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Thesaurus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in early search engines as a tool for </a:t>
            </a:r>
            <a:r>
              <a:rPr lang="en-US" i="1" dirty="0" smtClean="0"/>
              <a:t>indexing</a:t>
            </a:r>
            <a:r>
              <a:rPr lang="en-US" dirty="0" smtClean="0"/>
              <a:t> and </a:t>
            </a:r>
            <a:r>
              <a:rPr lang="en-US" i="1" dirty="0" smtClean="0"/>
              <a:t>query formulation </a:t>
            </a:r>
          </a:p>
          <a:p>
            <a:pPr lvl="1"/>
            <a:r>
              <a:rPr lang="en-US" dirty="0" smtClean="0"/>
              <a:t>specified preferred terms and relationships between them</a:t>
            </a:r>
          </a:p>
          <a:p>
            <a:pPr lvl="1"/>
            <a:r>
              <a:rPr lang="en-US" dirty="0" smtClean="0"/>
              <a:t>also called </a:t>
            </a:r>
            <a:r>
              <a:rPr lang="en-US" i="1" dirty="0" smtClean="0"/>
              <a:t>controlled vocabulary</a:t>
            </a:r>
          </a:p>
          <a:p>
            <a:r>
              <a:rPr lang="en-US" dirty="0" smtClean="0"/>
              <a:t>Particularly useful for </a:t>
            </a:r>
            <a:r>
              <a:rPr lang="en-US" i="1" dirty="0" smtClean="0"/>
              <a:t>query expansion</a:t>
            </a:r>
          </a:p>
          <a:p>
            <a:pPr lvl="1"/>
            <a:r>
              <a:rPr lang="en-US" dirty="0" smtClean="0"/>
              <a:t>adding synonyms or more specific terms using query operators based on thesaurus</a:t>
            </a:r>
          </a:p>
          <a:p>
            <a:pPr lvl="1"/>
            <a:r>
              <a:rPr lang="en-US" dirty="0" smtClean="0"/>
              <a:t>improves search effectiveness</a:t>
            </a:r>
          </a:p>
          <a:p>
            <a:pPr lvl="2"/>
            <a:r>
              <a:rPr lang="en-US" dirty="0" smtClean="0"/>
              <a:t>If used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MeSH</a:t>
            </a:r>
            <a:r>
              <a:rPr lang="en-US" dirty="0" smtClean="0"/>
              <a:t> Thesaurus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286000" y="1828800"/>
            <a:ext cx="4566354" cy="36262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variety of </a:t>
            </a:r>
            <a:r>
              <a:rPr lang="en-US" i="1" dirty="0" smtClean="0"/>
              <a:t>automatic</a:t>
            </a:r>
            <a:r>
              <a:rPr lang="en-US" dirty="0" smtClean="0"/>
              <a:t> or </a:t>
            </a:r>
            <a:r>
              <a:rPr lang="en-US" i="1" dirty="0" smtClean="0"/>
              <a:t>semi-automatic</a:t>
            </a:r>
            <a:r>
              <a:rPr lang="en-US" dirty="0" smtClean="0"/>
              <a:t> query expansion techniques have been developed</a:t>
            </a:r>
          </a:p>
          <a:p>
            <a:pPr lvl="1"/>
            <a:r>
              <a:rPr lang="en-US" dirty="0" smtClean="0"/>
              <a:t>goal is to improve effectiveness by matching related terms</a:t>
            </a:r>
          </a:p>
          <a:p>
            <a:pPr lvl="1"/>
            <a:r>
              <a:rPr lang="en-US" dirty="0" smtClean="0"/>
              <a:t>semi-automatic techniques require user interaction to select best expansion terms</a:t>
            </a:r>
          </a:p>
          <a:p>
            <a:r>
              <a:rPr lang="en-US" dirty="0" smtClean="0"/>
              <a:t>Query suggestion is a related technique</a:t>
            </a:r>
          </a:p>
          <a:p>
            <a:pPr lvl="1"/>
            <a:r>
              <a:rPr lang="en-US" dirty="0" smtClean="0"/>
              <a:t>alternative queries, not necessarily more terms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Approaches usually based on an analysis of term co-occurrence</a:t>
            </a:r>
          </a:p>
          <a:p>
            <a:pPr lvl="1"/>
            <a:r>
              <a:rPr lang="en-US" dirty="0" smtClean="0"/>
              <a:t>either in the entire document collection, a large collection of queries, or the top-ranked documents in a result list</a:t>
            </a:r>
          </a:p>
          <a:p>
            <a:pPr lvl="1"/>
            <a:r>
              <a:rPr lang="en-US" dirty="0" smtClean="0"/>
              <a:t>query-based stemming also an expansion technique (do you see how?)</a:t>
            </a:r>
          </a:p>
          <a:p>
            <a:r>
              <a:rPr lang="en-US" dirty="0" smtClean="0"/>
              <a:t>Automatic expansion based on general thesaurus not effective</a:t>
            </a:r>
          </a:p>
          <a:p>
            <a:pPr lvl="1"/>
            <a:r>
              <a:rPr lang="en-US" dirty="0" smtClean="0"/>
              <a:t>does not take context into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</a:t>
            </a:r>
            <a:r>
              <a:rPr lang="en-US" smtClean="0"/>
              <a:t>Association Measures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Dice’s Coefficient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Mutual Information</a:t>
            </a:r>
          </a:p>
          <a:p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157858" y="2286000"/>
            <a:ext cx="2853936" cy="60960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23997" y="4114800"/>
            <a:ext cx="5637197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Mutual Information measure favors low frequency terms</a:t>
            </a:r>
          </a:p>
          <a:p>
            <a:r>
              <a:rPr lang="en-US" i="1" dirty="0" smtClean="0"/>
              <a:t>Expected Mutual Information Measure </a:t>
            </a:r>
            <a:r>
              <a:rPr lang="en-US" dirty="0" smtClean="0"/>
              <a:t>(EMIM) </a:t>
            </a:r>
          </a:p>
          <a:p>
            <a:endParaRPr lang="en-US" dirty="0" smtClean="0"/>
          </a:p>
          <a:p>
            <a:endParaRPr lang="en-US" sz="1400" dirty="0" smtClean="0"/>
          </a:p>
          <a:p>
            <a:pPr lvl="1"/>
            <a:r>
              <a:rPr lang="en-US" dirty="0" smtClean="0"/>
              <a:t>actually only 1 part of full EMIM, focused on word occurrence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3400" y="3276600"/>
            <a:ext cx="826112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Pearson’s Chi-squared (</a:t>
            </a:r>
            <a:r>
              <a:rPr lang="el-GR" i="1" dirty="0" smtClean="0"/>
              <a:t>χ</a:t>
            </a:r>
            <a:r>
              <a:rPr lang="el-GR" i="1" baseline="30000" dirty="0" smtClean="0"/>
              <a:t>2</a:t>
            </a:r>
            <a:r>
              <a:rPr lang="el-GR" i="1" dirty="0" smtClean="0"/>
              <a:t>) </a:t>
            </a:r>
            <a:r>
              <a:rPr lang="en-US" i="1" dirty="0" smtClean="0"/>
              <a:t>measure</a:t>
            </a:r>
          </a:p>
          <a:p>
            <a:pPr lvl="1"/>
            <a:r>
              <a:rPr lang="en-US" dirty="0" smtClean="0"/>
              <a:t>compares the number of co-occurrences of two words with the expected number of co-occurrences if the two words were independent </a:t>
            </a:r>
          </a:p>
          <a:p>
            <a:pPr lvl="1"/>
            <a:r>
              <a:rPr lang="en-US" dirty="0" smtClean="0"/>
              <a:t>normalizes this comparison by the expected number</a:t>
            </a:r>
          </a:p>
          <a:p>
            <a:pPr lvl="1"/>
            <a:r>
              <a:rPr lang="en-US" dirty="0" smtClean="0"/>
              <a:t>also limited form focused on word co-occurrence</a:t>
            </a:r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5400" y="5257800"/>
            <a:ext cx="6209722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Summary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0200" y="1981200"/>
            <a:ext cx="6189786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05000" y="1600200"/>
            <a:ext cx="5392712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5791200"/>
            <a:ext cx="707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strongly associated words for “tropical” in a collection of TREC news</a:t>
            </a:r>
          </a:p>
          <a:p>
            <a:r>
              <a:rPr lang="en-US" dirty="0" smtClean="0"/>
              <a:t>stories. Co-occurrence counts are measured at the document level.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and Information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query can </a:t>
            </a:r>
            <a:r>
              <a:rPr lang="en-US" dirty="0"/>
              <a:t>represent very different information needs </a:t>
            </a:r>
            <a:endParaRPr lang="en-US" dirty="0" smtClean="0"/>
          </a:p>
          <a:p>
            <a:pPr lvl="1"/>
            <a:r>
              <a:rPr lang="en-US" dirty="0" smtClean="0"/>
              <a:t>May require different search </a:t>
            </a:r>
            <a:r>
              <a:rPr lang="en-US" dirty="0"/>
              <a:t>techniques and ranking algorithms to produce the best </a:t>
            </a:r>
            <a:r>
              <a:rPr lang="en-US" dirty="0" smtClean="0"/>
              <a:t>rankings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query can be a poor representation of the information </a:t>
            </a:r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User may find it </a:t>
            </a:r>
            <a:r>
              <a:rPr lang="en-US" dirty="0"/>
              <a:t>difficult to express the information </a:t>
            </a:r>
            <a:r>
              <a:rPr lang="en-US" dirty="0" smtClean="0"/>
              <a:t>need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is encouraged to enter </a:t>
            </a:r>
            <a:r>
              <a:rPr lang="en-US" dirty="0" smtClean="0"/>
              <a:t>short queries </a:t>
            </a:r>
            <a:r>
              <a:rPr lang="en-US" dirty="0"/>
              <a:t>both by the search engine interface, and by the fact that long </a:t>
            </a:r>
            <a:r>
              <a:rPr lang="en-US" dirty="0" smtClean="0"/>
              <a:t>queries don’t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5000" y="1524000"/>
            <a:ext cx="5389105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6019800"/>
            <a:ext cx="7458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strongly associated words for “fish” in a collection of TREC news stories.</a:t>
            </a:r>
          </a:p>
          <a:p>
            <a:r>
              <a:rPr lang="en-US" dirty="0"/>
              <a:t>Co-occurrence counts are measured at the document level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7400" y="1447800"/>
            <a:ext cx="4978920" cy="4217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strongly associated words for “fish” in a collection of TREC news stories. Co-occurrence counts are measured in windows of 5 words.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Associated words for “tropical” and “fish” are of little use for expanding the query “tropical fish”</a:t>
            </a:r>
          </a:p>
          <a:p>
            <a:r>
              <a:rPr lang="en-US" dirty="0" smtClean="0"/>
              <a:t>Expansion based on </a:t>
            </a:r>
            <a:r>
              <a:rPr lang="en-US" i="1" dirty="0" smtClean="0"/>
              <a:t>whole</a:t>
            </a:r>
            <a:r>
              <a:rPr lang="en-US" dirty="0" smtClean="0"/>
              <a:t> query takes context into account</a:t>
            </a:r>
          </a:p>
          <a:p>
            <a:pPr lvl="1"/>
            <a:r>
              <a:rPr lang="en-US" dirty="0" smtClean="0"/>
              <a:t>e.g., using Dice with term “tropical fish” gives the following highly associated words: </a:t>
            </a:r>
          </a:p>
          <a:p>
            <a:pPr lvl="2">
              <a:buNone/>
            </a:pPr>
            <a:r>
              <a:rPr lang="en-US" dirty="0" smtClean="0"/>
              <a:t>goldfish, reptile, aquarium, coral, frog, exotic, stripe, regent, pet, wet</a:t>
            </a:r>
          </a:p>
          <a:p>
            <a:r>
              <a:rPr lang="en-US" dirty="0" smtClean="0"/>
              <a:t>Impractical for all possible queries (why?), other approaches used to achieve this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Pseudo-relevance feedback</a:t>
            </a:r>
          </a:p>
          <a:p>
            <a:pPr lvl="1"/>
            <a:r>
              <a:rPr lang="en-US" dirty="0" smtClean="0"/>
              <a:t>expansion terms based on top retrieved documents for initial query</a:t>
            </a:r>
          </a:p>
          <a:p>
            <a:r>
              <a:rPr lang="en-US" dirty="0" smtClean="0"/>
              <a:t>Context vectors</a:t>
            </a:r>
          </a:p>
          <a:p>
            <a:pPr lvl="1"/>
            <a:r>
              <a:rPr lang="en-US" dirty="0" smtClean="0"/>
              <a:t>Represent words by the words that co-occur with them</a:t>
            </a:r>
          </a:p>
          <a:p>
            <a:pPr lvl="3"/>
            <a:r>
              <a:rPr lang="en-US" dirty="0" smtClean="0"/>
              <a:t>e.g., top 35 most strongly associated words for “aquarium” (using Dice’s coefficient):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Rank words for a query by ranking context vectors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201913" y="4800600"/>
            <a:ext cx="4947055" cy="9729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Query logs</a:t>
            </a:r>
          </a:p>
          <a:p>
            <a:pPr lvl="1"/>
            <a:r>
              <a:rPr lang="en-US" dirty="0" smtClean="0"/>
              <a:t>Best source of information about queries and related terms</a:t>
            </a:r>
          </a:p>
          <a:p>
            <a:pPr lvl="2"/>
            <a:r>
              <a:rPr lang="en-US" dirty="0" smtClean="0"/>
              <a:t>short pieces of text and click data</a:t>
            </a:r>
          </a:p>
          <a:p>
            <a:pPr lvl="1"/>
            <a:r>
              <a:rPr lang="en-US" dirty="0"/>
              <a:t>Query reformulation/expansion based on term associations in </a:t>
            </a:r>
            <a:r>
              <a:rPr lang="en-US" dirty="0" smtClean="0"/>
              <a:t>logs</a:t>
            </a:r>
          </a:p>
          <a:p>
            <a:pPr lvl="2"/>
            <a:r>
              <a:rPr lang="en-US" dirty="0" smtClean="0"/>
              <a:t>e.g., most frequent words in queries containing “tropical fish” from MSN log:</a:t>
            </a:r>
          </a:p>
          <a:p>
            <a:pPr lvl="2">
              <a:buNone/>
            </a:pPr>
            <a:r>
              <a:rPr lang="en-US" dirty="0" smtClean="0"/>
              <a:t>   	stores, pictures, live, sale, types, clipart, blue, freshwater, aquarium, supplies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uery suggestion based on finding similar queries</a:t>
            </a:r>
          </a:p>
          <a:p>
            <a:pPr lvl="2"/>
            <a:r>
              <a:rPr lang="en-US" dirty="0" smtClean="0"/>
              <a:t>group based on click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Suggestion using Logs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968844" cy="215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24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R</a:t>
            </a:r>
            <a:r>
              <a:rPr lang="en-US" dirty="0" smtClean="0"/>
              <a:t>eformulation using Logs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9800"/>
            <a:ext cx="8991600" cy="223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737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b="1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515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 identifies relevant (and maybe non-relevant) documents in the initial result list</a:t>
            </a:r>
          </a:p>
          <a:p>
            <a:r>
              <a:rPr lang="en-US" dirty="0" smtClean="0"/>
              <a:t>System modifies query using terms from those documents and re-ranks documents</a:t>
            </a:r>
          </a:p>
          <a:p>
            <a:pPr lvl="1"/>
            <a:r>
              <a:rPr lang="en-US" dirty="0" smtClean="0"/>
              <a:t>example of simple machine learning algorithm using training data</a:t>
            </a:r>
          </a:p>
          <a:p>
            <a:pPr lvl="1"/>
            <a:r>
              <a:rPr lang="en-US" dirty="0" smtClean="0"/>
              <a:t>but, very little training data</a:t>
            </a:r>
          </a:p>
          <a:p>
            <a:r>
              <a:rPr lang="en-US" dirty="0" smtClean="0"/>
              <a:t>Pseudo-relevance feedback just assumes top-ranked documents are relevant – no user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pic>
        <p:nvPicPr>
          <p:cNvPr id="3" name="Picture 2" descr="C:\Users\croft\Desktop\chap6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114800" cy="52291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29400" y="3429000"/>
            <a:ext cx="190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documents</a:t>
            </a:r>
          </a:p>
          <a:p>
            <a:r>
              <a:rPr lang="en-US" dirty="0" smtClean="0"/>
              <a:t>for “tropical fish”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Interaction </a:t>
            </a:r>
            <a:r>
              <a:rPr lang="en-US" dirty="0"/>
              <a:t>with the system </a:t>
            </a:r>
            <a:r>
              <a:rPr lang="en-US" dirty="0" smtClean="0"/>
              <a:t>occurs</a:t>
            </a:r>
          </a:p>
          <a:p>
            <a:pPr lvl="1"/>
            <a:r>
              <a:rPr lang="en-US" dirty="0" smtClean="0"/>
              <a:t>during query formulation </a:t>
            </a:r>
            <a:r>
              <a:rPr lang="en-US" dirty="0"/>
              <a:t>and </a:t>
            </a:r>
            <a:r>
              <a:rPr lang="en-US" dirty="0" smtClean="0"/>
              <a:t>reformulation</a:t>
            </a:r>
          </a:p>
          <a:p>
            <a:pPr lvl="1"/>
            <a:r>
              <a:rPr lang="en-US" dirty="0" smtClean="0"/>
              <a:t>while browsing </a:t>
            </a:r>
            <a:r>
              <a:rPr lang="en-US" dirty="0"/>
              <a:t>the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Key aspect of effective retrieval</a:t>
            </a:r>
          </a:p>
          <a:p>
            <a:pPr lvl="1"/>
            <a:r>
              <a:rPr lang="en-US" dirty="0" smtClean="0"/>
              <a:t>users can’t change ranking algorithm but can change results through interaction</a:t>
            </a:r>
          </a:p>
          <a:p>
            <a:pPr lvl="1"/>
            <a:r>
              <a:rPr lang="en-US" dirty="0" smtClean="0"/>
              <a:t>helps refine description of information need</a:t>
            </a:r>
          </a:p>
          <a:p>
            <a:pPr lvl="2"/>
            <a:r>
              <a:rPr lang="en-US" dirty="0" smtClean="0"/>
              <a:t>e.g., same initial query, different information needs</a:t>
            </a:r>
          </a:p>
          <a:p>
            <a:pPr lvl="2"/>
            <a:r>
              <a:rPr lang="en-US" dirty="0" smtClean="0"/>
              <a:t>how does user describe what they don’t know?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assume top 10 are relevant, most frequent terms are (with frequency):</a:t>
            </a:r>
          </a:p>
          <a:p>
            <a:pPr lvl="2">
              <a:buNone/>
            </a:pPr>
            <a:r>
              <a:rPr lang="en-US" dirty="0" smtClean="0"/>
              <a:t>   a (926), td (535), </a:t>
            </a:r>
            <a:r>
              <a:rPr lang="en-US" dirty="0" err="1" smtClean="0"/>
              <a:t>href</a:t>
            </a:r>
            <a:r>
              <a:rPr lang="en-US" dirty="0" smtClean="0"/>
              <a:t> (495), http (357), width (345), com (343), </a:t>
            </a:r>
            <a:r>
              <a:rPr lang="en-US" dirty="0" err="1" smtClean="0"/>
              <a:t>nbsp</a:t>
            </a:r>
            <a:r>
              <a:rPr lang="en-US" dirty="0" smtClean="0"/>
              <a:t> (316), www (260), </a:t>
            </a:r>
            <a:r>
              <a:rPr lang="en-US" dirty="0" err="1" smtClean="0"/>
              <a:t>tr</a:t>
            </a:r>
            <a:r>
              <a:rPr lang="en-US" dirty="0" smtClean="0"/>
              <a:t> (239), </a:t>
            </a:r>
            <a:r>
              <a:rPr lang="en-US" dirty="0" err="1" smtClean="0"/>
              <a:t>htm</a:t>
            </a:r>
            <a:r>
              <a:rPr lang="en-US" dirty="0" smtClean="0"/>
              <a:t> (233), class (225), jpg (221)</a:t>
            </a:r>
          </a:p>
          <a:p>
            <a:pPr lvl="2"/>
            <a:r>
              <a:rPr lang="en-US" dirty="0" smtClean="0"/>
              <a:t>too many </a:t>
            </a:r>
            <a:r>
              <a:rPr lang="en-US" dirty="0" err="1" smtClean="0"/>
              <a:t>stopwords</a:t>
            </a:r>
            <a:r>
              <a:rPr lang="en-US" dirty="0" smtClean="0"/>
              <a:t> and HTML expressions</a:t>
            </a:r>
          </a:p>
          <a:p>
            <a:r>
              <a:rPr lang="en-US" dirty="0" smtClean="0"/>
              <a:t>Use only snippets and remove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 tropical (26), fish (28), aquarium (8), freshwater (5), breeding (4), information (3), species (3), tank (2), </a:t>
            </a:r>
            <a:r>
              <a:rPr lang="en-US" dirty="0" err="1" smtClean="0"/>
              <a:t>Badman’s</a:t>
            </a:r>
            <a:r>
              <a:rPr lang="en-US" dirty="0" smtClean="0"/>
              <a:t> (2), page (2), hobby (2), forums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document 7 (“Breeding tropical fish”) is </a:t>
            </a:r>
            <a:r>
              <a:rPr lang="en-US" i="1" dirty="0" smtClean="0"/>
              <a:t>explicitly</a:t>
            </a:r>
            <a:r>
              <a:rPr lang="en-US" dirty="0" smtClean="0"/>
              <a:t> indicated to be relevant, the most frequent terms are:</a:t>
            </a:r>
          </a:p>
          <a:p>
            <a:pPr lvl="2">
              <a:buNone/>
            </a:pPr>
            <a:r>
              <a:rPr lang="en-US" dirty="0" smtClean="0"/>
              <a:t>   breeding (4), fish (4), tropical (4), marine (2), pond (2), coldwater (2), keeping (1), interested (1)</a:t>
            </a:r>
          </a:p>
          <a:p>
            <a:r>
              <a:rPr lang="en-US" dirty="0" smtClean="0"/>
              <a:t>Specific weights and scoring methods used for relevance feedback depend on retrieval model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relevance feedback and pseudo-relevance feedback are effective, but not used in many applications</a:t>
            </a:r>
          </a:p>
          <a:p>
            <a:pPr lvl="1"/>
            <a:r>
              <a:rPr lang="en-US" dirty="0" smtClean="0"/>
              <a:t>pseudo-relevance feedback has reliability issues, especially with queries that don’t retrieve many relevant documents</a:t>
            </a:r>
          </a:p>
          <a:p>
            <a:r>
              <a:rPr lang="en-US" dirty="0" smtClean="0"/>
              <a:t>Some applications use relevance feedback</a:t>
            </a:r>
          </a:p>
          <a:p>
            <a:pPr lvl="1"/>
            <a:r>
              <a:rPr lang="en-US" dirty="0" smtClean="0"/>
              <a:t>filtering, “more like this”</a:t>
            </a:r>
          </a:p>
          <a:p>
            <a:r>
              <a:rPr lang="en-US" dirty="0" smtClean="0"/>
              <a:t>Query suggestion more popular</a:t>
            </a:r>
          </a:p>
          <a:p>
            <a:pPr lvl="1"/>
            <a:r>
              <a:rPr lang="en-US" dirty="0" smtClean="0"/>
              <a:t>may be less accurate, but can work if initial query fails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b="1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34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Personalization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If a query has the same words as another query, results will be the same regardless of</a:t>
            </a:r>
          </a:p>
          <a:p>
            <a:pPr lvl="1"/>
            <a:r>
              <a:rPr lang="en-US" dirty="0" smtClean="0"/>
              <a:t>who submitted the query</a:t>
            </a:r>
          </a:p>
          <a:p>
            <a:pPr lvl="1"/>
            <a:r>
              <a:rPr lang="en-US" dirty="0"/>
              <a:t>what other queries were submitted in the same </a:t>
            </a:r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where the query was submitted</a:t>
            </a:r>
          </a:p>
          <a:p>
            <a:r>
              <a:rPr lang="en-US" dirty="0" smtClean="0"/>
              <a:t>These other factors (the </a:t>
            </a:r>
            <a:r>
              <a:rPr lang="en-US" i="1" dirty="0" smtClean="0"/>
              <a:t>context</a:t>
            </a:r>
            <a:r>
              <a:rPr lang="en-US" dirty="0" smtClean="0"/>
              <a:t>) could have a significant impact on relevance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 user profiles based on documents that the person looks at</a:t>
            </a:r>
          </a:p>
          <a:p>
            <a:pPr lvl="1"/>
            <a:r>
              <a:rPr lang="en-US" dirty="0" smtClean="0"/>
              <a:t>such as web pages visited, email messages, or word processing documents on the desktop</a:t>
            </a:r>
          </a:p>
          <a:p>
            <a:r>
              <a:rPr lang="en-US" dirty="0" smtClean="0"/>
              <a:t>Modify queries using words from profile</a:t>
            </a:r>
          </a:p>
          <a:p>
            <a:r>
              <a:rPr lang="en-US" dirty="0" smtClean="0"/>
              <a:t>Generally not effective</a:t>
            </a:r>
          </a:p>
          <a:p>
            <a:pPr lvl="1"/>
            <a:r>
              <a:rPr lang="en-US" dirty="0" smtClean="0"/>
              <a:t>imprecise profiles, information needs can change significantly</a:t>
            </a:r>
          </a:p>
          <a:p>
            <a:pPr lvl="1"/>
            <a:r>
              <a:rPr lang="en-US" dirty="0" smtClean="0"/>
              <a:t>Privacy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logs provide important contextual information that can be used effectively</a:t>
            </a:r>
          </a:p>
          <a:p>
            <a:r>
              <a:rPr lang="en-US" dirty="0" smtClean="0"/>
              <a:t>Context in this case is</a:t>
            </a:r>
          </a:p>
          <a:p>
            <a:pPr lvl="1"/>
            <a:r>
              <a:rPr lang="en-US" dirty="0" smtClean="0"/>
              <a:t>previous queries that are the same</a:t>
            </a:r>
          </a:p>
          <a:p>
            <a:pPr lvl="1"/>
            <a:r>
              <a:rPr lang="en-US" dirty="0" smtClean="0"/>
              <a:t>previous queries that are similar</a:t>
            </a:r>
          </a:p>
          <a:p>
            <a:pPr lvl="1"/>
            <a:r>
              <a:rPr lang="en-US" dirty="0" smtClean="0"/>
              <a:t>query sessions including the same query</a:t>
            </a:r>
          </a:p>
          <a:p>
            <a:r>
              <a:rPr lang="en-US" dirty="0" smtClean="0"/>
              <a:t>Query history for individuals could be used for caching or query transformation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is context</a:t>
            </a:r>
          </a:p>
          <a:p>
            <a:r>
              <a:rPr lang="en-US" i="1" dirty="0" smtClean="0"/>
              <a:t>Local search </a:t>
            </a:r>
            <a:r>
              <a:rPr lang="en-US" dirty="0" smtClean="0"/>
              <a:t>uses geographic information to modify the ranking of search results</a:t>
            </a:r>
          </a:p>
          <a:p>
            <a:pPr lvl="1"/>
            <a:r>
              <a:rPr lang="en-US" dirty="0" smtClean="0"/>
              <a:t>location derived from the query text</a:t>
            </a:r>
          </a:p>
          <a:p>
            <a:pPr lvl="1"/>
            <a:r>
              <a:rPr lang="en-US" dirty="0" smtClean="0"/>
              <a:t>location of the device where the query originated</a:t>
            </a:r>
          </a:p>
          <a:p>
            <a:r>
              <a:rPr lang="en-US" dirty="0" smtClean="0"/>
              <a:t>e.g.,</a:t>
            </a:r>
          </a:p>
          <a:p>
            <a:pPr lvl="1"/>
            <a:r>
              <a:rPr lang="en-US" dirty="0" smtClean="0"/>
              <a:t>“fishing supplies cape cod”</a:t>
            </a:r>
          </a:p>
          <a:p>
            <a:pPr lvl="1"/>
            <a:r>
              <a:rPr lang="en-US" dirty="0" smtClean="0"/>
              <a:t>“fishing supplies” from mobile device in Hyannis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the geographic region associated with web pages</a:t>
            </a:r>
          </a:p>
          <a:p>
            <a:pPr lvl="1"/>
            <a:r>
              <a:rPr lang="en-US" dirty="0" smtClean="0"/>
              <a:t>use location metadata that has been manually added to the document,</a:t>
            </a:r>
          </a:p>
          <a:p>
            <a:pPr lvl="1"/>
            <a:r>
              <a:rPr lang="en-US" dirty="0" smtClean="0"/>
              <a:t>or identify locations such as place names, city names, or country names in text</a:t>
            </a:r>
          </a:p>
          <a:p>
            <a:r>
              <a:rPr lang="en-US" dirty="0" smtClean="0"/>
              <a:t>Identify the geographic region associated with the query </a:t>
            </a:r>
          </a:p>
          <a:p>
            <a:pPr lvl="1"/>
            <a:r>
              <a:rPr lang="en-US" dirty="0" smtClean="0"/>
              <a:t>10-15% of queries contain some location reference</a:t>
            </a:r>
          </a:p>
          <a:p>
            <a:r>
              <a:rPr lang="en-US" dirty="0" smtClean="0"/>
              <a:t>Rank web pages using location information in addition to text and link-based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Location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of information extraction</a:t>
            </a:r>
          </a:p>
          <a:p>
            <a:pPr lvl="1"/>
            <a:r>
              <a:rPr lang="en-US" dirty="0" smtClean="0"/>
              <a:t>ambiguity and significance of locations are issues</a:t>
            </a:r>
          </a:p>
          <a:p>
            <a:r>
              <a:rPr lang="en-US" dirty="0" smtClean="0"/>
              <a:t>Location names are mapped to specific regions and coordinates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Matching done by inclusion, distance</a:t>
            </a:r>
            <a:endParaRPr lang="en-US" dirty="0"/>
          </a:p>
        </p:txBody>
      </p:sp>
      <p:pic>
        <p:nvPicPr>
          <p:cNvPr id="4" name="Picture 2" descr="C:\Users\croft\Desktop\chap6-2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505200"/>
            <a:ext cx="3657600" cy="21148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Belkin et al (1982) proposed a model called Anomalous State of Knowledge</a:t>
            </a:r>
          </a:p>
          <a:p>
            <a:r>
              <a:rPr lang="en-US" dirty="0" smtClean="0"/>
              <a:t>ASK hypothesis:</a:t>
            </a:r>
          </a:p>
          <a:p>
            <a:pPr lvl="1"/>
            <a:r>
              <a:rPr lang="en-US" dirty="0"/>
              <a:t>difficult for people to </a:t>
            </a:r>
            <a:r>
              <a:rPr lang="en-US" dirty="0" smtClean="0"/>
              <a:t>define </a:t>
            </a:r>
            <a:r>
              <a:rPr lang="en-US" dirty="0"/>
              <a:t>exactly what their </a:t>
            </a:r>
            <a:r>
              <a:rPr lang="en-US" dirty="0" smtClean="0"/>
              <a:t>information need </a:t>
            </a:r>
            <a:r>
              <a:rPr lang="en-US" dirty="0"/>
              <a:t>is, because that information is a gap in their </a:t>
            </a:r>
            <a:r>
              <a:rPr lang="en-US" dirty="0" smtClean="0"/>
              <a:t>knowledge</a:t>
            </a:r>
            <a:endParaRPr lang="en-US" sz="1200" dirty="0" smtClean="0"/>
          </a:p>
          <a:p>
            <a:pPr lvl="1"/>
            <a:r>
              <a:rPr lang="en-US" dirty="0" smtClean="0"/>
              <a:t>Search engine should look for information that fills those gaps</a:t>
            </a:r>
          </a:p>
          <a:p>
            <a:r>
              <a:rPr lang="en-US" dirty="0" smtClean="0"/>
              <a:t>Interesting ideas, little practical impact (yet)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b="1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757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8229600" cy="3535363"/>
          </a:xfrm>
        </p:spPr>
        <p:txBody>
          <a:bodyPr/>
          <a:lstStyle/>
          <a:p>
            <a:r>
              <a:rPr lang="en-US" dirty="0" smtClean="0"/>
              <a:t>Query-dependent document summary</a:t>
            </a:r>
          </a:p>
          <a:p>
            <a:r>
              <a:rPr lang="en-US" dirty="0" smtClean="0"/>
              <a:t>Simple summarization approach</a:t>
            </a:r>
          </a:p>
          <a:p>
            <a:pPr lvl="1"/>
            <a:r>
              <a:rPr lang="en-US" dirty="0" smtClean="0"/>
              <a:t>rank each sentence in a document using a </a:t>
            </a:r>
            <a:r>
              <a:rPr lang="en-US" i="1" dirty="0" smtClean="0"/>
              <a:t>significance factor</a:t>
            </a:r>
          </a:p>
          <a:p>
            <a:pPr lvl="1"/>
            <a:r>
              <a:rPr lang="en-US" dirty="0" smtClean="0"/>
              <a:t>select the top sentences for the summary</a:t>
            </a:r>
          </a:p>
          <a:p>
            <a:pPr lvl="1"/>
            <a:r>
              <a:rPr lang="en-US" dirty="0" smtClean="0"/>
              <a:t>first proposed by </a:t>
            </a:r>
            <a:r>
              <a:rPr lang="en-US" dirty="0" err="1" smtClean="0"/>
              <a:t>Luhn</a:t>
            </a:r>
            <a:r>
              <a:rPr lang="en-US" dirty="0" smtClean="0"/>
              <a:t> in 50’s</a:t>
            </a:r>
            <a:endParaRPr lang="en-US" dirty="0"/>
          </a:p>
        </p:txBody>
      </p:sp>
      <p:pic>
        <p:nvPicPr>
          <p:cNvPr id="4" name="Picture 2" descr="C:\Users\croft\Desktop\chap6-3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524000"/>
            <a:ext cx="4781550" cy="86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Significance factor for a sentence is calculated based on the occurrence of </a:t>
            </a:r>
            <a:r>
              <a:rPr lang="en-US" i="1" dirty="0" smtClean="0"/>
              <a:t>significant words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d,w</a:t>
            </a:r>
            <a:r>
              <a:rPr lang="en-US" dirty="0" smtClean="0"/>
              <a:t> is the frequency of word </a:t>
            </a:r>
            <a:r>
              <a:rPr lang="en-US" i="1" dirty="0" smtClean="0"/>
              <a:t>w</a:t>
            </a:r>
            <a:r>
              <a:rPr lang="en-US" dirty="0" smtClean="0"/>
              <a:t> in document </a:t>
            </a:r>
            <a:r>
              <a:rPr lang="en-US" i="1" dirty="0" smtClean="0"/>
              <a:t>d</a:t>
            </a:r>
            <a:r>
              <a:rPr lang="en-US" dirty="0" smtClean="0"/>
              <a:t>, then </a:t>
            </a:r>
            <a:r>
              <a:rPr lang="en-US" i="1" dirty="0" smtClean="0"/>
              <a:t>w</a:t>
            </a:r>
            <a:r>
              <a:rPr lang="en-US" dirty="0" smtClean="0"/>
              <a:t> is a significant word if it is not a </a:t>
            </a:r>
            <a:r>
              <a:rPr lang="en-US" dirty="0" err="1" smtClean="0"/>
              <a:t>stopword</a:t>
            </a:r>
            <a:r>
              <a:rPr lang="en-US" dirty="0" smtClean="0"/>
              <a:t> and</a:t>
            </a:r>
          </a:p>
          <a:p>
            <a:pPr lvl="1"/>
            <a:endParaRPr lang="en-US" i="1" dirty="0" smtClean="0"/>
          </a:p>
          <a:p>
            <a:pPr lvl="1"/>
            <a:endParaRPr lang="en-US" sz="1800" i="1" dirty="0" smtClean="0"/>
          </a:p>
          <a:p>
            <a:pPr lvl="2">
              <a:buNone/>
            </a:pPr>
            <a:r>
              <a:rPr lang="en-US" dirty="0" smtClean="0"/>
              <a:t>where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d</a:t>
            </a:r>
            <a:r>
              <a:rPr lang="en-US" dirty="0" smtClean="0"/>
              <a:t> is the number of sentences in document </a:t>
            </a:r>
            <a:r>
              <a:rPr lang="en-US" i="1" dirty="0" smtClean="0"/>
              <a:t>d</a:t>
            </a:r>
          </a:p>
          <a:p>
            <a:pPr lvl="1"/>
            <a:r>
              <a:rPr lang="en-US" dirty="0" smtClean="0"/>
              <a:t>text is </a:t>
            </a:r>
            <a:r>
              <a:rPr lang="en-US" i="1" dirty="0" smtClean="0"/>
              <a:t>bracketed</a:t>
            </a:r>
            <a:r>
              <a:rPr lang="en-US" dirty="0" smtClean="0"/>
              <a:t> by significant words (limit on number of non-significant words in bracket)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905000" y="3886200"/>
            <a:ext cx="5181620" cy="9403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Significance factor for bracketed text spans is computed by dividing the square of the number of significant words in the span by the total number of words</a:t>
            </a:r>
          </a:p>
          <a:p>
            <a:r>
              <a:rPr lang="en-US" dirty="0" smtClean="0"/>
              <a:t>e.g.,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Significance factor = 4</a:t>
            </a:r>
            <a:r>
              <a:rPr lang="en-US" baseline="30000" dirty="0" smtClean="0"/>
              <a:t>2</a:t>
            </a:r>
            <a:r>
              <a:rPr lang="en-US" dirty="0" smtClean="0"/>
              <a:t>/7 = 2.3</a:t>
            </a:r>
            <a:endParaRPr lang="en-US" dirty="0"/>
          </a:p>
        </p:txBody>
      </p:sp>
      <p:pic>
        <p:nvPicPr>
          <p:cNvPr id="4" name="Picture 2" descr="C:\Users\croft\Desktop\chap6-4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657600"/>
            <a:ext cx="3290699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Involves more features than just significance factor</a:t>
            </a:r>
          </a:p>
          <a:p>
            <a:r>
              <a:rPr lang="en-US" dirty="0" smtClean="0"/>
              <a:t>e.g. for a news story, could use</a:t>
            </a:r>
          </a:p>
          <a:p>
            <a:pPr lvl="1"/>
            <a:r>
              <a:rPr lang="en-US" sz="2400" dirty="0" smtClean="0"/>
              <a:t>whether the sentence is a heading </a:t>
            </a:r>
          </a:p>
          <a:p>
            <a:pPr lvl="1"/>
            <a:r>
              <a:rPr lang="en-US" sz="2400" dirty="0" smtClean="0"/>
              <a:t>whether it is the first or second line of the document </a:t>
            </a:r>
          </a:p>
          <a:p>
            <a:pPr lvl="1"/>
            <a:r>
              <a:rPr lang="en-US" sz="2400" dirty="0" smtClean="0"/>
              <a:t>the total number of query terms occurring in the sentence </a:t>
            </a:r>
          </a:p>
          <a:p>
            <a:pPr lvl="1"/>
            <a:r>
              <a:rPr lang="en-US" sz="2400" dirty="0" smtClean="0"/>
              <a:t>the number of unique query terms in the sentence </a:t>
            </a:r>
          </a:p>
          <a:p>
            <a:pPr lvl="1"/>
            <a:r>
              <a:rPr lang="en-US" sz="2400" dirty="0" smtClean="0"/>
              <a:t>the longest contiguous run of query words in the sentence</a:t>
            </a:r>
          </a:p>
          <a:p>
            <a:pPr lvl="1"/>
            <a:r>
              <a:rPr lang="en-US" sz="2400" dirty="0" smtClean="0"/>
              <a:t>a density measure of query words (significance factor)</a:t>
            </a:r>
          </a:p>
          <a:p>
            <a:r>
              <a:rPr lang="en-US" dirty="0" smtClean="0"/>
              <a:t>Weighted combination of features used to rank sentences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pages are less structured than news stories</a:t>
            </a:r>
          </a:p>
          <a:p>
            <a:pPr lvl="1"/>
            <a:r>
              <a:rPr lang="en-US" dirty="0" smtClean="0"/>
              <a:t>can be difficult to find good summary sentences</a:t>
            </a:r>
          </a:p>
          <a:p>
            <a:r>
              <a:rPr lang="en-US" dirty="0" smtClean="0"/>
              <a:t>Snippet sentences are often selected from other sources</a:t>
            </a:r>
          </a:p>
          <a:p>
            <a:pPr lvl="1"/>
            <a:r>
              <a:rPr lang="en-US" dirty="0" smtClean="0"/>
              <a:t>metadata associated with the web page</a:t>
            </a:r>
          </a:p>
          <a:p>
            <a:pPr lvl="2"/>
            <a:r>
              <a:rPr lang="en-US" dirty="0" smtClean="0"/>
              <a:t>e.g., &lt;meta name="description" content= ...&gt;</a:t>
            </a:r>
          </a:p>
          <a:p>
            <a:pPr lvl="1"/>
            <a:r>
              <a:rPr lang="en-US" dirty="0" smtClean="0"/>
              <a:t>external sources such as web directories</a:t>
            </a:r>
          </a:p>
          <a:p>
            <a:pPr lvl="2"/>
            <a:r>
              <a:rPr lang="en-US" dirty="0" smtClean="0"/>
              <a:t>e.g., Open Directory Project, http://www.dmoz.org</a:t>
            </a:r>
          </a:p>
          <a:p>
            <a:r>
              <a:rPr lang="en-US" dirty="0" smtClean="0"/>
              <a:t>Structured pages like Wikipedia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query terms should appear in the summary, showing their relationship to the retrieved page</a:t>
            </a:r>
          </a:p>
          <a:p>
            <a:r>
              <a:rPr lang="en-US" dirty="0" smtClean="0"/>
              <a:t>When query terms are present in the title, they need not be repeated</a:t>
            </a:r>
          </a:p>
          <a:p>
            <a:pPr lvl="1"/>
            <a:r>
              <a:rPr lang="en-US" dirty="0" smtClean="0"/>
              <a:t>allows snippets that do not contain query terms</a:t>
            </a:r>
          </a:p>
          <a:p>
            <a:r>
              <a:rPr lang="en-US" dirty="0" smtClean="0"/>
              <a:t>Highlight query terms in URLs</a:t>
            </a:r>
          </a:p>
          <a:p>
            <a:r>
              <a:rPr lang="en-US" dirty="0" smtClean="0"/>
              <a:t>Snippets should be readable text, not lists of keywords</a:t>
            </a:r>
          </a:p>
          <a:p>
            <a:r>
              <a:rPr lang="en-US" dirty="0" smtClean="0"/>
              <a:t>Sometimes snippet can have extra information like an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b="1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908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i="1" dirty="0" smtClean="0"/>
              <a:t>Sponsored search </a:t>
            </a:r>
            <a:r>
              <a:rPr lang="en-US" dirty="0" smtClean="0"/>
              <a:t>– advertising presented with search results</a:t>
            </a:r>
          </a:p>
          <a:p>
            <a:r>
              <a:rPr lang="en-US" i="1" dirty="0" smtClean="0"/>
              <a:t>Contextual advertising </a:t>
            </a:r>
            <a:r>
              <a:rPr lang="en-US" dirty="0" smtClean="0"/>
              <a:t>– advertising presented when browsing web pages</a:t>
            </a:r>
          </a:p>
          <a:p>
            <a:r>
              <a:rPr lang="en-US" dirty="0" smtClean="0"/>
              <a:t>Both involve finding the most relevant advertisements in a database</a:t>
            </a:r>
          </a:p>
          <a:p>
            <a:pPr lvl="1"/>
            <a:r>
              <a:rPr lang="en-US" dirty="0" smtClean="0"/>
              <a:t>An advertisement usually consists of a short text description and a link to a web page describing the product or service in more detail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Cost </a:t>
            </a:r>
            <a:r>
              <a:rPr lang="en-US" dirty="0">
                <a:ea typeface="ＭＳ Ｐゴシック" charset="0"/>
                <a:cs typeface="ＭＳ Ｐゴシック" charset="0"/>
              </a:rPr>
              <a:t>Per Mille (CPM) / Cost Per Impression (CPI)</a:t>
            </a:r>
          </a:p>
          <a:p>
            <a:pPr lvl="1"/>
            <a:r>
              <a:rPr lang="en-US" dirty="0">
                <a:ea typeface="ＭＳ Ｐゴシック" charset="0"/>
              </a:rPr>
              <a:t>Advertisers pay for exposure (view) of their message to a specific audience</a:t>
            </a:r>
          </a:p>
          <a:p>
            <a:pPr lvl="1"/>
            <a:r>
              <a:rPr lang="en-US" dirty="0">
                <a:ea typeface="ＭＳ Ｐゴシック" charset="0"/>
              </a:rPr>
              <a:t>Per Mille means per thousand impressions (or number of times an ad loads on the page)</a:t>
            </a:r>
          </a:p>
          <a:p>
            <a:pPr lvl="1"/>
            <a:r>
              <a:rPr lang="en-US" dirty="0">
                <a:ea typeface="ＭＳ Ｐゴシック" charset="0"/>
              </a:rPr>
              <a:t>Useful when user education is most important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Cost Per Click (CPC) / Pay Per Click (PPC)</a:t>
            </a:r>
          </a:p>
          <a:p>
            <a:pPr lvl="1"/>
            <a:r>
              <a:rPr lang="en-US" dirty="0">
                <a:ea typeface="ＭＳ Ｐゴシック" charset="0"/>
              </a:rPr>
              <a:t>Advertisers only pay when a user clicks the ad and is directed to the website</a:t>
            </a:r>
          </a:p>
          <a:p>
            <a:pPr lvl="1"/>
            <a:r>
              <a:rPr lang="en-US" dirty="0">
                <a:ea typeface="ＭＳ Ｐゴシック" charset="0"/>
              </a:rPr>
              <a:t>Useful when user destination is most </a:t>
            </a:r>
            <a:r>
              <a:rPr lang="en-US" dirty="0" smtClean="0">
                <a:ea typeface="ＭＳ Ｐゴシック" charset="0"/>
              </a:rPr>
              <a:t>important</a:t>
            </a:r>
          </a:p>
          <a:p>
            <a:pPr lvl="1"/>
            <a:r>
              <a:rPr lang="en-US" dirty="0" smtClean="0">
                <a:ea typeface="ＭＳ Ｐゴシック" charset="0"/>
              </a:rPr>
              <a:t>Current approach in search engines</a:t>
            </a: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935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Query languages in the past were designed for professional searchers (</a:t>
            </a:r>
            <a:r>
              <a:rPr lang="en-US" i="1" dirty="0" smtClean="0"/>
              <a:t>intermediaries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3124200"/>
            <a:ext cx="7493523" cy="2362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Advertisements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Factors involved in ranking advertisements</a:t>
            </a:r>
          </a:p>
          <a:p>
            <a:pPr lvl="1"/>
            <a:r>
              <a:rPr lang="en-US" dirty="0" smtClean="0"/>
              <a:t>similarity of text content to query</a:t>
            </a:r>
          </a:p>
          <a:p>
            <a:pPr lvl="1"/>
            <a:r>
              <a:rPr lang="en-US" dirty="0" smtClean="0"/>
              <a:t>bids for keywords in query</a:t>
            </a:r>
          </a:p>
          <a:p>
            <a:pPr lvl="1"/>
            <a:r>
              <a:rPr lang="en-US" dirty="0" smtClean="0"/>
              <a:t>popularity of advertisement</a:t>
            </a:r>
          </a:p>
          <a:p>
            <a:pPr lvl="2"/>
            <a:r>
              <a:rPr lang="en-US" dirty="0" smtClean="0"/>
              <a:t>general popularity</a:t>
            </a:r>
          </a:p>
          <a:p>
            <a:pPr lvl="2"/>
            <a:r>
              <a:rPr lang="en-US" dirty="0"/>
              <a:t>q</a:t>
            </a:r>
            <a:r>
              <a:rPr lang="en-US" dirty="0" smtClean="0"/>
              <a:t>uery-specific popularity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oal is to maximize the expected profit</a:t>
            </a:r>
          </a:p>
          <a:p>
            <a:r>
              <a:rPr lang="en-US" dirty="0" smtClean="0"/>
              <a:t>Small amount of text in advertisement</a:t>
            </a:r>
          </a:p>
          <a:p>
            <a:pPr lvl="1"/>
            <a:r>
              <a:rPr lang="en-US" dirty="0" smtClean="0"/>
              <a:t>dealing with vocabulary mismatch is important</a:t>
            </a:r>
          </a:p>
          <a:p>
            <a:pPr lvl="1"/>
            <a:r>
              <a:rPr lang="en-US" dirty="0" smtClean="0"/>
              <a:t>expansion techniques are effective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Advertisements</a:t>
            </a:r>
            <a:endParaRPr lang="en-US" dirty="0"/>
          </a:p>
        </p:txBody>
      </p:sp>
      <p:pic>
        <p:nvPicPr>
          <p:cNvPr id="5122" name="Picture 2" descr="C:\Users\croft\Desktop\chap6-5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905000"/>
            <a:ext cx="5454650" cy="35702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1200" y="556260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Advertisements retrieved for query “fish tank”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Advertisements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Query reformulation based on query log</a:t>
            </a:r>
          </a:p>
          <a:p>
            <a:pPr lvl="1"/>
            <a:r>
              <a:rPr lang="en-US" dirty="0"/>
              <a:t>queries in a same session</a:t>
            </a:r>
          </a:p>
          <a:p>
            <a:pPr lvl="1"/>
            <a:r>
              <a:rPr lang="en-US" dirty="0"/>
              <a:t>50% reformulation in query </a:t>
            </a:r>
            <a:r>
              <a:rPr lang="en-US" dirty="0" smtClean="0"/>
              <a:t>sessions</a:t>
            </a:r>
          </a:p>
          <a:p>
            <a:r>
              <a:rPr lang="en-US" dirty="0" smtClean="0"/>
              <a:t>Pseudo-relevance feedback</a:t>
            </a:r>
          </a:p>
          <a:p>
            <a:pPr lvl="1"/>
            <a:r>
              <a:rPr lang="en-US" dirty="0" smtClean="0"/>
              <a:t>expand query and/or document using the Web</a:t>
            </a:r>
          </a:p>
          <a:p>
            <a:pPr lvl="1"/>
            <a:r>
              <a:rPr lang="en-US" dirty="0" smtClean="0"/>
              <a:t>use ad text or query for pseudo-relevance feedback</a:t>
            </a:r>
          </a:p>
          <a:p>
            <a:pPr lvl="1"/>
            <a:r>
              <a:rPr lang="en-US" dirty="0" smtClean="0"/>
              <a:t>rank exact matches first, followed by stem matches, followed by expansion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Advertising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a query from the page</a:t>
            </a:r>
          </a:p>
          <a:p>
            <a:r>
              <a:rPr lang="en-US" dirty="0"/>
              <a:t>T</a:t>
            </a:r>
            <a:r>
              <a:rPr lang="en-US" dirty="0" smtClean="0"/>
              <a:t>erm selection	</a:t>
            </a:r>
          </a:p>
          <a:p>
            <a:pPr lvl="1"/>
            <a:r>
              <a:rPr lang="en-US" dirty="0" smtClean="0"/>
              <a:t>similar to sentence selection</a:t>
            </a:r>
          </a:p>
          <a:p>
            <a:pPr lvl="2"/>
            <a:r>
              <a:rPr lang="en-US" dirty="0" smtClean="0"/>
              <a:t>significance factors</a:t>
            </a:r>
          </a:p>
          <a:p>
            <a:pPr lvl="1"/>
            <a:r>
              <a:rPr lang="en-US" dirty="0" smtClean="0"/>
              <a:t>classification algorithms</a:t>
            </a:r>
          </a:p>
          <a:p>
            <a:pPr lvl="2"/>
            <a:r>
              <a:rPr lang="en-US" dirty="0" smtClean="0"/>
              <a:t>term-level features, </a:t>
            </a:r>
            <a:r>
              <a:rPr lang="en-US" dirty="0" err="1" smtClean="0"/>
              <a:t>e.g</a:t>
            </a:r>
            <a:r>
              <a:rPr lang="en-US" dirty="0" smtClean="0"/>
              <a:t>, collection frequency, query log frequency, term positions, 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003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b="1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930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Search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Meaningful grouping can help users to understand the results 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Faceted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96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lists often contain documents related to different </a:t>
            </a:r>
            <a:r>
              <a:rPr lang="en-US" i="1" dirty="0" smtClean="0"/>
              <a:t>aspects</a:t>
            </a:r>
            <a:r>
              <a:rPr lang="en-US" dirty="0" smtClean="0"/>
              <a:t> of the query topic</a:t>
            </a:r>
          </a:p>
          <a:p>
            <a:r>
              <a:rPr lang="en-US" i="1" dirty="0" smtClean="0"/>
              <a:t>Clustering</a:t>
            </a:r>
            <a:r>
              <a:rPr lang="en-US" dirty="0" smtClean="0"/>
              <a:t> is used to group related documents to simplify browsing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http://clusty.com/</a:t>
            </a:r>
            <a:endParaRPr lang="en-US" dirty="0"/>
          </a:p>
        </p:txBody>
      </p:sp>
      <p:pic>
        <p:nvPicPr>
          <p:cNvPr id="4" name="Picture 2" descr="C:\Users\croft\Desktop\chap6-6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2892" y="3581400"/>
            <a:ext cx="2116308" cy="2819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34158" y="4992469"/>
            <a:ext cx="2119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clusters for </a:t>
            </a:r>
          </a:p>
          <a:p>
            <a:r>
              <a:rPr lang="en-US" dirty="0" smtClean="0"/>
              <a:t>query “tropical fish”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List Example</a:t>
            </a:r>
            <a:endParaRPr lang="en-US" dirty="0"/>
          </a:p>
        </p:txBody>
      </p:sp>
      <p:pic>
        <p:nvPicPr>
          <p:cNvPr id="3" name="Picture 2" descr="C:\Users\croft\Desktop\chap6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114800" cy="52291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29400" y="3429000"/>
            <a:ext cx="190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documents</a:t>
            </a:r>
          </a:p>
          <a:p>
            <a:r>
              <a:rPr lang="en-US" dirty="0" smtClean="0"/>
              <a:t>for “tropical fish”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</a:t>
            </a:r>
          </a:p>
          <a:p>
            <a:r>
              <a:rPr lang="en-US" dirty="0" smtClean="0"/>
              <a:t>Can reveal new trends in data</a:t>
            </a:r>
          </a:p>
          <a:p>
            <a:pPr lvl="1"/>
            <a:r>
              <a:rPr lang="en-US" dirty="0" smtClean="0"/>
              <a:t>e.g., after an event</a:t>
            </a:r>
          </a:p>
          <a:p>
            <a:r>
              <a:rPr lang="en-US" dirty="0" smtClean="0"/>
              <a:t>Useful for vague or ambiguous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639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must be specific to each query and are based on the top-ranked documents for that query</a:t>
            </a:r>
          </a:p>
          <a:p>
            <a:pPr lvl="1"/>
            <a:r>
              <a:rPr lang="en-US" dirty="0" smtClean="0"/>
              <a:t>typically based on snippets</a:t>
            </a:r>
          </a:p>
          <a:p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Can be difficult to assign good labels to groups</a:t>
            </a:r>
          </a:p>
          <a:p>
            <a:pPr lvl="1"/>
            <a:r>
              <a:rPr lang="en-US" dirty="0" err="1" smtClean="0"/>
              <a:t>Monothetic</a:t>
            </a:r>
            <a:r>
              <a:rPr lang="en-US" dirty="0" smtClean="0"/>
              <a:t> vs. </a:t>
            </a:r>
            <a:r>
              <a:rPr lang="en-US" dirty="0" err="1" smtClean="0"/>
              <a:t>polythetic</a:t>
            </a:r>
            <a:r>
              <a:rPr lang="en-US" dirty="0" smtClean="0"/>
              <a:t> clustering/classification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Simple, </a:t>
            </a:r>
            <a:r>
              <a:rPr lang="en-US" i="1" dirty="0" smtClean="0"/>
              <a:t>natural language </a:t>
            </a:r>
            <a:r>
              <a:rPr lang="en-US" dirty="0" smtClean="0"/>
              <a:t>queries were designed to enable everyone to search</a:t>
            </a:r>
          </a:p>
          <a:p>
            <a:r>
              <a:rPr lang="en-US" dirty="0" smtClean="0"/>
              <a:t>Current search engines do not perform well (in general) with natural language queries</a:t>
            </a:r>
          </a:p>
          <a:p>
            <a:r>
              <a:rPr lang="en-US" dirty="0" smtClean="0"/>
              <a:t>People trained (in effect) to use keywords</a:t>
            </a:r>
          </a:p>
          <a:p>
            <a:pPr lvl="1"/>
            <a:r>
              <a:rPr lang="en-US" dirty="0" smtClean="0"/>
              <a:t>compare average of about 2.3 words/web query to average of 30 words/CQA query</a:t>
            </a:r>
          </a:p>
          <a:p>
            <a:r>
              <a:rPr lang="en-US" dirty="0" smtClean="0"/>
              <a:t>Keyword selection is not always easy</a:t>
            </a:r>
          </a:p>
          <a:p>
            <a:pPr lvl="1"/>
            <a:r>
              <a:rPr lang="en-US" dirty="0" smtClean="0"/>
              <a:t>query refinement techniques can 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Monothetic</a:t>
            </a:r>
            <a:endParaRPr lang="en-US" dirty="0" smtClean="0"/>
          </a:p>
          <a:p>
            <a:pPr lvl="1"/>
            <a:r>
              <a:rPr lang="en-US" dirty="0" smtClean="0"/>
              <a:t>every member of a class has the property that defines the class</a:t>
            </a:r>
          </a:p>
          <a:p>
            <a:pPr lvl="1"/>
            <a:r>
              <a:rPr lang="en-US" dirty="0" smtClean="0"/>
              <a:t>typical assumption made by users</a:t>
            </a:r>
          </a:p>
          <a:p>
            <a:pPr lvl="1"/>
            <a:r>
              <a:rPr lang="en-US" dirty="0" smtClean="0"/>
              <a:t>easy to understand</a:t>
            </a:r>
          </a:p>
          <a:p>
            <a:pPr lvl="1"/>
            <a:r>
              <a:rPr lang="en-US" dirty="0"/>
              <a:t>preferred in </a:t>
            </a:r>
            <a:r>
              <a:rPr lang="en-US" dirty="0" smtClean="0"/>
              <a:t>search result </a:t>
            </a:r>
            <a:r>
              <a:rPr lang="en-US" dirty="0"/>
              <a:t>clustering</a:t>
            </a:r>
            <a:endParaRPr lang="en-US" dirty="0" smtClean="0"/>
          </a:p>
          <a:p>
            <a:r>
              <a:rPr lang="en-US" dirty="0" err="1" smtClean="0"/>
              <a:t>Polythetic</a:t>
            </a:r>
            <a:endParaRPr lang="en-US" dirty="0" smtClean="0"/>
          </a:p>
          <a:p>
            <a:pPr lvl="1"/>
            <a:r>
              <a:rPr lang="en-US" dirty="0" smtClean="0"/>
              <a:t>members of classes share many properties but there is no single defining property</a:t>
            </a:r>
          </a:p>
          <a:p>
            <a:pPr lvl="1"/>
            <a:r>
              <a:rPr lang="en-US" dirty="0" smtClean="0"/>
              <a:t>most clustering algorithms (e.g. K-means) produce this type of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pic>
        <p:nvPicPr>
          <p:cNvPr id="5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81368" y="1600200"/>
            <a:ext cx="2350232" cy="16002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429000"/>
            <a:ext cx="8229600" cy="2773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monothetic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classification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i="1" dirty="0" smtClean="0"/>
              <a:t>a</a:t>
            </a:r>
            <a:r>
              <a:rPr lang="en-US" sz="3200" dirty="0" smtClean="0"/>
              <a:t> and </a:t>
            </a:r>
            <a:r>
              <a:rPr lang="en-US" sz="3200" i="1" dirty="0" smtClean="0"/>
              <a:t>e </a:t>
            </a:r>
            <a:r>
              <a:rPr lang="en-US" sz="3200" dirty="0" smtClean="0"/>
              <a:t>are significant terms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(labeled using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and 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(labeled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polythetic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group based on 				  	words in snippets</a:t>
            </a:r>
          </a:p>
          <a:p>
            <a:r>
              <a:rPr lang="en-US" dirty="0" smtClean="0"/>
              <a:t>Refinements</a:t>
            </a:r>
          </a:p>
          <a:p>
            <a:pPr lvl="1"/>
            <a:r>
              <a:rPr lang="en-US" dirty="0" smtClean="0"/>
              <a:t>use phrases</a:t>
            </a:r>
          </a:p>
          <a:p>
            <a:pPr lvl="1"/>
            <a:r>
              <a:rPr lang="en-US" dirty="0" smtClean="0"/>
              <a:t>use more features</a:t>
            </a:r>
          </a:p>
          <a:p>
            <a:pPr lvl="2"/>
            <a:r>
              <a:rPr lang="en-US" dirty="0" smtClean="0"/>
              <a:t>whether phrases occurred in titles or snippets </a:t>
            </a:r>
          </a:p>
          <a:p>
            <a:pPr lvl="2"/>
            <a:r>
              <a:rPr lang="en-US" dirty="0" smtClean="0"/>
              <a:t>length of the phrase</a:t>
            </a:r>
          </a:p>
          <a:p>
            <a:pPr lvl="2"/>
            <a:r>
              <a:rPr lang="en-US" dirty="0" smtClean="0"/>
              <a:t>collection frequency of the phrase</a:t>
            </a:r>
          </a:p>
          <a:p>
            <a:pPr lvl="2"/>
            <a:r>
              <a:rPr lang="en-US" dirty="0" smtClean="0"/>
              <a:t>overlap of the resulting clusters,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4572000" y="2209800"/>
            <a:ext cx="3134881" cy="14220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b="1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21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categories, usually organized into a hierarchy, together with a set of </a:t>
            </a:r>
            <a:r>
              <a:rPr lang="en-US" i="1" dirty="0" smtClean="0"/>
              <a:t>facets </a:t>
            </a:r>
            <a:r>
              <a:rPr lang="en-US" dirty="0" smtClean="0"/>
              <a:t>that describe the important properties associated with the category</a:t>
            </a:r>
          </a:p>
          <a:p>
            <a:r>
              <a:rPr lang="en-US" dirty="0" smtClean="0"/>
              <a:t>Manually defined</a:t>
            </a:r>
          </a:p>
          <a:p>
            <a:pPr lvl="1"/>
            <a:r>
              <a:rPr lang="en-US" dirty="0" smtClean="0"/>
              <a:t>potentially less adaptable than dynamic clustering</a:t>
            </a:r>
          </a:p>
          <a:p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commonly used in e-commerce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Faceted Classification</a:t>
            </a:r>
            <a:endParaRPr lang="en-US" dirty="0"/>
          </a:p>
        </p:txBody>
      </p:sp>
      <p:pic>
        <p:nvPicPr>
          <p:cNvPr id="7170" name="Picture 2" descr="C:\Users\croft\Desktop\chap6-7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05000"/>
            <a:ext cx="4674558" cy="283564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14600" y="4953000"/>
            <a:ext cx="371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Categories for “tropical fish”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Faceted Classification</a:t>
            </a:r>
            <a:endParaRPr lang="en-US" dirty="0"/>
          </a:p>
        </p:txBody>
      </p:sp>
      <p:pic>
        <p:nvPicPr>
          <p:cNvPr id="8194" name="Picture 2" descr="C:\Users\croft\Desktop\chap6-8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05000"/>
            <a:ext cx="4006850" cy="358556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76400" y="5638800"/>
            <a:ext cx="605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Subcategories and facets for “Home &amp; Garden”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b="1" dirty="0"/>
              <a:t>Interfaces</a:t>
            </a:r>
          </a:p>
          <a:p>
            <a:r>
              <a:rPr lang="en-US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85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 in Search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Visualizing query terms in retrieved documents</a:t>
            </a:r>
          </a:p>
          <a:p>
            <a:pPr lvl="1"/>
            <a:r>
              <a:rPr lang="en-US" dirty="0" smtClean="0"/>
              <a:t>Highlighting terms</a:t>
            </a:r>
          </a:p>
          <a:p>
            <a:pPr lvl="1"/>
            <a:r>
              <a:rPr lang="en-US" dirty="0" smtClean="0"/>
              <a:t>Plotting term positions</a:t>
            </a:r>
          </a:p>
          <a:p>
            <a:r>
              <a:rPr lang="en-US" dirty="0" smtClean="0"/>
              <a:t>Visualizing relation between terms</a:t>
            </a:r>
          </a:p>
          <a:p>
            <a:r>
              <a:rPr lang="en-US" dirty="0" smtClean="0"/>
              <a:t>Visualizing relation between documents</a:t>
            </a:r>
          </a:p>
          <a:p>
            <a:r>
              <a:rPr lang="en-US" dirty="0" smtClean="0"/>
              <a:t>Domain-specific visualization</a:t>
            </a:r>
          </a:p>
          <a:p>
            <a:pPr lvl="1"/>
            <a:r>
              <a:rPr lang="en-US" dirty="0" smtClean="0"/>
              <a:t>Visualizing relation between authors in people search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037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Evaluation of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field of Human Computer Interaction (HCI)</a:t>
            </a:r>
          </a:p>
          <a:p>
            <a:r>
              <a:rPr lang="en-US" dirty="0" smtClean="0"/>
              <a:t>Studies how people think about, respond to, and use technology</a:t>
            </a:r>
          </a:p>
          <a:p>
            <a:r>
              <a:rPr lang="en-US" dirty="0" smtClean="0"/>
              <a:t>The quality of interface is determined by people responses</a:t>
            </a:r>
          </a:p>
          <a:p>
            <a:pPr lvl="1"/>
            <a:r>
              <a:rPr lang="en-US" dirty="0" smtClean="0"/>
              <a:t>Subjective measures</a:t>
            </a:r>
          </a:p>
          <a:p>
            <a:pPr lvl="1"/>
            <a:r>
              <a:rPr lang="en-US" dirty="0" smtClean="0"/>
              <a:t>Speed, familiarity, preferred features,  …</a:t>
            </a:r>
          </a:p>
          <a:p>
            <a:r>
              <a:rPr lang="en-US" dirty="0" smtClean="0"/>
              <a:t>Studying new features on a random subset of users and comparing their actions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68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Rewrite or transform original query to better match underlying intent</a:t>
            </a:r>
          </a:p>
          <a:p>
            <a:r>
              <a:rPr lang="en-US" dirty="0" smtClean="0"/>
              <a:t>Can happen implicitly or explicitly (suggestion)</a:t>
            </a:r>
          </a:p>
          <a:p>
            <a:r>
              <a:rPr lang="en-US" dirty="0" smtClean="0"/>
              <a:t>Many techniques</a:t>
            </a:r>
          </a:p>
          <a:p>
            <a:pPr lvl="1"/>
            <a:r>
              <a:rPr lang="en-US" dirty="0" smtClean="0"/>
              <a:t>Query-based stemming</a:t>
            </a:r>
          </a:p>
          <a:p>
            <a:pPr lvl="1"/>
            <a:r>
              <a:rPr lang="en-US" dirty="0" smtClean="0"/>
              <a:t>Spelling correction</a:t>
            </a:r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Substitution</a:t>
            </a:r>
          </a:p>
          <a:p>
            <a:pPr lvl="1"/>
            <a:r>
              <a:rPr lang="en-US" dirty="0" smtClean="0"/>
              <a:t>Expansion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90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Query reformulation</a:t>
            </a:r>
          </a:p>
          <a:p>
            <a:pPr lvl="1"/>
            <a:r>
              <a:rPr lang="en-US" dirty="0"/>
              <a:t>Stemming 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Query segmentation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endParaRPr lang="en-US" dirty="0"/>
          </a:p>
          <a:p>
            <a:r>
              <a:rPr lang="en-US" dirty="0"/>
              <a:t>Result presentation</a:t>
            </a:r>
          </a:p>
          <a:p>
            <a:pPr lvl="1"/>
            <a:r>
              <a:rPr lang="en-US" dirty="0"/>
              <a:t>Snippet generation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Facets</a:t>
            </a:r>
          </a:p>
          <a:p>
            <a:r>
              <a:rPr lang="en-US" dirty="0"/>
              <a:t>Interfaces</a:t>
            </a:r>
          </a:p>
          <a:p>
            <a:r>
              <a:rPr lang="en-US" b="1" dirty="0"/>
              <a:t>Cross-language 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865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Cross-Language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Query in one language, retrieve documents in multiple other languages</a:t>
            </a:r>
          </a:p>
          <a:p>
            <a:r>
              <a:rPr lang="en-US" dirty="0" smtClean="0"/>
              <a:t>Involves query translation, and probably document translation</a:t>
            </a:r>
          </a:p>
          <a:p>
            <a:r>
              <a:rPr lang="en-US" dirty="0" smtClean="0"/>
              <a:t>Query translation can be done using bilingual dictionaries</a:t>
            </a:r>
          </a:p>
          <a:p>
            <a:r>
              <a:rPr lang="en-US" dirty="0" smtClean="0"/>
              <a:t>Document translation requires more sophisticated </a:t>
            </a:r>
            <a:r>
              <a:rPr lang="en-US" i="1" dirty="0" smtClean="0"/>
              <a:t>statistical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similar to some retrieval models</a:t>
            </a: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translation</a:t>
            </a:r>
          </a:p>
          <a:p>
            <a:pPr lvl="1"/>
            <a:r>
              <a:rPr lang="en-US" dirty="0"/>
              <a:t>Translate English query into Chinese query</a:t>
            </a:r>
          </a:p>
          <a:p>
            <a:pPr lvl="1"/>
            <a:r>
              <a:rPr lang="en-US" dirty="0"/>
              <a:t>Search Chinese document collection</a:t>
            </a:r>
          </a:p>
          <a:p>
            <a:pPr lvl="1"/>
            <a:r>
              <a:rPr lang="en-US" dirty="0"/>
              <a:t>Translate retrieved results back into English</a:t>
            </a:r>
          </a:p>
          <a:p>
            <a:r>
              <a:rPr lang="en-US" dirty="0"/>
              <a:t>Document translation</a:t>
            </a:r>
          </a:p>
          <a:p>
            <a:pPr lvl="1"/>
            <a:r>
              <a:rPr lang="en-US" dirty="0"/>
              <a:t>Translate entire document collection into English</a:t>
            </a:r>
          </a:p>
          <a:p>
            <a:pPr lvl="1"/>
            <a:r>
              <a:rPr lang="en-US" dirty="0"/>
              <a:t>Search collection in English</a:t>
            </a:r>
          </a:p>
          <a:p>
            <a:r>
              <a:rPr lang="en-US" dirty="0"/>
              <a:t>Translate both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687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77887" y="190500"/>
            <a:ext cx="7315200" cy="1028700"/>
          </a:xfrm>
        </p:spPr>
        <p:txBody>
          <a:bodyPr/>
          <a:lstStyle/>
          <a:p>
            <a:r>
              <a:rPr lang="en-US"/>
              <a:t>Query Translation</a:t>
            </a:r>
          </a:p>
        </p:txBody>
      </p:sp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135687" y="4643438"/>
            <a:ext cx="1795463" cy="1833562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954087" y="3057525"/>
            <a:ext cx="1524000" cy="757238"/>
            <a:chOff x="1008" y="1926"/>
            <a:chExt cx="960" cy="47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08" y="1926"/>
              <a:ext cx="960" cy="47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056" y="1971"/>
              <a:ext cx="86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 dirty="0"/>
                <a:t>Retrieval</a:t>
              </a:r>
            </a:p>
            <a:p>
              <a:pPr algn="ctr"/>
              <a:r>
                <a:rPr lang="en-US" b="1" dirty="0"/>
                <a:t> Engine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621087" y="2671763"/>
            <a:ext cx="1828800" cy="1671637"/>
            <a:chOff x="2688" y="1683"/>
            <a:chExt cx="1152" cy="1053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832" y="1683"/>
              <a:ext cx="864" cy="10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688" y="2019"/>
              <a:ext cx="115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 dirty="0"/>
                <a:t>Translation System</a:t>
              </a: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2478087" y="35861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706687" y="3662363"/>
            <a:ext cx="927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Chinese</a:t>
            </a:r>
          </a:p>
          <a:p>
            <a:pPr algn="ctr"/>
            <a:r>
              <a:rPr lang="en-US"/>
              <a:t>queries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581275" y="2624138"/>
            <a:ext cx="1177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Chinese</a:t>
            </a:r>
          </a:p>
          <a:p>
            <a:pPr algn="ctr"/>
            <a:r>
              <a:rPr lang="en-US"/>
              <a:t>documents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478087" y="32813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6135687" y="3048000"/>
            <a:ext cx="1752600" cy="762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Results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5221287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1716087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4535487" y="4343400"/>
            <a:ext cx="1447800" cy="1800225"/>
            <a:chOff x="3264" y="2736"/>
            <a:chExt cx="912" cy="1134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 flipV="1">
              <a:off x="3264" y="273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264" y="34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408" y="3504"/>
              <a:ext cx="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English</a:t>
              </a:r>
            </a:p>
            <a:p>
              <a:pPr algn="ctr"/>
              <a:r>
                <a:rPr lang="en-US"/>
                <a:t>queries</a:t>
              </a:r>
            </a:p>
          </p:txBody>
        </p:sp>
      </p:grp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6821487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7278687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059487" y="4038600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/>
              <a:t>select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78687" y="4006850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/>
              <a:t>examine</a:t>
            </a:r>
          </a:p>
        </p:txBody>
      </p: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1030287" y="1295400"/>
            <a:ext cx="3505200" cy="1117600"/>
            <a:chOff x="1056" y="816"/>
            <a:chExt cx="2208" cy="704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1056" y="816"/>
              <a:ext cx="864" cy="70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954" y="1008"/>
              <a:ext cx="131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Chinese Document </a:t>
              </a:r>
            </a:p>
            <a:p>
              <a:r>
                <a:rPr lang="en-US" b="1"/>
                <a:t>Collection</a:t>
              </a: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27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23" grpId="0" animBg="1"/>
      <p:bldP spid="24" grpId="0" animBg="1"/>
      <p:bldP spid="25" grpId="0"/>
      <p:bldP spid="2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7" y="190500"/>
            <a:ext cx="7315200" cy="1028700"/>
          </a:xfrm>
        </p:spPr>
        <p:txBody>
          <a:bodyPr/>
          <a:lstStyle/>
          <a:p>
            <a:r>
              <a:rPr lang="en-US"/>
              <a:t>Document Translation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 flipV="1">
            <a:off x="4840287" y="5029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2630487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5145087" y="5105400"/>
            <a:ext cx="847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English</a:t>
            </a:r>
          </a:p>
          <a:p>
            <a:pPr algn="ctr"/>
            <a:r>
              <a:rPr lang="en-US"/>
              <a:t>queries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1182687" y="1295400"/>
            <a:ext cx="3505200" cy="1117600"/>
            <a:chOff x="1056" y="816"/>
            <a:chExt cx="2208" cy="704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1056" y="816"/>
              <a:ext cx="864" cy="70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1954" y="1008"/>
              <a:ext cx="131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Chinese Document </a:t>
              </a:r>
            </a:p>
            <a:p>
              <a:r>
                <a:rPr lang="en-US" b="1"/>
                <a:t>Collection</a:t>
              </a:r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3163887" y="4648200"/>
            <a:ext cx="1524000" cy="757238"/>
            <a:chOff x="1104" y="3171"/>
            <a:chExt cx="960" cy="477"/>
          </a:xfrm>
        </p:grpSpPr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1104" y="3171"/>
              <a:ext cx="960" cy="47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1152" y="3216"/>
              <a:ext cx="86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Retrieval</a:t>
              </a:r>
            </a:p>
            <a:p>
              <a:pPr algn="ctr"/>
              <a:r>
                <a:rPr lang="en-US" b="1"/>
                <a:t> Engine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1106487" y="2514600"/>
            <a:ext cx="1524000" cy="1300163"/>
            <a:chOff x="1008" y="1584"/>
            <a:chExt cx="960" cy="819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08" y="1926"/>
              <a:ext cx="960" cy="47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056" y="1971"/>
              <a:ext cx="86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Translation</a:t>
              </a:r>
            </a:p>
            <a:p>
              <a:pPr algn="ctr"/>
              <a:r>
                <a:rPr lang="en-US" b="1"/>
                <a:t>System</a:t>
              </a: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14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1868487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1139825" y="4445000"/>
            <a:ext cx="2024062" cy="1774825"/>
            <a:chOff x="1029" y="2800"/>
            <a:chExt cx="1275" cy="1118"/>
          </a:xfrm>
        </p:grpSpPr>
        <p:sp>
          <p:nvSpPr>
            <p:cNvPr id="20" name="AutoShape 26"/>
            <p:cNvSpPr>
              <a:spLocks noChangeArrowheads="1"/>
            </p:cNvSpPr>
            <p:nvPr/>
          </p:nvSpPr>
          <p:spPr bwMode="auto">
            <a:xfrm>
              <a:off x="1056" y="2800"/>
              <a:ext cx="864" cy="70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1029" y="3552"/>
              <a:ext cx="127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English Document </a:t>
              </a:r>
            </a:p>
            <a:p>
              <a:r>
                <a:rPr lang="en-US" b="1"/>
                <a:t>Collection</a:t>
              </a:r>
            </a:p>
          </p:txBody>
        </p:sp>
      </p:grpSp>
      <p:pic>
        <p:nvPicPr>
          <p:cNvPr id="22" name="Picture 32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288087" y="4643438"/>
            <a:ext cx="1795463" cy="1833562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33"/>
          <p:cNvSpPr>
            <a:spLocks noChangeArrowheads="1"/>
          </p:cNvSpPr>
          <p:nvPr/>
        </p:nvSpPr>
        <p:spPr bwMode="auto">
          <a:xfrm>
            <a:off x="6288087" y="3048000"/>
            <a:ext cx="1752600" cy="762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Results</a:t>
            </a:r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 flipV="1">
            <a:off x="6973887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7431087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6211887" y="4038600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/>
              <a:t>select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7431087" y="4006850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/>
              <a:t>examine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925887" y="3429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 flipV="1">
            <a:off x="3925887" y="3429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noFill/>
              </a14:hiddenFill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212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8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Query Translation</a:t>
            </a:r>
          </a:p>
          <a:p>
            <a:pPr lvl="1"/>
            <a:r>
              <a:rPr lang="en-US" dirty="0"/>
              <a:t>Often easier</a:t>
            </a:r>
          </a:p>
          <a:p>
            <a:pPr lvl="1"/>
            <a:r>
              <a:rPr lang="en-US" dirty="0"/>
              <a:t>Disambiguation of query terms may be difficult with short queries</a:t>
            </a:r>
          </a:p>
          <a:p>
            <a:pPr lvl="1"/>
            <a:r>
              <a:rPr lang="en-US" dirty="0"/>
              <a:t>Translation of documents must be performed at query time</a:t>
            </a:r>
          </a:p>
          <a:p>
            <a:r>
              <a:rPr lang="en-US" dirty="0"/>
              <a:t>Document Translation</a:t>
            </a:r>
          </a:p>
          <a:p>
            <a:pPr lvl="1"/>
            <a:r>
              <a:rPr lang="en-US" dirty="0"/>
              <a:t>Documents can be </a:t>
            </a:r>
            <a:r>
              <a:rPr lang="en-US" dirty="0" smtClean="0"/>
              <a:t>translated </a:t>
            </a:r>
            <a:r>
              <a:rPr lang="en-US" dirty="0"/>
              <a:t>and stored offline</a:t>
            </a:r>
          </a:p>
          <a:p>
            <a:pPr lvl="1"/>
            <a:r>
              <a:rPr lang="en-US" dirty="0"/>
              <a:t>Automatic translation can be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More context for translation accuracy</a:t>
            </a:r>
            <a:endParaRPr lang="en-US" dirty="0"/>
          </a:p>
          <a:p>
            <a:r>
              <a:rPr lang="en-US" dirty="0"/>
              <a:t>Which is better?</a:t>
            </a:r>
          </a:p>
          <a:p>
            <a:pPr lvl="1"/>
            <a:r>
              <a:rPr lang="en-US" dirty="0"/>
              <a:t>Often depends on the availability of language-specific resources </a:t>
            </a:r>
            <a:endParaRPr lang="en-US" dirty="0" smtClean="0"/>
          </a:p>
          <a:p>
            <a:pPr lvl="1"/>
            <a:r>
              <a:rPr lang="en-US" dirty="0" smtClean="0"/>
              <a:t>Both </a:t>
            </a:r>
            <a:r>
              <a:rPr lang="en-US" dirty="0"/>
              <a:t>approaches present challenges for </a:t>
            </a:r>
            <a:r>
              <a:rPr lang="en-US" dirty="0" smtClean="0"/>
              <a:t>interaction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556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\textit{User query:} \\&#10;Are there any cases which discuss negligent maintenance or failure to maintain aids to navigation such as lights, buoys, or channel markers?\\&#10;\\&#10;\textit{Intermediary query:} \\&#10;\textsf{NEGLECT! FAIL! NEGLIG! /5 MAINT! REPAIR! /P NAVIGAT! /5 AID EQUIP! LIGHT BUOY &quot;CHANNEL MARKER&quot;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49469"/>
</p:tagLst>
</file>

<file path=ppt/tags/tag1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\textsf{doceration} $\rightarrow$ \textsf{deceration}\\&#10;\textsf{deceration} $\rightarrow$ \textsf{decoration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6313"/>
</p:tagLst>
</file>

<file path=ppt/tags/tag1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textsf{&#10;\begin{enumerate}&#10;\item Keep the first letter (in upper case).&#10;\item Replace these letters with hyphens: a,e,i,o,u,y,h,w.&#10;\item Replace the other letters by numbers as follows:&#10;\begin{quote}&#10;     1: b,f,p,v \\&#10;     2: c,g,j,k,q,s,x,z \\&#10;     3: d,t \\&#10;     4: l \\&#10;     5: m,n \\&#10;     6: r&#10;     \end{quote}&#10;\item Delete adjacent repeats of a number.&#10;\item Delete the hyphens.&#10;\item Keep the first three numbers or pad out with zeros.&#10;\end{enumera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7"/>
  <p:tag name="PICTUREFILESIZE" val="51107"/>
</p:tagLst>
</file>

<file path=ppt/tags/tag1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\textsf{extenssions} $\rightarrow$ \textsf{E235}; \textsf{extensions} $\rightarrow$ \textsf{E235}\\&#10;\textsf{marshmellow} $\rightarrow$ \textsf{M625}; \textsf{marshmallow} $\rightarrow$ \textsf{M625}\\&#10;\textsf{brimingham} $\rightarrow$ \textsf{B655}; \textsf{birmingham} $\rightarrow$ \textsf{B655}\\&#10;\textsf{poiner} $\rightarrow$ \textsf{P560}; \textsf{pointer} $\rightarrow$ \textsf{P536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24392"/>
</p:tagLst>
</file>

<file path=ppt/tags/tag1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textsf{&#10;\begin{enumerate}&#10;\item Tokenize the query.&#10;\item For each token, a set of alternative words and pairs of words is found using an edit distance modified by weighting certain types of errors as described above. &#10;The data structure that is searched for the alternatives contains words and pairs from both the query log and the trusted dictionary. &#10;\item The noisy channel model is then used to select the best correction. &#10;\item The process of looking for alternatives and finding the best correction is repeated until no better correction is found. &#10;\end{enumera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72469"/>
</p:tagLst>
</file>

<file path=ppt/tags/tag1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\textsf{e.g.,\\&#10;miniture golfcurses\\&#10;miniature golfcourses\\&#10;miniature golf courses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2"/>
  <p:tag name="PICTUREFILESIZE" val="9714"/>
</p:tagLst>
</file>

<file path=ppt/tags/tag1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    \begin{tabular}{|c|c|}\hline&#10;\textbf{MeSH Heading} &amp; \textbf{Neck Pain}    \\    \hline  &#10;\textbf{Tree Number} &amp; C10.597.617.576 \\ \hline&#10;\textbf{Tree Number} &amp; C23.888.592.612.553 \\ \hline&#10;\textbf{Tree Number} &amp; C23.888.646.501 \\ \hline&#10;%\textbf{Scope Note} &amp; Discomfort or more intense forms of pain that are localized to the cervical region. This term generally refers to pain in the posterior or lateral regions of the neck. \\&#10;\textbf{Entry Term} &amp; Cervical Pain \\ \hline&#10;\textbf{Entry Term} &amp; Neckache \\ \hline&#10;\textbf{Entry Term} &amp; Anterior Cervical Pain \\ \hline&#10;\textbf{Entry Term} &amp; Anterior Neck Pain \\ \hline&#10;\textbf{Entry Term} &amp; Cervicalgia \\ \hline&#10;\textbf{Entry Term} &amp; Cervicodynia \\ \hline&#10;\textbf{Entry Term} &amp; Neck Ache \\ \hline&#10;\textbf{Entry Term} &amp; Posterior Cervical Pain \\ \hline&#10;\textbf{Entry Term} &amp; Posterior Neck Pain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71832"/>
</p:tagLst>
</file>

<file path=ppt/tags/tag1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$\frac{2.n_{ab}}{n_a+n_b} \stackrel{{ rank}}{=} \frac{n_{ab}}{n_a+n_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3947"/>
</p:tagLst>
</file>

<file path=ppt/tags/tag1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\log \frac{P(a,b)}{P(a)P(b)} = \log N.\frac{n_{ab}}{n_a.n_b} \stackrel{rank}{=} \frac{n_{ab}}{n_a.n_b}  template TPT1  env TPENV1  fore 0  back 16777215  eqnno 2"/>
  <p:tag name="FILENAME" val="TP_tmp"/>
  <p:tag name="ORIGWIDTH" val="157"/>
  <p:tag name="PICTUREFILESIZE" val="8959"/>
</p:tagLst>
</file>

<file path=ppt/tags/tag1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P(a,b).\log \frac{P(a,b)}{P(a)P(b)} = \frac{n_{ab}}{N}\log(N.\frac{n_{ab}}{n_a.n_b}) \stackrel{rank}{=} n_{ab}.\log(N.\frac{n_{ab}}{n_a.n_b})  template TPT1  env TPENV1  fore 0  back 16777215  eqnno 3"/>
  <p:tag name="FILENAME" val="TP_tmp"/>
  <p:tag name="ORIGWIDTH" val="263"/>
  <p:tag name="PICTUREFILESIZE" val="15175"/>
</p:tagLst>
</file>

<file path=ppt/tags/tag1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\frac{(n_{ab}-N.\frac{n_a}{N}.\frac{n_b}{N})^2}{N.\frac{n_a}{N}.\frac{n_b}{N}} \stackrel{rank}{=} \frac{(n_{ab}-\frac{1}{N}.n_a.n_b)^2}{n_a.n_b}  template TPT1  env TPENV1  fore 0  back 16777215  eqnno 4"/>
  <p:tag name="FILENAME" val="TP_tmp"/>
  <p:tag name="ORIGWIDTH" val="148"/>
  <p:tag name="PICTUREFILESIZE" val="8910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\textsf{/bank banked banking bankings banks}\\&#10;\textsf{/ocean oceaneering oceanic oceanics oceanization oceans}\\&#10;\textsf{/polic polical polically police policeable policed \\&#10;-policement policer policers polices policial \\&#10;-policically policier policiers policies policing \\&#10;-policization policize policly policy policying policys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37002"/>
</p:tagLst>
</file>

<file path=ppt/tags/tag2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 \begin{tabular*}{0.6\textwidth}{@{\extracolsep{\fill}}c|c}\hline&#10;    \textit{Measure} &amp; \textit{Formula} \\ \hline&#10;    Mutual information &amp; $\frac{n_{ab}}{n_a.n_b}$ \\&#10;    ($MIM$) &amp; \\&#10;    Expected Mutual Information &amp; $n_{ab}.\log(N.\frac{n_{ab}}{n_a.n_b})$ \\&#10;    ($EMIM$) &amp; \\&#10;    Chi-square &amp;  $\frac{(n_{ab}-\frac{1}{N}.n_a.n_b)^2}{n_a.n_b}$ \\&#10;    ($\chi^2$) &amp; \\  &#10;    Dice's coefficient &amp;  $\frac{n_{ab}}{n_a+n_b}$\\&#10;    ($Dice$) &amp; &#10;    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40897"/>
</p:tagLst>
</file>

<file path=ppt/tags/tag2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tabular}{@{\hspace{0.5em}}c@{\hspace{0.5em}}|@{\hspace{0.5em}}c@{\hspace{0.5em}}|@{\hspace{0.4em}}c@{\hspace{0.4em}}|@{\hspace{0.5em}}c@{\hspace{0.5em}}}\hline&#10;    \textsl{MIM} &amp; \textsl{EMIM} &amp; $\chi^2$ &amp; \textsl{Dice} \\ \hline&#10;    trmm &amp; forest &amp; trmm &amp;  forest \\&#10;    itto &amp; tree &amp; itto &amp; exotic \\&#10;    ortuno &amp; rain &amp; ortuno &amp; timber \\&#10;    kuroshio &amp; island &amp; kuroshio &amp; rain \\&#10;    ivirgarzama &amp; like &amp; ivirgarzama &amp; banana \\&#10;    biofunction &amp; fish &amp; biofunction &amp; deforestation \\&#10;    kapiolani &amp; most &amp; kapiolani &amp; plantation \\&#10;    bstilla &amp; water &amp; bstilla &amp; coconut \\&#10;    almagreb &amp; fruit &amp; almagreb &amp; jungle \\&#10;    jackfruit &amp; area &amp; jackfruit &amp; tree \\&#10;    adeo &amp; world &amp; adeo &amp; rainforest \\&#10;    xishuangbanna &amp; america &amp; xishuangbanna &amp; palm \\&#10;    frangipani &amp; some &amp; frangipani &amp; hardwood \\&#10;    yuca &amp; live &amp; yuca &amp; greenhouse \\&#10;    anthurium &amp; plant &amp; anthurium &amp; logging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93259"/>
</p:tagLst>
</file>

<file path=ppt/tags/tag2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 \begin{tabular}{@{\hspace{0.5em}}c@{\hspace{0.5em}}|@{\hspace{0.5em}}c@{\hspace{0.5em}}|@{\hspace{0.4em}}c@{\hspace{0.4em}}|@{\hspace{0.5em}}c@{\hspace{0.5em}}}\hline&#10;    \textsl{MIM} &amp; \textsl{EMIM} &amp; $\chi^2$ &amp; \textsl{Dice} \\ \hline&#10;    zoologico &amp; water &amp; arlsq &amp;  species \\&#10;    zapanta &amp; species &amp; happyman &amp; wildlife \\&#10;    wrint &amp; wildlife &amp; outerlimit &amp; fishery \\&#10;    wpfmc &amp; fishery &amp; sportk &amp; water \\&#10;    weighout &amp; sea &amp; lingcod &amp; fisherman \\&#10;    waterdog &amp; fisherman &amp; longfin &amp; boat \\&#10;    longfin &amp; boat &amp;  bontadelli &amp; sea \\&#10;    veracruzana &amp; area &amp; sportfisher &amp; habitat \\&#10;    ungutt &amp; habitat &amp; billfish &amp; vessel \\&#10;    ulocentra &amp; vessel &amp; needlefish &amp; marine \\&#10;    needlefish &amp; marine &amp; damaliscu &amp; endanger \\&#10;    tunaboat &amp; land &amp; bontebok &amp; conservation \\&#10;    tsolwana &amp; river &amp; taucher &amp; river \\&#10;    olivacea &amp; food &amp;  orangemouth &amp; catch \\&#10;    motoroller &amp; endanger &amp; sheepshead &amp; island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96067"/>
</p:tagLst>
</file>

<file path=ppt/tags/tag2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tabular}{@{\hspace{0.5em}}c@{\hspace{0.5em}}|@{\hspace{0.5em}}c@{\hspace{0.5em}}|@{\hspace{0.4em}}c@{\hspace{0.4em}}|@{\hspace{0.5em}}c@{\hspace{0.5em}}}\hline&#10;    \textsl{MIM} &amp; \textsl{EMIM} &amp; $\chi^2$ &amp; \textsl{Dice} \\ \hline&#10;    zapanta &amp; wildlife &amp; gefilte &amp;  wildlife \\&#10;    plar &amp; vessel &amp; mbmo &amp; vessel \\&#10;    mbmo &amp; boat &amp; zapanta &amp; boat \\&#10;    gefilte &amp; fishery &amp; plar &amp; fishery \\&#10;    hapc &amp; species &amp; hapc &amp; species \\&#10;    odfw &amp; tuna &amp; odfw &amp; catch \\&#10;    southpoint &amp; trout &amp;  southpoint &amp; water \\&#10;    anadromous &amp; fisherman &amp; anadromous &amp; sea \\&#10;    taiffe &amp; salmon &amp; taiffe &amp; meat \\&#10;    mollie &amp; catch &amp; mollie &amp; interior \\&#10;    frampton &amp; nmf &amp; frampton &amp; fisherman \\&#10;    idfg &amp; trawl &amp; idfg &amp; game \\&#10;    billingsgate &amp; halibut &amp; billingsgate &amp; salmon \\&#10;    sealord &amp; meat &amp;  sealord &amp; tuna \\&#10;    longline &amp; shellfish &amp; longline &amp; caught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86346"/>
</p:tagLst>
</file>

<file path=ppt/tags/tag2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textsf{&#10;\begin{quote}   &#10;zoology, &#10;cranmore, &#10;jouett, &#10;zoo, &#10;goldfish, &#10;fish,&#10;cannery, &#10;urchin,&#10;reptile, &#10;coral, &#10;animal,&#10;mollusk,&#10;marine,&#10;underwater,&#10;plankton,&#10;mussel,&#10;oceanography,&#10;mammal, &#10;species,&#10;exhibit, &#10;swim, &#10;biologist,&#10;cabrillo, &#10;saltwater, &#10;creature, &#10;reef,&#10;whale, &#10;oceanic, &#10;scuba, &#10;kelp, &#10;invertebrate, &#10;park, &#10;crustacean,&#10;wild,&#10;tropical&#10;\end{quo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40827"/>
</p:tagLst>
</file>

<file path=ppt/tags/tag2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f_{d,w} \geq \left\{ \begin{array}{ll}&#10;                 7-0.1\times (25-s_d), &amp; \mbox{if $s_d &lt; 25$} \\&#10;                 7, &amp; \mbox{if $25 \leq s_d \leq 40$ }\\&#10;                 7+0.1\times (s_d - 40), &amp; \mbox{otherwise}&#10;                 \end{array}&#10;            \right.  template TPT1  env TPENV1  fore 0  back 16777215  eqnno 1"/>
  <p:tag name="FILENAME" val="TP_tmp"/>
  <p:tag name="ORIGWIDTH" val="204"/>
  <p:tag name="PICTUREFILESIZE" val="16249"/>
</p:tagLst>
</file>

<file path=ppt/tags/tag2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textsf{&#10;\begin{quote} &#10;$D_1 = \{a, b, c\}$\\&#10;$D_2 = \{a, d, e\}$\\&#10;$D_3 = \{d, e, f, g\}$\\&#10;$D_4 = \{f, g\}$ &#10;\end{quote}&#10;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8835"/>
</p:tagLst>
</file>

<file path=ppt/tags/tag2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tabular}{ll}&#10;aquarium (5) &amp; (1, 3, 4, 5, 8)\\&#10;freshwater (4)  &amp; (1, 8, 9, 10)\\&#10;species (3)  &amp; (2, 3, 4)\\&#10;hobby (3)  &amp; (1, 5, 10)\\&#10;forums (2) &amp; (6, 8)&#10;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23383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\textsf{/policies policy \\&#10;/police policed policing \\&#10;/bank banking banks 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9168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enumerate}&#10;\item For all pairs of words in the stem classes, count how often they co-occur in text windows of $W$ words. $W$ is typically in the range 50-100.&#10;\item Compute a co-occurrence or association metric for each pair. This measures how strong the association is between the words.&#10;\item Construct a graph where the vertices represent words and the edges are between words whose co-occurrence metric is above a threshold $T$.&#10;\item Find the connected components of this graph. These are the new stem classes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80268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\textsf{/policies policy \\&#10;/police policed policing \\&#10;/bank banking banks 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9168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template"/>
  <p:tag name="SOURCE" val="TPT1  equation $2.n_{ab}/(n_a+n_b)$  template TPT1  env TPENV1  fore 0  back 16777215  eqnno 1"/>
  <p:tag name="FILENAME" val="TP_tmp"/>
  <p:tag name="ORIGWIDTH" val="67"/>
  <p:tag name="PICTUREFILESIZE" val="3266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\textsf{poiner sisters \\&#10;brimingham news \\&#10;catamarn sailing \\&#10;hair extenssions\\ &#10;marshmellow world \\&#10;miniture golf courses \\&#10;psyhics \\&#10;home doceration 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19335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\textsf{realstateisting.bc.com \\&#10;akia 1080i manunal \\&#10;ultimatwarcade \\&#10;mainscourcebank \\&#10;dellottitouche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12968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article}\pagestyle{empty}&#10;\begin{document}&#10;\begin{quote}&#10;\textsf{extenssions} $\rightarrow$ \textsf{extensions}(insertion error)\\&#10;\textsf{poiner} $\rightarrow$ \textsf{pointer} (deletion error)\\&#10;\textsf{marshmellow} $\rightarrow$ \textsf{marshmallow} (substitution error) \\&#10;\textsf{brimingham} $\rightarrow$ \textsf{birmingham} (transposition error)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2694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4517</Words>
  <Application>Microsoft Macintosh PowerPoint</Application>
  <PresentationFormat>On-screen Show (4:3)</PresentationFormat>
  <Paragraphs>800</Paragraphs>
  <Slides>95</Slides>
  <Notes>25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Search Engines</vt:lpstr>
      <vt:lpstr>Query processing topics</vt:lpstr>
      <vt:lpstr>Information Needs</vt:lpstr>
      <vt:lpstr>Queries and Information Needs</vt:lpstr>
      <vt:lpstr>Interaction</vt:lpstr>
      <vt:lpstr>ASK Hypothesis</vt:lpstr>
      <vt:lpstr>Keyword Queries</vt:lpstr>
      <vt:lpstr>Keyword Queries</vt:lpstr>
      <vt:lpstr>Query Reformulation</vt:lpstr>
      <vt:lpstr>Query processing topics</vt:lpstr>
      <vt:lpstr>Query-Based Stemming</vt:lpstr>
      <vt:lpstr>Stem Classes</vt:lpstr>
      <vt:lpstr>Stem Classes</vt:lpstr>
      <vt:lpstr>Modifying Stem Classes</vt:lpstr>
      <vt:lpstr>Modifying Stem Classes</vt:lpstr>
      <vt:lpstr>Query Log</vt:lpstr>
      <vt:lpstr>Query processing topics</vt:lpstr>
      <vt:lpstr>Spell Checking</vt:lpstr>
      <vt:lpstr>Spell Checking</vt:lpstr>
      <vt:lpstr>Edit Distance</vt:lpstr>
      <vt:lpstr>Edit Distance</vt:lpstr>
      <vt:lpstr>Soundex Code</vt:lpstr>
      <vt:lpstr>Spelling Correction Issues</vt:lpstr>
      <vt:lpstr>Noisy Channel Model</vt:lpstr>
      <vt:lpstr>Noisy Channel Model</vt:lpstr>
      <vt:lpstr>Noisy Channel Model</vt:lpstr>
      <vt:lpstr>Example Spellcheck Process</vt:lpstr>
      <vt:lpstr>Query processing topics</vt:lpstr>
      <vt:lpstr>Query Segmentation</vt:lpstr>
      <vt:lpstr>Query processing topics</vt:lpstr>
      <vt:lpstr>Thesaurus</vt:lpstr>
      <vt:lpstr>MeSH Thesaurus</vt:lpstr>
      <vt:lpstr>Query Expansion</vt:lpstr>
      <vt:lpstr>Query Expansion</vt:lpstr>
      <vt:lpstr>Term Association Measures</vt:lpstr>
      <vt:lpstr>Term Association Measures</vt:lpstr>
      <vt:lpstr>Term Association Measures</vt:lpstr>
      <vt:lpstr>Association Measure Summary</vt:lpstr>
      <vt:lpstr>Association Measure Example</vt:lpstr>
      <vt:lpstr>Association Measure Example</vt:lpstr>
      <vt:lpstr>Association Measure Example</vt:lpstr>
      <vt:lpstr>Association Measures</vt:lpstr>
      <vt:lpstr>Other Approaches</vt:lpstr>
      <vt:lpstr>Other Approaches</vt:lpstr>
      <vt:lpstr>Query Suggestion using Logs</vt:lpstr>
      <vt:lpstr>Query Reformulation using Logs</vt:lpstr>
      <vt:lpstr>Query processing topics</vt:lpstr>
      <vt:lpstr>Relevance Feedback</vt:lpstr>
      <vt:lpstr>Relevance Feedback Example</vt:lpstr>
      <vt:lpstr>Relevance Feedback Example</vt:lpstr>
      <vt:lpstr>Relevance Feedback Example</vt:lpstr>
      <vt:lpstr>Relevance Feedback</vt:lpstr>
      <vt:lpstr>Query processing topics</vt:lpstr>
      <vt:lpstr>Context and Personalization</vt:lpstr>
      <vt:lpstr>User Models</vt:lpstr>
      <vt:lpstr>Query Logs</vt:lpstr>
      <vt:lpstr>Local Search</vt:lpstr>
      <vt:lpstr>Local Search</vt:lpstr>
      <vt:lpstr>Extracting Location Information</vt:lpstr>
      <vt:lpstr>Query processing topics</vt:lpstr>
      <vt:lpstr>Snippet Generation</vt:lpstr>
      <vt:lpstr>Sentence Selection</vt:lpstr>
      <vt:lpstr>Sentence Selection</vt:lpstr>
      <vt:lpstr>Snippet Generation</vt:lpstr>
      <vt:lpstr>Snippet Generation</vt:lpstr>
      <vt:lpstr>Snippet Guidelines</vt:lpstr>
      <vt:lpstr>Query processing topics</vt:lpstr>
      <vt:lpstr>Advertising</vt:lpstr>
      <vt:lpstr>Online Advertising</vt:lpstr>
      <vt:lpstr>Searching Advertisements</vt:lpstr>
      <vt:lpstr>Example Advertisements</vt:lpstr>
      <vt:lpstr>Searching Advertisements</vt:lpstr>
      <vt:lpstr>Contextual Advertising </vt:lpstr>
      <vt:lpstr>Query processing topics</vt:lpstr>
      <vt:lpstr>Organizing Search Results </vt:lpstr>
      <vt:lpstr>Clustering Results</vt:lpstr>
      <vt:lpstr>Result List Example</vt:lpstr>
      <vt:lpstr>Clustering Results</vt:lpstr>
      <vt:lpstr>Clustering Requirements</vt:lpstr>
      <vt:lpstr>Types of Clustering</vt:lpstr>
      <vt:lpstr>Classification Example</vt:lpstr>
      <vt:lpstr>Result Clusters</vt:lpstr>
      <vt:lpstr>Query processing topics</vt:lpstr>
      <vt:lpstr>Faceted Classification</vt:lpstr>
      <vt:lpstr>Example Faceted Classification</vt:lpstr>
      <vt:lpstr>Example Faceted Classification</vt:lpstr>
      <vt:lpstr>Query processing topics</vt:lpstr>
      <vt:lpstr>Visualization in Search Interfaces</vt:lpstr>
      <vt:lpstr>Design and Evaluation of Interfaces</vt:lpstr>
      <vt:lpstr>Query processing topics</vt:lpstr>
      <vt:lpstr>Cross-Language Search</vt:lpstr>
      <vt:lpstr>Two Approaches</vt:lpstr>
      <vt:lpstr>Query Translation</vt:lpstr>
      <vt:lpstr>Document Translation</vt:lpstr>
      <vt:lpstr>Tradeoffs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David Fisher</cp:lastModifiedBy>
  <cp:revision>178</cp:revision>
  <dcterms:created xsi:type="dcterms:W3CDTF">2017-01-31T15:12:24Z</dcterms:created>
  <dcterms:modified xsi:type="dcterms:W3CDTF">2017-01-31T15:35:17Z</dcterms:modified>
</cp:coreProperties>
</file>