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0694-B24D-A047-8AF0-24DA5139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06A8F-8580-8C4A-AE05-6CD9F43ED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8861-BF6D-454F-AE01-BC82A0BA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AD08-CF4F-A04C-84BC-D99C0957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2653-C907-9B4E-B330-E00D3BFD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1510-46DF-A243-B8B3-D6B3A9E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EFB2-78A3-C044-ACAC-35C8D0629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A552-042C-E048-93F0-557C31D7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64ED-60A0-394D-B329-7C7FE035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63C5D-83B1-EE43-B5A6-AA58E6A1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73E31-DF76-7E43-A2D3-ADE927654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4390-AB1F-7948-8666-397C024AA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E3F0-2650-EF45-9596-0A3F1699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D30BB-216D-8144-8615-4EB5EAD0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B56B-9D27-4D40-A8F3-FBAFE9E6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5B56-CCEA-4B49-B82F-A501F452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588A-20E8-5241-A85A-ECE92E00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6285-0E4F-EF45-923B-FDFE2CB5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829D-3ECE-D745-A4EB-6EC07DDB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0D22-BE31-FC4C-B019-BC508525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CEC2-6AED-EA42-89BB-5D43660F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AF08-9C59-EF49-A80D-ED976756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6BDE-5F88-8E47-982D-889D45F0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451B-B22E-6043-87EC-13D19EF9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0A29-1E0D-C441-9CD1-1E3C810D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30D7-026C-C94F-BF28-1C273666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44D1-234E-CF4A-B239-C6CE10F79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8E062-80BA-4144-8321-9E3B43A4C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523D4-76CA-FD47-B025-7D9332F1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09969-B773-AB42-91D7-5D1E9CAA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7E684-6DB0-4446-8133-A4EBF11C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DF8C-82CC-8144-989C-CC401A8C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462E-2591-1444-8C83-5F75CA99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FD1DE-004A-8443-82D4-72F8D87D4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57811-9DE3-4A42-A68A-724D3FDA5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A633-D814-1045-B3F7-63DDB261B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8218D-9555-6942-9FBC-6CFAD698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363E0-EAD1-E64B-B3DE-88D8DC51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BB646-059D-3D42-AD82-02606A56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85A7-66F4-7F48-AF65-E4E5EC1C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CCF35-A15B-BF43-AF54-B588DF22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97FB5-85BA-4741-831D-E8325FC8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321A-96A4-9E44-A342-C8DF6029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DB6B4-1427-594C-B9CD-71F80B44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4D92-87F8-9944-8B45-27478FBA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A9BBA-3DF2-F24B-A374-C1A918F8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9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DA87-24D7-AE4A-9E0B-384CC88F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62CD-D92B-414F-93C4-331CA434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DB78E-62AF-AB4C-9344-649E3C12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EFAA5-2811-A243-87A8-6AE8BCA7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85E5-FD46-BC4B-AB62-4D4FE974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5AF0-D3C4-6441-ACAD-F10BDDD8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636F-D013-FC44-AC0E-94BF860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0BA30-8C82-9149-B7C3-5818C09D1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B54B-8766-E942-A491-F8C818E17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0F28D-80F4-DF41-9B07-AD4AD09E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B2B1E-1026-AE41-9AA8-E6A2D373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321D-88BE-2A4F-BA6B-3C4D68FA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D20D0-DEB7-2247-BBDD-2285CF73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2D9E-3B07-2143-8DA1-07F0D422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7F36-3D05-014F-9543-F34116177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2EF0-C55D-214B-BD32-C03D0FA21E93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880D-8627-E944-9927-0A0319494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BA835-4D43-2145-9834-4501727E3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FD10-0FF3-034A-927F-18EAB8E7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3324-E321-E44B-BEEF-8C9838D13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APIs</a:t>
            </a:r>
          </a:p>
        </p:txBody>
      </p:sp>
    </p:spTree>
    <p:extLst>
      <p:ext uri="{BB962C8B-B14F-4D97-AF65-F5344CB8AC3E}">
        <p14:creationId xmlns:p14="http://schemas.microsoft.com/office/powerpoint/2010/main" val="150658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58A3-C718-1F4F-B103-365F5179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/>
          <a:p>
            <a:r>
              <a:rPr lang="en-US" sz="2400" b="1" dirty="0"/>
              <a:t>@Produces @Consumes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B275-F16F-C94D-8D28-383092FE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1800" dirty="0"/>
              <a:t>Produces and Consumes annotations are used for sharing </a:t>
            </a:r>
            <a:r>
              <a:rPr lang="en-IN" sz="1800" dirty="0" err="1"/>
              <a:t>theContent</a:t>
            </a:r>
            <a:r>
              <a:rPr lang="en-IN" sz="1800" dirty="0"/>
              <a:t>-Type and Accept headers information respectively with your webservice users.</a:t>
            </a:r>
          </a:p>
          <a:p>
            <a:pPr fontAlgn="base"/>
            <a:r>
              <a:rPr lang="en-IN" sz="1800" dirty="0"/>
              <a:t> Content-type header will help the receiver/consumer of your service, to treat the response as per the information in that header. If you mark the value of content-type header as application/json, then receiver can accordingly use a json parser. </a:t>
            </a:r>
          </a:p>
          <a:p>
            <a:pPr fontAlgn="base"/>
            <a:r>
              <a:rPr lang="en-IN" sz="1800" dirty="0"/>
              <a:t>Similarly, using the Consumes, you are assuring that Accept header is application/json so that you can do the json parsing/unmarshalling accordingly.</a:t>
            </a:r>
          </a:p>
          <a:p>
            <a:pPr fontAlgn="base"/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1C12-79C9-594B-B695-97DBEA43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423"/>
          </a:xfrm>
        </p:spPr>
        <p:txBody>
          <a:bodyPr>
            <a:normAutofit/>
          </a:bodyPr>
          <a:lstStyle/>
          <a:p>
            <a:r>
              <a:rPr lang="en-US" sz="2800" dirty="0"/>
              <a:t>Application Path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67617F-5DFD-0A48-85BB-2E853A22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209" y="1459003"/>
            <a:ext cx="7195930" cy="50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F4BA-D2A2-D44F-9A70-730BFCDB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4" y="374511"/>
            <a:ext cx="11585713" cy="6105801"/>
          </a:xfrm>
        </p:spPr>
        <p:txBody>
          <a:bodyPr>
            <a:normAutofit/>
          </a:bodyPr>
          <a:lstStyle/>
          <a:p>
            <a:r>
              <a:rPr lang="en-IN" sz="2000" dirty="0"/>
              <a:t>Jersey implementation throws '404 Not Found' exception, when a path param is not being used on the client side for GET and ‘400’ Bad </a:t>
            </a:r>
            <a:r>
              <a:rPr lang="en-IN" sz="2000"/>
              <a:t>Request for POST</a:t>
            </a:r>
            <a:endParaRPr lang="en-IN" sz="2000" dirty="0"/>
          </a:p>
          <a:p>
            <a:endParaRPr lang="en-IN" sz="2000" dirty="0"/>
          </a:p>
          <a:p>
            <a:pPr fontAlgn="base"/>
            <a:r>
              <a:rPr lang="en-IN" sz="2000" dirty="0">
                <a:solidFill>
                  <a:srgbClr val="242729"/>
                </a:solidFill>
              </a:rPr>
              <a:t>Unfortunately (or maybe fortunately) there is no mechanism in JAX-RS to make any params mandatory. If a parameter is not supplied it's value will be NULL and your resource should deal with it accordingly. I would recommend to use </a:t>
            </a:r>
            <a:r>
              <a:rPr lang="en-IN" sz="2000" dirty="0" err="1">
                <a:solidFill>
                  <a:srgbClr val="242729"/>
                </a:solidFill>
              </a:rPr>
              <a:t>WebApplicationException</a:t>
            </a:r>
            <a:r>
              <a:rPr lang="en-IN" sz="2000" dirty="0">
                <a:solidFill>
                  <a:srgbClr val="242729"/>
                </a:solidFill>
              </a:rPr>
              <a:t> to inform your users:</a:t>
            </a:r>
          </a:p>
          <a:p>
            <a:r>
              <a:rPr lang="en-IN" sz="2000" dirty="0"/>
              <a:t>@GET </a:t>
            </a:r>
          </a:p>
          <a:p>
            <a:r>
              <a:rPr lang="en-IN" sz="2000" dirty="0"/>
              <a:t>@Path("/some-path") </a:t>
            </a:r>
          </a:p>
          <a:p>
            <a:r>
              <a:rPr lang="en-IN" sz="2000" dirty="0"/>
              <a:t>public String read(@</a:t>
            </a:r>
            <a:r>
              <a:rPr lang="en-IN" sz="2000" dirty="0" err="1"/>
              <a:t>QueryParam</a:t>
            </a:r>
            <a:r>
              <a:rPr lang="en-IN" sz="2000" dirty="0"/>
              <a:t>("name") String name) </a:t>
            </a:r>
          </a:p>
          <a:p>
            <a:r>
              <a:rPr lang="en-IN" sz="2000" dirty="0"/>
              <a:t>{ </a:t>
            </a:r>
          </a:p>
          <a:p>
            <a:r>
              <a:rPr lang="en-IN" sz="2000" dirty="0"/>
              <a:t>if (name == null) { </a:t>
            </a:r>
          </a:p>
          <a:p>
            <a:r>
              <a:rPr lang="en-IN" sz="2000" dirty="0"/>
              <a:t>throw new </a:t>
            </a:r>
            <a:r>
              <a:rPr lang="en-IN" sz="2000" dirty="0" err="1"/>
              <a:t>WebApplicationException</a:t>
            </a:r>
            <a:r>
              <a:rPr lang="en-IN" sz="2000" dirty="0"/>
              <a:t>( </a:t>
            </a:r>
            <a:r>
              <a:rPr lang="en-IN" sz="2000" dirty="0" err="1"/>
              <a:t>Response.status</a:t>
            </a:r>
            <a:r>
              <a:rPr lang="en-IN" sz="2000" dirty="0"/>
              <a:t>(</a:t>
            </a:r>
            <a:r>
              <a:rPr lang="en-IN" sz="2000" dirty="0" err="1"/>
              <a:t>Response.Status.BAD_REQUEST</a:t>
            </a:r>
            <a:r>
              <a:rPr lang="en-IN" sz="2000" dirty="0"/>
              <a:t>) .entity("name parameter is mandatory") .build() );</a:t>
            </a:r>
          </a:p>
          <a:p>
            <a:r>
              <a:rPr lang="en-IN" sz="2000" dirty="0"/>
              <a:t> } // continue with a normal flow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712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9210-589C-2842-97E7-0A191B67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1" y="164990"/>
            <a:ext cx="10515600" cy="6225299"/>
          </a:xfrm>
        </p:spPr>
        <p:txBody>
          <a:bodyPr/>
          <a:lstStyle/>
          <a:p>
            <a:r>
              <a:rPr lang="en-US" dirty="0"/>
              <a:t>Protocol: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 Message format that can be understood by both client/server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SOAP has SOAP </a:t>
            </a:r>
            <a:r>
              <a:rPr lang="en-US" sz="1800" dirty="0" err="1"/>
              <a:t>protocat</a:t>
            </a: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What about REST?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It has NONE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Can be XML, Json, Text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Service Definition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SOAP has WSDL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REST has none.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r>
              <a:rPr lang="en-US" sz="1800" dirty="0"/>
              <a:t>No SPECS</a:t>
            </a:r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  <a:p>
            <a:pPr>
              <a:buFont typeface="Wingdings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50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EFA4-7684-B146-B792-5E3A4040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62" y="501321"/>
            <a:ext cx="10515600" cy="6057133"/>
          </a:xfrm>
        </p:spPr>
        <p:txBody>
          <a:bodyPr>
            <a:normAutofit/>
          </a:bodyPr>
          <a:lstStyle/>
          <a:p>
            <a:r>
              <a:rPr lang="en-US" sz="2000" dirty="0"/>
              <a:t>Its an architectural styles.</a:t>
            </a:r>
          </a:p>
          <a:p>
            <a:r>
              <a:rPr lang="en-US" sz="2000" dirty="0"/>
              <a:t>Set of guidelines</a:t>
            </a:r>
          </a:p>
          <a:p>
            <a:r>
              <a:rPr lang="en-US" sz="2000" dirty="0"/>
              <a:t>REST + Web Services = RESTful services</a:t>
            </a:r>
          </a:p>
          <a:p>
            <a:endParaRPr lang="en-US" sz="2000" dirty="0"/>
          </a:p>
          <a:p>
            <a:r>
              <a:rPr lang="en-US" sz="2000" dirty="0"/>
              <a:t>Some of the concepts of HTTP apply to REST</a:t>
            </a:r>
          </a:p>
          <a:p>
            <a:r>
              <a:rPr lang="en-US" sz="2000" dirty="0" err="1"/>
              <a:t>HyperText</a:t>
            </a:r>
            <a:r>
              <a:rPr lang="en-US" sz="2000" dirty="0"/>
              <a:t> has </a:t>
            </a:r>
            <a:r>
              <a:rPr lang="en-US" sz="2000" dirty="0" err="1"/>
              <a:t>HyperLinks</a:t>
            </a:r>
            <a:r>
              <a:rPr lang="en-US" sz="2000" dirty="0"/>
              <a:t> </a:t>
            </a:r>
            <a:r>
              <a:rPr lang="en-US" sz="2000" dirty="0" err="1"/>
              <a:t>i.e</a:t>
            </a:r>
            <a:r>
              <a:rPr lang="en-US" sz="2000" dirty="0"/>
              <a:t> text that points to other links</a:t>
            </a:r>
          </a:p>
          <a:p>
            <a:endParaRPr lang="en-US" sz="2000" dirty="0"/>
          </a:p>
          <a:p>
            <a:r>
              <a:rPr lang="en-US" sz="2000" dirty="0"/>
              <a:t>Resource based URIs</a:t>
            </a:r>
          </a:p>
          <a:p>
            <a:r>
              <a:rPr lang="en-US" sz="2000" dirty="0"/>
              <a:t>HTTP methods</a:t>
            </a:r>
          </a:p>
          <a:p>
            <a:r>
              <a:rPr lang="en-US" sz="2000" dirty="0"/>
              <a:t>HTTP status codes</a:t>
            </a:r>
          </a:p>
          <a:p>
            <a:r>
              <a:rPr lang="en-US" sz="2000" dirty="0"/>
              <a:t>Message Headers/ Content Type</a:t>
            </a:r>
          </a:p>
          <a:p>
            <a:r>
              <a:rPr lang="en-US" sz="2000" dirty="0"/>
              <a:t>Same </a:t>
            </a:r>
            <a:r>
              <a:rPr lang="en-US" sz="2000" dirty="0" err="1"/>
              <a:t>api</a:t>
            </a:r>
            <a:r>
              <a:rPr lang="en-US" sz="2000" dirty="0"/>
              <a:t> could return both xml and json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21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C462-6B14-D543-B340-11BFFC35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vs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9E0A-031F-B849-AC62-08E5B4CA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PUT </a:t>
            </a:r>
            <a:r>
              <a:rPr lang="en-US" sz="2000" dirty="0">
                <a:sym typeface="Wingdings" pitchFamily="2" charset="2"/>
              </a:rPr>
              <a:t> update existing resource</a:t>
            </a:r>
          </a:p>
          <a:p>
            <a:r>
              <a:rPr lang="en-US" sz="2000" dirty="0">
                <a:sym typeface="Wingdings" pitchFamily="2" charset="2"/>
              </a:rPr>
              <a:t>POST  create new resource</a:t>
            </a:r>
          </a:p>
          <a:p>
            <a:r>
              <a:rPr lang="en-US" sz="1800" dirty="0"/>
              <a:t>GET, DELETE, PUT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 err="1">
                <a:sym typeface="Wingdings" pitchFamily="2" charset="2"/>
              </a:rPr>
              <a:t>repetable</a:t>
            </a:r>
            <a:r>
              <a:rPr lang="en-US" sz="1800" dirty="0">
                <a:sym typeface="Wingdings" pitchFamily="2" charset="2"/>
              </a:rPr>
              <a:t>/idempotent</a:t>
            </a:r>
          </a:p>
          <a:p>
            <a:r>
              <a:rPr lang="en-US" sz="1800" dirty="0">
                <a:sym typeface="Wingdings" pitchFamily="2" charset="2"/>
              </a:rPr>
              <a:t>POST  not idempotent</a:t>
            </a:r>
          </a:p>
          <a:p>
            <a:r>
              <a:rPr lang="en-US" sz="1800" dirty="0" err="1">
                <a:sym typeface="Wingdings" pitchFamily="2" charset="2"/>
              </a:rPr>
              <a:t>i.e</a:t>
            </a:r>
            <a:r>
              <a:rPr lang="en-US" sz="1800" dirty="0">
                <a:sym typeface="Wingdings" pitchFamily="2" charset="2"/>
              </a:rPr>
              <a:t> every duplicate call with same params create new resource</a:t>
            </a:r>
          </a:p>
          <a:p>
            <a:r>
              <a:rPr lang="en-US" sz="1800" dirty="0">
                <a:sym typeface="Wingdings" pitchFamily="2" charset="2"/>
              </a:rPr>
              <a:t>Client caches GET response as GET is idempotent</a:t>
            </a:r>
          </a:p>
          <a:p>
            <a:r>
              <a:rPr lang="en-US" sz="1800" dirty="0">
                <a:sym typeface="Wingdings" pitchFamily="2" charset="2"/>
              </a:rPr>
              <a:t>Choose the right method for client safeguard</a:t>
            </a:r>
          </a:p>
          <a:p>
            <a:r>
              <a:rPr lang="en-US" sz="1800" dirty="0" err="1">
                <a:sym typeface="Wingdings" pitchFamily="2" charset="2"/>
              </a:rPr>
              <a:t>eg.</a:t>
            </a:r>
            <a:r>
              <a:rPr lang="en-US" sz="1800" dirty="0">
                <a:sym typeface="Wingdings" pitchFamily="2" charset="2"/>
              </a:rPr>
              <a:t> if on browser submit button GET is used, it can click refresh multiple time</a:t>
            </a:r>
          </a:p>
          <a:p>
            <a:r>
              <a:rPr lang="en-US" sz="1800" dirty="0">
                <a:sym typeface="Wingdings" pitchFamily="2" charset="2"/>
              </a:rPr>
              <a:t>if form submit, then use POST, to give message like “this might be a duplicate call”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048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936CB-1AEC-224E-8485-0276CCAA3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58" y="595915"/>
            <a:ext cx="549654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0C200-09D3-534D-B068-3CE3BF122EAA}"/>
              </a:ext>
            </a:extLst>
          </p:cNvPr>
          <p:cNvSpPr txBox="1"/>
          <p:nvPr/>
        </p:nvSpPr>
        <p:spPr>
          <a:xfrm>
            <a:off x="6611007" y="567559"/>
            <a:ext cx="461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200- success/OK</a:t>
            </a:r>
          </a:p>
          <a:p>
            <a:r>
              <a:rPr lang="en-US" dirty="0"/>
              <a:t>201- created</a:t>
            </a:r>
          </a:p>
          <a:p>
            <a:r>
              <a:rPr lang="en-US" dirty="0"/>
              <a:t>404 – not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0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96D34-4120-0745-9B00-B82C1C9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HATEOAS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449FC6-6D6F-4EDC-8318-E14AE794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Client send request to get Message ID</a:t>
            </a:r>
          </a:p>
          <a:p>
            <a:r>
              <a:rPr lang="en-US" sz="2000" dirty="0"/>
              <a:t>Server </a:t>
            </a:r>
            <a:r>
              <a:rPr lang="en-US" sz="2000" dirty="0" err="1"/>
              <a:t>alsong</a:t>
            </a:r>
            <a:r>
              <a:rPr lang="en-US" sz="2000" dirty="0"/>
              <a:t> with Message id and the message, it also send other </a:t>
            </a:r>
            <a:r>
              <a:rPr lang="en-US" sz="2000" dirty="0" err="1"/>
              <a:t>api</a:t>
            </a:r>
            <a:r>
              <a:rPr lang="en-US" sz="2000" dirty="0"/>
              <a:t> info like likes, comments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r>
              <a:rPr lang="en-US" sz="2000" dirty="0"/>
              <a:t> resource location in its response</a:t>
            </a:r>
          </a:p>
          <a:p>
            <a:r>
              <a:rPr lang="en-US" sz="2000" dirty="0"/>
              <a:t>to use them or not is </a:t>
            </a:r>
            <a:r>
              <a:rPr lang="en-US" sz="2000" dirty="0" err="1"/>
              <a:t>upto</a:t>
            </a:r>
            <a:r>
              <a:rPr lang="en-US" sz="2000" dirty="0"/>
              <a:t> the client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92448A-A3B8-294C-A180-40E3E4C84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4" r="-1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A6D1-D5A9-2745-A359-89F00606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34" y="102367"/>
            <a:ext cx="10515600" cy="265496"/>
          </a:xfrm>
        </p:spPr>
        <p:txBody>
          <a:bodyPr>
            <a:normAutofit fontScale="90000"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3FF7-97C3-5E47-BF4F-86A0F74D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501760"/>
            <a:ext cx="10515600" cy="5644054"/>
          </a:xfrm>
        </p:spPr>
        <p:txBody>
          <a:bodyPr>
            <a:normAutofit fontScale="25000" lnSpcReduction="20000"/>
          </a:bodyPr>
          <a:lstStyle/>
          <a:p>
            <a:br>
              <a:rPr lang="en-IN" dirty="0">
                <a:latin typeface="Helvetica" pitchFamily="2" charset="0"/>
              </a:rPr>
            </a:br>
            <a:endParaRPr lang="en-IN" dirty="0">
              <a:latin typeface="Helvetica" pitchFamily="2" charset="0"/>
            </a:endParaRPr>
          </a:p>
          <a:p>
            <a:r>
              <a:rPr lang="en-IN" sz="4800" dirty="0">
                <a:solidFill>
                  <a:srgbClr val="646464"/>
                </a:solidFill>
                <a:latin typeface="Helvetica" pitchFamily="2" charset="0"/>
              </a:rPr>
              <a:t>@Path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"/</a:t>
            </a:r>
            <a:r>
              <a:rPr lang="en-IN" sz="4800" dirty="0" err="1">
                <a:solidFill>
                  <a:srgbClr val="2A00FF"/>
                </a:solidFill>
                <a:latin typeface="Helvetica" pitchFamily="2" charset="0"/>
              </a:rPr>
              <a:t>learnGET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IN" sz="48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-IN" sz="4800" dirty="0">
                <a:latin typeface="Helvetica" pitchFamily="2" charset="0"/>
              </a:rPr>
              <a:t> </a:t>
            </a:r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-IN" sz="4800" dirty="0">
                <a:latin typeface="Helvetica" pitchFamily="2" charset="0"/>
              </a:rPr>
              <a:t> </a:t>
            </a:r>
            <a:r>
              <a:rPr lang="en-IN" sz="4800" dirty="0" err="1">
                <a:latin typeface="Helvetica" pitchFamily="2" charset="0"/>
              </a:rPr>
              <a:t>GetApis</a:t>
            </a:r>
            <a:r>
              <a:rPr lang="en-IN" sz="4800" dirty="0">
                <a:latin typeface="Helvetica" pitchFamily="2" charset="0"/>
              </a:rPr>
              <a:t> {</a:t>
            </a:r>
          </a:p>
          <a:p>
            <a:r>
              <a:rPr lang="en-IN" sz="4800" dirty="0">
                <a:solidFill>
                  <a:srgbClr val="646464"/>
                </a:solidFill>
                <a:latin typeface="Helvetica" pitchFamily="2" charset="0"/>
              </a:rPr>
              <a:t>@GET</a:t>
            </a:r>
          </a:p>
          <a:p>
            <a:r>
              <a:rPr lang="en-IN" sz="4800" dirty="0">
                <a:solidFill>
                  <a:srgbClr val="646464"/>
                </a:solidFill>
                <a:latin typeface="Helvetica" pitchFamily="2" charset="0"/>
              </a:rPr>
              <a:t>@Produces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"application/xml"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IN" sz="48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-IN" sz="4800" dirty="0">
                <a:latin typeface="Helvetica" pitchFamily="2" charset="0"/>
              </a:rPr>
              <a:t> String </a:t>
            </a:r>
            <a:r>
              <a:rPr lang="en-IN" sz="4800" dirty="0" err="1">
                <a:latin typeface="Helvetica" pitchFamily="2" charset="0"/>
              </a:rPr>
              <a:t>sayHelloXML</a:t>
            </a:r>
            <a:r>
              <a:rPr lang="en-IN" sz="4800" dirty="0">
                <a:latin typeface="Helvetica" pitchFamily="2" charset="0"/>
              </a:rPr>
              <a:t>() {</a:t>
            </a:r>
          </a:p>
          <a:p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String </a:t>
            </a:r>
            <a:r>
              <a:rPr lang="en-IN" sz="4800" dirty="0">
                <a:solidFill>
                  <a:srgbClr val="6A3E3E"/>
                </a:solidFill>
                <a:latin typeface="Helvetica" pitchFamily="2" charset="0"/>
              </a:rPr>
              <a:t>ret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 = 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"&lt;?xml version=\"1.0\"&gt;"</a:t>
            </a:r>
          </a:p>
          <a:p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+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"Hello From XML"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-IN" sz="48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return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IN" sz="4800" dirty="0">
                <a:solidFill>
                  <a:srgbClr val="6A3E3E"/>
                </a:solidFill>
                <a:latin typeface="Helvetica" pitchFamily="2" charset="0"/>
              </a:rPr>
              <a:t>ret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-IN" sz="4800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-IN" sz="4800" dirty="0">
                <a:latin typeface="Helvetica" pitchFamily="2" charset="0"/>
              </a:rPr>
              <a:t>}</a:t>
            </a:r>
          </a:p>
          <a:p>
            <a:br>
              <a:rPr lang="en-IN" sz="4800" dirty="0">
                <a:latin typeface="Helvetica" pitchFamily="2" charset="0"/>
              </a:rPr>
            </a:br>
            <a:endParaRPr lang="en-IN" sz="4800" dirty="0">
              <a:latin typeface="Helvetica" pitchFamily="2" charset="0"/>
            </a:endParaRPr>
          </a:p>
          <a:p>
            <a:r>
              <a:rPr lang="en-IN" sz="4800" dirty="0">
                <a:solidFill>
                  <a:srgbClr val="646464"/>
                </a:solidFill>
                <a:latin typeface="Helvetica" pitchFamily="2" charset="0"/>
              </a:rPr>
              <a:t>@GET</a:t>
            </a:r>
          </a:p>
          <a:p>
            <a:r>
              <a:rPr lang="en-IN" sz="4800" dirty="0">
                <a:solidFill>
                  <a:srgbClr val="646464"/>
                </a:solidFill>
                <a:latin typeface="Helvetica" pitchFamily="2" charset="0"/>
              </a:rPr>
              <a:t>@Produces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IN" sz="4800" dirty="0" err="1">
                <a:solidFill>
                  <a:srgbClr val="000000"/>
                </a:solidFill>
                <a:latin typeface="Helvetica" pitchFamily="2" charset="0"/>
              </a:rPr>
              <a:t>MediaType.</a:t>
            </a:r>
            <a:r>
              <a:rPr lang="en-IN" sz="4800" b="1" i="1" dirty="0" err="1">
                <a:solidFill>
                  <a:srgbClr val="0000C0"/>
                </a:solidFill>
                <a:latin typeface="Helvetica" pitchFamily="2" charset="0"/>
              </a:rPr>
              <a:t>APPLICATION_JSON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-IN" sz="4800" dirty="0">
              <a:solidFill>
                <a:srgbClr val="0000C0"/>
              </a:solidFill>
              <a:latin typeface="Helvetica" pitchFamily="2" charset="0"/>
            </a:endParaRPr>
          </a:p>
          <a:p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-IN" sz="4800" dirty="0">
                <a:latin typeface="Helvetica" pitchFamily="2" charset="0"/>
              </a:rPr>
              <a:t> String </a:t>
            </a:r>
            <a:r>
              <a:rPr lang="en-IN" sz="4800" dirty="0" err="1">
                <a:latin typeface="Helvetica" pitchFamily="2" charset="0"/>
              </a:rPr>
              <a:t>sayHelloJSON</a:t>
            </a:r>
            <a:r>
              <a:rPr lang="en-IN" sz="4800" dirty="0">
                <a:latin typeface="Helvetica" pitchFamily="2" charset="0"/>
              </a:rPr>
              <a:t>() {</a:t>
            </a:r>
          </a:p>
          <a:p>
            <a:r>
              <a:rPr lang="en-IN" sz="4800" dirty="0" err="1">
                <a:latin typeface="Helvetica" pitchFamily="2" charset="0"/>
              </a:rPr>
              <a:t>JSONObject</a:t>
            </a:r>
            <a:r>
              <a:rPr lang="en-IN" sz="4800" dirty="0">
                <a:latin typeface="Helvetica" pitchFamily="2" charset="0"/>
              </a:rPr>
              <a:t> </a:t>
            </a:r>
            <a:r>
              <a:rPr lang="en-IN" sz="4800" dirty="0" err="1">
                <a:solidFill>
                  <a:srgbClr val="6A3E3E"/>
                </a:solidFill>
                <a:latin typeface="Helvetica" pitchFamily="2" charset="0"/>
              </a:rPr>
              <a:t>jsonObject</a:t>
            </a:r>
            <a:r>
              <a:rPr lang="en-IN" sz="4800" dirty="0">
                <a:latin typeface="Helvetica" pitchFamily="2" charset="0"/>
              </a:rPr>
              <a:t> = </a:t>
            </a:r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-IN" sz="4800" dirty="0">
                <a:latin typeface="Helvetica" pitchFamily="2" charset="0"/>
              </a:rPr>
              <a:t> </a:t>
            </a:r>
            <a:r>
              <a:rPr lang="en-IN" sz="4800" dirty="0" err="1">
                <a:latin typeface="Helvetica" pitchFamily="2" charset="0"/>
              </a:rPr>
              <a:t>JSONObject</a:t>
            </a:r>
            <a:r>
              <a:rPr lang="en-IN" sz="4800" dirty="0">
                <a:latin typeface="Helvetica" pitchFamily="2" charset="0"/>
              </a:rPr>
              <a:t>();</a:t>
            </a:r>
          </a:p>
          <a:p>
            <a:r>
              <a:rPr lang="en-IN" sz="4800" dirty="0" err="1">
                <a:solidFill>
                  <a:srgbClr val="6A3E3E"/>
                </a:solidFill>
                <a:latin typeface="Helvetica" pitchFamily="2" charset="0"/>
              </a:rPr>
              <a:t>jsonObject</a:t>
            </a:r>
            <a:r>
              <a:rPr lang="en-IN" sz="4800" dirty="0" err="1">
                <a:solidFill>
                  <a:srgbClr val="000000"/>
                </a:solidFill>
                <a:latin typeface="Helvetica" pitchFamily="2" charset="0"/>
              </a:rPr>
              <a:t>.put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"JSON"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, 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"Hello From JSON!"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);</a:t>
            </a:r>
            <a:endParaRPr lang="en-IN" sz="48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-IN" sz="4800" dirty="0">
                <a:latin typeface="Helvetica" pitchFamily="2" charset="0"/>
              </a:rPr>
              <a:t>String </a:t>
            </a:r>
            <a:r>
              <a:rPr lang="en-IN" sz="4800" dirty="0">
                <a:solidFill>
                  <a:srgbClr val="6A3E3E"/>
                </a:solidFill>
                <a:latin typeface="Helvetica" pitchFamily="2" charset="0"/>
              </a:rPr>
              <a:t>ret</a:t>
            </a:r>
            <a:r>
              <a:rPr lang="en-IN" sz="4800" dirty="0">
                <a:latin typeface="Helvetica" pitchFamily="2" charset="0"/>
              </a:rPr>
              <a:t> = 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"Greetings"</a:t>
            </a:r>
            <a:r>
              <a:rPr lang="en-IN" sz="4800" dirty="0">
                <a:latin typeface="Helvetica" pitchFamily="2" charset="0"/>
              </a:rPr>
              <a:t> + </a:t>
            </a:r>
            <a:r>
              <a:rPr lang="en-IN" sz="4800" dirty="0" err="1">
                <a:solidFill>
                  <a:srgbClr val="6A3E3E"/>
                </a:solidFill>
                <a:latin typeface="Helvetica" pitchFamily="2" charset="0"/>
              </a:rPr>
              <a:t>jsonObject</a:t>
            </a:r>
            <a:r>
              <a:rPr lang="en-IN" sz="4800" dirty="0">
                <a:latin typeface="Helvetica" pitchFamily="2" charset="0"/>
              </a:rPr>
              <a:t>;</a:t>
            </a:r>
          </a:p>
          <a:p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return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IN" sz="4800" dirty="0">
                <a:solidFill>
                  <a:srgbClr val="6A3E3E"/>
                </a:solidFill>
                <a:latin typeface="Helvetica" pitchFamily="2" charset="0"/>
              </a:rPr>
              <a:t>ret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-IN" sz="4800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-IN" sz="4800" dirty="0">
                <a:latin typeface="Helvetica" pitchFamily="2" charset="0"/>
              </a:rPr>
              <a:t>}</a:t>
            </a:r>
          </a:p>
          <a:p>
            <a:r>
              <a:rPr lang="en-IN" sz="4800" dirty="0">
                <a:solidFill>
                  <a:srgbClr val="646464"/>
                </a:solidFill>
                <a:latin typeface="Helvetica" pitchFamily="2" charset="0"/>
              </a:rPr>
              <a:t>@GET</a:t>
            </a:r>
          </a:p>
          <a:p>
            <a:r>
              <a:rPr lang="en-IN" sz="4800" dirty="0">
                <a:solidFill>
                  <a:srgbClr val="646464"/>
                </a:solidFill>
                <a:latin typeface="Helvetica" pitchFamily="2" charset="0"/>
              </a:rPr>
              <a:t>@Produces</a:t>
            </a:r>
            <a:r>
              <a:rPr lang="en-IN" sz="4800" dirty="0">
                <a:latin typeface="Helvetica" pitchFamily="2" charset="0"/>
              </a:rPr>
              <a:t>(</a:t>
            </a:r>
            <a:r>
              <a:rPr lang="en-IN" sz="4800" dirty="0" err="1">
                <a:latin typeface="Helvetica" pitchFamily="2" charset="0"/>
              </a:rPr>
              <a:t>MediaType.</a:t>
            </a:r>
            <a:r>
              <a:rPr lang="en-IN" sz="4800" b="1" i="1" dirty="0" err="1">
                <a:solidFill>
                  <a:srgbClr val="0000C0"/>
                </a:solidFill>
                <a:latin typeface="Helvetica" pitchFamily="2" charset="0"/>
              </a:rPr>
              <a:t>TEXT_PLAIN</a:t>
            </a:r>
            <a:r>
              <a:rPr lang="en-IN" sz="4800" dirty="0">
                <a:latin typeface="Helvetica" pitchFamily="2" charset="0"/>
              </a:rPr>
              <a:t>)</a:t>
            </a:r>
          </a:p>
          <a:p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-IN" sz="4800" dirty="0">
                <a:latin typeface="Helvetica" pitchFamily="2" charset="0"/>
              </a:rPr>
              <a:t> String </a:t>
            </a:r>
            <a:r>
              <a:rPr lang="en-IN" sz="4800" dirty="0" err="1">
                <a:latin typeface="Helvetica" pitchFamily="2" charset="0"/>
              </a:rPr>
              <a:t>sayHelloPlain</a:t>
            </a:r>
            <a:r>
              <a:rPr lang="en-IN" sz="4800" dirty="0">
                <a:latin typeface="Helvetica" pitchFamily="2" charset="0"/>
              </a:rPr>
              <a:t>() {</a:t>
            </a:r>
          </a:p>
          <a:p>
            <a:r>
              <a:rPr lang="en-IN" sz="4800" b="1" dirty="0">
                <a:solidFill>
                  <a:srgbClr val="7F0055"/>
                </a:solidFill>
                <a:latin typeface="Helvetica" pitchFamily="2" charset="0"/>
              </a:rPr>
              <a:t>return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IN" sz="4800" dirty="0">
                <a:solidFill>
                  <a:srgbClr val="2A00FF"/>
                </a:solidFill>
                <a:latin typeface="Helvetica" pitchFamily="2" charset="0"/>
              </a:rPr>
              <a:t>"Hello from plain text!"</a:t>
            </a:r>
            <a:r>
              <a:rPr lang="en-IN" sz="4800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-IN" sz="48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-IN" sz="4800" dirty="0">
                <a:latin typeface="Helvetica" pitchFamily="2" charset="0"/>
              </a:rPr>
              <a:t>}</a:t>
            </a:r>
          </a:p>
          <a:p>
            <a:r>
              <a:rPr lang="en-IN" sz="4800" dirty="0">
                <a:latin typeface="Helvetica" pitchFamily="2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9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AE30-4CA5-CC4E-B746-EC8DC749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1" y="105103"/>
            <a:ext cx="10515600" cy="6176963"/>
          </a:xfrm>
        </p:spPr>
        <p:txBody>
          <a:bodyPr>
            <a:normAutofit/>
          </a:bodyPr>
          <a:lstStyle/>
          <a:p>
            <a:pPr fontAlgn="base"/>
            <a:b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</a:b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I am giving one 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exapmle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 to 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undersand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 when do we use @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Queryparam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 and @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pathparam</a:t>
            </a:r>
            <a:endParaRPr lang="en-IN" sz="20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For example I am taking one 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resouce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 is 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carResource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 class</a:t>
            </a:r>
          </a:p>
          <a:p>
            <a:pPr fontAlgn="base"/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If you want to make the inputs of your 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resouce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 method 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manadatory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 then use the param type as @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pathaparam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, if the inputs of your resource method should be optional then keep that param type as @</a:t>
            </a:r>
            <a:r>
              <a:rPr lang="en-IN" sz="2000" dirty="0" err="1">
                <a:solidFill>
                  <a:srgbClr val="242729"/>
                </a:solidFill>
                <a:latin typeface="Arial" panose="020B0604020202020204" pitchFamily="34" charset="0"/>
              </a:rPr>
              <a:t>QueryParam</a:t>
            </a:r>
            <a:r>
              <a:rPr lang="en-IN" sz="2000" dirty="0">
                <a:solidFill>
                  <a:srgbClr val="242729"/>
                </a:solidFill>
                <a:latin typeface="Arial" panose="020B0604020202020204" pitchFamily="34" charset="0"/>
              </a:rPr>
              <a:t> param</a:t>
            </a:r>
          </a:p>
          <a:p>
            <a:pPr fontAlgn="base"/>
            <a:endParaRPr lang="en-IN" sz="20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IN" sz="2000" dirty="0">
                <a:latin typeface="inherit"/>
              </a:rPr>
              <a:t>@Path("/car")</a:t>
            </a:r>
            <a:r>
              <a:rPr lang="en-IN" sz="2000" dirty="0"/>
              <a:t> </a:t>
            </a:r>
          </a:p>
          <a:p>
            <a:pPr fontAlgn="base"/>
            <a:r>
              <a:rPr lang="en-IN" sz="2000" dirty="0">
                <a:latin typeface="inherit"/>
              </a:rPr>
              <a:t>class </a:t>
            </a:r>
            <a:r>
              <a:rPr lang="en-IN" sz="2000" dirty="0" err="1">
                <a:latin typeface="inherit"/>
              </a:rPr>
              <a:t>CarResource</a:t>
            </a:r>
            <a:r>
              <a:rPr lang="en-IN" sz="2000" dirty="0">
                <a:latin typeface="inherit"/>
              </a:rPr>
              <a:t> </a:t>
            </a:r>
            <a:r>
              <a:rPr lang="en-IN" sz="2000" dirty="0"/>
              <a:t>{ </a:t>
            </a:r>
          </a:p>
          <a:p>
            <a:pPr fontAlgn="base"/>
            <a:r>
              <a:rPr lang="en-IN" sz="2000" dirty="0">
                <a:latin typeface="inherit"/>
              </a:rPr>
              <a:t>@Get</a:t>
            </a:r>
            <a:r>
              <a:rPr lang="en-IN" sz="2000" dirty="0"/>
              <a:t> </a:t>
            </a:r>
            <a:r>
              <a:rPr lang="en-IN" sz="2000" dirty="0">
                <a:latin typeface="inherit"/>
              </a:rPr>
              <a:t>@produces("text/plain")</a:t>
            </a:r>
            <a:r>
              <a:rPr lang="en-IN" sz="2000" dirty="0"/>
              <a:t> </a:t>
            </a:r>
          </a:p>
          <a:p>
            <a:pPr fontAlgn="base"/>
            <a:r>
              <a:rPr lang="en-IN" sz="2000" dirty="0">
                <a:latin typeface="inherit"/>
              </a:rPr>
              <a:t>@Path("/search/{</a:t>
            </a:r>
            <a:r>
              <a:rPr lang="en-IN" sz="2000" dirty="0" err="1">
                <a:latin typeface="inherit"/>
              </a:rPr>
              <a:t>carmodel</a:t>
            </a:r>
            <a:r>
              <a:rPr lang="en-IN" sz="2000" dirty="0">
                <a:latin typeface="inherit"/>
              </a:rPr>
              <a:t>}")</a:t>
            </a:r>
            <a:r>
              <a:rPr lang="en-IN" sz="2000" dirty="0"/>
              <a:t> </a:t>
            </a:r>
          </a:p>
          <a:p>
            <a:pPr fontAlgn="base"/>
            <a:r>
              <a:rPr lang="en-IN" sz="2000" dirty="0">
                <a:latin typeface="inherit"/>
              </a:rPr>
              <a:t>public String </a:t>
            </a:r>
            <a:r>
              <a:rPr lang="en-IN" sz="2000" dirty="0" err="1">
                <a:latin typeface="inherit"/>
              </a:rPr>
              <a:t>getCarSearch</a:t>
            </a:r>
            <a:r>
              <a:rPr lang="en-IN" sz="2000" dirty="0">
                <a:latin typeface="inherit"/>
              </a:rPr>
              <a:t>(@</a:t>
            </a:r>
            <a:r>
              <a:rPr lang="en-IN" sz="2000" dirty="0" err="1">
                <a:latin typeface="inherit"/>
              </a:rPr>
              <a:t>PathParam</a:t>
            </a:r>
            <a:r>
              <a:rPr lang="en-IN" sz="2000" dirty="0">
                <a:latin typeface="inherit"/>
              </a:rPr>
              <a:t>("</a:t>
            </a:r>
            <a:r>
              <a:rPr lang="en-IN" sz="2000" dirty="0" err="1">
                <a:latin typeface="inherit"/>
              </a:rPr>
              <a:t>carmodel</a:t>
            </a:r>
            <a:r>
              <a:rPr lang="en-IN" sz="2000" dirty="0">
                <a:latin typeface="inherit"/>
              </a:rPr>
              <a:t>") String model,@</a:t>
            </a:r>
            <a:r>
              <a:rPr lang="en-IN" sz="2000" dirty="0" err="1">
                <a:latin typeface="inherit"/>
              </a:rPr>
              <a:t>QueryParam</a:t>
            </a:r>
            <a:r>
              <a:rPr lang="en-IN" sz="2000" dirty="0">
                <a:latin typeface="inherit"/>
              </a:rPr>
              <a:t>("</a:t>
            </a:r>
            <a:r>
              <a:rPr lang="en-IN" sz="2000" dirty="0" err="1">
                <a:latin typeface="inherit"/>
              </a:rPr>
              <a:t>carcolor</a:t>
            </a:r>
            <a:r>
              <a:rPr lang="en-IN" sz="2000" dirty="0">
                <a:latin typeface="inherit"/>
              </a:rPr>
              <a:t>")String </a:t>
            </a:r>
            <a:r>
              <a:rPr lang="en-IN" sz="2000" dirty="0" err="1">
                <a:latin typeface="inherit"/>
              </a:rPr>
              <a:t>color</a:t>
            </a:r>
            <a:r>
              <a:rPr lang="en-IN" sz="2000" dirty="0">
                <a:latin typeface="inherit"/>
              </a:rPr>
              <a:t>) </a:t>
            </a:r>
            <a:r>
              <a:rPr lang="en-IN" sz="2000" dirty="0"/>
              <a:t>{ </a:t>
            </a:r>
          </a:p>
          <a:p>
            <a:pPr fontAlgn="base"/>
            <a:r>
              <a:rPr lang="en-IN" sz="2000" dirty="0">
                <a:latin typeface="inherit"/>
              </a:rPr>
              <a:t>//logic for getting cars based on </a:t>
            </a:r>
            <a:r>
              <a:rPr lang="en-IN" sz="2000" dirty="0" err="1">
                <a:latin typeface="inherit"/>
              </a:rPr>
              <a:t>carmodel</a:t>
            </a:r>
            <a:r>
              <a:rPr lang="en-IN" sz="2000" dirty="0">
                <a:latin typeface="inherit"/>
              </a:rPr>
              <a:t> and </a:t>
            </a:r>
            <a:r>
              <a:rPr lang="en-IN" sz="2000" dirty="0" err="1">
                <a:latin typeface="inherit"/>
              </a:rPr>
              <a:t>color</a:t>
            </a:r>
            <a:r>
              <a:rPr lang="en-IN" sz="2000" dirty="0"/>
              <a:t> ----- </a:t>
            </a:r>
            <a:r>
              <a:rPr lang="en-IN" sz="2000" dirty="0">
                <a:latin typeface="inherit"/>
              </a:rPr>
              <a:t>return</a:t>
            </a:r>
            <a:r>
              <a:rPr lang="en-IN" sz="2000" dirty="0"/>
              <a:t> cars</a:t>
            </a:r>
          </a:p>
          <a:p>
            <a:pPr fontAlgn="base"/>
            <a:r>
              <a:rPr lang="en-IN" sz="2000" dirty="0"/>
              <a:t> }</a:t>
            </a:r>
          </a:p>
          <a:p>
            <a:pPr fontAlgn="base"/>
            <a:r>
              <a:rPr lang="en-IN" sz="2000" dirty="0"/>
              <a:t> }</a:t>
            </a:r>
            <a:endParaRPr lang="en-IN" sz="2000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0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A483-6893-104B-8868-11813CDE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5968-1C17-1A4F-9C14-F9601FFB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Jersey </a:t>
            </a:r>
            <a:r>
              <a:rPr lang="en-IN" b="1" dirty="0" err="1"/>
              <a:t>ExceptionMapper</a:t>
            </a:r>
            <a:r>
              <a:rPr lang="en-IN" b="1" dirty="0"/>
              <a:t> – Create custom exceptions</a:t>
            </a:r>
          </a:p>
          <a:p>
            <a:r>
              <a:rPr lang="en-IN" dirty="0"/>
              <a:t>To handle custom exception in JAX-RS based web services, you should create an exception class and then implement the </a:t>
            </a:r>
            <a:r>
              <a:rPr lang="en-IN" dirty="0" err="1"/>
              <a:t>ExceptionMapper</a:t>
            </a:r>
            <a:r>
              <a:rPr lang="en-IN" dirty="0"/>
              <a:t> 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2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763</Words>
  <Application>Microsoft Macintosh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inherit</vt:lpstr>
      <vt:lpstr>Wingdings</vt:lpstr>
      <vt:lpstr>Office Theme</vt:lpstr>
      <vt:lpstr>REST APIs</vt:lpstr>
      <vt:lpstr>PowerPoint Presentation</vt:lpstr>
      <vt:lpstr>PowerPoint Presentation</vt:lpstr>
      <vt:lpstr>PUT vs POST</vt:lpstr>
      <vt:lpstr>PowerPoint Presentation</vt:lpstr>
      <vt:lpstr>HATEOAS</vt:lpstr>
      <vt:lpstr>GET</vt:lpstr>
      <vt:lpstr>PowerPoint Presentation</vt:lpstr>
      <vt:lpstr>Exception</vt:lpstr>
      <vt:lpstr>@Produces @Consumes</vt:lpstr>
      <vt:lpstr>Application Path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</dc:title>
  <dc:creator>Ankita Vyas</dc:creator>
  <cp:lastModifiedBy>Ankita Vyas</cp:lastModifiedBy>
  <cp:revision>16</cp:revision>
  <dcterms:created xsi:type="dcterms:W3CDTF">2020-11-06T13:14:17Z</dcterms:created>
  <dcterms:modified xsi:type="dcterms:W3CDTF">2020-11-16T10:15:16Z</dcterms:modified>
</cp:coreProperties>
</file>