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8" r:id="rId3"/>
    <p:sldId id="270" r:id="rId4"/>
    <p:sldId id="259" r:id="rId5"/>
    <p:sldId id="272" r:id="rId6"/>
    <p:sldId id="261" r:id="rId7"/>
    <p:sldId id="276" r:id="rId8"/>
    <p:sldId id="262" r:id="rId9"/>
    <p:sldId id="260" r:id="rId10"/>
    <p:sldId id="263" r:id="rId11"/>
    <p:sldId id="269" r:id="rId12"/>
    <p:sldId id="264" r:id="rId13"/>
    <p:sldId id="275" r:id="rId14"/>
    <p:sldId id="265" r:id="rId15"/>
    <p:sldId id="271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8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023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60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22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785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47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463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072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690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1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6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751" y="1661375"/>
            <a:ext cx="9418320" cy="2108916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Book Antiqua" panose="02040602050305030304" pitchFamily="18" charset="0"/>
              </a:rPr>
              <a:t>Impact of Yelp reviews on a restaurant’s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751" y="4465749"/>
            <a:ext cx="9418320" cy="1691640"/>
          </a:xfrm>
        </p:spPr>
        <p:txBody>
          <a:bodyPr>
            <a:noAutofit/>
          </a:bodyPr>
          <a:lstStyle/>
          <a:p>
            <a:pPr algn="r"/>
            <a:r>
              <a:rPr lang="en-US" sz="1600" b="1" dirty="0">
                <a:solidFill>
                  <a:schemeClr val="tx1"/>
                </a:solidFill>
                <a:latin typeface="Book Antiqua" panose="02040602050305030304" pitchFamily="18" charset="0"/>
              </a:rPr>
              <a:t>Presented By</a:t>
            </a:r>
          </a:p>
          <a:p>
            <a:pPr algn="r"/>
            <a:r>
              <a:rPr lang="en-US" sz="1600" b="1" dirty="0">
                <a:solidFill>
                  <a:schemeClr val="tx1"/>
                </a:solidFill>
                <a:latin typeface="Book Antiqua" panose="02040602050305030304" pitchFamily="18" charset="0"/>
              </a:rPr>
              <a:t>Ankit </a:t>
            </a:r>
            <a:r>
              <a:rPr lang="en-US" sz="16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Anand</a:t>
            </a:r>
            <a:endParaRPr lang="en-US" sz="1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r"/>
            <a:r>
              <a:rPr lang="en-US" sz="16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Hemanth</a:t>
            </a:r>
            <a:r>
              <a:rPr lang="en-US" sz="1600" b="1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Devavarapu</a:t>
            </a:r>
            <a:endParaRPr lang="en-US" sz="16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r"/>
            <a:r>
              <a:rPr lang="en-US" sz="1600" b="1" dirty="0">
                <a:solidFill>
                  <a:schemeClr val="tx1"/>
                </a:solidFill>
                <a:latin typeface="Book Antiqua" panose="02040602050305030304" pitchFamily="18" charset="0"/>
              </a:rPr>
              <a:t>Shefali Jain</a:t>
            </a:r>
          </a:p>
          <a:p>
            <a:pPr algn="r"/>
            <a:r>
              <a:rPr lang="en-US" sz="16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Rohit</a:t>
            </a:r>
            <a:r>
              <a:rPr lang="en-US" sz="1600" b="1" dirty="0">
                <a:solidFill>
                  <a:schemeClr val="tx1"/>
                </a:solidFill>
                <a:latin typeface="Book Antiqua" panose="02040602050305030304" pitchFamily="18" charset="0"/>
              </a:rPr>
              <a:t> Kata</a:t>
            </a:r>
          </a:p>
        </p:txBody>
      </p:sp>
      <p:pic>
        <p:nvPicPr>
          <p:cNvPr id="4" name="Picture 3" descr="Image result for yelp logo with no background">
            <a:extLst>
              <a:ext uri="{FF2B5EF4-FFF2-40B4-BE49-F238E27FC236}">
                <a16:creationId xmlns:a16="http://schemas.microsoft.com/office/drawing/2014/main" xmlns="" id="{3825A1F0-9012-412B-A259-3C263EC9F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980" y="-224940"/>
            <a:ext cx="20764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7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sz="3600" dirty="0">
                <a:latin typeface="Book Antiqua" panose="02040602050305030304" pitchFamily="18" charset="0"/>
              </a:rPr>
              <a:t>Topic </a:t>
            </a:r>
            <a:r>
              <a:rPr lang="en-IN" sz="3600" dirty="0" err="1" smtClean="0">
                <a:latin typeface="Book Antiqua" panose="02040602050305030304" pitchFamily="18" charset="0"/>
              </a:rPr>
              <a:t>Modeling</a:t>
            </a:r>
            <a:r>
              <a:rPr lang="en-IN" sz="3600" dirty="0" smtClean="0">
                <a:latin typeface="Book Antiqua" panose="02040602050305030304" pitchFamily="18" charset="0"/>
              </a:rPr>
              <a:t> </a:t>
            </a:r>
            <a:r>
              <a:rPr lang="en-IN" sz="3600" dirty="0">
                <a:latin typeface="Book Antiqua" panose="02040602050305030304" pitchFamily="18" charset="0"/>
              </a:rPr>
              <a:t>on the user reviews was done to generate the topics for the statistical model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F60982-11ED-47F3-AF67-EC9038ED2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" t="17277" r="11795" b="12864"/>
          <a:stretch/>
        </p:blipFill>
        <p:spPr>
          <a:xfrm>
            <a:off x="741564" y="1664998"/>
            <a:ext cx="10354615" cy="47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6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sz="3100" dirty="0">
                <a:latin typeface="Book Antiqua" panose="02040602050305030304" pitchFamily="18" charset="0"/>
              </a:rPr>
              <a:t>Results of topic modelling on the dataset revealed that ‘food’ and ‘place’ were the most significant topics </a:t>
            </a:r>
            <a:endParaRPr lang="en-US" sz="31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31" y="2257692"/>
            <a:ext cx="9821317" cy="1876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0097CE9-18EB-4AAB-A48A-B450464FFDB6}"/>
              </a:ext>
            </a:extLst>
          </p:cNvPr>
          <p:cNvSpPr txBox="1"/>
          <p:nvPr/>
        </p:nvSpPr>
        <p:spPr>
          <a:xfrm>
            <a:off x="1261872" y="4591184"/>
            <a:ext cx="973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above chart displays the top 5 topics obtained after topic modelling was done on the user reviews on Yelp. </a:t>
            </a:r>
          </a:p>
        </p:txBody>
      </p:sp>
    </p:spTree>
    <p:extLst>
      <p:ext uri="{BB962C8B-B14F-4D97-AF65-F5344CB8AC3E}">
        <p14:creationId xmlns:p14="http://schemas.microsoft.com/office/powerpoint/2010/main" val="407306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sz="3600" dirty="0">
                <a:latin typeface="Book Antiqua" panose="02040602050305030304" pitchFamily="18" charset="0"/>
              </a:rPr>
              <a:t>Polarity was calculated and was used as the input for the model to test the hypothesis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8EB9D4F-A780-4D06-B4B2-6372FDEF5F80}"/>
              </a:ext>
            </a:extLst>
          </p:cNvPr>
          <p:cNvGrpSpPr/>
          <p:nvPr/>
        </p:nvGrpSpPr>
        <p:grpSpPr>
          <a:xfrm>
            <a:off x="454407" y="1848306"/>
            <a:ext cx="11110821" cy="593893"/>
            <a:chOff x="896644" y="4829257"/>
            <a:chExt cx="9614514" cy="5938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CEE1EAD-70A0-4B24-8122-052BE1F3248D}"/>
                </a:ext>
              </a:extLst>
            </p:cNvPr>
            <p:cNvSpPr txBox="1"/>
            <p:nvPr/>
          </p:nvSpPr>
          <p:spPr>
            <a:xfrm>
              <a:off x="896644" y="4846248"/>
              <a:ext cx="301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Overall Polarity Score  =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B8CA1833-26F4-4559-8438-22436D702B54}"/>
                </a:ext>
              </a:extLst>
            </p:cNvPr>
            <p:cNvGrpSpPr/>
            <p:nvPr/>
          </p:nvGrpSpPr>
          <p:grpSpPr>
            <a:xfrm>
              <a:off x="3915051" y="4829257"/>
              <a:ext cx="6596107" cy="593893"/>
              <a:chOff x="3994953" y="4740676"/>
              <a:chExt cx="6596107" cy="5938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0B87BEB-2C34-4409-B9D6-CBC163DCF375}"/>
                  </a:ext>
                </a:extLst>
              </p:cNvPr>
              <p:cNvSpPr txBox="1"/>
              <p:nvPr/>
            </p:nvSpPr>
            <p:spPr>
              <a:xfrm>
                <a:off x="3994953" y="4740676"/>
                <a:ext cx="6596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u="sng" dirty="0"/>
                  <a:t>( ∑ positive scores - ∑ negative scores) * Frequency of topic in reviews</a:t>
                </a:r>
                <a:endParaRPr lang="en-IN" sz="1600" u="sng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38C72C36-B327-4E4E-B954-11364CFDF442}"/>
                  </a:ext>
                </a:extLst>
              </p:cNvPr>
              <p:cNvSpPr txBox="1"/>
              <p:nvPr/>
            </p:nvSpPr>
            <p:spPr>
              <a:xfrm>
                <a:off x="5584055" y="4996015"/>
                <a:ext cx="3639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/>
                  <a:t>Total number of reviews</a:t>
                </a:r>
                <a:endParaRPr lang="en-IN" sz="1600" dirty="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F6A159C-84FF-4526-B411-75668F961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2" t="30610" r="6408" b="13615"/>
          <a:stretch/>
        </p:blipFill>
        <p:spPr>
          <a:xfrm>
            <a:off x="656822" y="2728316"/>
            <a:ext cx="10470524" cy="38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7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E2A8BC-21C8-4D59-A915-BA55C9762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7" t="23016" r="3738" b="20519"/>
          <a:stretch/>
        </p:blipFill>
        <p:spPr>
          <a:xfrm>
            <a:off x="666228" y="2414726"/>
            <a:ext cx="10306170" cy="35203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4890A702-7875-40D0-BC9B-CAC63D0D9A4B}"/>
              </a:ext>
            </a:extLst>
          </p:cNvPr>
          <p:cNvSpPr txBox="1">
            <a:spLocks/>
          </p:cNvSpPr>
          <p:nvPr/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Book Antiqua" panose="02040602050305030304" pitchFamily="18" charset="0"/>
              </a:rPr>
              <a:t>Polarity affected the restaurants’ Yelp rating </a:t>
            </a:r>
          </a:p>
        </p:txBody>
      </p:sp>
    </p:spTree>
    <p:extLst>
      <p:ext uri="{BB962C8B-B14F-4D97-AF65-F5344CB8AC3E}">
        <p14:creationId xmlns:p14="http://schemas.microsoft.com/office/powerpoint/2010/main" val="194509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sz="3600" dirty="0">
                <a:latin typeface="Book Antiqua" panose="02040602050305030304" pitchFamily="18" charset="0"/>
              </a:rPr>
              <a:t>Effect of topics and categories on Rating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75168C-DE4B-4C80-A6ED-63158725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69" y="1828800"/>
            <a:ext cx="7815641" cy="4762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52" y="4814350"/>
            <a:ext cx="9404737" cy="114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sz="3600" dirty="0">
                <a:latin typeface="Book Antiqua" panose="02040602050305030304" pitchFamily="18" charset="0"/>
              </a:rPr>
              <a:t>Effect of topics and categories on Rating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Restaurant with higher price range tend to have higher rating</a:t>
            </a:r>
          </a:p>
          <a:p>
            <a:r>
              <a:rPr lang="en-IN" dirty="0"/>
              <a:t>Restaurant with higher health score have higher rating</a:t>
            </a:r>
          </a:p>
          <a:p>
            <a:r>
              <a:rPr lang="en-IN" dirty="0"/>
              <a:t>Restaurant which do not serve alcohol tend to have higher rating</a:t>
            </a:r>
          </a:p>
          <a:p>
            <a:r>
              <a:rPr lang="en-IN" dirty="0"/>
              <a:t>Restaurant with positive food polarity tend to have higher rating</a:t>
            </a:r>
          </a:p>
          <a:p>
            <a:r>
              <a:rPr lang="en-IN" dirty="0"/>
              <a:t>Restaurant with positive service polarity tend to have higher rating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0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sz="3600" dirty="0">
                <a:latin typeface="Book Antiqua" panose="02040602050305030304" pitchFamily="18" charset="0"/>
              </a:rPr>
              <a:t>How does Ballast Point benefit?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9969" y="3021531"/>
            <a:ext cx="25971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Food polarity: 0.285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Service: 0.36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Place: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Price: 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Rating: 3.5</a:t>
            </a:r>
            <a:endParaRPr lang="en-US" b="1" dirty="0"/>
          </a:p>
        </p:txBody>
      </p:sp>
      <p:pic>
        <p:nvPicPr>
          <p:cNvPr id="1028" name="Picture 4" descr="Image result for ballast point chica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19" y="2890609"/>
            <a:ext cx="1608250" cy="160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61872" y="2259015"/>
            <a:ext cx="3438917" cy="377422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Current situation</a:t>
            </a: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619740" y="2237976"/>
            <a:ext cx="4334772" cy="652633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dirty="0"/>
              <a:t>Recommendations based on our model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52" y="3021531"/>
            <a:ext cx="3890347" cy="2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4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IN" sz="3600" dirty="0">
                <a:latin typeface="Book Antiqua" panose="02040602050305030304" pitchFamily="18" charset="0"/>
              </a:rPr>
              <a:t>Few limitations of our approach and model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10487"/>
            <a:ext cx="5679841" cy="432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446" y="2535122"/>
            <a:ext cx="9692640" cy="1397124"/>
          </a:xfrm>
        </p:spPr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7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66EE57-A724-4DFC-92AC-CB2A74DE1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2" t="6197" r="7359" b="7793"/>
          <a:stretch/>
        </p:blipFill>
        <p:spPr>
          <a:xfrm>
            <a:off x="489397" y="425002"/>
            <a:ext cx="10766738" cy="5898525"/>
          </a:xfrm>
          <a:prstGeom prst="rect">
            <a:avLst/>
          </a:prstGeom>
        </p:spPr>
      </p:pic>
      <p:sp>
        <p:nvSpPr>
          <p:cNvPr id="9" name="Flowchart: Process 8">
            <a:extLst>
              <a:ext uri="{FF2B5EF4-FFF2-40B4-BE49-F238E27FC236}">
                <a16:creationId xmlns:a16="http://schemas.microsoft.com/office/drawing/2014/main" xmlns="" id="{3CC776A2-9B97-40CB-8471-5A0870E78FF0}"/>
              </a:ext>
            </a:extLst>
          </p:cNvPr>
          <p:cNvSpPr/>
          <p:nvPr/>
        </p:nvSpPr>
        <p:spPr>
          <a:xfrm>
            <a:off x="7624294" y="5360831"/>
            <a:ext cx="3631842" cy="962696"/>
          </a:xfrm>
          <a:prstGeom prst="flowChartProces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To improve the rating of a restaurant, topics such as food quality, service, price and ambience are the most important </a:t>
            </a:r>
            <a:r>
              <a:rPr lang="en-IN" sz="2800" dirty="0" smtClean="0"/>
              <a:t>criteria </a:t>
            </a:r>
            <a:r>
              <a:rPr lang="en-IN" sz="2800" dirty="0"/>
              <a:t>that matter to the customer satisfaction and are assumed to be significant</a:t>
            </a:r>
          </a:p>
          <a:p>
            <a:pPr marL="0" indent="0">
              <a:buNone/>
            </a:pPr>
            <a:endParaRPr lang="en-IN" sz="2800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79B9AA5-0A84-4320-B1E5-FB24473E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389145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Do reviews matter?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8FDF15-B2DD-4BE5-A0E5-7F6169C1F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6" t="32676" r="30176" b="27699"/>
          <a:stretch/>
        </p:blipFill>
        <p:spPr>
          <a:xfrm>
            <a:off x="4713667" y="2034862"/>
            <a:ext cx="4842457" cy="271744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65F1D44-4CC2-4E43-B680-04D05025C6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1" t="24513" r="27157" b="16306"/>
          <a:stretch/>
        </p:blipFill>
        <p:spPr>
          <a:xfrm>
            <a:off x="1442433" y="2034862"/>
            <a:ext cx="2686654" cy="203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D56200F-A9CC-43E5-AA73-A1529280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52344"/>
            <a:ext cx="9904118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F24C6FF-D4BD-4393-B31A-038574E9CE9F}"/>
              </a:ext>
            </a:extLst>
          </p:cNvPr>
          <p:cNvSpPr/>
          <p:nvPr/>
        </p:nvSpPr>
        <p:spPr>
          <a:xfrm>
            <a:off x="3622089" y="652345"/>
            <a:ext cx="4927107" cy="9633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C51F4EE-6861-46FB-891F-4ABA78B778D2}"/>
              </a:ext>
            </a:extLst>
          </p:cNvPr>
          <p:cNvSpPr txBox="1">
            <a:spLocks/>
          </p:cNvSpPr>
          <p:nvPr/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ook Antiqua" panose="02040602050305030304" pitchFamily="18" charset="0"/>
              </a:rPr>
              <a:t>Yelp is important for restaurant business because it’s the </a:t>
            </a:r>
            <a:r>
              <a:rPr lang="en-IN" sz="3600" dirty="0">
                <a:latin typeface="Book Antiqua" panose="02040602050305030304" pitchFamily="18" charset="0"/>
              </a:rPr>
              <a:t>leading consumer review site and has a huge user base</a:t>
            </a:r>
            <a:r>
              <a:rPr lang="en-US" sz="3600" dirty="0">
                <a:latin typeface="Book Antiqua" panose="0204060205030503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2318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F129E55-3511-416F-823B-EF41069415AC}"/>
              </a:ext>
            </a:extLst>
          </p:cNvPr>
          <p:cNvGrpSpPr/>
          <p:nvPr/>
        </p:nvGrpSpPr>
        <p:grpSpPr>
          <a:xfrm>
            <a:off x="1429554" y="1820110"/>
            <a:ext cx="7753456" cy="4804006"/>
            <a:chOff x="291549" y="450574"/>
            <a:chExt cx="11608904" cy="6228522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xmlns="" id="{F82990AA-621A-48A8-9CD7-C187D2F68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98" t="17206" r="15106" b="6707"/>
            <a:stretch/>
          </p:blipFill>
          <p:spPr>
            <a:xfrm>
              <a:off x="291549" y="450574"/>
              <a:ext cx="11608904" cy="6228522"/>
            </a:xfrm>
            <a:prstGeom prst="rect">
              <a:avLst/>
            </a:prstGeom>
          </p:spPr>
        </p:pic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xmlns="" id="{67B3DC37-4F77-4BC2-8ACD-7F490DD958FF}"/>
                </a:ext>
              </a:extLst>
            </p:cNvPr>
            <p:cNvSpPr/>
            <p:nvPr/>
          </p:nvSpPr>
          <p:spPr>
            <a:xfrm>
              <a:off x="656948" y="3817398"/>
              <a:ext cx="2139518" cy="2672179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Arrow: Bent-Up 5">
            <a:extLst>
              <a:ext uri="{FF2B5EF4-FFF2-40B4-BE49-F238E27FC236}">
                <a16:creationId xmlns:a16="http://schemas.microsoft.com/office/drawing/2014/main" xmlns="" id="{F1E12EE5-9F5D-4F0C-8388-C86A9FB57656}"/>
              </a:ext>
            </a:extLst>
          </p:cNvPr>
          <p:cNvSpPr/>
          <p:nvPr/>
        </p:nvSpPr>
        <p:spPr>
          <a:xfrm rot="5400000">
            <a:off x="1529296" y="4845746"/>
            <a:ext cx="2241250" cy="714965"/>
          </a:xfrm>
          <a:prstGeom prst="bentUp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452C8E2-6BF0-4454-A6B8-0A47B3AF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A7F1A119-2239-4CEF-B3DE-FC54ABF3588D}"/>
              </a:ext>
            </a:extLst>
          </p:cNvPr>
          <p:cNvSpPr txBox="1">
            <a:spLocks/>
          </p:cNvSpPr>
          <p:nvPr/>
        </p:nvSpPr>
        <p:spPr>
          <a:xfrm>
            <a:off x="1414272" y="437721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ook Antiqua" panose="02040602050305030304" pitchFamily="18" charset="0"/>
              </a:rPr>
              <a:t>We followed a four step method to understand the impact of topics from the user reviews</a:t>
            </a:r>
          </a:p>
        </p:txBody>
      </p:sp>
    </p:spTree>
    <p:extLst>
      <p:ext uri="{BB962C8B-B14F-4D97-AF65-F5344CB8AC3E}">
        <p14:creationId xmlns:p14="http://schemas.microsoft.com/office/powerpoint/2010/main" val="245095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0" y="1691322"/>
            <a:ext cx="2457450" cy="41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42" y="1603712"/>
            <a:ext cx="1885950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2296"/>
          <a:stretch/>
        </p:blipFill>
        <p:spPr>
          <a:xfrm>
            <a:off x="8302398" y="1461901"/>
            <a:ext cx="1266825" cy="4383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360" y="1460837"/>
            <a:ext cx="1323975" cy="4381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0890" y="5842337"/>
            <a:ext cx="3147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Average rating for restaurants that do not serve alcohol is higher than those that do</a:t>
            </a:r>
            <a:endParaRPr lang="en-I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2198" y="5800076"/>
            <a:ext cx="23181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Average rating for restaurants that provide Wi-Fi is higher</a:t>
            </a:r>
            <a:endParaRPr lang="en-I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81322" y="5800076"/>
            <a:ext cx="360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Average rating increases with increase in polarity of food and service</a:t>
            </a:r>
            <a:endParaRPr lang="en-IN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7467DCF5-C166-460C-86B9-78BB9CE3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CDE6F437-7248-4E12-A1B6-1303A0A06264}"/>
              </a:ext>
            </a:extLst>
          </p:cNvPr>
          <p:cNvSpPr txBox="1">
            <a:spLocks/>
          </p:cNvSpPr>
          <p:nvPr/>
        </p:nvSpPr>
        <p:spPr>
          <a:xfrm>
            <a:off x="1414272" y="437721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ook Antiqua" panose="02040602050305030304" pitchFamily="18" charset="0"/>
              </a:rPr>
              <a:t>User preference is inclined positively towards restaurants which provides Wi-Fi and which do not serve alcohol</a:t>
            </a:r>
          </a:p>
        </p:txBody>
      </p:sp>
    </p:spTree>
    <p:extLst>
      <p:ext uri="{BB962C8B-B14F-4D97-AF65-F5344CB8AC3E}">
        <p14:creationId xmlns:p14="http://schemas.microsoft.com/office/powerpoint/2010/main" val="230558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15" y="1766230"/>
            <a:ext cx="4526168" cy="3755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8" y="1691322"/>
            <a:ext cx="4527399" cy="39975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9137" y="5542583"/>
            <a:ext cx="4527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The average rating increases with increase in health score</a:t>
            </a: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63215" y="5539618"/>
            <a:ext cx="45273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The average rating increases with increase in price range i.e. expensive restaurants have a higher rating</a:t>
            </a: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F4A70AB-6B33-498D-A06B-7A0E56CC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ECC5D16-04B6-4840-B6EB-63F8B1CE5A77}"/>
              </a:ext>
            </a:extLst>
          </p:cNvPr>
          <p:cNvSpPr txBox="1">
            <a:spLocks/>
          </p:cNvSpPr>
          <p:nvPr/>
        </p:nvSpPr>
        <p:spPr>
          <a:xfrm>
            <a:off x="1414272" y="437721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ook Antiqua" panose="02040602050305030304" pitchFamily="18" charset="0"/>
              </a:rPr>
              <a:t>Initial analysis revealed that user prefer restaurants which have high health scores and which are in the price range of $11-$30</a:t>
            </a:r>
          </a:p>
        </p:txBody>
      </p:sp>
    </p:spTree>
    <p:extLst>
      <p:ext uri="{BB962C8B-B14F-4D97-AF65-F5344CB8AC3E}">
        <p14:creationId xmlns:p14="http://schemas.microsoft.com/office/powerpoint/2010/main" val="304277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For a restaurant, we took a combination of topics and numerous business info as the input for the model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1A420E5-0229-4670-94D2-275641EFB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95987"/>
              </p:ext>
            </p:extLst>
          </p:nvPr>
        </p:nvGraphicFramePr>
        <p:xfrm>
          <a:off x="1261868" y="2294125"/>
          <a:ext cx="9692644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3161">
                  <a:extLst>
                    <a:ext uri="{9D8B030D-6E8A-4147-A177-3AD203B41FA5}">
                      <a16:colId xmlns:a16="http://schemas.microsoft.com/office/drawing/2014/main" xmlns="" val="2028482337"/>
                    </a:ext>
                  </a:extLst>
                </a:gridCol>
                <a:gridCol w="2423161">
                  <a:extLst>
                    <a:ext uri="{9D8B030D-6E8A-4147-A177-3AD203B41FA5}">
                      <a16:colId xmlns:a16="http://schemas.microsoft.com/office/drawing/2014/main" xmlns="" val="2560114069"/>
                    </a:ext>
                  </a:extLst>
                </a:gridCol>
                <a:gridCol w="2423161">
                  <a:extLst>
                    <a:ext uri="{9D8B030D-6E8A-4147-A177-3AD203B41FA5}">
                      <a16:colId xmlns:a16="http://schemas.microsoft.com/office/drawing/2014/main" xmlns="" val="2996933645"/>
                    </a:ext>
                  </a:extLst>
                </a:gridCol>
                <a:gridCol w="2423161">
                  <a:extLst>
                    <a:ext uri="{9D8B030D-6E8A-4147-A177-3AD203B41FA5}">
                      <a16:colId xmlns:a16="http://schemas.microsoft.com/office/drawing/2014/main" xmlns="" val="53482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Restaurant 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Accepts Credit Cards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Wi Fi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Rating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623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Takes Reservations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Parking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URL Link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Health Score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525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Delivery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Alcohol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Price Range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Customer Reviews - Polarity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32680333"/>
                  </a:ext>
                </a:extLst>
              </a:tr>
            </a:tbl>
          </a:graphicData>
        </a:graphic>
      </p:graphicFrame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xmlns="" id="{0FA6338D-4538-4D2D-BC7D-8C702D17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18" t="23965" r="5066" b="1841"/>
          <a:stretch/>
        </p:blipFill>
        <p:spPr>
          <a:xfrm>
            <a:off x="525200" y="1601170"/>
            <a:ext cx="10702343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1</TotalTime>
  <Words>444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 Antiqua</vt:lpstr>
      <vt:lpstr>Century Schoolbook</vt:lpstr>
      <vt:lpstr>Wingdings 2</vt:lpstr>
      <vt:lpstr>View</vt:lpstr>
      <vt:lpstr>Impact of Yelp reviews on a restaurant’s business</vt:lpstr>
      <vt:lpstr>PowerPoint Presentation</vt:lpstr>
      <vt:lpstr>Hypothesis</vt:lpstr>
      <vt:lpstr>Do reviews matter?</vt:lpstr>
      <vt:lpstr>PowerPoint Presentation</vt:lpstr>
      <vt:lpstr> </vt:lpstr>
      <vt:lpstr> </vt:lpstr>
      <vt:lpstr> </vt:lpstr>
      <vt:lpstr>For a restaurant, we took a combination of topics and numerous business info as the input for the model </vt:lpstr>
      <vt:lpstr>Topic Modeling on the user reviews was done to generate the topics for the statistical model</vt:lpstr>
      <vt:lpstr>Results of topic modelling on the dataset revealed that ‘food’ and ‘place’ were the most significant topics </vt:lpstr>
      <vt:lpstr>Polarity was calculated and was used as the input for the model to test the hypothesis</vt:lpstr>
      <vt:lpstr>PowerPoint Presentation</vt:lpstr>
      <vt:lpstr>Effect of topics and categories on Rating</vt:lpstr>
      <vt:lpstr>Effect of topics and categories on Rating</vt:lpstr>
      <vt:lpstr>How does Ballast Point benefit?</vt:lpstr>
      <vt:lpstr>Few limitations of our approach and model</vt:lpstr>
      <vt:lpstr>Thank you!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and Business</dc:title>
  <dc:creator>Evans, Wesley T</dc:creator>
  <cp:lastModifiedBy>Shefali Jain</cp:lastModifiedBy>
  <cp:revision>64</cp:revision>
  <dcterms:created xsi:type="dcterms:W3CDTF">2013-02-12T02:44:08Z</dcterms:created>
  <dcterms:modified xsi:type="dcterms:W3CDTF">2018-12-06T06:59:15Z</dcterms:modified>
</cp:coreProperties>
</file>