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38404800"/>
  <p:notesSz cx="39600188" cy="39600188"/>
  <p:defaultTextStyle>
    <a:defPPr>
      <a:defRPr lang="en-AU"/>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3816">
          <p15:clr>
            <a:srgbClr val="A4A3A4"/>
          </p15:clr>
        </p15:guide>
        <p15:guide id="2" orient="horz" pos="2264">
          <p15:clr>
            <a:srgbClr val="A4A3A4"/>
          </p15:clr>
        </p15:guide>
        <p15:guide id="3" orient="horz" pos="5672">
          <p15:clr>
            <a:srgbClr val="A4A3A4"/>
          </p15:clr>
        </p15:guide>
        <p15:guide id="4" orient="horz" pos="18536">
          <p15:clr>
            <a:srgbClr val="A4A3A4"/>
          </p15:clr>
        </p15:guide>
        <p15:guide id="5" orient="horz" pos="4472">
          <p15:clr>
            <a:srgbClr val="A4A3A4"/>
          </p15:clr>
        </p15:guide>
        <p15:guide id="6" orient="horz" pos="23576">
          <p15:clr>
            <a:srgbClr val="A4A3A4"/>
          </p15:clr>
        </p15:guide>
        <p15:guide id="7" pos="27218">
          <p15:clr>
            <a:srgbClr val="A4A3A4"/>
          </p15:clr>
        </p15:guide>
        <p15:guide id="8" pos="18661">
          <p15:clr>
            <a:srgbClr val="A4A3A4"/>
          </p15:clr>
        </p15:guide>
        <p15:guide id="9" pos="393">
          <p15:clr>
            <a:srgbClr val="A4A3A4"/>
          </p15:clr>
        </p15:guide>
        <p15:guide id="10" pos="8951">
          <p15:clr>
            <a:srgbClr val="A4A3A4"/>
          </p15:clr>
        </p15:guide>
        <p15:guide id="11" pos="9554">
          <p15:clr>
            <a:srgbClr val="A4A3A4"/>
          </p15:clr>
        </p15:guide>
        <p15:guide id="12" pos="18112">
          <p15:clr>
            <a:srgbClr val="A4A3A4"/>
          </p15:clr>
        </p15:guide>
        <p15:guide id="13" pos="9829">
          <p15:clr>
            <a:srgbClr val="A4A3A4"/>
          </p15:clr>
        </p15:guide>
        <p15:guide id="14" pos="17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456" autoAdjust="0"/>
    <p:restoredTop sz="95232" autoAdjust="0"/>
  </p:normalViewPr>
  <p:slideViewPr>
    <p:cSldViewPr>
      <p:cViewPr>
        <p:scale>
          <a:sx n="30" d="100"/>
          <a:sy n="30" d="100"/>
        </p:scale>
        <p:origin x="53" y="-1027"/>
      </p:cViewPr>
      <p:guideLst>
        <p:guide orient="horz" pos="23816"/>
        <p:guide orient="horz" pos="2264"/>
        <p:guide orient="horz" pos="5672"/>
        <p:guide orient="horz" pos="18536"/>
        <p:guide orient="horz" pos="4472"/>
        <p:guide orient="horz" pos="23576"/>
        <p:guide pos="27218"/>
        <p:guide pos="18661"/>
        <p:guide pos="393"/>
        <p:guide pos="8951"/>
        <p:guide pos="9554"/>
        <p:guide pos="18112"/>
        <p:guide pos="9829"/>
        <p:guide pos="178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11930063"/>
            <a:ext cx="37306250" cy="8232775"/>
          </a:xfrm>
        </p:spPr>
        <p:txBody>
          <a:bodyPr/>
          <a:lstStyle/>
          <a:p>
            <a:r>
              <a:rPr lang="en-US"/>
              <a:t>Click to edit Master title style</a:t>
            </a:r>
          </a:p>
        </p:txBody>
      </p:sp>
      <p:sp>
        <p:nvSpPr>
          <p:cNvPr id="3" name="Subtitle 2"/>
          <p:cNvSpPr>
            <a:spLocks noGrp="1"/>
          </p:cNvSpPr>
          <p:nvPr>
            <p:ph type="subTitle" idx="1"/>
          </p:nvPr>
        </p:nvSpPr>
        <p:spPr>
          <a:xfrm>
            <a:off x="6583364" y="21763038"/>
            <a:ext cx="30724475"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3413126"/>
            <a:ext cx="9326562" cy="307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3413126"/>
            <a:ext cx="27827288" cy="307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6"/>
            <a:ext cx="37307838" cy="762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6278225"/>
            <a:ext cx="37307838"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538288"/>
            <a:ext cx="3950335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8596313"/>
            <a:ext cx="19392901"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4" y="12179301"/>
            <a:ext cx="19392901"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9" y="8596313"/>
            <a:ext cx="19400837"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9" y="12179301"/>
            <a:ext cx="194008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4"/>
            <a:ext cx="14439901" cy="65071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528764"/>
            <a:ext cx="245364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8035925"/>
            <a:ext cx="14439901"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6882726"/>
            <a:ext cx="26335037" cy="31750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4" y="3432175"/>
            <a:ext cx="26335037"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02664" y="30057725"/>
            <a:ext cx="26335037"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6" y="3413125"/>
            <a:ext cx="37306250"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6" y="11093451"/>
            <a:ext cx="37306250" cy="2304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4389438">
              <a:defRPr sz="6700"/>
            </a:lvl1pPr>
          </a:lstStyle>
          <a:p>
            <a:endParaRPr lang="en-AU" altLang="en-US" dirty="0"/>
          </a:p>
        </p:txBody>
      </p:sp>
      <p:sp>
        <p:nvSpPr>
          <p:cNvPr id="1029" name="Rectangle 5"/>
          <p:cNvSpPr>
            <a:spLocks noGrp="1" noChangeArrowheads="1"/>
          </p:cNvSpPr>
          <p:nvPr>
            <p:ph type="ftr" sz="quarter" idx="3"/>
          </p:nvPr>
        </p:nvSpPr>
        <p:spPr bwMode="auto">
          <a:xfrm>
            <a:off x="14997114" y="34991676"/>
            <a:ext cx="13896975"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4389438">
              <a:defRPr sz="6700"/>
            </a:lvl1pPr>
          </a:lstStyle>
          <a:p>
            <a:endParaRPr lang="en-AU" altLang="en-US" dirty="0"/>
          </a:p>
        </p:txBody>
      </p:sp>
      <p:sp>
        <p:nvSpPr>
          <p:cNvPr id="1030" name="Rectangle 6"/>
          <p:cNvSpPr>
            <a:spLocks noGrp="1" noChangeArrowheads="1"/>
          </p:cNvSpPr>
          <p:nvPr>
            <p:ph type="sldNum" sz="quarter" idx="4"/>
          </p:nvPr>
        </p:nvSpPr>
        <p:spPr bwMode="auto">
          <a:xfrm>
            <a:off x="3145472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4389438">
              <a:defRPr sz="6700"/>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43891200" cy="38404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1" fontAlgn="base" hangingPunct="1">
        <a:spcBef>
          <a:spcPct val="0"/>
        </a:spcBef>
        <a:spcAft>
          <a:spcPct val="0"/>
        </a:spcAft>
        <a:defRPr sz="21100">
          <a:solidFill>
            <a:schemeClr val="tx2"/>
          </a:solidFill>
          <a:latin typeface="+mj-lt"/>
          <a:ea typeface="+mj-ea"/>
          <a:cs typeface="+mj-cs"/>
        </a:defRPr>
      </a:lvl1pPr>
      <a:lvl2pPr algn="ctr" defTabSz="4389438" rtl="0" eaLnBrk="1" fontAlgn="base" hangingPunct="1">
        <a:spcBef>
          <a:spcPct val="0"/>
        </a:spcBef>
        <a:spcAft>
          <a:spcPct val="0"/>
        </a:spcAft>
        <a:defRPr sz="21100">
          <a:solidFill>
            <a:schemeClr val="tx2"/>
          </a:solidFill>
          <a:latin typeface="Times" charset="0"/>
        </a:defRPr>
      </a:lvl2pPr>
      <a:lvl3pPr algn="ctr" defTabSz="4389438" rtl="0" eaLnBrk="1" fontAlgn="base" hangingPunct="1">
        <a:spcBef>
          <a:spcPct val="0"/>
        </a:spcBef>
        <a:spcAft>
          <a:spcPct val="0"/>
        </a:spcAft>
        <a:defRPr sz="21100">
          <a:solidFill>
            <a:schemeClr val="tx2"/>
          </a:solidFill>
          <a:latin typeface="Times" charset="0"/>
        </a:defRPr>
      </a:lvl3pPr>
      <a:lvl4pPr algn="ctr" defTabSz="4389438" rtl="0" eaLnBrk="1" fontAlgn="base" hangingPunct="1">
        <a:spcBef>
          <a:spcPct val="0"/>
        </a:spcBef>
        <a:spcAft>
          <a:spcPct val="0"/>
        </a:spcAft>
        <a:defRPr sz="21100">
          <a:solidFill>
            <a:schemeClr val="tx2"/>
          </a:solidFill>
          <a:latin typeface="Times" charset="0"/>
        </a:defRPr>
      </a:lvl4pPr>
      <a:lvl5pPr algn="ctr" defTabSz="4389438" rtl="0" eaLnBrk="1" fontAlgn="base" hangingPunct="1">
        <a:spcBef>
          <a:spcPct val="0"/>
        </a:spcBef>
        <a:spcAft>
          <a:spcPct val="0"/>
        </a:spcAft>
        <a:defRPr sz="21100">
          <a:solidFill>
            <a:schemeClr val="tx2"/>
          </a:solidFill>
          <a:latin typeface="Times" charset="0"/>
        </a:defRPr>
      </a:lvl5pPr>
      <a:lvl6pPr marL="457200" algn="ctr" defTabSz="4389438" rtl="0" eaLnBrk="1" fontAlgn="base" hangingPunct="1">
        <a:spcBef>
          <a:spcPct val="0"/>
        </a:spcBef>
        <a:spcAft>
          <a:spcPct val="0"/>
        </a:spcAft>
        <a:defRPr sz="21100">
          <a:solidFill>
            <a:schemeClr val="tx2"/>
          </a:solidFill>
          <a:latin typeface="Times" charset="0"/>
        </a:defRPr>
      </a:lvl6pPr>
      <a:lvl7pPr marL="914400" algn="ctr" defTabSz="4389438" rtl="0" eaLnBrk="1" fontAlgn="base" hangingPunct="1">
        <a:spcBef>
          <a:spcPct val="0"/>
        </a:spcBef>
        <a:spcAft>
          <a:spcPct val="0"/>
        </a:spcAft>
        <a:defRPr sz="21100">
          <a:solidFill>
            <a:schemeClr val="tx2"/>
          </a:solidFill>
          <a:latin typeface="Times" charset="0"/>
        </a:defRPr>
      </a:lvl7pPr>
      <a:lvl8pPr marL="1371600" algn="ctr" defTabSz="4389438" rtl="0" eaLnBrk="1" fontAlgn="base" hangingPunct="1">
        <a:spcBef>
          <a:spcPct val="0"/>
        </a:spcBef>
        <a:spcAft>
          <a:spcPct val="0"/>
        </a:spcAft>
        <a:defRPr sz="21100">
          <a:solidFill>
            <a:schemeClr val="tx2"/>
          </a:solidFill>
          <a:latin typeface="Times" charset="0"/>
        </a:defRPr>
      </a:lvl8pPr>
      <a:lvl9pPr marL="1828800" algn="ctr" defTabSz="4389438" rtl="0" eaLnBrk="1" fontAlgn="base" hangingPunct="1">
        <a:spcBef>
          <a:spcPct val="0"/>
        </a:spcBef>
        <a:spcAft>
          <a:spcPct val="0"/>
        </a:spcAft>
        <a:defRPr sz="21100">
          <a:solidFill>
            <a:schemeClr val="tx2"/>
          </a:solidFill>
          <a:latin typeface="Times" charset="0"/>
        </a:defRPr>
      </a:lvl9pPr>
    </p:titleStyle>
    <p:bodyStyle>
      <a:lvl1pPr marL="1646238" indent="-1646238" algn="l" defTabSz="4389438" rtl="0" eaLnBrk="1" fontAlgn="base" hangingPunct="1">
        <a:spcBef>
          <a:spcPct val="20000"/>
        </a:spcBef>
        <a:spcAft>
          <a:spcPct val="0"/>
        </a:spcAft>
        <a:buChar char="•"/>
        <a:defRPr sz="15300">
          <a:solidFill>
            <a:schemeClr val="tx1"/>
          </a:solidFill>
          <a:latin typeface="+mn-lt"/>
          <a:ea typeface="+mn-ea"/>
          <a:cs typeface="+mn-cs"/>
        </a:defRPr>
      </a:lvl1pPr>
      <a:lvl2pPr marL="3565525" indent="-1371600" algn="l" defTabSz="4389438" rtl="0" eaLnBrk="1" fontAlgn="base" hangingPunct="1">
        <a:spcBef>
          <a:spcPct val="20000"/>
        </a:spcBef>
        <a:spcAft>
          <a:spcPct val="0"/>
        </a:spcAft>
        <a:buChar char="–"/>
        <a:defRPr sz="13500">
          <a:solidFill>
            <a:schemeClr val="tx1"/>
          </a:solidFill>
          <a:latin typeface="+mn-lt"/>
        </a:defRPr>
      </a:lvl2pPr>
      <a:lvl3pPr marL="5486400" indent="-1096963" algn="l" defTabSz="4389438" rtl="0" eaLnBrk="1" fontAlgn="base" hangingPunct="1">
        <a:spcBef>
          <a:spcPct val="20000"/>
        </a:spcBef>
        <a:spcAft>
          <a:spcPct val="0"/>
        </a:spcAft>
        <a:buChar char="•"/>
        <a:defRPr sz="11500">
          <a:solidFill>
            <a:schemeClr val="tx1"/>
          </a:solidFill>
          <a:latin typeface="+mn-lt"/>
        </a:defRPr>
      </a:lvl3pPr>
      <a:lvl4pPr marL="7680325" indent="-1096963" algn="l" defTabSz="4389438" rtl="0" eaLnBrk="1" fontAlgn="base" hangingPunct="1">
        <a:spcBef>
          <a:spcPct val="20000"/>
        </a:spcBef>
        <a:spcAft>
          <a:spcPct val="0"/>
        </a:spcAft>
        <a:buChar char="–"/>
        <a:defRPr sz="9600">
          <a:solidFill>
            <a:schemeClr val="tx1"/>
          </a:solidFill>
          <a:latin typeface="+mn-lt"/>
        </a:defRPr>
      </a:lvl4pPr>
      <a:lvl5pPr marL="9872663" indent="-1095375" algn="l" defTabSz="4389438" rtl="0" eaLnBrk="1" fontAlgn="base" hangingPunct="1">
        <a:spcBef>
          <a:spcPct val="20000"/>
        </a:spcBef>
        <a:spcAft>
          <a:spcPct val="0"/>
        </a:spcAft>
        <a:buChar char="»"/>
        <a:defRPr sz="9600">
          <a:solidFill>
            <a:schemeClr val="tx1"/>
          </a:solidFill>
          <a:latin typeface="+mn-lt"/>
        </a:defRPr>
      </a:lvl5pPr>
      <a:lvl6pPr marL="10329863" indent="-1095375" algn="l" defTabSz="4389438" rtl="0" eaLnBrk="1" fontAlgn="base" hangingPunct="1">
        <a:spcBef>
          <a:spcPct val="20000"/>
        </a:spcBef>
        <a:spcAft>
          <a:spcPct val="0"/>
        </a:spcAft>
        <a:buChar char="»"/>
        <a:defRPr sz="9600">
          <a:solidFill>
            <a:schemeClr val="tx1"/>
          </a:solidFill>
          <a:latin typeface="+mn-lt"/>
        </a:defRPr>
      </a:lvl6pPr>
      <a:lvl7pPr marL="10787063" indent="-1095375" algn="l" defTabSz="4389438" rtl="0" eaLnBrk="1" fontAlgn="base" hangingPunct="1">
        <a:spcBef>
          <a:spcPct val="20000"/>
        </a:spcBef>
        <a:spcAft>
          <a:spcPct val="0"/>
        </a:spcAft>
        <a:buChar char="»"/>
        <a:defRPr sz="9600">
          <a:solidFill>
            <a:schemeClr val="tx1"/>
          </a:solidFill>
          <a:latin typeface="+mn-lt"/>
        </a:defRPr>
      </a:lvl7pPr>
      <a:lvl8pPr marL="11244263" indent="-1095375" algn="l" defTabSz="4389438" rtl="0" eaLnBrk="1" fontAlgn="base" hangingPunct="1">
        <a:spcBef>
          <a:spcPct val="20000"/>
        </a:spcBef>
        <a:spcAft>
          <a:spcPct val="0"/>
        </a:spcAft>
        <a:buChar char="»"/>
        <a:defRPr sz="9600">
          <a:solidFill>
            <a:schemeClr val="tx1"/>
          </a:solidFill>
          <a:latin typeface="+mn-lt"/>
        </a:defRPr>
      </a:lvl8pPr>
      <a:lvl9pPr marL="11701463" indent="-1095375" algn="l" defTabSz="4389438" rtl="0" eaLnBrk="1" fontAlgn="base" hangingPunct="1">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0" y="6275"/>
            <a:ext cx="44016612" cy="3537845"/>
          </a:xfrm>
          <a:prstGeom prst="rect">
            <a:avLst/>
          </a:prstGeom>
          <a:solidFill>
            <a:schemeClr val="bg1"/>
          </a:solidFill>
          <a:ln w="25400">
            <a:noFill/>
            <a:miter lim="800000"/>
            <a:headEnd/>
            <a:tailEnd/>
          </a:ln>
          <a:effectLst/>
          <a:extLst/>
        </p:spPr>
        <p:txBody>
          <a:bodyPr lIns="1047384" tIns="1047384" rIns="1047384" bIns="698256"/>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0700" b="1" dirty="0">
              <a:latin typeface="Arial" charset="0"/>
            </a:endParaRPr>
          </a:p>
        </p:txBody>
      </p:sp>
      <p:sp>
        <p:nvSpPr>
          <p:cNvPr id="2151" name="Text Box 103"/>
          <p:cNvSpPr txBox="1">
            <a:spLocks noChangeArrowheads="1"/>
          </p:cNvSpPr>
          <p:nvPr/>
        </p:nvSpPr>
        <p:spPr bwMode="auto">
          <a:xfrm>
            <a:off x="149765" y="3592209"/>
            <a:ext cx="43707568" cy="3041330"/>
          </a:xfrm>
          <a:prstGeom prst="rect">
            <a:avLst/>
          </a:prstGeom>
          <a:solidFill>
            <a:schemeClr val="tx1"/>
          </a:solidFill>
          <a:ln>
            <a:noFill/>
          </a:ln>
          <a:effectLst/>
          <a:extLst/>
        </p:spPr>
        <p:txBody>
          <a:bodyPr lIns="182880" tIns="182880" rIns="182880" bIns="182880"/>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fi-FI" sz="4800" b="1" dirty="0">
                <a:solidFill>
                  <a:schemeClr val="bg1"/>
                </a:solidFill>
                <a:latin typeface="Arial" panose="020B0604020202020204" pitchFamily="34" charset="0"/>
                <a:cs typeface="Arial" panose="020B0604020202020204" pitchFamily="34" charset="0"/>
              </a:rPr>
              <a:t>Srinija Vobugari, Ankit Anand, Nitin Sahai, Rohit Kata</a:t>
            </a:r>
            <a:r>
              <a:rPr lang="en-IN" sz="4800" b="1" dirty="0">
                <a:solidFill>
                  <a:schemeClr val="bg1"/>
                </a:solidFill>
                <a:latin typeface="Arial" panose="020B0604020202020204" pitchFamily="34" charset="0"/>
                <a:cs typeface="Arial" panose="020B0604020202020204" pitchFamily="34" charset="0"/>
              </a:rPr>
              <a:t>, Matthew A. Lanham</a:t>
            </a:r>
          </a:p>
          <a:p>
            <a:pPr algn="ctr">
              <a:spcBef>
                <a:spcPct val="20000"/>
              </a:spcBef>
            </a:pPr>
            <a:r>
              <a:rPr lang="en-IN" sz="48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4800" dirty="0">
                <a:solidFill>
                  <a:schemeClr val="bg1"/>
                </a:solidFill>
                <a:latin typeface="Arial" panose="020B0604020202020204" pitchFamily="34" charset="0"/>
                <a:cs typeface="Arial" panose="020B0604020202020204" pitchFamily="34" charset="0"/>
              </a:rPr>
              <a:t>svobugar@purdue.edu; anand57@purdue.edu; nsahai@purdue.edu; kata@purdue.edu; lanhamm@purdue.edu</a:t>
            </a:r>
            <a:endParaRPr lang="en-GB" altLang="en-US" sz="4800" dirty="0">
              <a:solidFill>
                <a:schemeClr val="bg1"/>
              </a:solidFill>
              <a:latin typeface="Arial" panose="020B0604020202020204" pitchFamily="34" charset="0"/>
              <a:cs typeface="Arial" panose="020B0604020202020204" pitchFamily="34" charset="0"/>
            </a:endParaRPr>
          </a:p>
        </p:txBody>
      </p:sp>
      <p:sp>
        <p:nvSpPr>
          <p:cNvPr id="2154" name="Rectangle 106"/>
          <p:cNvSpPr>
            <a:spLocks noChangeArrowheads="1"/>
          </p:cNvSpPr>
          <p:nvPr/>
        </p:nvSpPr>
        <p:spPr bwMode="auto">
          <a:xfrm>
            <a:off x="1039813" y="7611394"/>
            <a:ext cx="13716000" cy="8306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800" dirty="0">
                <a:latin typeface="Arial" panose="020B0604020202020204" pitchFamily="34" charset="0"/>
                <a:ea typeface="Arial" charset="0"/>
                <a:cs typeface="Arial" panose="020B0604020202020204" pitchFamily="34" charset="0"/>
              </a:rPr>
              <a:t>Online services are increasingly becoming dependent on their visitor participation to understand their customers’ behavior. This study focuses on understanding the customer journey from the lens of website state-to-state clicks. Our solution provides: (1) a way to segment the customer based on clickstream data and helps understand unique journey patterns taken by a customer group, and (2) identifies likely states that will occur in the future and their traversing patterns that could help streamline marketing efforts or improve the customer experience.</a:t>
            </a:r>
            <a:br>
              <a:rPr lang="en-US" sz="2800" dirty="0">
                <a:latin typeface="Arial" panose="020B0604020202020204" pitchFamily="34" charset="0"/>
                <a:ea typeface="Arial" charset="0"/>
                <a:cs typeface="Arial" panose="020B0604020202020204" pitchFamily="34" charset="0"/>
              </a:rPr>
            </a:br>
            <a:endParaRPr lang="en-US" sz="2800" dirty="0">
              <a:latin typeface="Arial" panose="020B0604020202020204" pitchFamily="34" charset="0"/>
              <a:ea typeface="Arial" charset="0"/>
              <a:cs typeface="Arial" panose="020B0604020202020204" pitchFamily="34" charset="0"/>
            </a:endParaRPr>
          </a:p>
          <a:p>
            <a:pPr algn="just">
              <a:spcBef>
                <a:spcPct val="50000"/>
              </a:spcBef>
            </a:pPr>
            <a:r>
              <a:rPr lang="en-US" sz="2800" dirty="0">
                <a:latin typeface="Arial" panose="020B0604020202020204" pitchFamily="34" charset="0"/>
                <a:ea typeface="Arial" charset="0"/>
                <a:cs typeface="Arial" panose="020B0604020202020204" pitchFamily="34" charset="0"/>
              </a:rPr>
              <a:t>We developed this solution in collaboration with a healthcare navigation company that has accumulated a massive volume of product searches. The various potential paths to traverse on the web platform led to almost no user having identical journeys. To address this, we developed a model to estimate if two journeys were similar and then grouped all users with similar journeys into their own segment. We devised an approach to encode the customer journey into a pattern of likely sequence strings. To quantify the similarity between two clickstreams, which are sequences of categorical dimensions, we incorporate a natural language processing (NLP) technique called N-gram similarity as a distance function for clustering.</a:t>
            </a:r>
          </a:p>
          <a:p>
            <a:pPr algn="just">
              <a:spcBef>
                <a:spcPct val="50000"/>
              </a:spcBef>
            </a:pPr>
            <a:r>
              <a:rPr lang="en-US" sz="2800" dirty="0">
                <a:latin typeface="Arial" panose="020B0604020202020204" pitchFamily="34" charset="0"/>
                <a:ea typeface="Arial" charset="0"/>
                <a:cs typeface="Arial" panose="020B0604020202020204" pitchFamily="34" charset="0"/>
              </a:rPr>
              <a:t>  </a:t>
            </a:r>
          </a:p>
          <a:p>
            <a:pPr algn="just">
              <a:spcBef>
                <a:spcPct val="50000"/>
              </a:spcBef>
            </a:pPr>
            <a:endParaRPr lang="en-US" sz="2800" dirty="0">
              <a:latin typeface="Arial" panose="020B0604020202020204" pitchFamily="34" charset="0"/>
              <a:ea typeface="Arial" charset="0"/>
              <a:cs typeface="Arial" panose="020B0604020202020204" pitchFamily="34" charset="0"/>
            </a:endParaRPr>
          </a:p>
          <a:p>
            <a:pPr algn="just">
              <a:spcBef>
                <a:spcPct val="50000"/>
              </a:spcBef>
            </a:pPr>
            <a:endParaRPr lang="en-US" sz="2800" dirty="0">
              <a:latin typeface="Arial" panose="020B0604020202020204" pitchFamily="34" charset="0"/>
              <a:ea typeface="Arial" charset="0"/>
              <a:cs typeface="Arial" panose="020B0604020202020204" pitchFamily="34" charset="0"/>
            </a:endParaRPr>
          </a:p>
        </p:txBody>
      </p:sp>
      <p:sp>
        <p:nvSpPr>
          <p:cNvPr id="2155" name="Rectangle 107"/>
          <p:cNvSpPr>
            <a:spLocks noChangeArrowheads="1"/>
          </p:cNvSpPr>
          <p:nvPr/>
        </p:nvSpPr>
        <p:spPr bwMode="auto">
          <a:xfrm>
            <a:off x="29296210" y="29327647"/>
            <a:ext cx="13716000" cy="60291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800" dirty="0">
                <a:latin typeface="Arial" charset="0"/>
                <a:cs typeface="Arial" charset="0"/>
              </a:rPr>
              <a:t>Our analysis groups customers that have traversed the website in a similar fashion. Instead of utilizing the traditional data such as customer demographics, we have used a sequential data that describes how the customer interacts with the application and tried to segment them based on their click paths. This approach has led us to identify interesting customer segments such as heavy search users and fast converters. This allows our industry partner to effectively communicate to their customers by identifying the right offers, prices, promotions and distribution suitable for each segment. It also helps them to tailor search algorithm for improving the application’s user interface that could lead to a higher conversion rates. </a:t>
            </a:r>
          </a:p>
          <a:p>
            <a:pPr algn="just"/>
            <a:r>
              <a:rPr lang="en-US" sz="2800" dirty="0">
                <a:latin typeface="Arial" charset="0"/>
                <a:cs typeface="Arial" charset="0"/>
              </a:rPr>
              <a:t>This approach ensures that it captures the sequence of the events apart from just the frequency. This study could be taken further to incorporate the time factor of the events for a better understanding of journey similarities.</a:t>
            </a:r>
            <a:endParaRPr lang="en-US" sz="2800" dirty="0">
              <a:latin typeface="Arial" panose="020B0604020202020204" pitchFamily="34" charset="0"/>
              <a:cs typeface="Arial" panose="020B0604020202020204" pitchFamily="34" charset="0"/>
            </a:endParaRPr>
          </a:p>
        </p:txBody>
      </p:sp>
      <p:sp>
        <p:nvSpPr>
          <p:cNvPr id="2174" name="Text Box 126"/>
          <p:cNvSpPr txBox="1">
            <a:spLocks noChangeArrowheads="1"/>
          </p:cNvSpPr>
          <p:nvPr/>
        </p:nvSpPr>
        <p:spPr bwMode="auto">
          <a:xfrm>
            <a:off x="6293708" y="284597"/>
            <a:ext cx="3194821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9600" b="1" dirty="0">
                <a:latin typeface="Arial" panose="020B0604020202020204" pitchFamily="34" charset="0"/>
                <a:cs typeface="Arial" panose="020B0604020202020204" pitchFamily="34" charset="0"/>
              </a:rPr>
              <a:t>An Unsupervised Approach To Understand Customer Journeys </a:t>
            </a:r>
          </a:p>
        </p:txBody>
      </p:sp>
      <p:sp>
        <p:nvSpPr>
          <p:cNvPr id="2" name="TextBox 1"/>
          <p:cNvSpPr txBox="1"/>
          <p:nvPr/>
        </p:nvSpPr>
        <p:spPr>
          <a:xfrm>
            <a:off x="1039812" y="7010898"/>
            <a:ext cx="13716001"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Abstract</a:t>
            </a:r>
            <a:endParaRPr lang="en-US" altLang="en-US" sz="3900" dirty="0">
              <a:latin typeface="Arial" charset="0"/>
            </a:endParaRPr>
          </a:p>
        </p:txBody>
      </p:sp>
      <p:sp>
        <p:nvSpPr>
          <p:cNvPr id="37" name="TextBox 36"/>
          <p:cNvSpPr txBox="1"/>
          <p:nvPr/>
        </p:nvSpPr>
        <p:spPr>
          <a:xfrm>
            <a:off x="29296210" y="28635150"/>
            <a:ext cx="1371600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Conclusions</a:t>
            </a:r>
            <a:endParaRPr lang="en-US" altLang="en-US" sz="3900" dirty="0">
              <a:latin typeface="Arial" charset="0"/>
            </a:endParaRPr>
          </a:p>
        </p:txBody>
      </p:sp>
      <p:sp>
        <p:nvSpPr>
          <p:cNvPr id="32" name="Rectangle 108"/>
          <p:cNvSpPr>
            <a:spLocks noChangeArrowheads="1"/>
          </p:cNvSpPr>
          <p:nvPr/>
        </p:nvSpPr>
        <p:spPr bwMode="auto">
          <a:xfrm>
            <a:off x="15184884" y="7712465"/>
            <a:ext cx="13716000" cy="300051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800" b="1" dirty="0">
                <a:latin typeface="Arial" charset="0"/>
                <a:ea typeface="Arial" charset="0"/>
                <a:cs typeface="Arial" charset="0"/>
              </a:rPr>
              <a:t>Data Preprocessing and Encoding Customer Journeys: </a:t>
            </a:r>
          </a:p>
          <a:p>
            <a:pPr algn="just"/>
            <a:r>
              <a:rPr lang="en-US" sz="2800" dirty="0">
                <a:latin typeface="Arial" charset="0"/>
                <a:ea typeface="Arial" charset="0"/>
                <a:cs typeface="Arial" charset="0"/>
              </a:rPr>
              <a:t>Data consists of member level, raw user interaction data. The raw data describes 50,000 customers’ click sequences in the healthcare application which is popular for provider search. </a:t>
            </a:r>
            <a:r>
              <a:rPr lang="en-US" sz="2800" dirty="0">
                <a:latin typeface="Arial" charset="0"/>
                <a:cs typeface="Arial" charset="0"/>
              </a:rPr>
              <a:t>First, we encoded each type of event into a character so that every customer journey is represented as a sequence of characters, such as “Search” as “S”. After coding the 17 distinct events, we concatenate the events into character strings for each customer. With obtained character strings (e.g. “</a:t>
            </a:r>
            <a:r>
              <a:rPr lang="en-US" sz="2800" i="1" dirty="0">
                <a:latin typeface="Arial" charset="0"/>
                <a:cs typeface="Arial" charset="0"/>
              </a:rPr>
              <a:t>fsSsfsSsEffcfpfbvbc</a:t>
            </a:r>
            <a:r>
              <a:rPr lang="en-US" sz="2800" dirty="0">
                <a:latin typeface="Arial" charset="0"/>
                <a:cs typeface="Arial" charset="0"/>
              </a:rPr>
              <a:t>”) for each customer, this describes their clickstream journey. For our analysis, we eliminated customers journeys consisting of less than 5 steps. After necessary data cleaning and pre-processing, we obtained customer journeys for 45,000 customers.</a:t>
            </a:r>
          </a:p>
          <a:p>
            <a:pPr algn="just"/>
            <a:endParaRPr lang="en-US" sz="2800" dirty="0">
              <a:latin typeface="Arial" charset="0"/>
              <a:cs typeface="Arial" charset="0"/>
            </a:endParaRPr>
          </a:p>
          <a:p>
            <a:pPr algn="just"/>
            <a:endParaRPr lang="en-US" sz="2800" dirty="0">
              <a:latin typeface="Arial" charset="0"/>
              <a:cs typeface="Arial" charset="0"/>
            </a:endParaRPr>
          </a:p>
          <a:p>
            <a:pPr algn="just"/>
            <a:endParaRPr lang="en-US" sz="2800" dirty="0">
              <a:latin typeface="Arial" charset="0"/>
              <a:cs typeface="Arial" charset="0"/>
            </a:endParaRPr>
          </a:p>
          <a:p>
            <a:pPr algn="just"/>
            <a:endParaRPr lang="en-US" sz="2800" dirty="0">
              <a:latin typeface="Arial" charset="0"/>
              <a:cs typeface="Arial" charset="0"/>
            </a:endParaRPr>
          </a:p>
          <a:p>
            <a:pPr algn="just"/>
            <a:endParaRPr lang="en-US" sz="2800" dirty="0">
              <a:latin typeface="Arial" charset="0"/>
              <a:cs typeface="Arial" charset="0"/>
            </a:endParaRPr>
          </a:p>
          <a:p>
            <a:pPr algn="just"/>
            <a:endParaRPr lang="en-US" sz="2800" b="1" dirty="0">
              <a:latin typeface="Arial" charset="0"/>
              <a:cs typeface="Arial" charset="0"/>
            </a:endParaRPr>
          </a:p>
          <a:p>
            <a:pPr algn="just"/>
            <a:endParaRPr lang="en-US" sz="2800" b="1" dirty="0">
              <a:latin typeface="Arial" charset="0"/>
              <a:cs typeface="Arial" charset="0"/>
            </a:endParaRPr>
          </a:p>
          <a:p>
            <a:pPr algn="just"/>
            <a:endParaRPr lang="en-US" sz="2800" b="1" dirty="0">
              <a:latin typeface="Arial" charset="0"/>
              <a:cs typeface="Arial" charset="0"/>
            </a:endParaRPr>
          </a:p>
          <a:p>
            <a:pPr algn="just"/>
            <a:endParaRPr lang="en-US" sz="2800" b="1" dirty="0">
              <a:latin typeface="Arial" charset="0"/>
              <a:cs typeface="Arial" charset="0"/>
            </a:endParaRPr>
          </a:p>
          <a:p>
            <a:pPr algn="just"/>
            <a:r>
              <a:rPr lang="en-US" sz="2800" b="1" dirty="0">
                <a:latin typeface="Arial" charset="0"/>
                <a:cs typeface="Arial" charset="0"/>
              </a:rPr>
              <a:t>Similarity Measure: </a:t>
            </a:r>
          </a:p>
          <a:p>
            <a:pPr algn="just"/>
            <a:r>
              <a:rPr lang="en-US" sz="2800" dirty="0">
                <a:latin typeface="Arial" charset="0"/>
                <a:ea typeface="Arial" charset="0"/>
                <a:cs typeface="Arial" charset="0"/>
              </a:rPr>
              <a:t>Due to the nature of the sequential data, we cannot directly use Euclidean distances to measure the similarity between two journeys. After mapping the customer journeys, we generated a score to measure (dis)similarity between two sequences. We developed two distance functions called the </a:t>
            </a:r>
            <a:r>
              <a:rPr lang="en-US" sz="2800" b="1" dirty="0">
                <a:latin typeface="Arial" charset="0"/>
                <a:ea typeface="Arial" charset="0"/>
                <a:cs typeface="Arial" charset="0"/>
              </a:rPr>
              <a:t>N-gram similarity function </a:t>
            </a:r>
            <a:r>
              <a:rPr lang="en-US" sz="2800" dirty="0">
                <a:latin typeface="Arial" charset="0"/>
                <a:ea typeface="Arial" charset="0"/>
                <a:cs typeface="Arial" charset="0"/>
              </a:rPr>
              <a:t>and</a:t>
            </a:r>
            <a:r>
              <a:rPr lang="en-US" sz="2800" b="1" dirty="0">
                <a:latin typeface="Arial" charset="0"/>
                <a:ea typeface="Arial" charset="0"/>
                <a:cs typeface="Arial" charset="0"/>
              </a:rPr>
              <a:t> </a:t>
            </a:r>
            <a:r>
              <a:rPr lang="en-US" sz="2800" b="1" dirty="0" err="1">
                <a:latin typeface="Arial" charset="0"/>
                <a:ea typeface="Arial" charset="0"/>
                <a:cs typeface="Arial" charset="0"/>
              </a:rPr>
              <a:t>Levenshtein</a:t>
            </a:r>
            <a:r>
              <a:rPr lang="en-US" sz="2800" b="1" dirty="0">
                <a:latin typeface="Arial" charset="0"/>
                <a:ea typeface="Arial" charset="0"/>
                <a:cs typeface="Arial" charset="0"/>
              </a:rPr>
              <a:t> distance</a:t>
            </a:r>
            <a:r>
              <a:rPr lang="en-US" sz="2800" dirty="0">
                <a:latin typeface="Arial" charset="0"/>
                <a:ea typeface="Arial" charset="0"/>
                <a:cs typeface="Arial" charset="0"/>
              </a:rPr>
              <a:t>. The scores obtained lies between 0 (completely distinct journeys) and 1 (identical journeys). Due to the nature of pairwise comparisons, the algorithm is of time-complexity O(N^2). </a:t>
            </a:r>
            <a:endParaRPr lang="en-US" sz="2800" b="1" dirty="0">
              <a:latin typeface="Arial" charset="0"/>
              <a:ea typeface="Arial" charset="0"/>
              <a:cs typeface="Arial" charset="0"/>
            </a:endParaRPr>
          </a:p>
          <a:p>
            <a:pPr lvl="0" algn="just"/>
            <a:endParaRPr lang="en-US" sz="2800" b="1" dirty="0">
              <a:latin typeface="Arial" charset="0"/>
              <a:cs typeface="Arial" charset="0"/>
            </a:endParaRPr>
          </a:p>
          <a:p>
            <a:pPr lvl="0" algn="just"/>
            <a:endParaRPr lang="en-US" sz="2800" b="1" dirty="0">
              <a:latin typeface="Arial" charset="0"/>
              <a:cs typeface="Arial" charset="0"/>
            </a:endParaRPr>
          </a:p>
          <a:p>
            <a:pPr lvl="0" algn="just"/>
            <a:endParaRPr lang="en-US" sz="2800" b="1" dirty="0">
              <a:latin typeface="Arial" charset="0"/>
              <a:cs typeface="Arial" charset="0"/>
            </a:endParaRPr>
          </a:p>
          <a:p>
            <a:pPr lvl="0" algn="just"/>
            <a:endParaRPr lang="en-US" sz="2800" b="1" dirty="0">
              <a:latin typeface="Arial" charset="0"/>
              <a:cs typeface="Arial" charset="0"/>
            </a:endParaRPr>
          </a:p>
          <a:p>
            <a:pPr lvl="0" algn="just"/>
            <a:endParaRPr lang="en-US" sz="2800" b="1" dirty="0">
              <a:latin typeface="Arial" charset="0"/>
              <a:cs typeface="Arial" charset="0"/>
            </a:endParaRPr>
          </a:p>
          <a:p>
            <a:pPr lvl="0" algn="just"/>
            <a:endParaRPr lang="en-US" sz="2800" b="1" dirty="0">
              <a:latin typeface="Arial" charset="0"/>
              <a:cs typeface="Arial" charset="0"/>
            </a:endParaRPr>
          </a:p>
          <a:p>
            <a:pPr lvl="0" algn="just"/>
            <a:endParaRPr lang="en-US" sz="2800" b="1" dirty="0">
              <a:latin typeface="Arial" charset="0"/>
              <a:cs typeface="Arial" charset="0"/>
            </a:endParaRPr>
          </a:p>
          <a:p>
            <a:pPr lvl="0" algn="just"/>
            <a:r>
              <a:rPr lang="en-US" sz="2800" b="1" dirty="0">
                <a:latin typeface="Arial" charset="0"/>
                <a:cs typeface="Arial" charset="0"/>
              </a:rPr>
              <a:t>Identifying Clusters:</a:t>
            </a:r>
          </a:p>
          <a:p>
            <a:pPr lvl="0" algn="just"/>
            <a:r>
              <a:rPr lang="en-US" sz="2800" dirty="0">
                <a:latin typeface="Arial" charset="0"/>
                <a:cs typeface="Arial" charset="0"/>
              </a:rPr>
              <a:t>We utilized the pair-wise similarity scores for all customers in order to group customers with similar journeys. We used directed graphs to represent the customers as vertices and the similarity scores as a strength of the connections. By setting a threshold for the score, we see that every customer is connected to the neighborhood of customers only if the score is above the threshold. Every customer in a cluster should ideally represent a complete graph. In other words, all the customers within a cluster are connected to each other. As this rarely happens in practice, we consider the clusters in which most of the nodes are connected. Although this kind of density based clustering is quite is suitable method, hierarchical clustering algorithms like Affinity propagation are less expensive computationally and also provide us with an exemplar/representative customer journey for each cluster which helps in easier interpretation of each cluster.</a:t>
            </a:r>
          </a:p>
          <a:p>
            <a:pPr lvl="0" algn="just"/>
            <a:endParaRPr lang="en-US" sz="2800" b="1" dirty="0">
              <a:latin typeface="Arial" charset="0"/>
              <a:cs typeface="Arial" charset="0"/>
            </a:endParaRPr>
          </a:p>
          <a:p>
            <a:pPr algn="just"/>
            <a:endParaRPr lang="en-US" sz="2800" dirty="0">
              <a:latin typeface="Arial" charset="0"/>
              <a:cs typeface="Arial" charset="0"/>
            </a:endParaRPr>
          </a:p>
          <a:p>
            <a:pPr algn="just"/>
            <a:endParaRPr lang="en-US" b="1" dirty="0">
              <a:latin typeface="Arial" charset="0"/>
              <a:ea typeface="Arial" charset="0"/>
              <a:cs typeface="Arial" charset="0"/>
            </a:endParaRPr>
          </a:p>
          <a:p>
            <a:pPr algn="just"/>
            <a:endParaRPr lang="en-US" b="1"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4210" y="0"/>
            <a:ext cx="5826755" cy="34960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12" y="565522"/>
            <a:ext cx="3943350" cy="2330450"/>
          </a:xfrm>
          <a:prstGeom prst="rect">
            <a:avLst/>
          </a:prstGeom>
        </p:spPr>
      </p:pic>
      <p:sp>
        <p:nvSpPr>
          <p:cNvPr id="292" name="Text Box 112"/>
          <p:cNvSpPr txBox="1">
            <a:spLocks noChangeArrowheads="1"/>
          </p:cNvSpPr>
          <p:nvPr/>
        </p:nvSpPr>
        <p:spPr bwMode="auto">
          <a:xfrm>
            <a:off x="1072322" y="16868717"/>
            <a:ext cx="13716000" cy="149066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800" dirty="0">
                <a:latin typeface="Arial" panose="020B0604020202020204" pitchFamily="34" charset="0"/>
                <a:cs typeface="Arial" panose="020B0604020202020204" pitchFamily="34" charset="0"/>
              </a:rPr>
              <a:t>Due to the growing complexity and diversity in user behavior and search patterns on a website, it has now become very challenging to manage the users and streamline the product features. Knowledge of users’ online behavior can be used and applied in many ways. E-commerce platforms analyze customers web usage data, segment them into specific groups, and use that to target their products in a better way. Application designers are also constantly interested to know how the users interact with the user interface in order to make the right decisions. </a:t>
            </a: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algn="just"/>
            <a:r>
              <a:rPr lang="en-US" sz="2800" dirty="0">
                <a:latin typeface="Arial" panose="020B0604020202020204" pitchFamily="34" charset="0"/>
                <a:cs typeface="Arial" panose="020B0604020202020204" pitchFamily="34" charset="0"/>
              </a:rPr>
              <a:t>In this project, we propose a clickstream model to understand user behavior and how they traverse through the functionalities of a platform which provides healthcare tools and connects consumers with healthcare providers. The raw consumer events on the platform is processed and has the following information: </a:t>
            </a:r>
          </a:p>
          <a:p>
            <a:pPr marL="457200" indent="-457200">
              <a:spcAft>
                <a:spcPts val="600"/>
              </a:spcAft>
              <a:buFont typeface="Wingdings" panose="05000000000000000000" pitchFamily="2" charset="2"/>
              <a:buChar char="Ø"/>
            </a:pPr>
            <a:r>
              <a:rPr lang="en-US" sz="2800" dirty="0">
                <a:latin typeface="Arial" panose="020B0604020202020204" pitchFamily="34" charset="0"/>
                <a:cs typeface="Arial" panose="020B0604020202020204" pitchFamily="34" charset="0"/>
              </a:rPr>
              <a:t>Customer clickstream events: User journey log of 17 unique events (searches, claims, benefits etc.)</a:t>
            </a:r>
          </a:p>
          <a:p>
            <a:pPr marL="457200" indent="-457200">
              <a:spcAft>
                <a:spcPts val="600"/>
              </a:spcAft>
              <a:buFont typeface="Wingdings" panose="05000000000000000000" pitchFamily="2" charset="2"/>
              <a:buChar char="Ø"/>
            </a:pPr>
            <a:r>
              <a:rPr lang="en-US" sz="2800" dirty="0">
                <a:latin typeface="Arial" panose="020B0604020202020204" pitchFamily="34" charset="0"/>
                <a:cs typeface="Arial" panose="020B0604020202020204" pitchFamily="34" charset="0"/>
              </a:rPr>
              <a:t>Search terms: Contained parameters such as search terms, platform and timestamp.</a:t>
            </a:r>
          </a:p>
          <a:p>
            <a:endParaRPr lang="en-US" sz="2800" dirty="0"/>
          </a:p>
          <a:p>
            <a:endParaRPr lang="en-US" sz="2800" dirty="0"/>
          </a:p>
          <a:p>
            <a:pPr marL="285750" indent="-285750">
              <a:buFont typeface="Arial" panose="020B0604020202020204" pitchFamily="34" charset="0"/>
              <a:buChar char="•"/>
            </a:pPr>
            <a:endParaRPr lang="en-US" sz="2800" dirty="0"/>
          </a:p>
          <a:p>
            <a:endParaRPr lang="en-US" sz="2800" dirty="0"/>
          </a:p>
          <a:p>
            <a:pPr algn="just"/>
            <a:endParaRPr lang="en-US" sz="2800" dirty="0">
              <a:latin typeface="Arial" panose="020B0604020202020204" pitchFamily="34" charset="0"/>
              <a:cs typeface="Arial" panose="020B0604020202020204" pitchFamily="34" charset="0"/>
            </a:endParaRPr>
          </a:p>
        </p:txBody>
      </p:sp>
      <p:sp>
        <p:nvSpPr>
          <p:cNvPr id="38" name="Rectangle 107"/>
          <p:cNvSpPr>
            <a:spLocks noChangeArrowheads="1"/>
          </p:cNvSpPr>
          <p:nvPr/>
        </p:nvSpPr>
        <p:spPr bwMode="auto">
          <a:xfrm>
            <a:off x="29305860" y="35966400"/>
            <a:ext cx="13716000" cy="1751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tLang="en-US" sz="2800" dirty="0">
                <a:latin typeface="Arial" panose="020B0604020202020204" pitchFamily="34" charset="0"/>
                <a:cs typeface="Arial" panose="020B0604020202020204" pitchFamily="34" charset="0"/>
              </a:rPr>
              <a:t>We thank Professor Matthew Lanham as well as our industry partner for constant guidance on this project. It was a great opportunity to apply the business analytics &amp; information management coursework to a challenging problem.</a:t>
            </a:r>
            <a:endParaRPr lang="en-AU" altLang="en-US" sz="2800" dirty="0">
              <a:latin typeface="Arial" panose="020B0604020202020204" pitchFamily="34" charset="0"/>
              <a:cs typeface="Arial" panose="020B0604020202020204" pitchFamily="34" charset="0"/>
            </a:endParaRPr>
          </a:p>
        </p:txBody>
      </p:sp>
      <p:sp>
        <p:nvSpPr>
          <p:cNvPr id="36" name="TextBox 35"/>
          <p:cNvSpPr txBox="1"/>
          <p:nvPr/>
        </p:nvSpPr>
        <p:spPr>
          <a:xfrm>
            <a:off x="29305860" y="35509200"/>
            <a:ext cx="1371600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Acknowledgements</a:t>
            </a:r>
            <a:endParaRPr lang="en-US" altLang="en-US" sz="3900" dirty="0">
              <a:latin typeface="Arial" charset="0"/>
            </a:endParaRP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9236138" y="13804734"/>
            <a:ext cx="13716000" cy="146780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800" dirty="0">
                <a:latin typeface="Arial" charset="0"/>
                <a:cs typeface="Arial" charset="0"/>
              </a:rPr>
              <a:t>Based on customer’s click path, we segmented them into 5 clusters. We identified a unique behavioral trait for each cluster obtained. This serves the dual purpose of understanding the customers better and also the interaction of customers with the applications UI. The characteristics of the customers are shown in the chart below.</a:t>
            </a: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endParaRPr lang="en-US" sz="2800" dirty="0">
              <a:latin typeface="Arial" charset="0"/>
              <a:cs typeface="Arial" charset="0"/>
            </a:endParaRPr>
          </a:p>
          <a:p>
            <a:pPr lvl="0"/>
            <a:endParaRPr lang="en-US" sz="2800" dirty="0">
              <a:latin typeface="Arial" charset="0"/>
              <a:cs typeface="Arial" charset="0"/>
            </a:endParaRPr>
          </a:p>
          <a:p>
            <a:pPr lvl="0" algn="just"/>
            <a:endParaRPr lang="en-US" sz="2800" b="1" dirty="0">
              <a:latin typeface="Arial" charset="0"/>
              <a:cs typeface="Arial" charset="0"/>
            </a:endParaRPr>
          </a:p>
          <a:p>
            <a:pPr lvl="0" algn="just"/>
            <a:r>
              <a:rPr lang="en-US" sz="2800" b="1" dirty="0">
                <a:latin typeface="Arial" charset="0"/>
                <a:cs typeface="Arial" charset="0"/>
              </a:rPr>
              <a:t>I. Heavy search usage: </a:t>
            </a:r>
            <a:r>
              <a:rPr lang="en-US" sz="2800" dirty="0">
                <a:latin typeface="Arial" charset="0"/>
                <a:cs typeface="Arial" charset="0"/>
              </a:rPr>
              <a:t>This is the segment that typically had frequently used the provider search. This could indicate that they were not well versed with the application and required additional guidance for navigating the application.</a:t>
            </a:r>
          </a:p>
          <a:p>
            <a:pPr lvl="0" algn="just"/>
            <a:r>
              <a:rPr lang="en-US" sz="2800" b="1" dirty="0">
                <a:latin typeface="Arial" charset="0"/>
                <a:cs typeface="Arial" charset="0"/>
              </a:rPr>
              <a:t>II. Quick-Converters: </a:t>
            </a:r>
            <a:r>
              <a:rPr lang="en-US" sz="2800" dirty="0">
                <a:latin typeface="Arial" charset="0"/>
                <a:cs typeface="Arial" charset="0"/>
              </a:rPr>
              <a:t>This is the segment that had a higher conversion rate.</a:t>
            </a:r>
          </a:p>
          <a:p>
            <a:pPr lvl="0" algn="just"/>
            <a:r>
              <a:rPr lang="en-US" sz="2800" b="1" dirty="0">
                <a:latin typeface="Arial" charset="0"/>
                <a:cs typeface="Arial" charset="0"/>
              </a:rPr>
              <a:t>III. Responding to Promotions: </a:t>
            </a:r>
            <a:r>
              <a:rPr lang="en-US" sz="2800" dirty="0">
                <a:latin typeface="Arial" charset="0"/>
                <a:cs typeface="Arial" charset="0"/>
              </a:rPr>
              <a:t>This is the segment was more likely to respond to promotional content.</a:t>
            </a:r>
          </a:p>
          <a:p>
            <a:pPr lvl="0" algn="just"/>
            <a:r>
              <a:rPr lang="en-US" sz="2800" b="1" dirty="0">
                <a:latin typeface="Arial" charset="0"/>
                <a:cs typeface="Arial" charset="0"/>
              </a:rPr>
              <a:t>IV. Dissatisfied with Search results: </a:t>
            </a:r>
            <a:r>
              <a:rPr lang="en-US" sz="2800" dirty="0">
                <a:latin typeface="Arial" charset="0"/>
                <a:cs typeface="Arial" charset="0"/>
              </a:rPr>
              <a:t>Upon searching, the application displays top 10 results. It also has a “View all results” button. Generally, most customers selected an option in the top 10 results displayed. But this segment were unsatisfied with the default results and repeatedly clicked on the “View more” button. This indicates that search results are not optimized for a certain portion of their customers.</a:t>
            </a:r>
          </a:p>
          <a:p>
            <a:pPr lvl="0" algn="just"/>
            <a:r>
              <a:rPr lang="en-US" sz="2800" b="1" dirty="0">
                <a:latin typeface="Arial" charset="0"/>
                <a:cs typeface="Arial" charset="0"/>
              </a:rPr>
              <a:t>V. Uncategorized segment: </a:t>
            </a:r>
            <a:r>
              <a:rPr lang="en-US" sz="2800" dirty="0">
                <a:latin typeface="Arial" charset="0"/>
                <a:cs typeface="Arial" charset="0"/>
              </a:rPr>
              <a:t>The customers journeys did not represent any unique quality in the business context.</a:t>
            </a:r>
          </a:p>
        </p:txBody>
      </p:sp>
      <p:sp>
        <p:nvSpPr>
          <p:cNvPr id="35" name="TextBox 34"/>
          <p:cNvSpPr txBox="1"/>
          <p:nvPr/>
        </p:nvSpPr>
        <p:spPr>
          <a:xfrm>
            <a:off x="1073558" y="16210901"/>
            <a:ext cx="1371600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Introduction</a:t>
            </a:r>
            <a:endParaRPr lang="en-US" altLang="en-US" sz="3900" dirty="0">
              <a:latin typeface="Arial"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5184884" y="7029450"/>
            <a:ext cx="1371600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9236138" y="13098625"/>
            <a:ext cx="1372565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Results</a:t>
            </a:r>
            <a:endParaRPr lang="en-US" altLang="en-US" sz="3900" dirty="0">
              <a:latin typeface="Arial" charset="0"/>
            </a:endParaRPr>
          </a:p>
        </p:txBody>
      </p:sp>
      <p:sp>
        <p:nvSpPr>
          <p:cNvPr id="10" name="Rectangle 9">
            <a:extLst>
              <a:ext uri="{FF2B5EF4-FFF2-40B4-BE49-F238E27FC236}">
                <a16:creationId xmlns:a16="http://schemas.microsoft.com/office/drawing/2014/main" id="{0E939BF8-0819-47EB-B175-6B0E57B0EF11}"/>
              </a:ext>
            </a:extLst>
          </p:cNvPr>
          <p:cNvSpPr/>
          <p:nvPr/>
        </p:nvSpPr>
        <p:spPr>
          <a:xfrm>
            <a:off x="18015207" y="16114907"/>
            <a:ext cx="6834364" cy="461665"/>
          </a:xfrm>
          <a:prstGeom prst="rect">
            <a:avLst/>
          </a:prstGeom>
        </p:spPr>
        <p:txBody>
          <a:bodyPr wrap="square">
            <a:spAutoFit/>
          </a:bodyPr>
          <a:lstStyle/>
          <a:p>
            <a:pPr algn="ctr"/>
            <a:r>
              <a:rPr lang="en-US" b="1" dirty="0">
                <a:latin typeface="Arial" charset="0"/>
                <a:ea typeface="Arial" charset="0"/>
                <a:cs typeface="Arial" charset="0"/>
              </a:rPr>
              <a:t>Figure 2.  Methodology </a:t>
            </a:r>
          </a:p>
        </p:txBody>
      </p:sp>
      <p:sp>
        <p:nvSpPr>
          <p:cNvPr id="48" name="Rectangle 47">
            <a:extLst>
              <a:ext uri="{FF2B5EF4-FFF2-40B4-BE49-F238E27FC236}">
                <a16:creationId xmlns:a16="http://schemas.microsoft.com/office/drawing/2014/main" id="{FDB2F4EF-B34C-40B6-87A8-45D1572AD70A}"/>
              </a:ext>
            </a:extLst>
          </p:cNvPr>
          <p:cNvSpPr/>
          <p:nvPr/>
        </p:nvSpPr>
        <p:spPr>
          <a:xfrm>
            <a:off x="2895600" y="27294889"/>
            <a:ext cx="10542588" cy="461665"/>
          </a:xfrm>
          <a:prstGeom prst="rect">
            <a:avLst/>
          </a:prstGeom>
        </p:spPr>
        <p:txBody>
          <a:bodyPr wrap="square">
            <a:spAutoFit/>
          </a:bodyPr>
          <a:lstStyle/>
          <a:p>
            <a:pPr algn="ctr"/>
            <a:r>
              <a:rPr lang="en-US" b="1" dirty="0">
                <a:latin typeface="Arial" charset="0"/>
                <a:ea typeface="Arial" charset="0"/>
                <a:cs typeface="Arial" charset="0"/>
              </a:rPr>
              <a:t>Figure 1. How customer behavior segmentation helps businesses</a:t>
            </a:r>
          </a:p>
        </p:txBody>
      </p:sp>
      <p:sp>
        <p:nvSpPr>
          <p:cNvPr id="51" name="Rectangle 50">
            <a:extLst>
              <a:ext uri="{FF2B5EF4-FFF2-40B4-BE49-F238E27FC236}">
                <a16:creationId xmlns:a16="http://schemas.microsoft.com/office/drawing/2014/main" id="{AD9620B6-FD90-4353-A201-C45EFD102A14}"/>
              </a:ext>
            </a:extLst>
          </p:cNvPr>
          <p:cNvSpPr/>
          <p:nvPr/>
        </p:nvSpPr>
        <p:spPr>
          <a:xfrm>
            <a:off x="33604826" y="21595767"/>
            <a:ext cx="4978623" cy="461665"/>
          </a:xfrm>
          <a:prstGeom prst="rect">
            <a:avLst/>
          </a:prstGeom>
        </p:spPr>
        <p:txBody>
          <a:bodyPr wrap="square">
            <a:spAutoFit/>
          </a:bodyPr>
          <a:lstStyle/>
          <a:p>
            <a:pPr algn="ctr"/>
            <a:r>
              <a:rPr lang="en-US" b="1" dirty="0">
                <a:latin typeface="Arial" charset="0"/>
                <a:ea typeface="Arial" charset="0"/>
                <a:cs typeface="Arial" charset="0"/>
              </a:rPr>
              <a:t>Figure 4. Clusters identified</a:t>
            </a:r>
          </a:p>
        </p:txBody>
      </p:sp>
      <p:sp>
        <p:nvSpPr>
          <p:cNvPr id="58" name="Rectangle 57">
            <a:extLst>
              <a:ext uri="{FF2B5EF4-FFF2-40B4-BE49-F238E27FC236}">
                <a16:creationId xmlns:a16="http://schemas.microsoft.com/office/drawing/2014/main" id="{8A3F5CF8-95A7-4EAD-9D70-A63DAC77D0FC}"/>
              </a:ext>
            </a:extLst>
          </p:cNvPr>
          <p:cNvSpPr/>
          <p:nvPr/>
        </p:nvSpPr>
        <p:spPr>
          <a:xfrm>
            <a:off x="18572865" y="36122904"/>
            <a:ext cx="6745469" cy="1569660"/>
          </a:xfrm>
          <a:prstGeom prst="rect">
            <a:avLst/>
          </a:prstGeom>
        </p:spPr>
        <p:txBody>
          <a:bodyPr wrap="square">
            <a:spAutoFit/>
          </a:bodyPr>
          <a:lstStyle/>
          <a:p>
            <a:pPr algn="ctr"/>
            <a:r>
              <a:rPr lang="en-US" b="1" dirty="0">
                <a:latin typeface="Arial" charset="0"/>
                <a:ea typeface="Arial" charset="0"/>
                <a:cs typeface="Arial" charset="0"/>
              </a:rPr>
              <a:t>Figure 3 Clustering based on “well-connected” nodes (Network Based Clustering)</a:t>
            </a:r>
          </a:p>
          <a:p>
            <a:pPr algn="just"/>
            <a:endParaRPr lang="en-US" b="1" dirty="0">
              <a:latin typeface="Arial" charset="0"/>
              <a:ea typeface="Arial" charset="0"/>
              <a:cs typeface="Arial" charset="0"/>
            </a:endParaRPr>
          </a:p>
        </p:txBody>
      </p:sp>
      <p:sp>
        <p:nvSpPr>
          <p:cNvPr id="59" name="Rectangle 107">
            <a:extLst>
              <a:ext uri="{FF2B5EF4-FFF2-40B4-BE49-F238E27FC236}">
                <a16:creationId xmlns:a16="http://schemas.microsoft.com/office/drawing/2014/main" id="{62A18691-1DAC-499E-89DD-C5C090282F50}"/>
              </a:ext>
            </a:extLst>
          </p:cNvPr>
          <p:cNvSpPr>
            <a:spLocks noChangeArrowheads="1"/>
          </p:cNvSpPr>
          <p:nvPr/>
        </p:nvSpPr>
        <p:spPr bwMode="auto">
          <a:xfrm>
            <a:off x="29236138" y="7029449"/>
            <a:ext cx="13817438" cy="59167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lvl="0" algn="just"/>
            <a:r>
              <a:rPr lang="en-US" sz="2800" b="1" dirty="0">
                <a:latin typeface="Arial" charset="0"/>
                <a:cs typeface="Arial" charset="0"/>
              </a:rPr>
              <a:t>Cluster Labeling and defining the customer segments:</a:t>
            </a:r>
          </a:p>
          <a:p>
            <a:pPr lvl="0" algn="just"/>
            <a:r>
              <a:rPr lang="en-US" sz="2800" b="1" dirty="0">
                <a:latin typeface="Arial" charset="0"/>
                <a:cs typeface="Arial" charset="0"/>
              </a:rPr>
              <a:t> </a:t>
            </a:r>
            <a:r>
              <a:rPr lang="en-US" sz="2800" dirty="0">
                <a:latin typeface="Arial" charset="0"/>
                <a:cs typeface="Arial" charset="0"/>
              </a:rPr>
              <a:t>Since we obtained the clusters by an unsupervised learning method, we analyzed the customer journey clusters to identify the common behavior for each segment using the context of the business problem statement. Interpretation of clusters are aided by methods like finding most frequent patterns in the cluster, visualizing the Markov transition matrix for each cluster of multiple customer journeys. In case of Affinity propagation model, we use representative customer journeys for a cluster.</a:t>
            </a:r>
          </a:p>
          <a:p>
            <a:pPr lvl="0" algn="just"/>
            <a:endParaRPr lang="en-US" sz="2800" dirty="0">
              <a:latin typeface="Arial" charset="0"/>
              <a:cs typeface="Arial" charset="0"/>
            </a:endParaRPr>
          </a:p>
          <a:p>
            <a:pPr lvl="0" algn="just"/>
            <a:r>
              <a:rPr lang="en-US" sz="2800" b="1" dirty="0">
                <a:latin typeface="Arial" charset="0"/>
                <a:cs typeface="Arial" charset="0"/>
              </a:rPr>
              <a:t>Other Methods: </a:t>
            </a:r>
          </a:p>
          <a:p>
            <a:pPr lvl="0" algn="just"/>
            <a:r>
              <a:rPr lang="en-US" sz="2800" dirty="0">
                <a:latin typeface="Arial" charset="0"/>
                <a:cs typeface="Arial" charset="0"/>
              </a:rPr>
              <a:t>There were other methods that were tried and are beyond the scope of this paper such as indirect clustering using K-means after semantically embedding sequences to Vector and mixture of hidden </a:t>
            </a:r>
            <a:r>
              <a:rPr lang="en-US" sz="2800" dirty="0" err="1">
                <a:latin typeface="Arial" charset="0"/>
                <a:cs typeface="Arial" charset="0"/>
              </a:rPr>
              <a:t>markov</a:t>
            </a:r>
            <a:r>
              <a:rPr lang="en-US" sz="2800" dirty="0">
                <a:latin typeface="Arial" charset="0"/>
                <a:cs typeface="Arial" charset="0"/>
              </a:rPr>
              <a:t> models where each component represented a cluster and its transition probability distribution for its members.</a:t>
            </a:r>
            <a:endParaRPr lang="en-US"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C2D066B-D9C2-4860-A604-FE6F1BD238A3}"/>
              </a:ext>
            </a:extLst>
          </p:cNvPr>
          <p:cNvSpPr txBox="1"/>
          <p:nvPr/>
        </p:nvSpPr>
        <p:spPr>
          <a:xfrm>
            <a:off x="17945954" y="20396164"/>
            <a:ext cx="7918386" cy="2246769"/>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600" b="1" dirty="0">
              <a:solidFill>
                <a:schemeClr val="tx1"/>
              </a:solidFill>
              <a:latin typeface="Arial" charset="0"/>
              <a:cs typeface="Arial" charset="0"/>
            </a:endParaRPr>
          </a:p>
          <a:p>
            <a:pPr algn="ctr"/>
            <a:r>
              <a:rPr lang="en-US" sz="3000" b="1" dirty="0">
                <a:solidFill>
                  <a:schemeClr val="tx1"/>
                </a:solidFill>
                <a:latin typeface="Arial" charset="0"/>
                <a:cs typeface="Arial" charset="0"/>
              </a:rPr>
              <a:t>NGram.compare(‘abc’,’abc’) = 1.0</a:t>
            </a:r>
          </a:p>
          <a:p>
            <a:pPr algn="ctr"/>
            <a:r>
              <a:rPr lang="en-US" sz="3000" b="1" dirty="0">
                <a:solidFill>
                  <a:schemeClr val="tx1"/>
                </a:solidFill>
                <a:latin typeface="Arial" charset="0"/>
                <a:cs typeface="Arial" charset="0"/>
              </a:rPr>
              <a:t>NGram.compare(‘abcd’,’abc’) = 0.375</a:t>
            </a:r>
          </a:p>
          <a:p>
            <a:pPr algn="ctr"/>
            <a:r>
              <a:rPr lang="en-US" sz="3000" b="1" dirty="0">
                <a:solidFill>
                  <a:schemeClr val="tx1"/>
                </a:solidFill>
                <a:latin typeface="Arial" charset="0"/>
                <a:cs typeface="Arial" charset="0"/>
              </a:rPr>
              <a:t>NGram.compare(‘abcabc’,’abc’) = 0.625</a:t>
            </a:r>
          </a:p>
          <a:p>
            <a:pPr algn="ctr"/>
            <a:endParaRPr lang="en-US" b="1" dirty="0">
              <a:solidFill>
                <a:schemeClr val="tx1"/>
              </a:solidFill>
            </a:endParaRPr>
          </a:p>
        </p:txBody>
      </p:sp>
      <p:sp>
        <p:nvSpPr>
          <p:cNvPr id="11" name="Rectangle 10">
            <a:extLst>
              <a:ext uri="{FF2B5EF4-FFF2-40B4-BE49-F238E27FC236}">
                <a16:creationId xmlns:a16="http://schemas.microsoft.com/office/drawing/2014/main" id="{B8EECE9A-1484-429B-9700-16E0C68F9CCE}"/>
              </a:ext>
            </a:extLst>
          </p:cNvPr>
          <p:cNvSpPr/>
          <p:nvPr/>
        </p:nvSpPr>
        <p:spPr bwMode="auto">
          <a:xfrm>
            <a:off x="27532012" y="25760288"/>
            <a:ext cx="70342" cy="4571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Times" charset="0"/>
            </a:endParaRPr>
          </a:p>
        </p:txBody>
      </p:sp>
      <p:grpSp>
        <p:nvGrpSpPr>
          <p:cNvPr id="60" name="Group 59">
            <a:extLst>
              <a:ext uri="{FF2B5EF4-FFF2-40B4-BE49-F238E27FC236}">
                <a16:creationId xmlns:a16="http://schemas.microsoft.com/office/drawing/2014/main" id="{46296318-8D0C-41FE-836E-697F11D1E240}"/>
              </a:ext>
            </a:extLst>
          </p:cNvPr>
          <p:cNvGrpSpPr/>
          <p:nvPr/>
        </p:nvGrpSpPr>
        <p:grpSpPr>
          <a:xfrm>
            <a:off x="1278809" y="24968441"/>
            <a:ext cx="13258814" cy="2130297"/>
            <a:chOff x="3641154" y="4417730"/>
            <a:chExt cx="7981307" cy="1443224"/>
          </a:xfrm>
        </p:grpSpPr>
        <p:sp>
          <p:nvSpPr>
            <p:cNvPr id="62" name="TextBox 61">
              <a:extLst>
                <a:ext uri="{FF2B5EF4-FFF2-40B4-BE49-F238E27FC236}">
                  <a16:creationId xmlns:a16="http://schemas.microsoft.com/office/drawing/2014/main" id="{FA295BDE-D66C-44D0-85CE-1A8C7A79BFB2}"/>
                </a:ext>
              </a:extLst>
            </p:cNvPr>
            <p:cNvSpPr txBox="1"/>
            <p:nvPr/>
          </p:nvSpPr>
          <p:spPr>
            <a:xfrm>
              <a:off x="3641154" y="4422228"/>
              <a:ext cx="2709918" cy="1438726"/>
            </a:xfrm>
            <a:prstGeom prst="rect">
              <a:avLst/>
            </a:prstGeom>
            <a:noFill/>
          </p:spPr>
          <p:txBody>
            <a:bodyPr wrap="square" rtlCol="0">
              <a:spAutoFit/>
            </a:bodyPr>
            <a:lstStyle/>
            <a:p>
              <a:r>
                <a:rPr lang="en-IN" sz="2200" b="1" dirty="0">
                  <a:latin typeface="Arial" panose="020B0604020202020204" pitchFamily="34" charset="0"/>
                  <a:cs typeface="Arial" panose="020B0604020202020204" pitchFamily="34" charset="0"/>
                </a:rPr>
                <a:t>Determine different customer segments, streamline marketing process, and understand customer interactions to improve the search mechanism in the application.</a:t>
              </a:r>
            </a:p>
          </p:txBody>
        </p:sp>
        <p:sp>
          <p:nvSpPr>
            <p:cNvPr id="63" name="TextBox 62">
              <a:extLst>
                <a:ext uri="{FF2B5EF4-FFF2-40B4-BE49-F238E27FC236}">
                  <a16:creationId xmlns:a16="http://schemas.microsoft.com/office/drawing/2014/main" id="{D16E7FE0-42D8-4EAD-A22C-C29329620F6F}"/>
                </a:ext>
              </a:extLst>
            </p:cNvPr>
            <p:cNvSpPr txBox="1"/>
            <p:nvPr/>
          </p:nvSpPr>
          <p:spPr>
            <a:xfrm>
              <a:off x="6355242" y="4417730"/>
              <a:ext cx="2603258" cy="291915"/>
            </a:xfrm>
            <a:prstGeom prst="rect">
              <a:avLst/>
            </a:prstGeom>
            <a:noFill/>
          </p:spPr>
          <p:txBody>
            <a:bodyPr wrap="square" rtlCol="0">
              <a:spAutoFit/>
            </a:bodyPr>
            <a:lstStyle/>
            <a:p>
              <a:r>
                <a:rPr lang="en-IN" sz="2200" b="1" dirty="0">
                  <a:latin typeface="Arial" panose="020B0604020202020204" pitchFamily="34" charset="0"/>
                  <a:cs typeface="Arial" panose="020B0604020202020204" pitchFamily="34" charset="0"/>
                </a:rPr>
                <a:t>Clustering Customer Journeys</a:t>
              </a:r>
            </a:p>
          </p:txBody>
        </p:sp>
        <p:sp>
          <p:nvSpPr>
            <p:cNvPr id="64" name="TextBox 63">
              <a:extLst>
                <a:ext uri="{FF2B5EF4-FFF2-40B4-BE49-F238E27FC236}">
                  <a16:creationId xmlns:a16="http://schemas.microsoft.com/office/drawing/2014/main" id="{422E7704-0234-488E-A326-6F8BCE7054B3}"/>
                </a:ext>
              </a:extLst>
            </p:cNvPr>
            <p:cNvSpPr txBox="1"/>
            <p:nvPr/>
          </p:nvSpPr>
          <p:spPr>
            <a:xfrm>
              <a:off x="9128871" y="4417730"/>
              <a:ext cx="2493590" cy="1209364"/>
            </a:xfrm>
            <a:prstGeom prst="rect">
              <a:avLst/>
            </a:prstGeom>
            <a:noFill/>
          </p:spPr>
          <p:txBody>
            <a:bodyPr wrap="square" rtlCol="0">
              <a:spAutoFit/>
            </a:bodyPr>
            <a:lstStyle/>
            <a:p>
              <a:r>
                <a:rPr lang="en-IN" sz="2200" b="1" dirty="0">
                  <a:latin typeface="Arial" panose="020B0604020202020204" pitchFamily="34" charset="0"/>
                  <a:cs typeface="Arial" panose="020B0604020202020204" pitchFamily="34" charset="0"/>
                </a:rPr>
                <a:t>Designing personalized marketing plans for identified target segments and Improving the functionalities to increase conversions.</a:t>
              </a:r>
            </a:p>
          </p:txBody>
        </p:sp>
      </p:grpSp>
      <p:sp>
        <p:nvSpPr>
          <p:cNvPr id="40" name="Rectangle 107">
            <a:extLst>
              <a:ext uri="{FF2B5EF4-FFF2-40B4-BE49-F238E27FC236}">
                <a16:creationId xmlns:a16="http://schemas.microsoft.com/office/drawing/2014/main" id="{AA8E74CD-ABC9-4654-BA29-F7DF15153840}"/>
              </a:ext>
            </a:extLst>
          </p:cNvPr>
          <p:cNvSpPr>
            <a:spLocks noChangeArrowheads="1"/>
          </p:cNvSpPr>
          <p:nvPr/>
        </p:nvSpPr>
        <p:spPr bwMode="auto">
          <a:xfrm>
            <a:off x="1063908" y="32613600"/>
            <a:ext cx="13716000" cy="50887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A001757-4D00-40FF-8055-E8F19E113328}"/>
              </a:ext>
            </a:extLst>
          </p:cNvPr>
          <p:cNvPicPr>
            <a:picLocks noChangeAspect="1"/>
          </p:cNvPicPr>
          <p:nvPr/>
        </p:nvPicPr>
        <p:blipFill>
          <a:blip r:embed="rId4"/>
          <a:stretch>
            <a:fillRect/>
          </a:stretch>
        </p:blipFill>
        <p:spPr>
          <a:xfrm>
            <a:off x="31656253" y="16039276"/>
            <a:ext cx="8875770" cy="5029366"/>
          </a:xfrm>
          <a:prstGeom prst="rect">
            <a:avLst/>
          </a:prstGeom>
        </p:spPr>
      </p:pic>
      <p:pic>
        <p:nvPicPr>
          <p:cNvPr id="8" name="Picture 7">
            <a:extLst>
              <a:ext uri="{FF2B5EF4-FFF2-40B4-BE49-F238E27FC236}">
                <a16:creationId xmlns:a16="http://schemas.microsoft.com/office/drawing/2014/main" id="{A3240AC5-54A7-4190-8182-1969B2703E7D}"/>
              </a:ext>
            </a:extLst>
          </p:cNvPr>
          <p:cNvPicPr>
            <a:picLocks noChangeAspect="1"/>
          </p:cNvPicPr>
          <p:nvPr/>
        </p:nvPicPr>
        <p:blipFill>
          <a:blip r:embed="rId5"/>
          <a:stretch>
            <a:fillRect/>
          </a:stretch>
        </p:blipFill>
        <p:spPr>
          <a:xfrm>
            <a:off x="3124200" y="32613600"/>
            <a:ext cx="9124656" cy="5088772"/>
          </a:xfrm>
          <a:prstGeom prst="rect">
            <a:avLst/>
          </a:prstGeom>
        </p:spPr>
      </p:pic>
      <p:sp>
        <p:nvSpPr>
          <p:cNvPr id="39" name="TextBox 38">
            <a:extLst>
              <a:ext uri="{FF2B5EF4-FFF2-40B4-BE49-F238E27FC236}">
                <a16:creationId xmlns:a16="http://schemas.microsoft.com/office/drawing/2014/main" id="{A2B930E3-CF31-4BC6-88B7-7EEE3608BD61}"/>
              </a:ext>
            </a:extLst>
          </p:cNvPr>
          <p:cNvSpPr txBox="1"/>
          <p:nvPr/>
        </p:nvSpPr>
        <p:spPr>
          <a:xfrm>
            <a:off x="1062354" y="32022753"/>
            <a:ext cx="13725968"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Literature Review</a:t>
            </a:r>
          </a:p>
        </p:txBody>
      </p:sp>
      <p:pic>
        <p:nvPicPr>
          <p:cNvPr id="42" name="Picture 41">
            <a:extLst>
              <a:ext uri="{FF2B5EF4-FFF2-40B4-BE49-F238E27FC236}">
                <a16:creationId xmlns:a16="http://schemas.microsoft.com/office/drawing/2014/main" id="{A3540C1A-F78A-4740-856A-0C7AE9AB68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413" y="20468660"/>
            <a:ext cx="3335949" cy="4157489"/>
          </a:xfrm>
          <a:prstGeom prst="rect">
            <a:avLst/>
          </a:prstGeom>
        </p:spPr>
      </p:pic>
      <p:pic>
        <p:nvPicPr>
          <p:cNvPr id="43" name="Content Placeholder 4">
            <a:extLst>
              <a:ext uri="{FF2B5EF4-FFF2-40B4-BE49-F238E27FC236}">
                <a16:creationId xmlns:a16="http://schemas.microsoft.com/office/drawing/2014/main" id="{7E7A2505-FDDC-40D6-81DD-28E4442E3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1678" y="20531903"/>
            <a:ext cx="1549454" cy="4031001"/>
          </a:xfrm>
          <a:prstGeom prst="rect">
            <a:avLst/>
          </a:prstGeom>
        </p:spPr>
      </p:pic>
      <p:pic>
        <p:nvPicPr>
          <p:cNvPr id="1026" name="Picture 2" descr="https://png2.kisspng.com/sh/17f49f2ba6fc73c5ab4f9898deccee59/L0KzQYm3VsEzN6Nwe5H0aYP2gLBuTfNwdaF6jNd7LX7ohMj2kvsudpDpfZ9rbHBme7TvgflvNZR0heJAdHX1PcT2hwR4aaNqRdV1dYP3dcO0jfFvaZhqip8AYkHpdbXrUBEzOGk4SJCENka5RIi5V8E2Omk9Sas6NUW5RoSATwBvbz==/kisspng-computer-network-node-blockchain-computer-software-cluster-manager-5b1fedd3a20830.9666472715288191556637.png">
            <a:extLst>
              <a:ext uri="{FF2B5EF4-FFF2-40B4-BE49-F238E27FC236}">
                <a16:creationId xmlns:a16="http://schemas.microsoft.com/office/drawing/2014/main" id="{4DD55032-2450-4A94-9C71-D7C991BD12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4999" y="20690088"/>
            <a:ext cx="4366917" cy="403100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09ED60EF-078C-4AEF-9568-A1C33E455327}"/>
              </a:ext>
            </a:extLst>
          </p:cNvPr>
          <p:cNvSpPr/>
          <p:nvPr/>
        </p:nvSpPr>
        <p:spPr bwMode="auto">
          <a:xfrm>
            <a:off x="4948453" y="22220948"/>
            <a:ext cx="1345255" cy="69249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Arrow: Right 46">
            <a:extLst>
              <a:ext uri="{FF2B5EF4-FFF2-40B4-BE49-F238E27FC236}">
                <a16:creationId xmlns:a16="http://schemas.microsoft.com/office/drawing/2014/main" id="{A969632B-37FB-4821-B1AB-400FF034B6D6}"/>
              </a:ext>
            </a:extLst>
          </p:cNvPr>
          <p:cNvSpPr/>
          <p:nvPr/>
        </p:nvSpPr>
        <p:spPr bwMode="auto">
          <a:xfrm>
            <a:off x="9997382" y="22220948"/>
            <a:ext cx="1345255" cy="69249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1" name="Picture 40">
            <a:extLst>
              <a:ext uri="{FF2B5EF4-FFF2-40B4-BE49-F238E27FC236}">
                <a16:creationId xmlns:a16="http://schemas.microsoft.com/office/drawing/2014/main" id="{62956736-A40D-4352-B759-C582B5210B0D}"/>
              </a:ext>
            </a:extLst>
          </p:cNvPr>
          <p:cNvPicPr>
            <a:picLocks noChangeAspect="1"/>
          </p:cNvPicPr>
          <p:nvPr/>
        </p:nvPicPr>
        <p:blipFill>
          <a:blip r:embed="rId9"/>
          <a:stretch>
            <a:fillRect/>
          </a:stretch>
        </p:blipFill>
        <p:spPr>
          <a:xfrm>
            <a:off x="16535399" y="28990752"/>
            <a:ext cx="10739495" cy="6864696"/>
          </a:xfrm>
          <a:prstGeom prst="rect">
            <a:avLst/>
          </a:prstGeom>
        </p:spPr>
      </p:pic>
      <p:grpSp>
        <p:nvGrpSpPr>
          <p:cNvPr id="16" name="Group 15">
            <a:extLst>
              <a:ext uri="{FF2B5EF4-FFF2-40B4-BE49-F238E27FC236}">
                <a16:creationId xmlns:a16="http://schemas.microsoft.com/office/drawing/2014/main" id="{9DB50CCA-B23C-47F0-ADEC-705715DFD3E9}"/>
              </a:ext>
            </a:extLst>
          </p:cNvPr>
          <p:cNvGrpSpPr/>
          <p:nvPr/>
        </p:nvGrpSpPr>
        <p:grpSpPr>
          <a:xfrm>
            <a:off x="16740327" y="13143169"/>
            <a:ext cx="10329640" cy="3185837"/>
            <a:chOff x="466425" y="486916"/>
            <a:chExt cx="9680330" cy="2801320"/>
          </a:xfrm>
        </p:grpSpPr>
        <p:grpSp>
          <p:nvGrpSpPr>
            <p:cNvPr id="46" name="Group 45">
              <a:extLst>
                <a:ext uri="{FF2B5EF4-FFF2-40B4-BE49-F238E27FC236}">
                  <a16:creationId xmlns:a16="http://schemas.microsoft.com/office/drawing/2014/main" id="{8E5694E3-20B3-41A5-BCD5-BD8EE1AE047C}"/>
                </a:ext>
              </a:extLst>
            </p:cNvPr>
            <p:cNvGrpSpPr/>
            <p:nvPr/>
          </p:nvGrpSpPr>
          <p:grpSpPr>
            <a:xfrm>
              <a:off x="466425" y="984329"/>
              <a:ext cx="9680330" cy="2303907"/>
              <a:chOff x="780027" y="815910"/>
              <a:chExt cx="7777514" cy="1911165"/>
            </a:xfrm>
          </p:grpSpPr>
          <p:sp>
            <p:nvSpPr>
              <p:cNvPr id="49" name="Rectangle: Diagonal Corners Rounded 48">
                <a:extLst>
                  <a:ext uri="{FF2B5EF4-FFF2-40B4-BE49-F238E27FC236}">
                    <a16:creationId xmlns:a16="http://schemas.microsoft.com/office/drawing/2014/main" id="{E8CCB70B-6694-4142-AC40-0E9792AEB0F9}"/>
                  </a:ext>
                </a:extLst>
              </p:cNvPr>
              <p:cNvSpPr/>
              <p:nvPr/>
            </p:nvSpPr>
            <p:spPr>
              <a:xfrm>
                <a:off x="1099243" y="815910"/>
                <a:ext cx="828861" cy="828861"/>
              </a:xfrm>
              <a:prstGeom prst="round2DiagRect">
                <a:avLst>
                  <a:gd name="adj1" fmla="val 29727"/>
                  <a:gd name="adj2" fmla="val 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sp>
          <p:sp>
            <p:nvSpPr>
              <p:cNvPr id="50" name="Rectangle 49" descr="Document">
                <a:extLst>
                  <a:ext uri="{FF2B5EF4-FFF2-40B4-BE49-F238E27FC236}">
                    <a16:creationId xmlns:a16="http://schemas.microsoft.com/office/drawing/2014/main" id="{5C75EB0D-0487-40A8-B6B4-4BAD2C1EA9B3}"/>
                  </a:ext>
                </a:extLst>
              </p:cNvPr>
              <p:cNvSpPr/>
              <p:nvPr/>
            </p:nvSpPr>
            <p:spPr>
              <a:xfrm>
                <a:off x="1263871" y="1006137"/>
                <a:ext cx="475576" cy="47557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52" name="Freeform: Shape 51">
                <a:extLst>
                  <a:ext uri="{FF2B5EF4-FFF2-40B4-BE49-F238E27FC236}">
                    <a16:creationId xmlns:a16="http://schemas.microsoft.com/office/drawing/2014/main" id="{C4F0FA5D-B260-4E5E-95D9-B4ABBC875491}"/>
                  </a:ext>
                </a:extLst>
              </p:cNvPr>
              <p:cNvSpPr/>
              <p:nvPr/>
            </p:nvSpPr>
            <p:spPr>
              <a:xfrm>
                <a:off x="780027" y="1779081"/>
                <a:ext cx="1596577" cy="947994"/>
              </a:xfrm>
              <a:custGeom>
                <a:avLst/>
                <a:gdLst>
                  <a:gd name="connsiteX0" fmla="*/ 0 w 1358789"/>
                  <a:gd name="connsiteY0" fmla="*/ 0 h 1222910"/>
                  <a:gd name="connsiteX1" fmla="*/ 1358789 w 1358789"/>
                  <a:gd name="connsiteY1" fmla="*/ 0 h 1222910"/>
                  <a:gd name="connsiteX2" fmla="*/ 1358789 w 1358789"/>
                  <a:gd name="connsiteY2" fmla="*/ 1222910 h 1222910"/>
                  <a:gd name="connsiteX3" fmla="*/ 0 w 1358789"/>
                  <a:gd name="connsiteY3" fmla="*/ 1222910 h 1222910"/>
                  <a:gd name="connsiteX4" fmla="*/ 0 w 1358789"/>
                  <a:gd name="connsiteY4" fmla="*/ 0 h 1222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789" h="1222910">
                    <a:moveTo>
                      <a:pt x="0" y="0"/>
                    </a:moveTo>
                    <a:lnTo>
                      <a:pt x="1358789" y="0"/>
                    </a:lnTo>
                    <a:lnTo>
                      <a:pt x="1358789" y="1222910"/>
                    </a:lnTo>
                    <a:lnTo>
                      <a:pt x="0" y="12229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400" b="1" kern="1200" cap="none" baseline="0" dirty="0">
                    <a:solidFill>
                      <a:prstClr val="black">
                        <a:hueOff val="0"/>
                        <a:satOff val="0"/>
                        <a:lumOff val="0"/>
                        <a:alphaOff val="0"/>
                      </a:prstClr>
                    </a:solidFill>
                    <a:latin typeface="Calibri" panose="020F0502020204030204"/>
                    <a:ea typeface="+mn-ea"/>
                    <a:cs typeface="+mn-cs"/>
                  </a:rPr>
                  <a:t>Data Preprocessing</a:t>
                </a:r>
              </a:p>
            </p:txBody>
          </p:sp>
          <p:sp>
            <p:nvSpPr>
              <p:cNvPr id="53" name="Rectangle: Diagonal Corners Rounded 52">
                <a:extLst>
                  <a:ext uri="{FF2B5EF4-FFF2-40B4-BE49-F238E27FC236}">
                    <a16:creationId xmlns:a16="http://schemas.microsoft.com/office/drawing/2014/main" id="{73D2FF3D-4BC2-48FD-BE6B-23AC7BC7F9A8}"/>
                  </a:ext>
                </a:extLst>
              </p:cNvPr>
              <p:cNvSpPr/>
              <p:nvPr/>
            </p:nvSpPr>
            <p:spPr>
              <a:xfrm>
                <a:off x="2812035" y="823986"/>
                <a:ext cx="828861" cy="828861"/>
              </a:xfrm>
              <a:prstGeom prst="round2DiagRect">
                <a:avLst>
                  <a:gd name="adj1" fmla="val 29727"/>
                  <a:gd name="adj2" fmla="val 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sp>
          <p:sp>
            <p:nvSpPr>
              <p:cNvPr id="54" name="Rectangle 53" descr="Map with pin">
                <a:extLst>
                  <a:ext uri="{FF2B5EF4-FFF2-40B4-BE49-F238E27FC236}">
                    <a16:creationId xmlns:a16="http://schemas.microsoft.com/office/drawing/2014/main" id="{94728D2B-349B-4E1A-83BA-044BF0CC91B5}"/>
                  </a:ext>
                </a:extLst>
              </p:cNvPr>
              <p:cNvSpPr/>
              <p:nvPr/>
            </p:nvSpPr>
            <p:spPr>
              <a:xfrm>
                <a:off x="2988677" y="1000627"/>
                <a:ext cx="475576" cy="475576"/>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p:spPr>
            <p:style>
              <a:lnRef idx="0">
                <a:schemeClr val="lt1">
                  <a:hueOff val="0"/>
                  <a:satOff val="0"/>
                  <a:lumOff val="0"/>
                  <a:alphaOff val="0"/>
                </a:schemeClr>
              </a:lnRef>
              <a:fillRef idx="3">
                <a:scrgbClr r="0" g="0" b="0"/>
              </a:fillRef>
              <a:effectRef idx="2">
                <a:schemeClr val="accent3">
                  <a:hueOff val="1355300"/>
                  <a:satOff val="50000"/>
                  <a:lumOff val="-7353"/>
                  <a:alphaOff val="0"/>
                </a:schemeClr>
              </a:effectRef>
              <a:fontRef idx="minor">
                <a:schemeClr val="lt1"/>
              </a:fontRef>
            </p:style>
          </p:sp>
          <p:sp>
            <p:nvSpPr>
              <p:cNvPr id="55" name="Freeform: Shape 54">
                <a:extLst>
                  <a:ext uri="{FF2B5EF4-FFF2-40B4-BE49-F238E27FC236}">
                    <a16:creationId xmlns:a16="http://schemas.microsoft.com/office/drawing/2014/main" id="{81AA5311-CE39-4B53-852B-488531DF4FCE}"/>
                  </a:ext>
                </a:extLst>
              </p:cNvPr>
              <p:cNvSpPr/>
              <p:nvPr/>
            </p:nvSpPr>
            <p:spPr>
              <a:xfrm>
                <a:off x="2280654" y="1736436"/>
                <a:ext cx="1710905" cy="947994"/>
              </a:xfrm>
              <a:custGeom>
                <a:avLst/>
                <a:gdLst>
                  <a:gd name="connsiteX0" fmla="*/ 0 w 1710905"/>
                  <a:gd name="connsiteY0" fmla="*/ 0 h 1222910"/>
                  <a:gd name="connsiteX1" fmla="*/ 1710905 w 1710905"/>
                  <a:gd name="connsiteY1" fmla="*/ 0 h 1222910"/>
                  <a:gd name="connsiteX2" fmla="*/ 1710905 w 1710905"/>
                  <a:gd name="connsiteY2" fmla="*/ 1222910 h 1222910"/>
                  <a:gd name="connsiteX3" fmla="*/ 0 w 1710905"/>
                  <a:gd name="connsiteY3" fmla="*/ 1222910 h 1222910"/>
                  <a:gd name="connsiteX4" fmla="*/ 0 w 1710905"/>
                  <a:gd name="connsiteY4" fmla="*/ 0 h 1222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905" h="1222910">
                    <a:moveTo>
                      <a:pt x="0" y="0"/>
                    </a:moveTo>
                    <a:lnTo>
                      <a:pt x="1710905" y="0"/>
                    </a:lnTo>
                    <a:lnTo>
                      <a:pt x="1710905" y="1222910"/>
                    </a:lnTo>
                    <a:lnTo>
                      <a:pt x="0" y="12229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400" b="1" kern="1200" cap="none" baseline="0" dirty="0">
                    <a:solidFill>
                      <a:prstClr val="black">
                        <a:hueOff val="0"/>
                        <a:satOff val="0"/>
                        <a:lumOff val="0"/>
                        <a:alphaOff val="0"/>
                      </a:prstClr>
                    </a:solidFill>
                    <a:latin typeface="Calibri" panose="020F0502020204030204"/>
                    <a:ea typeface="+mn-ea"/>
                    <a:cs typeface="+mn-cs"/>
                  </a:rPr>
                  <a:t>Encode Customer Journeys</a:t>
                </a:r>
              </a:p>
            </p:txBody>
          </p:sp>
          <p:sp>
            <p:nvSpPr>
              <p:cNvPr id="56" name="Rectangle: Diagonal Corners Rounded 55">
                <a:extLst>
                  <a:ext uri="{FF2B5EF4-FFF2-40B4-BE49-F238E27FC236}">
                    <a16:creationId xmlns:a16="http://schemas.microsoft.com/office/drawing/2014/main" id="{20DF130C-22FF-4F90-93E3-57922909ED26}"/>
                  </a:ext>
                </a:extLst>
              </p:cNvPr>
              <p:cNvSpPr/>
              <p:nvPr/>
            </p:nvSpPr>
            <p:spPr>
              <a:xfrm>
                <a:off x="7072879" y="822693"/>
                <a:ext cx="828861" cy="828861"/>
              </a:xfrm>
              <a:prstGeom prst="round2DiagRect">
                <a:avLst>
                  <a:gd name="adj1" fmla="val 29727"/>
                  <a:gd name="adj2" fmla="val 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sp>
          <p:sp>
            <p:nvSpPr>
              <p:cNvPr id="61" name="Rectangle 60" descr="User">
                <a:extLst>
                  <a:ext uri="{FF2B5EF4-FFF2-40B4-BE49-F238E27FC236}">
                    <a16:creationId xmlns:a16="http://schemas.microsoft.com/office/drawing/2014/main" id="{3E295DAC-6C7B-42A1-A999-BBFCEA5AD937}"/>
                  </a:ext>
                </a:extLst>
              </p:cNvPr>
              <p:cNvSpPr/>
              <p:nvPr/>
            </p:nvSpPr>
            <p:spPr>
              <a:xfrm>
                <a:off x="7204386" y="1025269"/>
                <a:ext cx="475576" cy="475576"/>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p:spPr>
            <p:style>
              <a:lnRef idx="0">
                <a:schemeClr val="lt1">
                  <a:hueOff val="0"/>
                  <a:satOff val="0"/>
                  <a:lumOff val="0"/>
                  <a:alphaOff val="0"/>
                </a:schemeClr>
              </a:lnRef>
              <a:fillRef idx="3">
                <a:scrgbClr r="0" g="0" b="0"/>
              </a:fillRef>
              <a:effectRef idx="2">
                <a:schemeClr val="accent3">
                  <a:hueOff val="2710599"/>
                  <a:satOff val="100000"/>
                  <a:lumOff val="-14706"/>
                  <a:alphaOff val="0"/>
                </a:schemeClr>
              </a:effectRef>
              <a:fontRef idx="minor">
                <a:schemeClr val="lt1"/>
              </a:fontRef>
            </p:style>
          </p:sp>
          <p:sp>
            <p:nvSpPr>
              <p:cNvPr id="65" name="Freeform: Shape 64">
                <a:extLst>
                  <a:ext uri="{FF2B5EF4-FFF2-40B4-BE49-F238E27FC236}">
                    <a16:creationId xmlns:a16="http://schemas.microsoft.com/office/drawing/2014/main" id="{4D02229C-93E1-476D-9CA2-3C9B024C0D65}"/>
                  </a:ext>
                </a:extLst>
              </p:cNvPr>
              <p:cNvSpPr/>
              <p:nvPr/>
            </p:nvSpPr>
            <p:spPr>
              <a:xfrm>
                <a:off x="6638198" y="1798604"/>
                <a:ext cx="1919343" cy="717139"/>
              </a:xfrm>
              <a:custGeom>
                <a:avLst/>
                <a:gdLst>
                  <a:gd name="connsiteX0" fmla="*/ 0 w 1919343"/>
                  <a:gd name="connsiteY0" fmla="*/ 0 h 1222910"/>
                  <a:gd name="connsiteX1" fmla="*/ 1919343 w 1919343"/>
                  <a:gd name="connsiteY1" fmla="*/ 0 h 1222910"/>
                  <a:gd name="connsiteX2" fmla="*/ 1919343 w 1919343"/>
                  <a:gd name="connsiteY2" fmla="*/ 1222910 h 1222910"/>
                  <a:gd name="connsiteX3" fmla="*/ 0 w 1919343"/>
                  <a:gd name="connsiteY3" fmla="*/ 1222910 h 1222910"/>
                  <a:gd name="connsiteX4" fmla="*/ 0 w 1919343"/>
                  <a:gd name="connsiteY4" fmla="*/ 0 h 1222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343" h="1222910">
                    <a:moveTo>
                      <a:pt x="0" y="0"/>
                    </a:moveTo>
                    <a:lnTo>
                      <a:pt x="1919343" y="0"/>
                    </a:lnTo>
                    <a:lnTo>
                      <a:pt x="1919343" y="1222910"/>
                    </a:lnTo>
                    <a:lnTo>
                      <a:pt x="0" y="12229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400" b="1" kern="1200" cap="none" baseline="0" dirty="0">
                    <a:solidFill>
                      <a:prstClr val="black">
                        <a:hueOff val="0"/>
                        <a:satOff val="0"/>
                        <a:lumOff val="0"/>
                        <a:alphaOff val="0"/>
                      </a:prstClr>
                    </a:solidFill>
                    <a:latin typeface="Calibri" panose="020F0502020204030204"/>
                    <a:ea typeface="+mn-ea"/>
                    <a:cs typeface="+mn-cs"/>
                  </a:rPr>
                  <a:t>Clustering Methods</a:t>
                </a:r>
              </a:p>
            </p:txBody>
          </p:sp>
        </p:grpSp>
        <p:sp>
          <p:nvSpPr>
            <p:cNvPr id="66" name="Freeform: Shape 65">
              <a:extLst>
                <a:ext uri="{FF2B5EF4-FFF2-40B4-BE49-F238E27FC236}">
                  <a16:creationId xmlns:a16="http://schemas.microsoft.com/office/drawing/2014/main" id="{64623DAE-A07D-4F71-A916-CD02E872E8AB}"/>
                </a:ext>
              </a:extLst>
            </p:cNvPr>
            <p:cNvSpPr/>
            <p:nvPr/>
          </p:nvSpPr>
          <p:spPr>
            <a:xfrm>
              <a:off x="5051817" y="659949"/>
              <a:ext cx="1980859" cy="396715"/>
            </a:xfrm>
            <a:custGeom>
              <a:avLst/>
              <a:gdLst>
                <a:gd name="connsiteX0" fmla="*/ 0 w 1710905"/>
                <a:gd name="connsiteY0" fmla="*/ 0 h 1222910"/>
                <a:gd name="connsiteX1" fmla="*/ 1710905 w 1710905"/>
                <a:gd name="connsiteY1" fmla="*/ 0 h 1222910"/>
                <a:gd name="connsiteX2" fmla="*/ 1710905 w 1710905"/>
                <a:gd name="connsiteY2" fmla="*/ 1222910 h 1222910"/>
                <a:gd name="connsiteX3" fmla="*/ 0 w 1710905"/>
                <a:gd name="connsiteY3" fmla="*/ 1222910 h 1222910"/>
                <a:gd name="connsiteX4" fmla="*/ 0 w 1710905"/>
                <a:gd name="connsiteY4" fmla="*/ 0 h 1222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905" h="1222910">
                  <a:moveTo>
                    <a:pt x="0" y="0"/>
                  </a:moveTo>
                  <a:lnTo>
                    <a:pt x="1710905" y="0"/>
                  </a:lnTo>
                  <a:lnTo>
                    <a:pt x="1710905" y="1222910"/>
                  </a:lnTo>
                  <a:lnTo>
                    <a:pt x="0" y="1222910"/>
                  </a:lnTo>
                  <a:lnTo>
                    <a:pt x="0" y="0"/>
                  </a:lnTo>
                  <a:close/>
                </a:path>
              </a:pathLst>
            </a:custGeom>
            <a:ln>
              <a:solidFill>
                <a:schemeClr val="tx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000" b="1" kern="1200" cap="none" baseline="0" dirty="0">
                  <a:solidFill>
                    <a:prstClr val="black">
                      <a:hueOff val="0"/>
                      <a:satOff val="0"/>
                      <a:lumOff val="0"/>
                      <a:alphaOff val="0"/>
                    </a:prstClr>
                  </a:solidFill>
                  <a:latin typeface="Calibri" panose="020F0502020204030204"/>
                  <a:ea typeface="+mn-ea"/>
                  <a:cs typeface="+mn-cs"/>
                </a:rPr>
                <a:t>Similarity Matrix</a:t>
              </a:r>
            </a:p>
          </p:txBody>
        </p:sp>
        <p:sp>
          <p:nvSpPr>
            <p:cNvPr id="68" name="Freeform: Shape 67">
              <a:extLst>
                <a:ext uri="{FF2B5EF4-FFF2-40B4-BE49-F238E27FC236}">
                  <a16:creationId xmlns:a16="http://schemas.microsoft.com/office/drawing/2014/main" id="{7B9D3A62-4ED3-4890-B755-DBBDB2C7DBA3}"/>
                </a:ext>
              </a:extLst>
            </p:cNvPr>
            <p:cNvSpPr/>
            <p:nvPr/>
          </p:nvSpPr>
          <p:spPr>
            <a:xfrm>
              <a:off x="5061004" y="1334672"/>
              <a:ext cx="1980859" cy="614102"/>
            </a:xfrm>
            <a:custGeom>
              <a:avLst/>
              <a:gdLst>
                <a:gd name="connsiteX0" fmla="*/ 0 w 1710905"/>
                <a:gd name="connsiteY0" fmla="*/ 0 h 1222910"/>
                <a:gd name="connsiteX1" fmla="*/ 1710905 w 1710905"/>
                <a:gd name="connsiteY1" fmla="*/ 0 h 1222910"/>
                <a:gd name="connsiteX2" fmla="*/ 1710905 w 1710905"/>
                <a:gd name="connsiteY2" fmla="*/ 1222910 h 1222910"/>
                <a:gd name="connsiteX3" fmla="*/ 0 w 1710905"/>
                <a:gd name="connsiteY3" fmla="*/ 1222910 h 1222910"/>
                <a:gd name="connsiteX4" fmla="*/ 0 w 1710905"/>
                <a:gd name="connsiteY4" fmla="*/ 0 h 1222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905" h="1222910">
                  <a:moveTo>
                    <a:pt x="0" y="0"/>
                  </a:moveTo>
                  <a:lnTo>
                    <a:pt x="1710905" y="0"/>
                  </a:lnTo>
                  <a:lnTo>
                    <a:pt x="1710905" y="1222910"/>
                  </a:lnTo>
                  <a:lnTo>
                    <a:pt x="0" y="1222910"/>
                  </a:lnTo>
                  <a:lnTo>
                    <a:pt x="0" y="0"/>
                  </a:lnTo>
                  <a:close/>
                </a:path>
              </a:pathLst>
            </a:custGeom>
            <a:ln>
              <a:solidFill>
                <a:schemeClr val="tx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000" b="1" kern="1200" cap="none" baseline="0" dirty="0">
                  <a:solidFill>
                    <a:prstClr val="black">
                      <a:hueOff val="0"/>
                      <a:satOff val="0"/>
                      <a:lumOff val="0"/>
                      <a:alphaOff val="0"/>
                    </a:prstClr>
                  </a:solidFill>
                  <a:latin typeface="Calibri" panose="020F0502020204030204"/>
                  <a:ea typeface="+mn-ea"/>
                  <a:cs typeface="+mn-cs"/>
                </a:rPr>
                <a:t>Indirect Feature space (K-Means)</a:t>
              </a:r>
            </a:p>
          </p:txBody>
        </p:sp>
        <p:sp>
          <p:nvSpPr>
            <p:cNvPr id="69" name="Freeform: Shape 68">
              <a:extLst>
                <a:ext uri="{FF2B5EF4-FFF2-40B4-BE49-F238E27FC236}">
                  <a16:creationId xmlns:a16="http://schemas.microsoft.com/office/drawing/2014/main" id="{68FFE81C-4499-4965-8B27-A46DEABA6BDA}"/>
                </a:ext>
              </a:extLst>
            </p:cNvPr>
            <p:cNvSpPr/>
            <p:nvPr/>
          </p:nvSpPr>
          <p:spPr>
            <a:xfrm>
              <a:off x="5051817" y="2199894"/>
              <a:ext cx="2007574" cy="608916"/>
            </a:xfrm>
            <a:custGeom>
              <a:avLst/>
              <a:gdLst>
                <a:gd name="connsiteX0" fmla="*/ 0 w 1710905"/>
                <a:gd name="connsiteY0" fmla="*/ 0 h 1222910"/>
                <a:gd name="connsiteX1" fmla="*/ 1710905 w 1710905"/>
                <a:gd name="connsiteY1" fmla="*/ 0 h 1222910"/>
                <a:gd name="connsiteX2" fmla="*/ 1710905 w 1710905"/>
                <a:gd name="connsiteY2" fmla="*/ 1222910 h 1222910"/>
                <a:gd name="connsiteX3" fmla="*/ 0 w 1710905"/>
                <a:gd name="connsiteY3" fmla="*/ 1222910 h 1222910"/>
                <a:gd name="connsiteX4" fmla="*/ 0 w 1710905"/>
                <a:gd name="connsiteY4" fmla="*/ 0 h 1222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905" h="1222910">
                  <a:moveTo>
                    <a:pt x="0" y="0"/>
                  </a:moveTo>
                  <a:lnTo>
                    <a:pt x="1710905" y="0"/>
                  </a:lnTo>
                  <a:lnTo>
                    <a:pt x="1710905" y="1222910"/>
                  </a:lnTo>
                  <a:lnTo>
                    <a:pt x="0" y="1222910"/>
                  </a:lnTo>
                  <a:lnTo>
                    <a:pt x="0" y="0"/>
                  </a:lnTo>
                  <a:close/>
                </a:path>
              </a:pathLst>
            </a:custGeom>
            <a:ln>
              <a:solidFill>
                <a:schemeClr val="tx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000" b="1" kern="1200" cap="none" baseline="0" dirty="0">
                  <a:solidFill>
                    <a:prstClr val="black">
                      <a:hueOff val="0"/>
                      <a:satOff val="0"/>
                      <a:lumOff val="0"/>
                      <a:alphaOff val="0"/>
                    </a:prstClr>
                  </a:solidFill>
                  <a:latin typeface="Calibri" panose="020F0502020204030204"/>
                  <a:ea typeface="+mn-ea"/>
                  <a:cs typeface="+mn-cs"/>
                </a:rPr>
                <a:t>Set of Hidden Markov Models</a:t>
              </a:r>
            </a:p>
          </p:txBody>
        </p:sp>
        <p:cxnSp>
          <p:nvCxnSpPr>
            <p:cNvPr id="70" name="Straight Arrow Connector 69">
              <a:extLst>
                <a:ext uri="{FF2B5EF4-FFF2-40B4-BE49-F238E27FC236}">
                  <a16:creationId xmlns:a16="http://schemas.microsoft.com/office/drawing/2014/main" id="{00AE4832-B3C8-46A0-B67A-CC198B361EC5}"/>
                </a:ext>
              </a:extLst>
            </p:cNvPr>
            <p:cNvCxnSpPr>
              <a:cxnSpLocks/>
            </p:cNvCxnSpPr>
            <p:nvPr/>
          </p:nvCxnSpPr>
          <p:spPr>
            <a:xfrm>
              <a:off x="2108420" y="1523365"/>
              <a:ext cx="66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CBC9C20-CB0C-462F-99F7-F6D5D062CF78}"/>
                </a:ext>
              </a:extLst>
            </p:cNvPr>
            <p:cNvCxnSpPr>
              <a:cxnSpLocks/>
            </p:cNvCxnSpPr>
            <p:nvPr/>
          </p:nvCxnSpPr>
          <p:spPr>
            <a:xfrm flipV="1">
              <a:off x="4247082" y="844454"/>
              <a:ext cx="732091" cy="498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4D52B32-A206-4804-B2C8-6640178CC762}"/>
                </a:ext>
              </a:extLst>
            </p:cNvPr>
            <p:cNvCxnSpPr>
              <a:cxnSpLocks/>
            </p:cNvCxnSpPr>
            <p:nvPr/>
          </p:nvCxnSpPr>
          <p:spPr>
            <a:xfrm>
              <a:off x="4261950" y="1625255"/>
              <a:ext cx="717223" cy="3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7D2EE32-8843-4B1C-9D38-206EDD2E5F8B}"/>
                </a:ext>
              </a:extLst>
            </p:cNvPr>
            <p:cNvCxnSpPr>
              <a:cxnSpLocks/>
            </p:cNvCxnSpPr>
            <p:nvPr/>
          </p:nvCxnSpPr>
          <p:spPr>
            <a:xfrm>
              <a:off x="4210925" y="1756227"/>
              <a:ext cx="710021" cy="498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ight Brace 74">
              <a:extLst>
                <a:ext uri="{FF2B5EF4-FFF2-40B4-BE49-F238E27FC236}">
                  <a16:creationId xmlns:a16="http://schemas.microsoft.com/office/drawing/2014/main" id="{74A5609C-6448-42BA-83D1-33A47E800EE1}"/>
                </a:ext>
              </a:extLst>
            </p:cNvPr>
            <p:cNvSpPr/>
            <p:nvPr/>
          </p:nvSpPr>
          <p:spPr>
            <a:xfrm>
              <a:off x="7223072" y="486916"/>
              <a:ext cx="710021" cy="2641771"/>
            </a:xfrm>
            <a:prstGeom prst="rightBrace">
              <a:avLst>
                <a:gd name="adj1" fmla="val 8333"/>
                <a:gd name="adj2" fmla="val 494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0</TotalTime>
  <Words>1425</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Wingdings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Srinija Vobugari</cp:lastModifiedBy>
  <cp:revision>291</cp:revision>
  <cp:lastPrinted>2001-08-01T02:48:55Z</cp:lastPrinted>
  <dcterms:created xsi:type="dcterms:W3CDTF">2014-12-02T19:25:45Z</dcterms:created>
  <dcterms:modified xsi:type="dcterms:W3CDTF">2019-03-05T18:39:53Z</dcterms:modified>
</cp:coreProperties>
</file>