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5143500" type="screen16x9"/>
  <p:notesSz cx="6858000" cy="9144000"/>
  <p:embeddedFontLst>
    <p:embeddedFont>
      <p:font typeface="Old Standard TT" panose="020B0604020202020204" charset="0"/>
      <p:regular r:id="rId58"/>
      <p:bold r:id="rId59"/>
      <p:italic r:id="rId60"/>
    </p:embeddedFont>
    <p:embeddedFont>
      <p:font typeface="Roboto Mono" panose="00000009000000000000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51766b0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51766b0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5728A1D0-2C67-E188-1BF6-94061DB7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>
            <a:extLst>
              <a:ext uri="{FF2B5EF4-FFF2-40B4-BE49-F238E27FC236}">
                <a16:creationId xmlns:a16="http://schemas.microsoft.com/office/drawing/2014/main" id="{012199E8-4DA9-0B4C-BD5B-09F6021CA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>
            <a:extLst>
              <a:ext uri="{FF2B5EF4-FFF2-40B4-BE49-F238E27FC236}">
                <a16:creationId xmlns:a16="http://schemas.microsoft.com/office/drawing/2014/main" id="{92C876F9-DCB9-ABF4-1B18-5D75ED570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06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D1DD906A-00A2-A23B-AAC6-581A45162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>
            <a:extLst>
              <a:ext uri="{FF2B5EF4-FFF2-40B4-BE49-F238E27FC236}">
                <a16:creationId xmlns:a16="http://schemas.microsoft.com/office/drawing/2014/main" id="{6F518879-A4F2-F3A4-9C2B-607D10677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>
            <a:extLst>
              <a:ext uri="{FF2B5EF4-FFF2-40B4-BE49-F238E27FC236}">
                <a16:creationId xmlns:a16="http://schemas.microsoft.com/office/drawing/2014/main" id="{0EF71074-1D37-329B-E694-D5D3B326EF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Provisioning Automation with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24086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Desired State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</a:t>
            </a:r>
          </a:p>
          <a:p>
            <a:pPr indent="-285750">
              <a:spcBef>
                <a:spcPts val="1200"/>
              </a:spcBef>
              <a:buSzPts val="900"/>
              <a:buFont typeface="Arial"/>
              <a:buChar char="●"/>
            </a:pPr>
            <a:r>
              <a:rPr lang="en-IN" sz="1100" dirty="0">
                <a:latin typeface="Arial"/>
                <a:cs typeface="Arial"/>
                <a:sym typeface="Arial"/>
              </a:rPr>
              <a:t>So, </a:t>
            </a:r>
            <a:r>
              <a:rPr lang="en-US" sz="1100" dirty="0">
                <a:latin typeface="Arial"/>
                <a:cs typeface="Arial"/>
                <a:sym typeface="Arial"/>
              </a:rPr>
              <a:t>Terraform drift detection works by reading its state file (.</a:t>
            </a:r>
            <a:r>
              <a:rPr lang="en-US" sz="1100" dirty="0" err="1">
                <a:latin typeface="Arial"/>
                <a:cs typeface="Arial"/>
                <a:sym typeface="Arial"/>
              </a:rPr>
              <a:t>tfstate</a:t>
            </a:r>
            <a:r>
              <a:rPr lang="en-US" sz="1100" dirty="0">
                <a:latin typeface="Arial"/>
                <a:cs typeface="Arial"/>
                <a:sym typeface="Arial"/>
              </a:rPr>
              <a:t>), making API calls to query actual cloud resources and then comparing the two to identify differences.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lang="en" sz="11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sz="11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interaction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Terraform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enabled 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Terraform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Terraform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Unmanage a TF created resource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Terraform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Using separate tfvars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Using Terraform Workspaces</a:t>
            </a:r>
            <a:endParaRPr sz="1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with workspaces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699" y="942424"/>
            <a:ext cx="8399593" cy="3980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workspaces are a built-in feature that allows you to manage multiple environments by isolating state files. Each workspace has its own state file, making it easy to manage resources for different environments like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starts with a default workspace named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command to create workspaces for each environment.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 dev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the following command to see all available workspaces: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list</a:t>
            </a:r>
          </a:p>
          <a:p>
            <a:pPr indent="-298450">
              <a:spcBef>
                <a:spcPts val="1200"/>
              </a:spcBef>
              <a:buSzPts val="1100"/>
              <a:buFont typeface="Arial"/>
              <a:buChar char="●"/>
            </a:pPr>
            <a:r>
              <a:rPr lang="en-US" sz="1100" dirty="0">
                <a:latin typeface="Arial"/>
                <a:cs typeface="Arial"/>
                <a:sym typeface="Roboto Mono"/>
              </a:rPr>
              <a:t>Switch to another workspace: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sym typeface="Roboto Mono"/>
              </a:rPr>
              <a:t>terraform workspace select default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sym typeface="Roboto Mono"/>
            </a:endParaRPr>
          </a:p>
          <a:p>
            <a:pPr indent="-298450">
              <a:spcBef>
                <a:spcPts val="1200"/>
              </a:spcBef>
              <a:buSzPts val="1100"/>
              <a:buFont typeface="Arial"/>
              <a:buChar char="●"/>
            </a:pPr>
            <a:r>
              <a:rPr lang="en-US" sz="1100" dirty="0">
                <a:latin typeface="Arial"/>
                <a:cs typeface="Arial"/>
                <a:sym typeface="Roboto Mono"/>
              </a:rPr>
              <a:t>Delete workspace: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sym typeface="Roboto Mono"/>
              </a:rPr>
              <a:t>terraform workspace delete dev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[aws_security_group.allow_tls.id]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"allow_tls"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"allow_tls_provisioner"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TLS inbound traffic and all outbound traffic"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746450" cy="28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0B7F3C9C-F387-570C-4667-4BD6D354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>
            <a:extLst>
              <a:ext uri="{FF2B5EF4-FFF2-40B4-BE49-F238E27FC236}">
                <a16:creationId xmlns:a16="http://schemas.microsoft.com/office/drawing/2014/main" id="{1096D744-0FBF-1C3B-65B8-293D5B5A3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560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Explicit Dependency</a:t>
            </a:r>
            <a:endParaRPr dirty="0"/>
          </a:p>
        </p:txBody>
      </p:sp>
      <p:sp>
        <p:nvSpPr>
          <p:cNvPr id="389" name="Google Shape;389;p67">
            <a:extLst>
              <a:ext uri="{FF2B5EF4-FFF2-40B4-BE49-F238E27FC236}">
                <a16:creationId xmlns:a16="http://schemas.microsoft.com/office/drawing/2014/main" id="{6E3F3959-D8A2-04A6-C5B1-DCE45960A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88804"/>
            <a:ext cx="8456743" cy="427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latin typeface="Arial"/>
                <a:cs typeface="Arial"/>
                <a:sym typeface="Arial"/>
              </a:rPr>
              <a:t>Sometimes there are </a:t>
            </a:r>
            <a:r>
              <a:rPr lang="en-US" sz="1100" b="1" dirty="0">
                <a:latin typeface="Arial"/>
                <a:cs typeface="Arial"/>
                <a:sym typeface="Arial"/>
              </a:rPr>
              <a:t>dependencies</a:t>
            </a:r>
            <a:r>
              <a:rPr lang="en-US" sz="1100" dirty="0">
                <a:latin typeface="Arial"/>
                <a:cs typeface="Arial"/>
                <a:sym typeface="Arial"/>
              </a:rPr>
              <a:t> between resources that are not visible to Terraform. Using the </a:t>
            </a:r>
            <a:r>
              <a:rPr lang="en-US" sz="1100" b="1" dirty="0">
                <a:latin typeface="Arial"/>
                <a:cs typeface="Arial"/>
                <a:sym typeface="Arial"/>
              </a:rPr>
              <a:t>depends_on</a:t>
            </a:r>
            <a:r>
              <a:rPr lang="en-US" sz="1100" dirty="0">
                <a:latin typeface="Arial"/>
                <a:cs typeface="Arial"/>
                <a:sym typeface="Arial"/>
              </a:rPr>
              <a:t> argument, we can explicitly specify our dependencies to terraform and make sure that they are provisioned &amp; destroyed in that order.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resource "aws_s3_bucket" "example" {}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resource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aws_instance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example_c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ami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         = data.aws_ami.amazon_linux.id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instance_type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= "t2.micro"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depends_on = [aws_s3_bucket.example]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module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example_sqs_queue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source  = "terraform-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-modules/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sqs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/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version = "3.3.0"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depends_on = [aws_s3_bucket.example,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aws_instance.example_c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765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FB612692-AA4D-8784-FC5C-17CBA239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>
            <a:extLst>
              <a:ext uri="{FF2B5EF4-FFF2-40B4-BE49-F238E27FC236}">
                <a16:creationId xmlns:a16="http://schemas.microsoft.com/office/drawing/2014/main" id="{8DEB082B-8A2B-4539-A1B3-0A87A07C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4589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Troubleshoot: </a:t>
            </a:r>
            <a:r>
              <a:rPr lang="en-IN" dirty="0"/>
              <a:t>State Lock Errors</a:t>
            </a:r>
            <a:endParaRPr dirty="0"/>
          </a:p>
        </p:txBody>
      </p:sp>
      <p:sp>
        <p:nvSpPr>
          <p:cNvPr id="389" name="Google Shape;389;p67">
            <a:extLst>
              <a:ext uri="{FF2B5EF4-FFF2-40B4-BE49-F238E27FC236}">
                <a16:creationId xmlns:a16="http://schemas.microsoft.com/office/drawing/2014/main" id="{FD79381C-07DC-D40E-1029-9B86500A4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01999"/>
            <a:ext cx="8636358" cy="434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</a:rPr>
              <a:t>Error: </a:t>
            </a:r>
            <a:r>
              <a:rPr lang="en-US" sz="900" dirty="0">
                <a:latin typeface="Arial"/>
                <a:cs typeface="Arial"/>
              </a:rPr>
              <a:t>A state lock error occurs when you try to run a command like terraform apply while another Terraform process already holds a lock on the state file. This is a safety mechanism to prevent concurrent operations from corrupting your state.</a:t>
            </a:r>
          </a:p>
          <a:p>
            <a:pPr marL="0" lvl="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Why it happens: </a:t>
            </a:r>
            <a:r>
              <a:rPr lang="en-US" sz="900" dirty="0">
                <a:latin typeface="Arial"/>
                <a:cs typeface="Arial"/>
                <a:sym typeface="Arial"/>
              </a:rPr>
              <a:t>A legitimate process is running, or a previous process crashed without releasing the lock, creating a "stale lock.“</a:t>
            </a:r>
          </a:p>
          <a:p>
            <a:pPr marL="0" lvl="0" indent="0">
              <a:buNone/>
            </a:pPr>
            <a:endParaRPr lang="en-US" sz="900" b="1" dirty="0">
              <a:latin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The Error Message: </a:t>
            </a:r>
            <a:r>
              <a:rPr lang="en-US" sz="900" dirty="0">
                <a:latin typeface="Arial"/>
                <a:cs typeface="Arial"/>
                <a:sym typeface="Arial"/>
              </a:rPr>
              <a:t>You will see a clear error indicating who holds the lock.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Error: Error acquiring the state lock</a:t>
            </a:r>
          </a:p>
          <a:p>
            <a:pPr marL="0" lvl="0" indent="0">
              <a:buNone/>
            </a:pP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Error message: a state lock is held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Lock Info: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ID:        1a2b3c4d-5e6f-7a8b-9c0d-1e2f3a4b5c6d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Path:      my-terraform-bucket/web-app/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terraform.tfstate</a:t>
            </a: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Operation: Plan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Who:       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user@machine-name</a:t>
            </a: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When:      2023-10-27T10:30:00Z</a:t>
            </a:r>
          </a:p>
          <a:p>
            <a:pPr marL="0" lvl="0" indent="0">
              <a:buNone/>
            </a:pP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 state has been locked by 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user@machine-name</a:t>
            </a: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.</a:t>
            </a:r>
          </a:p>
          <a:p>
            <a:pPr marL="0" lvl="0" indent="0">
              <a:buNone/>
            </a:pPr>
            <a:endParaRPr lang="en-IN" sz="9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900" b="1" dirty="0">
                <a:latin typeface="Arial"/>
                <a:cs typeface="Arial"/>
                <a:sym typeface="Arial"/>
              </a:rPr>
              <a:t>How to Resolve this error: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1: </a:t>
            </a:r>
            <a:r>
              <a:rPr lang="en-US" sz="900" dirty="0">
                <a:latin typeface="Arial"/>
                <a:cs typeface="Arial"/>
                <a:sym typeface="Arial"/>
              </a:rPr>
              <a:t>Wait and Check with Your Team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2: </a:t>
            </a:r>
            <a:r>
              <a:rPr lang="en-US" sz="900" dirty="0">
                <a:latin typeface="Arial"/>
                <a:cs typeface="Arial"/>
                <a:sym typeface="Arial"/>
              </a:rPr>
              <a:t>Investigate the Lock Info: If no one is actively running Terraform, the lock is likely "stale" from a crashed or interrupted process. Look at the Who and When fields in the error message </a:t>
            </a:r>
          </a:p>
          <a:p>
            <a:pPr mar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3: </a:t>
            </a:r>
            <a:r>
              <a:rPr lang="en-US" sz="900" dirty="0">
                <a:latin typeface="Arial"/>
                <a:cs typeface="Arial"/>
                <a:sym typeface="Arial"/>
              </a:rPr>
              <a:t>Force Unlock the State (Use with Extreme Caution): If you are 100% certain that no other process is running and the lock is stale, you can manually remove it.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Action:</a:t>
            </a:r>
            <a:r>
              <a:rPr lang="en-US" sz="900" dirty="0">
                <a:latin typeface="Arial"/>
                <a:cs typeface="Arial"/>
                <a:sym typeface="Arial"/>
              </a:rPr>
              <a:t> Use the force-unlock command with the Lock ID from the error message.</a:t>
            </a:r>
          </a:p>
          <a:p>
            <a:pPr marL="0" lvl="0" indent="0">
              <a:buNone/>
            </a:pPr>
            <a:r>
              <a:rPr lang="en-IN" sz="9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 force-unlock 1a2b3c4d-5e6f-7a8b-9c0d-1e2f3a4b5c6d</a:t>
            </a:r>
          </a:p>
          <a:p>
            <a:pPr marL="0" lvl="0" indent="0">
              <a:buNone/>
            </a:pPr>
            <a:endParaRPr lang="en-IN" sz="9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US" sz="900" i="1" dirty="0">
                <a:latin typeface="Arial"/>
                <a:cs typeface="Arial"/>
                <a:sym typeface="Arial"/>
              </a:rPr>
              <a:t>Warning: Never use force-unlock if you are not sure the lock is stale. Forcibly unlocking a state file while another process is writing to it is the fastest way to corrupt your state and cause major infrastructure problems</a:t>
            </a:r>
            <a:r>
              <a:rPr lang="en-US" sz="900" dirty="0">
                <a:latin typeface="Arial"/>
                <a:cs typeface="Arial"/>
                <a:sym typeface="Arial"/>
              </a:rPr>
              <a:t>.</a:t>
            </a:r>
            <a:endParaRPr sz="90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672971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146500" cy="4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Ad Hoc Scripts: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b="1" dirty="0">
                <a:latin typeface="Arial"/>
                <a:ea typeface="Arial"/>
                <a:cs typeface="Arial"/>
                <a:sym typeface="Arial"/>
              </a:rPr>
              <a:t>Provisioning Tools:</a:t>
            </a: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Examples: Terraform, CloudFormation, Pulumi, Bicep.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893407" cy="3351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4325</Words>
  <Application>Microsoft Office PowerPoint</Application>
  <PresentationFormat>On-screen Show (16:9)</PresentationFormat>
  <Paragraphs>627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Old Standard TT</vt:lpstr>
      <vt:lpstr>Arial</vt:lpstr>
      <vt:lpstr>Roboto Mono</vt:lpstr>
      <vt:lpstr>Paperback</vt:lpstr>
      <vt:lpstr>Provisioning Automation with Terraform</vt:lpstr>
      <vt:lpstr>Agenda</vt:lpstr>
      <vt:lpstr>Introduction</vt:lpstr>
      <vt:lpstr>What is IAC</vt:lpstr>
      <vt:lpstr>Infrastructure as Code</vt:lpstr>
      <vt:lpstr>Infrastructure as Code</vt:lpstr>
      <vt:lpstr>Infrastructure as Code</vt:lpstr>
      <vt:lpstr>What is Terraform</vt:lpstr>
      <vt:lpstr>What is Terraform</vt:lpstr>
      <vt:lpstr>Terraform Features</vt:lpstr>
      <vt:lpstr>Terraform Lifecycle</vt:lpstr>
      <vt:lpstr>Terraform Working Principle</vt:lpstr>
      <vt:lpstr>Setting up Terraform</vt:lpstr>
      <vt:lpstr>Terraform Installation</vt:lpstr>
      <vt:lpstr>Basics of Terraform</vt:lpstr>
      <vt:lpstr>Terraform Inputs/Outputs</vt:lpstr>
      <vt:lpstr>Terraform Variables</vt:lpstr>
      <vt:lpstr>Terraform Variable Assignment</vt:lpstr>
      <vt:lpstr>Terraform Outputs</vt:lpstr>
      <vt:lpstr>Terraform Conditionals and Looping</vt:lpstr>
      <vt:lpstr>Terraform looping</vt:lpstr>
      <vt:lpstr>Count meta-argument</vt:lpstr>
      <vt:lpstr>for-each meta-argument</vt:lpstr>
      <vt:lpstr>Dynamic block</vt:lpstr>
      <vt:lpstr>Dynamic block</vt:lpstr>
      <vt:lpstr>Terraform Conditionals</vt:lpstr>
      <vt:lpstr>Terraform Modules</vt:lpstr>
      <vt:lpstr>Terraform Modules</vt:lpstr>
      <vt:lpstr>Terraform Modules Usage</vt:lpstr>
      <vt:lpstr>Terraform State Management</vt:lpstr>
      <vt:lpstr>Terraform State Remote Management</vt:lpstr>
      <vt:lpstr>Terraform State Remote Management</vt:lpstr>
      <vt:lpstr>Terraform State Locking</vt:lpstr>
      <vt:lpstr>Manage a manually created resource using TF</vt:lpstr>
      <vt:lpstr>Unmanage a TF created resource </vt:lpstr>
      <vt:lpstr>Multi Environment IAC Management</vt:lpstr>
      <vt:lpstr>Managing Multiple Env in Terraform with .tfvars</vt:lpstr>
      <vt:lpstr>Managing Multiple Env in Terraform with .tfvars</vt:lpstr>
      <vt:lpstr>Managing Multiple Env with workspaces</vt:lpstr>
      <vt:lpstr>Multi Provider setup</vt:lpstr>
      <vt:lpstr>Managing Multiple Providers in Terraform</vt:lpstr>
      <vt:lpstr>Managing Multiple Providers in Terraform</vt:lpstr>
      <vt:lpstr>Terraform Provisioners</vt:lpstr>
      <vt:lpstr>Introduction to Provisioners</vt:lpstr>
      <vt:lpstr>Local-Exec Provisioner</vt:lpstr>
      <vt:lpstr>File Provisioner</vt:lpstr>
      <vt:lpstr>File Provisioner</vt:lpstr>
      <vt:lpstr>Remote-Exec Provisioner</vt:lpstr>
      <vt:lpstr>Misc. Topics</vt:lpstr>
      <vt:lpstr>Data Sources</vt:lpstr>
      <vt:lpstr>Locals</vt:lpstr>
      <vt:lpstr>Terraform Taint/Untaint</vt:lpstr>
      <vt:lpstr>Terraform fmt and validate</vt:lpstr>
      <vt:lpstr>Explicit Dependency</vt:lpstr>
      <vt:lpstr>Troubleshoot: State Lock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KubeCraft Technologies</cp:lastModifiedBy>
  <cp:revision>19</cp:revision>
  <dcterms:modified xsi:type="dcterms:W3CDTF">2025-07-06T04:25:09Z</dcterms:modified>
</cp:coreProperties>
</file>